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67" r:id="rId4"/>
    <p:sldId id="268" r:id="rId5"/>
    <p:sldId id="257" r:id="rId6"/>
    <p:sldId id="258" r:id="rId7"/>
    <p:sldId id="259" r:id="rId8"/>
    <p:sldId id="260" r:id="rId9"/>
    <p:sldId id="272" r:id="rId10"/>
    <p:sldId id="261" r:id="rId11"/>
    <p:sldId id="262" r:id="rId12"/>
    <p:sldId id="263"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33" autoAdjust="0"/>
    <p:restoredTop sz="89796" autoAdjust="0"/>
  </p:normalViewPr>
  <p:slideViewPr>
    <p:cSldViewPr snapToGrid="0">
      <p:cViewPr varScale="1">
        <p:scale>
          <a:sx n="65" d="100"/>
          <a:sy n="65" d="100"/>
        </p:scale>
        <p:origin x="1332" y="60"/>
      </p:cViewPr>
      <p:guideLst/>
    </p:cSldViewPr>
  </p:slideViewPr>
  <p:notesTextViewPr>
    <p:cViewPr>
      <p:scale>
        <a:sx n="1" d="1"/>
        <a:sy n="1" d="1"/>
      </p:scale>
      <p:origin x="0" y="0"/>
    </p:cViewPr>
  </p:notesTextViewPr>
  <p:notesViewPr>
    <p:cSldViewPr snapToGrid="0">
      <p:cViewPr varScale="1">
        <p:scale>
          <a:sx n="54" d="100"/>
          <a:sy n="54" d="100"/>
        </p:scale>
        <p:origin x="3113"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1059F-F6A1-49DE-81CB-17DC11A7EB41}" type="datetimeFigureOut">
              <a:rPr lang="en-US" smtClean="0"/>
              <a:t>6/25/2021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94348-5D43-469D-92A0-41FDBAB84DE5}" type="slidenum">
              <a:rPr lang="en-US" smtClean="0"/>
              <a:t>‹#›</a:t>
            </a:fld>
            <a:endParaRPr lang="en-US"/>
          </a:p>
        </p:txBody>
      </p:sp>
    </p:spTree>
    <p:extLst>
      <p:ext uri="{BB962C8B-B14F-4D97-AF65-F5344CB8AC3E}">
        <p14:creationId xmlns:p14="http://schemas.microsoft.com/office/powerpoint/2010/main" val="46371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9B0592-5C0C-4E1A-9929-C2727BC53AAE}" type="slidenum">
              <a:rPr lang="en-US" smtClean="0"/>
              <a:t>2</a:t>
            </a:fld>
            <a:endParaRPr lang="en-US" dirty="0"/>
          </a:p>
        </p:txBody>
      </p:sp>
    </p:spTree>
    <p:extLst>
      <p:ext uri="{BB962C8B-B14F-4D97-AF65-F5344CB8AC3E}">
        <p14:creationId xmlns:p14="http://schemas.microsoft.com/office/powerpoint/2010/main" val="399871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13</a:t>
            </a:fld>
            <a:endParaRPr lang="en-US"/>
          </a:p>
        </p:txBody>
      </p:sp>
    </p:spTree>
    <p:extLst>
      <p:ext uri="{BB962C8B-B14F-4D97-AF65-F5344CB8AC3E}">
        <p14:creationId xmlns:p14="http://schemas.microsoft.com/office/powerpoint/2010/main" val="186707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https://hbr.org/2002/11/the-flaw-of-averages</a:t>
            </a:r>
            <a:endParaRPr lang="en-US" dirty="0"/>
          </a:p>
          <a:p>
            <a:r>
              <a:rPr lang="en-US" dirty="0"/>
              <a:t>Probabilitymanagement.org</a:t>
            </a:r>
          </a:p>
          <a:p>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5</a:t>
            </a:fld>
            <a:endParaRPr lang="en-US"/>
          </a:p>
        </p:txBody>
      </p:sp>
    </p:spTree>
    <p:extLst>
      <p:ext uri="{BB962C8B-B14F-4D97-AF65-F5344CB8AC3E}">
        <p14:creationId xmlns:p14="http://schemas.microsoft.com/office/powerpoint/2010/main" val="244190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Quote from Palisade https://www.palisade.com/risk/monte_carlo_simulation.asp</a:t>
            </a:r>
          </a:p>
        </p:txBody>
      </p:sp>
      <p:sp>
        <p:nvSpPr>
          <p:cNvPr id="5" name="Slide Number Placeholder 4"/>
          <p:cNvSpPr>
            <a:spLocks noGrp="1"/>
          </p:cNvSpPr>
          <p:nvPr>
            <p:ph type="sldNum" sz="quarter" idx="11"/>
          </p:nvPr>
        </p:nvSpPr>
        <p:spPr/>
        <p:txBody>
          <a:bodyPr/>
          <a:lstStyle/>
          <a:p>
            <a:fld id="{79B6397B-6449-451F-879A-ACC313C801FA}" type="slidenum">
              <a:rPr lang="en-US" smtClean="0"/>
              <a:t>6</a:t>
            </a:fld>
            <a:endParaRPr lang="en-US"/>
          </a:p>
        </p:txBody>
      </p:sp>
    </p:spTree>
    <p:extLst>
      <p:ext uri="{BB962C8B-B14F-4D97-AF65-F5344CB8AC3E}">
        <p14:creationId xmlns:p14="http://schemas.microsoft.com/office/powerpoint/2010/main" val="32215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to whoever’s website was</a:t>
            </a:r>
            <a:r>
              <a:rPr lang="en-US" baseline="0" dirty="0"/>
              <a:t> scraped by Google Images.</a:t>
            </a: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7</a:t>
            </a:fld>
            <a:endParaRPr lang="en-US"/>
          </a:p>
        </p:txBody>
      </p:sp>
    </p:spTree>
    <p:extLst>
      <p:ext uri="{BB962C8B-B14F-4D97-AF65-F5344CB8AC3E}">
        <p14:creationId xmlns:p14="http://schemas.microsoft.com/office/powerpoint/2010/main" val="81543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8</a:t>
            </a:fld>
            <a:endParaRPr lang="en-US"/>
          </a:p>
        </p:txBody>
      </p:sp>
    </p:spTree>
    <p:extLst>
      <p:ext uri="{BB962C8B-B14F-4D97-AF65-F5344CB8AC3E}">
        <p14:creationId xmlns:p14="http://schemas.microsoft.com/office/powerpoint/2010/main" val="84937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Voiceover: our two main components: the time from our respective offices downtown, to our respective homes, and our walk time to the restaurant, are distributions, NOT point estimates.  So we don’t know FOR SURE if we’ll make it.  MC Simulation makes it a flash.</a:t>
            </a:r>
          </a:p>
        </p:txBody>
      </p:sp>
      <p:sp>
        <p:nvSpPr>
          <p:cNvPr id="5" name="Slide Number Placeholder 4"/>
          <p:cNvSpPr>
            <a:spLocks noGrp="1"/>
          </p:cNvSpPr>
          <p:nvPr>
            <p:ph type="sldNum" sz="quarter" idx="11"/>
          </p:nvPr>
        </p:nvSpPr>
        <p:spPr/>
        <p:txBody>
          <a:bodyPr/>
          <a:lstStyle/>
          <a:p>
            <a:fld id="{79B6397B-6449-451F-879A-ACC313C801FA}" type="slidenum">
              <a:rPr lang="en-US" smtClean="0"/>
              <a:t>9</a:t>
            </a:fld>
            <a:endParaRPr lang="en-US"/>
          </a:p>
        </p:txBody>
      </p:sp>
    </p:spTree>
    <p:extLst>
      <p:ext uri="{BB962C8B-B14F-4D97-AF65-F5344CB8AC3E}">
        <p14:creationId xmlns:p14="http://schemas.microsoft.com/office/powerpoint/2010/main" val="218653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happened in</a:t>
            </a:r>
            <a:r>
              <a:rPr lang="en-US" baseline="0" dirty="0"/>
              <a:t> the fourth simulation ? Even though my commute was really short, Bob’s wasn’t, and our average commute was 34 minutes between us… we didn’t get there in time.  How often does that happen?</a:t>
            </a: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10</a:t>
            </a:fld>
            <a:endParaRPr lang="en-US"/>
          </a:p>
        </p:txBody>
      </p:sp>
    </p:spTree>
    <p:extLst>
      <p:ext uri="{BB962C8B-B14F-4D97-AF65-F5344CB8AC3E}">
        <p14:creationId xmlns:p14="http://schemas.microsoft.com/office/powerpoint/2010/main" val="3174556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to group… why</a:t>
            </a:r>
            <a:r>
              <a:rPr lang="en-US" baseline="0" dirty="0"/>
              <a:t> did we miss it over half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Whoever is later to get home, Ralph or Bob, is the primary factor for whether we end up early, on time, or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Is showing up 40 minutes late bad?  Is showing up 40 minutes early good? </a:t>
            </a: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11</a:t>
            </a:fld>
            <a:endParaRPr lang="en-US"/>
          </a:p>
        </p:txBody>
      </p:sp>
    </p:spTree>
    <p:extLst>
      <p:ext uri="{BB962C8B-B14F-4D97-AF65-F5344CB8AC3E}">
        <p14:creationId xmlns:p14="http://schemas.microsoft.com/office/powerpoint/2010/main" val="85266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Discussion: Under what circumstances is it better to be early?  Under what circumstances is it better to be late?  What is the magnitude of the impact of being 5mins early vs 5mins late? What about 10mins early vs 10mins late?</a:t>
            </a:r>
          </a:p>
        </p:txBody>
      </p:sp>
      <p:sp>
        <p:nvSpPr>
          <p:cNvPr id="5" name="Slide Number Placeholder 4"/>
          <p:cNvSpPr>
            <a:spLocks noGrp="1"/>
          </p:cNvSpPr>
          <p:nvPr>
            <p:ph type="sldNum" sz="quarter" idx="11"/>
          </p:nvPr>
        </p:nvSpPr>
        <p:spPr/>
        <p:txBody>
          <a:bodyPr/>
          <a:lstStyle/>
          <a:p>
            <a:fld id="{79B6397B-6449-451F-879A-ACC313C801FA}" type="slidenum">
              <a:rPr lang="en-US" smtClean="0"/>
              <a:t>12</a:t>
            </a:fld>
            <a:endParaRPr lang="en-US"/>
          </a:p>
        </p:txBody>
      </p:sp>
    </p:spTree>
    <p:extLst>
      <p:ext uri="{BB962C8B-B14F-4D97-AF65-F5344CB8AC3E}">
        <p14:creationId xmlns:p14="http://schemas.microsoft.com/office/powerpoint/2010/main" val="41247255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6F5C60E-0647-4341-9F97-79A403A24AC9}" type="slidenum">
              <a:rPr lang="en-US" smtClean="0"/>
              <a:t>‹#›</a:t>
            </a:fld>
            <a:endParaRPr lang="en-US"/>
          </a:p>
        </p:txBody>
      </p:sp>
    </p:spTree>
    <p:extLst>
      <p:ext uri="{BB962C8B-B14F-4D97-AF65-F5344CB8AC3E}">
        <p14:creationId xmlns:p14="http://schemas.microsoft.com/office/powerpoint/2010/main" val="22582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3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21107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413307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459E91C-B96F-4DF1-B60D-94E28018396F}" type="datetimeFigureOut">
              <a:rPr lang="en-US" smtClean="0"/>
              <a:t>6/25/2021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6F5C60E-0647-4341-9F97-79A403A24AC9}" type="slidenum">
              <a:rPr lang="en-US" smtClean="0"/>
              <a:t>‹#›</a:t>
            </a:fld>
            <a:endParaRPr lang="en-US"/>
          </a:p>
        </p:txBody>
      </p:sp>
    </p:spTree>
    <p:extLst>
      <p:ext uri="{BB962C8B-B14F-4D97-AF65-F5344CB8AC3E}">
        <p14:creationId xmlns:p14="http://schemas.microsoft.com/office/powerpoint/2010/main" val="537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9E91C-B96F-4DF1-B60D-94E28018396F}"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18374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9E91C-B96F-4DF1-B60D-94E28018396F}"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191911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9E91C-B96F-4DF1-B60D-94E28018396F}" type="datetimeFigureOut">
              <a:rPr lang="en-US" smtClean="0"/>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94049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9E91C-B96F-4DF1-B60D-94E28018396F}" type="datetimeFigureOut">
              <a:rPr lang="en-US" smtClean="0"/>
              <a:t>6/25/2021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416790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157369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6/25/2021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58877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459E91C-B96F-4DF1-B60D-94E28018396F}" type="datetimeFigureOut">
              <a:rPr lang="en-US" smtClean="0"/>
              <a:t>6/25/2021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6F5C60E-0647-4341-9F97-79A403A24AC9}" type="slidenum">
              <a:rPr lang="en-US" smtClean="0"/>
              <a:t>‹#›</a:t>
            </a:fld>
            <a:endParaRPr lang="en-US"/>
          </a:p>
        </p:txBody>
      </p:sp>
    </p:spTree>
    <p:extLst>
      <p:ext uri="{BB962C8B-B14F-4D97-AF65-F5344CB8AC3E}">
        <p14:creationId xmlns:p14="http://schemas.microsoft.com/office/powerpoint/2010/main" val="96854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00102" y="1432223"/>
            <a:ext cx="2818417" cy="3357976"/>
          </a:xfrm>
        </p:spPr>
        <p:txBody>
          <a:bodyPr>
            <a:normAutofit/>
          </a:bodyPr>
          <a:lstStyle/>
          <a:p>
            <a:r>
              <a:rPr lang="en-US" sz="3800" dirty="0"/>
              <a:t>“The Flaw of Averages” and </a:t>
            </a:r>
            <a:br>
              <a:rPr lang="en-US" sz="3800" dirty="0"/>
            </a:br>
            <a:r>
              <a:rPr lang="en-US" sz="3800" dirty="0"/>
              <a:t>Introduction to Monte Carlo Simulation Using Shiny</a:t>
            </a:r>
          </a:p>
        </p:txBody>
      </p:sp>
      <p:sp>
        <p:nvSpPr>
          <p:cNvPr id="16" name="Rectangle 15">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9" name="Oval 18">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96E40280-ADC0-4965-8A62-42B636B66969}"/>
              </a:ext>
            </a:extLst>
          </p:cNvPr>
          <p:cNvPicPr>
            <a:picLocks noChangeAspect="1"/>
          </p:cNvPicPr>
          <p:nvPr/>
        </p:nvPicPr>
        <p:blipFill>
          <a:blip r:embed="rId5"/>
          <a:stretch>
            <a:fillRect/>
          </a:stretch>
        </p:blipFill>
        <p:spPr>
          <a:xfrm>
            <a:off x="691026" y="1032431"/>
            <a:ext cx="6277333" cy="2809106"/>
          </a:xfrm>
          <a:prstGeom prst="rect">
            <a:avLst/>
          </a:prstGeom>
        </p:spPr>
      </p:pic>
      <p:sp>
        <p:nvSpPr>
          <p:cNvPr id="29" name="TextBox 28">
            <a:extLst>
              <a:ext uri="{FF2B5EF4-FFF2-40B4-BE49-F238E27FC236}">
                <a16:creationId xmlns:a16="http://schemas.microsoft.com/office/drawing/2014/main" id="{484239EA-CAC1-43FC-B4E7-22DA96790D18}"/>
              </a:ext>
            </a:extLst>
          </p:cNvPr>
          <p:cNvSpPr txBox="1"/>
          <p:nvPr/>
        </p:nvSpPr>
        <p:spPr>
          <a:xfrm>
            <a:off x="857151" y="3970056"/>
            <a:ext cx="6096000" cy="1754326"/>
          </a:xfrm>
          <a:prstGeom prst="rect">
            <a:avLst/>
          </a:prstGeom>
          <a:noFill/>
        </p:spPr>
        <p:txBody>
          <a:bodyPr wrap="square">
            <a:spAutoFit/>
          </a:bodyPr>
          <a:lstStyle/>
          <a:p>
            <a:r>
              <a:rPr lang="en-US" sz="1800" dirty="0"/>
              <a:t>Ralph Asher, Founder</a:t>
            </a:r>
          </a:p>
          <a:p>
            <a:endParaRPr lang="en-US" sz="1800" dirty="0"/>
          </a:p>
          <a:p>
            <a:r>
              <a:rPr lang="en-US" dirty="0"/>
              <a:t>ralph@datadrivensupplychain.com</a:t>
            </a:r>
          </a:p>
          <a:p>
            <a:r>
              <a:rPr lang="en-US" dirty="0"/>
              <a:t>datadrivensupplychain.com</a:t>
            </a:r>
          </a:p>
          <a:p>
            <a:r>
              <a:rPr lang="en-US" sz="1800" dirty="0">
                <a:solidFill>
                  <a:srgbClr val="000000"/>
                </a:solidFill>
              </a:rPr>
              <a:t>https://github.com/datadrivensupplychain</a:t>
            </a:r>
          </a:p>
          <a:p>
            <a:endParaRPr lang="en-US" dirty="0"/>
          </a:p>
        </p:txBody>
      </p:sp>
    </p:spTree>
    <p:extLst>
      <p:ext uri="{BB962C8B-B14F-4D97-AF65-F5344CB8AC3E}">
        <p14:creationId xmlns:p14="http://schemas.microsoft.com/office/powerpoint/2010/main" val="59266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42674"/>
            <a:ext cx="11870267" cy="2415326"/>
          </a:xfrm>
        </p:spPr>
        <p:txBody>
          <a:bodyPr>
            <a:normAutofit/>
          </a:bodyPr>
          <a:lstStyle/>
          <a:p>
            <a:r>
              <a:rPr lang="en-US" dirty="0"/>
              <a:t>First simulation: I get home at 6:01pm, Bob got home at 5:54pm.  When I got home at 6:01pm, we took about 10 minutes to walk to the restaurant… arrived 6:11pm.  Right on average!</a:t>
            </a:r>
          </a:p>
          <a:p>
            <a:r>
              <a:rPr lang="en-US" dirty="0"/>
              <a:t>Second simulation: we both have a really short commute, get there 13 minutes early!</a:t>
            </a:r>
          </a:p>
          <a:p>
            <a:r>
              <a:rPr lang="en-US" dirty="0"/>
              <a:t>Third simulation: Bob’s commute was a little longer than average, but we got there two minutes early….</a:t>
            </a:r>
          </a:p>
          <a:p>
            <a:r>
              <a:rPr lang="en-US" dirty="0"/>
              <a:t>Fourth simulation: Bob’s commute was horrid.  We missed our table.</a:t>
            </a:r>
          </a:p>
        </p:txBody>
      </p:sp>
      <p:pic>
        <p:nvPicPr>
          <p:cNvPr id="10" name="Picture 9"/>
          <p:cNvPicPr>
            <a:picLocks noChangeAspect="1"/>
          </p:cNvPicPr>
          <p:nvPr/>
        </p:nvPicPr>
        <p:blipFill>
          <a:blip r:embed="rId3"/>
          <a:stretch>
            <a:fillRect/>
          </a:stretch>
        </p:blipFill>
        <p:spPr>
          <a:xfrm>
            <a:off x="345926" y="1402931"/>
            <a:ext cx="11524341" cy="2533650"/>
          </a:xfrm>
          <a:prstGeom prst="rect">
            <a:avLst/>
          </a:prstGeom>
        </p:spPr>
      </p:pic>
      <p:sp>
        <p:nvSpPr>
          <p:cNvPr id="7" name="Title 3">
            <a:extLst>
              <a:ext uri="{FF2B5EF4-FFF2-40B4-BE49-F238E27FC236}">
                <a16:creationId xmlns:a16="http://schemas.microsoft.com/office/drawing/2014/main" id="{19C978EF-E452-4174-949B-F74905BED8A7}"/>
              </a:ext>
            </a:extLst>
          </p:cNvPr>
          <p:cNvSpPr txBox="1">
            <a:spLocks/>
          </p:cNvSpPr>
          <p:nvPr/>
        </p:nvSpPr>
        <p:spPr>
          <a:xfrm>
            <a:off x="318051" y="0"/>
            <a:ext cx="11345333"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a:t>Monte Carlo Simulation – Ralph &amp; Bob go to dinner</a:t>
            </a:r>
            <a:endParaRPr lang="en-US" sz="4000" dirty="0"/>
          </a:p>
        </p:txBody>
      </p:sp>
    </p:spTree>
    <p:extLst>
      <p:ext uri="{BB962C8B-B14F-4D97-AF65-F5344CB8AC3E}">
        <p14:creationId xmlns:p14="http://schemas.microsoft.com/office/powerpoint/2010/main" val="367725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Rinse and Repeat 20,000 Times…</a:t>
            </a:r>
          </a:p>
        </p:txBody>
      </p:sp>
      <p:sp>
        <p:nvSpPr>
          <p:cNvPr id="3" name="Content Placeholder 2"/>
          <p:cNvSpPr>
            <a:spLocks noGrp="1"/>
          </p:cNvSpPr>
          <p:nvPr>
            <p:ph idx="1"/>
          </p:nvPr>
        </p:nvSpPr>
        <p:spPr>
          <a:xfrm>
            <a:off x="771287" y="1902542"/>
            <a:ext cx="10581069" cy="921774"/>
          </a:xfrm>
        </p:spPr>
        <p:txBody>
          <a:bodyPr>
            <a:normAutofit lnSpcReduction="10000"/>
          </a:bodyPr>
          <a:lstStyle/>
          <a:p>
            <a:pPr marL="0" indent="0">
              <a:buNone/>
            </a:pPr>
            <a:r>
              <a:rPr lang="en-US" sz="3200" dirty="0"/>
              <a:t>We missed our reservation about half the time, by planning based upon the average</a:t>
            </a:r>
          </a:p>
        </p:txBody>
      </p:sp>
      <p:pic>
        <p:nvPicPr>
          <p:cNvPr id="5" name="Picture 4"/>
          <p:cNvPicPr>
            <a:picLocks noChangeAspect="1"/>
          </p:cNvPicPr>
          <p:nvPr/>
        </p:nvPicPr>
        <p:blipFill>
          <a:blip r:embed="rId3"/>
          <a:stretch>
            <a:fillRect/>
          </a:stretch>
        </p:blipFill>
        <p:spPr>
          <a:xfrm>
            <a:off x="478824" y="3272289"/>
            <a:ext cx="11165997" cy="2652502"/>
          </a:xfrm>
          <a:prstGeom prst="rect">
            <a:avLst/>
          </a:prstGeom>
        </p:spPr>
      </p:pic>
    </p:spTree>
    <p:extLst>
      <p:ext uri="{BB962C8B-B14F-4D97-AF65-F5344CB8AC3E}">
        <p14:creationId xmlns:p14="http://schemas.microsoft.com/office/powerpoint/2010/main" val="340753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Rinse and Repeat 20,000 Times…</a:t>
            </a:r>
          </a:p>
        </p:txBody>
      </p:sp>
      <p:sp>
        <p:nvSpPr>
          <p:cNvPr id="3" name="Content Placeholder 2"/>
          <p:cNvSpPr>
            <a:spLocks noGrp="1"/>
          </p:cNvSpPr>
          <p:nvPr>
            <p:ph idx="1"/>
          </p:nvPr>
        </p:nvSpPr>
        <p:spPr>
          <a:xfrm>
            <a:off x="398207" y="1841188"/>
            <a:ext cx="10723946" cy="4648102"/>
          </a:xfrm>
        </p:spPr>
        <p:txBody>
          <a:bodyPr>
            <a:normAutofit fontScale="92500"/>
          </a:bodyPr>
          <a:lstStyle/>
          <a:p>
            <a:pPr marL="0" indent="0">
              <a:buNone/>
            </a:pPr>
            <a:r>
              <a:rPr lang="en-US" sz="4000" dirty="0"/>
              <a:t>Work from Shiny app… how does the probability of making it on time change?</a:t>
            </a:r>
          </a:p>
          <a:p>
            <a:pPr marL="0" indent="0">
              <a:buNone/>
            </a:pPr>
            <a:endParaRPr lang="en-US" sz="4000" dirty="0"/>
          </a:p>
          <a:p>
            <a:r>
              <a:rPr lang="en-US" sz="4000" dirty="0"/>
              <a:t>Leave the office earlier (5:15pm)</a:t>
            </a:r>
          </a:p>
          <a:p>
            <a:r>
              <a:rPr lang="en-US" sz="4000" dirty="0"/>
              <a:t>More predictable commute (</a:t>
            </a:r>
            <a:r>
              <a:rPr lang="en-US" sz="4000" dirty="0" err="1"/>
              <a:t>sd</a:t>
            </a:r>
            <a:r>
              <a:rPr lang="en-US" sz="4000" dirty="0"/>
              <a:t>=3 instead of 10)</a:t>
            </a:r>
          </a:p>
          <a:p>
            <a:pPr lvl="1"/>
            <a:r>
              <a:rPr lang="en-US" sz="3200" dirty="0"/>
              <a:t>Average commute time stays at 30 minutes but range gets smaller, making it more predictable and closer to the “expected” result</a:t>
            </a:r>
          </a:p>
          <a:p>
            <a:pPr lvl="1"/>
            <a:endParaRPr lang="en-US" sz="4800" dirty="0"/>
          </a:p>
          <a:p>
            <a:pPr marL="457200" lvl="1" indent="0">
              <a:buNone/>
            </a:pPr>
            <a:endParaRPr lang="en-US" sz="4800" dirty="0"/>
          </a:p>
        </p:txBody>
      </p:sp>
    </p:spTree>
    <p:extLst>
      <p:ext uri="{BB962C8B-B14F-4D97-AF65-F5344CB8AC3E}">
        <p14:creationId xmlns:p14="http://schemas.microsoft.com/office/powerpoint/2010/main" val="351358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Takeaways</a:t>
            </a:r>
          </a:p>
        </p:txBody>
      </p:sp>
      <p:sp>
        <p:nvSpPr>
          <p:cNvPr id="3" name="Content Placeholder 2"/>
          <p:cNvSpPr>
            <a:spLocks noGrp="1"/>
          </p:cNvSpPr>
          <p:nvPr>
            <p:ph idx="1"/>
          </p:nvPr>
        </p:nvSpPr>
        <p:spPr>
          <a:xfrm>
            <a:off x="457200" y="1914931"/>
            <a:ext cx="10523564" cy="3984424"/>
          </a:xfrm>
        </p:spPr>
        <p:txBody>
          <a:bodyPr>
            <a:normAutofit/>
          </a:bodyPr>
          <a:lstStyle/>
          <a:p>
            <a:r>
              <a:rPr lang="en-US" sz="3600" dirty="0"/>
              <a:t>Monte Carlo simulation – incredibly helpful tool for evaluating potential outcomes of uncertain inputs</a:t>
            </a:r>
          </a:p>
          <a:p>
            <a:r>
              <a:rPr lang="en-US" sz="3600" dirty="0"/>
              <a:t>Any platform: R, Python, Excel </a:t>
            </a:r>
            <a:r>
              <a:rPr lang="en-US" sz="2400" i="1" dirty="0"/>
              <a:t>(if absolutely necessary)</a:t>
            </a:r>
            <a:r>
              <a:rPr lang="en-US" sz="2400" dirty="0"/>
              <a:t> </a:t>
            </a:r>
            <a:endParaRPr lang="en-US" sz="3600" dirty="0"/>
          </a:p>
          <a:p>
            <a:r>
              <a:rPr lang="en-US" sz="3600" dirty="0"/>
              <a:t>Spurs important discussions on a range of outcomes and the impact on decisions</a:t>
            </a:r>
          </a:p>
          <a:p>
            <a:pPr marL="0" indent="0">
              <a:buNone/>
            </a:pPr>
            <a:endParaRPr lang="en-US" sz="3600" dirty="0"/>
          </a:p>
          <a:p>
            <a:endParaRPr lang="en-US" sz="3600" dirty="0"/>
          </a:p>
        </p:txBody>
      </p:sp>
    </p:spTree>
    <p:extLst>
      <p:ext uri="{BB962C8B-B14F-4D97-AF65-F5344CB8AC3E}">
        <p14:creationId xmlns:p14="http://schemas.microsoft.com/office/powerpoint/2010/main" val="322514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4E20C-4C29-4392-865E-D7F8E323766B}"/>
              </a:ext>
            </a:extLst>
          </p:cNvPr>
          <p:cNvSpPr>
            <a:spLocks noGrp="1"/>
          </p:cNvSpPr>
          <p:nvPr>
            <p:ph type="title"/>
          </p:nvPr>
        </p:nvSpPr>
        <p:spPr>
          <a:xfrm>
            <a:off x="6400800" y="484632"/>
            <a:ext cx="5299586" cy="1609344"/>
          </a:xfrm>
          <a:ln>
            <a:noFill/>
          </a:ln>
        </p:spPr>
        <p:txBody>
          <a:bodyPr>
            <a:normAutofit/>
          </a:bodyPr>
          <a:lstStyle/>
          <a:p>
            <a:r>
              <a:rPr lang="en-US" sz="4000"/>
              <a:t>Thank you!</a:t>
            </a:r>
          </a:p>
        </p:txBody>
      </p:sp>
      <p:pic>
        <p:nvPicPr>
          <p:cNvPr id="4" name="Content Placeholder 3">
            <a:extLst>
              <a:ext uri="{FF2B5EF4-FFF2-40B4-BE49-F238E27FC236}">
                <a16:creationId xmlns:a16="http://schemas.microsoft.com/office/drawing/2014/main" id="{EDAC1B6A-96B2-4C08-B932-D1ABC321891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956" r="-1" b="20455"/>
          <a:stretch/>
        </p:blipFill>
        <p:spPr>
          <a:xfrm>
            <a:off x="1" y="10"/>
            <a:ext cx="5753393" cy="6504029"/>
          </a:xfrm>
          <a:prstGeom prst="rect">
            <a:avLst/>
          </a:prstGeom>
        </p:spPr>
      </p:pic>
      <p:sp>
        <p:nvSpPr>
          <p:cNvPr id="8" name="Content Placeholder 7">
            <a:extLst>
              <a:ext uri="{FF2B5EF4-FFF2-40B4-BE49-F238E27FC236}">
                <a16:creationId xmlns:a16="http://schemas.microsoft.com/office/drawing/2014/main" id="{F467A86E-18A0-4CB8-B276-34989F471D66}"/>
              </a:ext>
            </a:extLst>
          </p:cNvPr>
          <p:cNvSpPr>
            <a:spLocks noGrp="1"/>
          </p:cNvSpPr>
          <p:nvPr>
            <p:ph idx="1"/>
          </p:nvPr>
        </p:nvSpPr>
        <p:spPr>
          <a:xfrm>
            <a:off x="5753395" y="1799303"/>
            <a:ext cx="6438604" cy="4372897"/>
          </a:xfrm>
        </p:spPr>
        <p:txBody>
          <a:bodyPr>
            <a:normAutofit/>
          </a:bodyPr>
          <a:lstStyle/>
          <a:p>
            <a:r>
              <a:rPr lang="en-US" sz="2400" dirty="0"/>
              <a:t>Ralph Asher</a:t>
            </a:r>
          </a:p>
          <a:p>
            <a:r>
              <a:rPr lang="en-US" sz="2400" dirty="0"/>
              <a:t>Founder, Data Driven Supply Chain LLC</a:t>
            </a:r>
          </a:p>
          <a:p>
            <a:endParaRPr lang="en-US" sz="2400" dirty="0"/>
          </a:p>
          <a:p>
            <a:r>
              <a:rPr lang="en-US" sz="2400" dirty="0"/>
              <a:t>ralph@datadrivensupplychain.com</a:t>
            </a:r>
          </a:p>
          <a:p>
            <a:r>
              <a:rPr lang="en-US" sz="2400" dirty="0"/>
              <a:t>datadrivensupplychain.com</a:t>
            </a:r>
          </a:p>
          <a:p>
            <a:r>
              <a:rPr lang="en-US" sz="2400" dirty="0">
                <a:solidFill>
                  <a:srgbClr val="000000"/>
                </a:solidFill>
              </a:rPr>
              <a:t>https://github.com/datadrivensupplychain</a:t>
            </a:r>
          </a:p>
          <a:p>
            <a:r>
              <a:rPr lang="en-US" sz="2400" dirty="0"/>
              <a:t>https://www.linkedin.com/in/ralphasher/</a:t>
            </a:r>
          </a:p>
        </p:txBody>
      </p:sp>
      <p:grpSp>
        <p:nvGrpSpPr>
          <p:cNvPr id="13" name="Group 12">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4115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08" y="484632"/>
            <a:ext cx="10058400" cy="1609344"/>
          </a:xfrm>
        </p:spPr>
        <p:txBody>
          <a:bodyPr/>
          <a:lstStyle/>
          <a:p>
            <a:r>
              <a:rPr lang="en-US" dirty="0"/>
              <a:t>Who Am I? Where am I? Why am I?</a:t>
            </a:r>
          </a:p>
        </p:txBody>
      </p:sp>
      <p:sp>
        <p:nvSpPr>
          <p:cNvPr id="3" name="Content Placeholder 2"/>
          <p:cNvSpPr>
            <a:spLocks noGrp="1"/>
          </p:cNvSpPr>
          <p:nvPr>
            <p:ph idx="1"/>
          </p:nvPr>
        </p:nvSpPr>
        <p:spPr>
          <a:xfrm>
            <a:off x="206944" y="1630062"/>
            <a:ext cx="8395214" cy="5127583"/>
          </a:xfrm>
        </p:spPr>
        <p:txBody>
          <a:bodyPr>
            <a:normAutofit/>
          </a:bodyPr>
          <a:lstStyle/>
          <a:p>
            <a:r>
              <a:rPr lang="en-US" dirty="0"/>
              <a:t>BS Physics, Valparaiso University (Indiana) 2006</a:t>
            </a:r>
          </a:p>
          <a:p>
            <a:r>
              <a:rPr lang="en-US" dirty="0"/>
              <a:t>MS Operations Research, Florida Inst. Tech. 2012</a:t>
            </a:r>
          </a:p>
          <a:p>
            <a:r>
              <a:rPr lang="en-US" dirty="0"/>
              <a:t>US Marine Corps, 2006-2012 (Active Duty), 2013-Present (Reservist)</a:t>
            </a:r>
          </a:p>
          <a:p>
            <a:r>
              <a:rPr lang="en-US" dirty="0"/>
              <a:t>General Mills: Supply Chain Analytics Consultant, 2013-2015</a:t>
            </a:r>
          </a:p>
          <a:p>
            <a:r>
              <a:rPr lang="en-US" dirty="0"/>
              <a:t>Target: Supply Chain Operations Research Scientist, 2015-2021</a:t>
            </a:r>
          </a:p>
          <a:p>
            <a:pPr lvl="1"/>
            <a:r>
              <a:rPr lang="en-US" dirty="0"/>
              <a:t>E-Commerce Network Design, modeling the future of Target E-commerce Supply Chain</a:t>
            </a:r>
          </a:p>
          <a:p>
            <a:r>
              <a:rPr lang="en-US" dirty="0"/>
              <a:t>Data Driven Supply Chain LLC: Founder June 2021!</a:t>
            </a:r>
          </a:p>
          <a:p>
            <a:pPr lvl="1"/>
            <a:r>
              <a:rPr lang="en-US" dirty="0"/>
              <a:t>Supply Chain + Artificial Intelligence, For Your Organization</a:t>
            </a:r>
          </a:p>
          <a:p>
            <a:r>
              <a:rPr lang="en-US" dirty="0"/>
              <a:t>R user since 2012</a:t>
            </a:r>
          </a:p>
          <a:p>
            <a:r>
              <a:rPr lang="en-US" dirty="0"/>
              <a:t>Math and map enthusiast since ~1990</a:t>
            </a:r>
          </a:p>
          <a:p>
            <a:pPr marL="457200" lvl="1" indent="0">
              <a:buNone/>
            </a:pPr>
            <a:endParaRPr lang="en-US" dirty="0"/>
          </a:p>
          <a:p>
            <a:pPr lvl="1"/>
            <a:endParaRPr lang="en-US" dirty="0"/>
          </a:p>
          <a:p>
            <a:pPr lvl="1"/>
            <a:endParaRPr lang="en-US" dirty="0"/>
          </a:p>
        </p:txBody>
      </p:sp>
      <p:pic>
        <p:nvPicPr>
          <p:cNvPr id="1036" name="Picture 12" descr="Image result for florida institute of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121" y="3040747"/>
            <a:ext cx="1034009" cy="10340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t="18667" b="22665"/>
          <a:stretch/>
        </p:blipFill>
        <p:spPr>
          <a:xfrm>
            <a:off x="9740177" y="971832"/>
            <a:ext cx="1877302" cy="1957956"/>
          </a:xfrm>
          <a:prstGeom prst="rect">
            <a:avLst/>
          </a:prstGeom>
        </p:spPr>
      </p:pic>
      <p:pic>
        <p:nvPicPr>
          <p:cNvPr id="5" name="Picture 4"/>
          <p:cNvPicPr>
            <a:picLocks noChangeAspect="1"/>
          </p:cNvPicPr>
          <p:nvPr/>
        </p:nvPicPr>
        <p:blipFill>
          <a:blip r:embed="rId5"/>
          <a:stretch>
            <a:fillRect/>
          </a:stretch>
        </p:blipFill>
        <p:spPr>
          <a:xfrm>
            <a:off x="9475789" y="4145440"/>
            <a:ext cx="1005848" cy="1017870"/>
          </a:xfrm>
          <a:prstGeom prst="rect">
            <a:avLst/>
          </a:prstGeom>
        </p:spPr>
      </p:pic>
      <p:pic>
        <p:nvPicPr>
          <p:cNvPr id="7" name="Picture 6">
            <a:extLst>
              <a:ext uri="{FF2B5EF4-FFF2-40B4-BE49-F238E27FC236}">
                <a16:creationId xmlns:a16="http://schemas.microsoft.com/office/drawing/2014/main" id="{4368FF3F-7A10-4F53-ABCA-A352CD83B774}"/>
              </a:ext>
            </a:extLst>
          </p:cNvPr>
          <p:cNvPicPr>
            <a:picLocks noChangeAspect="1"/>
          </p:cNvPicPr>
          <p:nvPr/>
        </p:nvPicPr>
        <p:blipFill>
          <a:blip r:embed="rId6"/>
          <a:stretch>
            <a:fillRect/>
          </a:stretch>
        </p:blipFill>
        <p:spPr>
          <a:xfrm>
            <a:off x="9672039" y="3007801"/>
            <a:ext cx="980039" cy="1099900"/>
          </a:xfrm>
          <a:prstGeom prst="rect">
            <a:avLst/>
          </a:prstGeom>
        </p:spPr>
      </p:pic>
      <p:pic>
        <p:nvPicPr>
          <p:cNvPr id="9" name="Picture 8">
            <a:extLst>
              <a:ext uri="{FF2B5EF4-FFF2-40B4-BE49-F238E27FC236}">
                <a16:creationId xmlns:a16="http://schemas.microsoft.com/office/drawing/2014/main" id="{4FD9E240-6765-4A05-B137-D17E9CF1683A}"/>
              </a:ext>
            </a:extLst>
          </p:cNvPr>
          <p:cNvPicPr>
            <a:picLocks noChangeAspect="1"/>
          </p:cNvPicPr>
          <p:nvPr/>
        </p:nvPicPr>
        <p:blipFill>
          <a:blip r:embed="rId7"/>
          <a:stretch>
            <a:fillRect/>
          </a:stretch>
        </p:blipFill>
        <p:spPr>
          <a:xfrm>
            <a:off x="10645760" y="4230965"/>
            <a:ext cx="1442047" cy="846819"/>
          </a:xfrm>
          <a:prstGeom prst="rect">
            <a:avLst/>
          </a:prstGeom>
        </p:spPr>
      </p:pic>
      <p:pic>
        <p:nvPicPr>
          <p:cNvPr id="12" name="Picture 11">
            <a:extLst>
              <a:ext uri="{FF2B5EF4-FFF2-40B4-BE49-F238E27FC236}">
                <a16:creationId xmlns:a16="http://schemas.microsoft.com/office/drawing/2014/main" id="{704A7905-C841-4424-8093-BADD0609A9EB}"/>
              </a:ext>
            </a:extLst>
          </p:cNvPr>
          <p:cNvPicPr>
            <a:picLocks noChangeAspect="1"/>
          </p:cNvPicPr>
          <p:nvPr/>
        </p:nvPicPr>
        <p:blipFill>
          <a:blip r:embed="rId8"/>
          <a:stretch>
            <a:fillRect/>
          </a:stretch>
        </p:blipFill>
        <p:spPr>
          <a:xfrm>
            <a:off x="9641706" y="5746179"/>
            <a:ext cx="2343350" cy="1048649"/>
          </a:xfrm>
          <a:prstGeom prst="rect">
            <a:avLst/>
          </a:prstGeom>
        </p:spPr>
      </p:pic>
      <p:pic>
        <p:nvPicPr>
          <p:cNvPr id="11" name="Picture 10">
            <a:extLst>
              <a:ext uri="{FF2B5EF4-FFF2-40B4-BE49-F238E27FC236}">
                <a16:creationId xmlns:a16="http://schemas.microsoft.com/office/drawing/2014/main" id="{F2D0B818-AD94-4B67-AEFF-9D1623E8437E}"/>
              </a:ext>
            </a:extLst>
          </p:cNvPr>
          <p:cNvPicPr>
            <a:picLocks noChangeAspect="1"/>
          </p:cNvPicPr>
          <p:nvPr/>
        </p:nvPicPr>
        <p:blipFill>
          <a:blip r:embed="rId9"/>
          <a:stretch>
            <a:fillRect/>
          </a:stretch>
        </p:blipFill>
        <p:spPr>
          <a:xfrm>
            <a:off x="10609107" y="5099040"/>
            <a:ext cx="1004008" cy="915326"/>
          </a:xfrm>
          <a:prstGeom prst="rect">
            <a:avLst/>
          </a:prstGeom>
        </p:spPr>
      </p:pic>
    </p:spTree>
    <p:extLst>
      <p:ext uri="{BB962C8B-B14F-4D97-AF65-F5344CB8AC3E}">
        <p14:creationId xmlns:p14="http://schemas.microsoft.com/office/powerpoint/2010/main" val="40090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Talk</a:t>
            </a:r>
          </a:p>
        </p:txBody>
      </p:sp>
      <p:sp>
        <p:nvSpPr>
          <p:cNvPr id="3" name="Content Placeholder 2"/>
          <p:cNvSpPr>
            <a:spLocks noGrp="1"/>
          </p:cNvSpPr>
          <p:nvPr>
            <p:ph idx="1"/>
          </p:nvPr>
        </p:nvSpPr>
        <p:spPr/>
        <p:txBody>
          <a:bodyPr>
            <a:normAutofit fontScale="92500" lnSpcReduction="10000"/>
          </a:bodyPr>
          <a:lstStyle/>
          <a:p>
            <a:r>
              <a:rPr lang="en-US" sz="2800" i="1" dirty="0"/>
              <a:t>How can we use data, math, and advanced analytical methods to understand risk and uncertainty?</a:t>
            </a:r>
          </a:p>
          <a:p>
            <a:pPr marL="0" indent="0">
              <a:buNone/>
            </a:pPr>
            <a:endParaRPr lang="en-US" sz="2800" dirty="0"/>
          </a:p>
          <a:p>
            <a:r>
              <a:rPr lang="en-US" sz="2800" dirty="0"/>
              <a:t>Introduction to “the flaw of averages” and thinking in terms of ranges, not single values</a:t>
            </a:r>
          </a:p>
          <a:p>
            <a:endParaRPr lang="en-US" sz="2800" dirty="0"/>
          </a:p>
          <a:p>
            <a:r>
              <a:rPr lang="en-US" sz="2800" dirty="0"/>
              <a:t>Conceptual Introduction to Monte Carlo Simulation</a:t>
            </a:r>
          </a:p>
          <a:p>
            <a:endParaRPr lang="en-US" sz="2800" dirty="0"/>
          </a:p>
          <a:p>
            <a:r>
              <a:rPr lang="en-US" sz="2800" dirty="0"/>
              <a:t>Using Shiny for interactive Monte Carlo Simulation</a:t>
            </a:r>
          </a:p>
          <a:p>
            <a:endParaRPr lang="en-US" sz="2800" dirty="0"/>
          </a:p>
        </p:txBody>
      </p:sp>
    </p:spTree>
    <p:extLst>
      <p:ext uri="{BB962C8B-B14F-4D97-AF65-F5344CB8AC3E}">
        <p14:creationId xmlns:p14="http://schemas.microsoft.com/office/powerpoint/2010/main" val="37781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422" y="249864"/>
            <a:ext cx="10515600" cy="1187050"/>
          </a:xfrm>
        </p:spPr>
        <p:txBody>
          <a:bodyPr>
            <a:noAutofit/>
          </a:bodyPr>
          <a:lstStyle/>
          <a:p>
            <a:br>
              <a:rPr lang="en-US" sz="3200" dirty="0"/>
            </a:br>
            <a:r>
              <a:rPr lang="en-US" sz="3200" dirty="0"/>
              <a:t>How can we use data to understand risk and uncertainty?</a:t>
            </a:r>
            <a:br>
              <a:rPr lang="en-US" sz="3200" dirty="0"/>
            </a:br>
            <a:endParaRPr lang="en-US" sz="3200" dirty="0"/>
          </a:p>
        </p:txBody>
      </p:sp>
      <p:sp>
        <p:nvSpPr>
          <p:cNvPr id="3" name="Content Placeholder 2"/>
          <p:cNvSpPr>
            <a:spLocks noGrp="1"/>
          </p:cNvSpPr>
          <p:nvPr>
            <p:ph idx="1"/>
          </p:nvPr>
        </p:nvSpPr>
        <p:spPr>
          <a:xfrm>
            <a:off x="245889" y="1360074"/>
            <a:ext cx="11748887" cy="5424927"/>
          </a:xfrm>
        </p:spPr>
        <p:txBody>
          <a:bodyPr>
            <a:noAutofit/>
          </a:bodyPr>
          <a:lstStyle/>
          <a:p>
            <a:r>
              <a:rPr lang="en-US" sz="1800" dirty="0"/>
              <a:t>Most people are inherently paralyzed by uncertainty and tend to ignore it in our lives.  </a:t>
            </a:r>
          </a:p>
          <a:p>
            <a:pPr lvl="1"/>
            <a:r>
              <a:rPr lang="en-US" sz="1600" dirty="0"/>
              <a:t>Will my home burn down today?</a:t>
            </a:r>
          </a:p>
          <a:p>
            <a:pPr lvl="1"/>
            <a:r>
              <a:rPr lang="en-US" sz="1600" dirty="0"/>
              <a:t>Will I get sick?</a:t>
            </a:r>
          </a:p>
          <a:p>
            <a:pPr lvl="1"/>
            <a:r>
              <a:rPr lang="en-US" sz="1600" dirty="0"/>
              <a:t>Will the Chipotle line be too long, to make it back to work on time?</a:t>
            </a:r>
          </a:p>
          <a:p>
            <a:r>
              <a:rPr lang="en-US" sz="1800" dirty="0"/>
              <a:t>Our typical decisions are based either upon heuristics (good rules of thumb), or a single estimate</a:t>
            </a:r>
          </a:p>
          <a:p>
            <a:pPr lvl="1"/>
            <a:r>
              <a:rPr lang="en-US" sz="1600" dirty="0"/>
              <a:t>Will I make it to the airport in time?</a:t>
            </a:r>
          </a:p>
          <a:p>
            <a:pPr lvl="1"/>
            <a:r>
              <a:rPr lang="en-US" sz="1600" dirty="0"/>
              <a:t>How much can I afford on a mortgage?</a:t>
            </a:r>
          </a:p>
          <a:p>
            <a:r>
              <a:rPr lang="en-US" sz="1800" dirty="0"/>
              <a:t>Our ability to objectively evaluate decisions, declines with complexity and uncertainty about the important details</a:t>
            </a:r>
          </a:p>
          <a:p>
            <a:pPr lvl="1"/>
            <a:r>
              <a:rPr lang="en-US" sz="1600" dirty="0"/>
              <a:t>Should I go to college?</a:t>
            </a:r>
          </a:p>
          <a:p>
            <a:pPr lvl="1"/>
            <a:r>
              <a:rPr lang="en-US" sz="1600" dirty="0"/>
              <a:t>Should I take that job?</a:t>
            </a:r>
          </a:p>
          <a:p>
            <a:pPr lvl="1"/>
            <a:r>
              <a:rPr lang="en-US" sz="1600" dirty="0"/>
              <a:t>Should I marry this person?</a:t>
            </a:r>
            <a:endParaRPr lang="en-US" sz="1800" dirty="0"/>
          </a:p>
          <a:p>
            <a:r>
              <a:rPr lang="en-US" sz="1800" dirty="0"/>
              <a:t>Enabling decision-making under uncertainty, absent of emotion, is a major triumph of </a:t>
            </a:r>
            <a:r>
              <a:rPr lang="en-US" sz="1800" i="1" dirty="0"/>
              <a:t>operations research</a:t>
            </a:r>
          </a:p>
          <a:p>
            <a:r>
              <a:rPr lang="en-US" sz="1800" i="1" dirty="0"/>
              <a:t>Thinking, Fast and Slow</a:t>
            </a:r>
          </a:p>
          <a:p>
            <a:r>
              <a:rPr lang="en-US" sz="1800" i="1" dirty="0"/>
              <a:t>Fooled By Randomness </a:t>
            </a:r>
          </a:p>
          <a:p>
            <a:r>
              <a:rPr lang="en-US" sz="1800" i="1" dirty="0" err="1"/>
              <a:t>Farnam</a:t>
            </a:r>
            <a:r>
              <a:rPr lang="en-US" sz="1800" i="1" dirty="0"/>
              <a:t> Street (website)</a:t>
            </a:r>
          </a:p>
        </p:txBody>
      </p:sp>
    </p:spTree>
    <p:extLst>
      <p:ext uri="{BB962C8B-B14F-4D97-AF65-F5344CB8AC3E}">
        <p14:creationId xmlns:p14="http://schemas.microsoft.com/office/powerpoint/2010/main" val="378378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Flaw of Averages”</a:t>
            </a:r>
          </a:p>
        </p:txBody>
      </p:sp>
      <p:sp>
        <p:nvSpPr>
          <p:cNvPr id="5" name="Content Placeholder 4"/>
          <p:cNvSpPr>
            <a:spLocks noGrp="1"/>
          </p:cNvSpPr>
          <p:nvPr>
            <p:ph idx="1"/>
          </p:nvPr>
        </p:nvSpPr>
        <p:spPr>
          <a:xfrm>
            <a:off x="430340" y="1702315"/>
            <a:ext cx="11345333" cy="4863494"/>
          </a:xfrm>
        </p:spPr>
        <p:txBody>
          <a:bodyPr/>
          <a:lstStyle/>
          <a:p>
            <a:r>
              <a:rPr lang="en-US" dirty="0"/>
              <a:t>Inputs to key decisions (for example, sales forecasts, travel times, cost inputs) are not a single point value, but a range (distribution)</a:t>
            </a:r>
          </a:p>
          <a:p>
            <a:r>
              <a:rPr lang="en-US" dirty="0"/>
              <a:t>Making decisions based on the average of those values, ignores potential impacts of those inputs coming in higher or lower than average</a:t>
            </a:r>
          </a:p>
          <a:p>
            <a:r>
              <a:rPr lang="en-US" dirty="0"/>
              <a:t>If you can’t swim… don’t try to cross a creek based upon its “average” depth</a:t>
            </a:r>
          </a:p>
          <a:p>
            <a:r>
              <a:rPr lang="en-US" dirty="0"/>
              <a:t>Popularized by Dr. Sam Savage in 2002 Harvard Business Review article, and subsequent book</a:t>
            </a:r>
          </a:p>
          <a:p>
            <a:pPr lvl="1"/>
            <a:r>
              <a:rPr lang="en-US" dirty="0"/>
              <a:t>Spoilage and Out of Stocks vs. “Average” Demand</a:t>
            </a:r>
          </a:p>
          <a:p>
            <a:r>
              <a:rPr lang="en-US" dirty="0">
                <a:hlinkClick r:id="rId3"/>
              </a:rPr>
              <a:t>https://hbr.org/2002/11/the-flaw-of-averages</a:t>
            </a:r>
            <a:endParaRPr lang="en-US" dirty="0"/>
          </a:p>
          <a:p>
            <a:endParaRPr lang="en-US" dirty="0"/>
          </a:p>
          <a:p>
            <a:endParaRPr lang="en-US" dirty="0"/>
          </a:p>
          <a:p>
            <a:endParaRPr lang="en-US" dirty="0"/>
          </a:p>
          <a:p>
            <a:endParaRPr lang="en-US" dirty="0"/>
          </a:p>
        </p:txBody>
      </p:sp>
      <p:pic>
        <p:nvPicPr>
          <p:cNvPr id="12290" name="Picture 2" descr="https://static.twentyoverten.com/law_of_averages_bw.146601313983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155" y="4043151"/>
            <a:ext cx="4917704" cy="2814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86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Monte Carlo Simulation</a:t>
            </a:r>
          </a:p>
        </p:txBody>
      </p:sp>
      <p:sp>
        <p:nvSpPr>
          <p:cNvPr id="5" name="Content Placeholder 4"/>
          <p:cNvSpPr>
            <a:spLocks noGrp="1"/>
          </p:cNvSpPr>
          <p:nvPr>
            <p:ph idx="1"/>
          </p:nvPr>
        </p:nvSpPr>
        <p:spPr>
          <a:xfrm>
            <a:off x="435596" y="1700038"/>
            <a:ext cx="11451604" cy="4886292"/>
          </a:xfrm>
        </p:spPr>
        <p:txBody>
          <a:bodyPr>
            <a:noAutofit/>
          </a:bodyPr>
          <a:lstStyle/>
          <a:p>
            <a:r>
              <a:rPr lang="en-US" dirty="0"/>
              <a:t>Analytical method that evaluates a lot of potential combinations of uncertain inputs – drawing from their range of possibilities – and calculates the overall outcome</a:t>
            </a:r>
          </a:p>
          <a:p>
            <a:r>
              <a:rPr lang="en-US" dirty="0"/>
              <a:t>“It shows the extreme possibilities—the outcomes of going for broke and for the most conservative decision—along with all possible consequences for middle-of-the-road decisions.”</a:t>
            </a:r>
          </a:p>
          <a:p>
            <a:r>
              <a:rPr lang="en-US" dirty="0"/>
              <a:t>Invented during World War 2 Manhattan Project (atomic bomb), named after the Monte Carlo casinos</a:t>
            </a:r>
          </a:p>
          <a:p>
            <a:r>
              <a:rPr lang="en-US" dirty="0"/>
              <a:t>Helps decision-makers identify the range of total outcomes, including the “expected range” as well as “tail risk” (unlikely but highly impactful outcomes)</a:t>
            </a:r>
          </a:p>
          <a:p>
            <a:r>
              <a:rPr lang="en-US" dirty="0"/>
              <a:t>Finance (stress testing, mergers &amp; acquisitions), Oil &amp; Gas (investment decisions on drilling oil wells), Supply Chain (impact of variable demand, upon different facilities in the supply chain)</a:t>
            </a:r>
          </a:p>
          <a:p>
            <a:endParaRPr lang="en-US" dirty="0"/>
          </a:p>
          <a:p>
            <a:r>
              <a:rPr lang="en-US" b="1" i="1" dirty="0"/>
              <a:t>If K = f(</a:t>
            </a:r>
            <a:r>
              <a:rPr lang="en-US" b="1" i="1" dirty="0" err="1"/>
              <a:t>x,y,z</a:t>
            </a:r>
            <a:r>
              <a:rPr lang="en-US" b="1" i="1" dirty="0"/>
              <a:t>), and x, y, and z are not single point values but distributions, what is the distribution of K?  Monte Carlo Simulation can answer that.</a:t>
            </a:r>
          </a:p>
          <a:p>
            <a:pPr marL="0" indent="0">
              <a:buNone/>
            </a:pPr>
            <a:endParaRPr lang="en-US" dirty="0"/>
          </a:p>
          <a:p>
            <a:endParaRPr lang="en-US" dirty="0"/>
          </a:p>
        </p:txBody>
      </p:sp>
    </p:spTree>
    <p:extLst>
      <p:ext uri="{BB962C8B-B14F-4D97-AF65-F5344CB8AC3E}">
        <p14:creationId xmlns:p14="http://schemas.microsoft.com/office/powerpoint/2010/main" val="10266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Normal Distribution (Bell curve)</a:t>
            </a:r>
          </a:p>
        </p:txBody>
      </p:sp>
      <p:sp>
        <p:nvSpPr>
          <p:cNvPr id="2" name="Content Placeholder 1"/>
          <p:cNvSpPr>
            <a:spLocks noGrp="1"/>
          </p:cNvSpPr>
          <p:nvPr>
            <p:ph idx="1"/>
          </p:nvPr>
        </p:nvSpPr>
        <p:spPr>
          <a:xfrm>
            <a:off x="5393635" y="1764948"/>
            <a:ext cx="6645918" cy="4743251"/>
          </a:xfrm>
        </p:spPr>
        <p:txBody>
          <a:bodyPr>
            <a:normAutofit fontScale="92500" lnSpcReduction="20000"/>
          </a:bodyPr>
          <a:lstStyle/>
          <a:p>
            <a:r>
              <a:rPr lang="en-US" dirty="0"/>
              <a:t>Described by two values, mean (mu) and standard deviation (sigma)</a:t>
            </a:r>
          </a:p>
          <a:p>
            <a:r>
              <a:rPr lang="en-US" dirty="0"/>
              <a:t>Mean (average) = median (middle value)</a:t>
            </a:r>
          </a:p>
          <a:p>
            <a:r>
              <a:rPr lang="en-US" dirty="0"/>
              <a:t>Symmetric around the mean: -1 SD values are equally likely as +1 SD values</a:t>
            </a:r>
          </a:p>
          <a:p>
            <a:r>
              <a:rPr lang="en-US" dirty="0"/>
              <a:t>Standard deviation describes the likelihood of a range of outcomes:</a:t>
            </a:r>
          </a:p>
          <a:p>
            <a:pPr lvl="1"/>
            <a:r>
              <a:rPr lang="en-US" dirty="0"/>
              <a:t>68% of values are within +/- 1 standard deviation</a:t>
            </a:r>
          </a:p>
          <a:p>
            <a:pPr lvl="1"/>
            <a:r>
              <a:rPr lang="en-US" dirty="0"/>
              <a:t>95.5% of values within +/- 2 SD</a:t>
            </a:r>
          </a:p>
          <a:p>
            <a:pPr lvl="1"/>
            <a:r>
              <a:rPr lang="en-US" dirty="0"/>
              <a:t>99.7% of values within +/- 3 SD</a:t>
            </a:r>
          </a:p>
          <a:p>
            <a:pPr lvl="2"/>
            <a:endParaRPr lang="en-US" dirty="0"/>
          </a:p>
          <a:p>
            <a:r>
              <a:rPr lang="en-US" dirty="0"/>
              <a:t>“Tail Risk” are those unlikely, but impactful outcomes… a pizza that comes in 5 minutes (-5 SD) or 55 minutes (+5 SD)</a:t>
            </a:r>
          </a:p>
          <a:p>
            <a:pPr lvl="1"/>
            <a:endParaRPr lang="en-US" dirty="0"/>
          </a:p>
          <a:p>
            <a:r>
              <a:rPr lang="en-US" dirty="0"/>
              <a:t>In this talk’s example, all the inputs will be normally distributed</a:t>
            </a:r>
          </a:p>
        </p:txBody>
      </p:sp>
      <p:pic>
        <p:nvPicPr>
          <p:cNvPr id="1026" name="Picture 2" descr="Normal Distribution in Statistics - Statistics By J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47" y="1776996"/>
            <a:ext cx="5241188" cy="474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7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051" y="0"/>
            <a:ext cx="11345333" cy="1609344"/>
          </a:xfrm>
        </p:spPr>
        <p:txBody>
          <a:bodyPr>
            <a:normAutofit/>
          </a:bodyPr>
          <a:lstStyle/>
          <a:p>
            <a:r>
              <a:rPr lang="en-US" sz="4000" dirty="0"/>
              <a:t>Monte Carlo Simulation – Ralph &amp; Bob go to dinner</a:t>
            </a:r>
          </a:p>
        </p:txBody>
      </p:sp>
      <p:sp>
        <p:nvSpPr>
          <p:cNvPr id="5" name="Content Placeholder 4"/>
          <p:cNvSpPr>
            <a:spLocks noGrp="1"/>
          </p:cNvSpPr>
          <p:nvPr>
            <p:ph idx="1"/>
          </p:nvPr>
        </p:nvSpPr>
        <p:spPr>
          <a:xfrm>
            <a:off x="217797" y="1609344"/>
            <a:ext cx="11545840" cy="4552917"/>
          </a:xfrm>
        </p:spPr>
        <p:txBody>
          <a:bodyPr>
            <a:normAutofit/>
          </a:bodyPr>
          <a:lstStyle/>
          <a:p>
            <a:r>
              <a:rPr lang="en-US" sz="3600" dirty="0"/>
              <a:t>Ralph and his next-door neighbor Bob both work  in downtown Minneapolis, and take the same bus route, from the same bus stops, to and from work</a:t>
            </a:r>
          </a:p>
          <a:p>
            <a:r>
              <a:rPr lang="en-US" sz="3600" dirty="0"/>
              <a:t>We have reservations to go to dinner at 6:15pm on a weeknight at a popular restaurant in our neighborhood… </a:t>
            </a:r>
            <a:r>
              <a:rPr lang="en-US" sz="3600" b="1" i="1" dirty="0"/>
              <a:t>will we make it in time?</a:t>
            </a:r>
          </a:p>
        </p:txBody>
      </p:sp>
    </p:spTree>
    <p:extLst>
      <p:ext uri="{BB962C8B-B14F-4D97-AF65-F5344CB8AC3E}">
        <p14:creationId xmlns:p14="http://schemas.microsoft.com/office/powerpoint/2010/main" val="277484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051" y="0"/>
            <a:ext cx="11345333" cy="1609344"/>
          </a:xfrm>
        </p:spPr>
        <p:txBody>
          <a:bodyPr>
            <a:normAutofit/>
          </a:bodyPr>
          <a:lstStyle/>
          <a:p>
            <a:r>
              <a:rPr lang="en-US" sz="4000" dirty="0"/>
              <a:t>Monte Carlo Simulation – Ralph &amp; Bob go to dinner</a:t>
            </a:r>
          </a:p>
        </p:txBody>
      </p:sp>
      <p:sp>
        <p:nvSpPr>
          <p:cNvPr id="5" name="Content Placeholder 4"/>
          <p:cNvSpPr>
            <a:spLocks noGrp="1"/>
          </p:cNvSpPr>
          <p:nvPr>
            <p:ph idx="1"/>
          </p:nvPr>
        </p:nvSpPr>
        <p:spPr>
          <a:xfrm>
            <a:off x="217797" y="1609344"/>
            <a:ext cx="11545840" cy="4552917"/>
          </a:xfrm>
        </p:spPr>
        <p:txBody>
          <a:bodyPr>
            <a:normAutofit fontScale="92500" lnSpcReduction="20000"/>
          </a:bodyPr>
          <a:lstStyle/>
          <a:p>
            <a:r>
              <a:rPr lang="en-US" sz="2800" dirty="0"/>
              <a:t>We each:</a:t>
            </a:r>
          </a:p>
          <a:p>
            <a:pPr lvl="1"/>
            <a:r>
              <a:rPr lang="en-US" sz="2400" dirty="0"/>
              <a:t>Leave our desks at 5:30pm from our respective office buildings</a:t>
            </a:r>
          </a:p>
          <a:p>
            <a:pPr lvl="1"/>
            <a:r>
              <a:rPr lang="en-US" sz="2400" dirty="0"/>
              <a:t>Walk to our bus stop, and get on the next bus that arrives</a:t>
            </a:r>
          </a:p>
          <a:p>
            <a:pPr lvl="1"/>
            <a:r>
              <a:rPr lang="en-US" sz="2400" dirty="0"/>
              <a:t>Take the bus back to our neighborhood</a:t>
            </a:r>
          </a:p>
          <a:p>
            <a:pPr lvl="1"/>
            <a:r>
              <a:rPr lang="en-US" sz="2400" dirty="0"/>
              <a:t>Walk from the neighborhood bus stop, to our homes</a:t>
            </a:r>
          </a:p>
          <a:p>
            <a:pPr lvl="1"/>
            <a:r>
              <a:rPr lang="en-US" sz="2400" dirty="0"/>
              <a:t>Altogether, this takes 30 minutes on average, with a 10-minute standard deviation</a:t>
            </a:r>
          </a:p>
          <a:p>
            <a:r>
              <a:rPr lang="en-US" sz="2800" dirty="0"/>
              <a:t>Once we both arrive home, we will walk together to the restaurant: a 10-minute walk on average, with a 2-minute standard deviation</a:t>
            </a:r>
          </a:p>
          <a:p>
            <a:r>
              <a:rPr lang="en-US" sz="2800" dirty="0"/>
              <a:t>Expected Arrival Time, Based Upon Averages: 5:30pm + 30mins commute + 10mins walk = 6:10pm.  </a:t>
            </a:r>
            <a:r>
              <a:rPr lang="en-US" sz="2800" b="1" i="1" u="sng" dirty="0"/>
              <a:t>5 minutes early for our 6:15pm reservation!</a:t>
            </a:r>
          </a:p>
          <a:p>
            <a:endParaRPr lang="en-US" sz="2800" b="1" i="1" u="sng" dirty="0"/>
          </a:p>
          <a:p>
            <a:r>
              <a:rPr lang="en-US" sz="2800" dirty="0"/>
              <a:t>https://datadrivensupplychain.shinyapps.io/restaurant_sim_app/</a:t>
            </a:r>
          </a:p>
        </p:txBody>
      </p:sp>
    </p:spTree>
    <p:extLst>
      <p:ext uri="{BB962C8B-B14F-4D97-AF65-F5344CB8AC3E}">
        <p14:creationId xmlns:p14="http://schemas.microsoft.com/office/powerpoint/2010/main" val="3509381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1045</TotalTime>
  <Words>1482</Words>
  <Application>Microsoft Office PowerPoint</Application>
  <PresentationFormat>Widescreen</PresentationFormat>
  <Paragraphs>132</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Rockwell</vt:lpstr>
      <vt:lpstr>Rockwell Condensed</vt:lpstr>
      <vt:lpstr>Rockwell Extra Bold</vt:lpstr>
      <vt:lpstr>Wingdings</vt:lpstr>
      <vt:lpstr>Wood Type</vt:lpstr>
      <vt:lpstr>“The Flaw of Averages” and  Introduction to Monte Carlo Simulation Using Shiny</vt:lpstr>
      <vt:lpstr>Who Am I? Where am I? Why am I?</vt:lpstr>
      <vt:lpstr>Purpose of This Talk</vt:lpstr>
      <vt:lpstr> How can we use data to understand risk and uncertainty? </vt:lpstr>
      <vt:lpstr>“The Flaw of Averages”</vt:lpstr>
      <vt:lpstr>Monte Carlo Simulation</vt:lpstr>
      <vt:lpstr>Normal Distribution (Bell curve)</vt:lpstr>
      <vt:lpstr>Monte Carlo Simulation – Ralph &amp; Bob go to dinner</vt:lpstr>
      <vt:lpstr>Monte Carlo Simulation – Ralph &amp; Bob go to dinner</vt:lpstr>
      <vt:lpstr>PowerPoint Presentation</vt:lpstr>
      <vt:lpstr>Rinse and Repeat 20,000 Times…</vt:lpstr>
      <vt:lpstr>Rinse and Repeat 20,000 Times…</vt:lpstr>
      <vt:lpstr>Takeaways</vt:lpstr>
      <vt:lpstr>Thank you!</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Ralph.Asher</dc:creator>
  <cp:lastModifiedBy>Ralph Asher</cp:lastModifiedBy>
  <cp:revision>50</cp:revision>
  <dcterms:created xsi:type="dcterms:W3CDTF">2020-05-20T18:42:56Z</dcterms:created>
  <dcterms:modified xsi:type="dcterms:W3CDTF">2021-06-26T01:47:53Z</dcterms:modified>
</cp:coreProperties>
</file>