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6" r:id="rId3"/>
    <p:sldId id="267" r:id="rId4"/>
    <p:sldId id="268"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933" autoAdjust="0"/>
    <p:restoredTop sz="94660"/>
  </p:normalViewPr>
  <p:slideViewPr>
    <p:cSldViewPr snapToGrid="0">
      <p:cViewPr varScale="1">
        <p:scale>
          <a:sx n="71" d="100"/>
          <a:sy n="71" d="100"/>
        </p:scale>
        <p:origin x="132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1059F-F6A1-49DE-81CB-17DC11A7EB41}" type="datetimeFigureOut">
              <a:rPr lang="en-US" smtClean="0"/>
              <a:t>5/21/2020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94348-5D43-469D-92A0-41FDBAB84DE5}" type="slidenum">
              <a:rPr lang="en-US" smtClean="0"/>
              <a:t>‹#›</a:t>
            </a:fld>
            <a:endParaRPr lang="en-US"/>
          </a:p>
        </p:txBody>
      </p:sp>
    </p:spTree>
    <p:extLst>
      <p:ext uri="{BB962C8B-B14F-4D97-AF65-F5344CB8AC3E}">
        <p14:creationId xmlns:p14="http://schemas.microsoft.com/office/powerpoint/2010/main" val="463713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br.org/2002/11/the-flaw-of-averag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9B0592-5C0C-4E1A-9929-C2727BC53AAE}" type="slidenum">
              <a:rPr lang="en-US" smtClean="0"/>
              <a:t>2</a:t>
            </a:fld>
            <a:endParaRPr lang="en-US" dirty="0"/>
          </a:p>
        </p:txBody>
      </p:sp>
    </p:spTree>
    <p:extLst>
      <p:ext uri="{BB962C8B-B14F-4D97-AF65-F5344CB8AC3E}">
        <p14:creationId xmlns:p14="http://schemas.microsoft.com/office/powerpoint/2010/main" val="399871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https://hbr.org/2002/11/the-flaw-of-averages</a:t>
            </a:r>
            <a:endParaRPr lang="en-US" dirty="0" smtClean="0"/>
          </a:p>
          <a:p>
            <a:r>
              <a:rPr lang="en-US" dirty="0" smtClean="0"/>
              <a:t>Probabilitymanagement.org</a:t>
            </a:r>
          </a:p>
          <a:p>
            <a:endParaRPr lang="en-US" dirty="0"/>
          </a:p>
        </p:txBody>
      </p:sp>
      <p:sp>
        <p:nvSpPr>
          <p:cNvPr id="4" name="Footer Placeholder 3"/>
          <p:cNvSpPr>
            <a:spLocks noGrp="1"/>
          </p:cNvSpPr>
          <p:nvPr>
            <p:ph type="ftr" sz="quarter" idx="10"/>
          </p:nvPr>
        </p:nvSpPr>
        <p:spPr/>
        <p:txBody>
          <a:bodyPr/>
          <a:lstStyle/>
          <a:p>
            <a:r>
              <a:rPr lang="en-US" smtClean="0"/>
              <a:t>TARGET CONFIDENTIAL AND PROPRIETARY</a:t>
            </a:r>
            <a:endParaRPr lang="en-US"/>
          </a:p>
        </p:txBody>
      </p:sp>
      <p:sp>
        <p:nvSpPr>
          <p:cNvPr id="5" name="Slide Number Placeholder 4"/>
          <p:cNvSpPr>
            <a:spLocks noGrp="1"/>
          </p:cNvSpPr>
          <p:nvPr>
            <p:ph type="sldNum" sz="quarter" idx="11"/>
          </p:nvPr>
        </p:nvSpPr>
        <p:spPr/>
        <p:txBody>
          <a:bodyPr/>
          <a:lstStyle/>
          <a:p>
            <a:fld id="{79B6397B-6449-451F-879A-ACC313C801FA}" type="slidenum">
              <a:rPr lang="en-US" smtClean="0"/>
              <a:t>5</a:t>
            </a:fld>
            <a:endParaRPr lang="en-US"/>
          </a:p>
        </p:txBody>
      </p:sp>
    </p:spTree>
    <p:extLst>
      <p:ext uri="{BB962C8B-B14F-4D97-AF65-F5344CB8AC3E}">
        <p14:creationId xmlns:p14="http://schemas.microsoft.com/office/powerpoint/2010/main" val="2441905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Quote from Palisade https://www.palisade.com/risk/monte_carlo_simulation.asp</a:t>
            </a:r>
          </a:p>
        </p:txBody>
      </p:sp>
      <p:sp>
        <p:nvSpPr>
          <p:cNvPr id="4" name="Footer Placeholder 3"/>
          <p:cNvSpPr>
            <a:spLocks noGrp="1"/>
          </p:cNvSpPr>
          <p:nvPr>
            <p:ph type="ftr" sz="quarter" idx="10"/>
          </p:nvPr>
        </p:nvSpPr>
        <p:spPr/>
        <p:txBody>
          <a:bodyPr/>
          <a:lstStyle/>
          <a:p>
            <a:r>
              <a:rPr lang="en-US" smtClean="0"/>
              <a:t>TARGET CONFIDENTIAL AND PROPRIETARY</a:t>
            </a:r>
            <a:endParaRPr lang="en-US"/>
          </a:p>
        </p:txBody>
      </p:sp>
      <p:sp>
        <p:nvSpPr>
          <p:cNvPr id="5" name="Slide Number Placeholder 4"/>
          <p:cNvSpPr>
            <a:spLocks noGrp="1"/>
          </p:cNvSpPr>
          <p:nvPr>
            <p:ph type="sldNum" sz="quarter" idx="11"/>
          </p:nvPr>
        </p:nvSpPr>
        <p:spPr/>
        <p:txBody>
          <a:bodyPr/>
          <a:lstStyle/>
          <a:p>
            <a:fld id="{79B6397B-6449-451F-879A-ACC313C801FA}" type="slidenum">
              <a:rPr lang="en-US" smtClean="0"/>
              <a:t>6</a:t>
            </a:fld>
            <a:endParaRPr lang="en-US"/>
          </a:p>
        </p:txBody>
      </p:sp>
    </p:spTree>
    <p:extLst>
      <p:ext uri="{BB962C8B-B14F-4D97-AF65-F5344CB8AC3E}">
        <p14:creationId xmlns:p14="http://schemas.microsoft.com/office/powerpoint/2010/main" val="3221537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Thanks to whoever’s website was</a:t>
            </a:r>
            <a:r>
              <a:rPr lang="en-US" baseline="0" dirty="0" smtClean="0"/>
              <a:t> scraped by Google Images.</a:t>
            </a:r>
            <a:endParaRPr lang="en-US" dirty="0" smtClean="0"/>
          </a:p>
        </p:txBody>
      </p:sp>
      <p:sp>
        <p:nvSpPr>
          <p:cNvPr id="4" name="Footer Placeholder 3"/>
          <p:cNvSpPr>
            <a:spLocks noGrp="1"/>
          </p:cNvSpPr>
          <p:nvPr>
            <p:ph type="ftr" sz="quarter" idx="10"/>
          </p:nvPr>
        </p:nvSpPr>
        <p:spPr/>
        <p:txBody>
          <a:bodyPr/>
          <a:lstStyle/>
          <a:p>
            <a:r>
              <a:rPr lang="en-US" smtClean="0"/>
              <a:t>TARGET CONFIDENTIAL AND PROPRIETARY</a:t>
            </a:r>
            <a:endParaRPr lang="en-US"/>
          </a:p>
        </p:txBody>
      </p:sp>
      <p:sp>
        <p:nvSpPr>
          <p:cNvPr id="5" name="Slide Number Placeholder 4"/>
          <p:cNvSpPr>
            <a:spLocks noGrp="1"/>
          </p:cNvSpPr>
          <p:nvPr>
            <p:ph type="sldNum" sz="quarter" idx="11"/>
          </p:nvPr>
        </p:nvSpPr>
        <p:spPr/>
        <p:txBody>
          <a:bodyPr/>
          <a:lstStyle/>
          <a:p>
            <a:fld id="{79B6397B-6449-451F-879A-ACC313C801FA}" type="slidenum">
              <a:rPr lang="en-US" smtClean="0"/>
              <a:t>7</a:t>
            </a:fld>
            <a:endParaRPr lang="en-US"/>
          </a:p>
        </p:txBody>
      </p:sp>
    </p:spTree>
    <p:extLst>
      <p:ext uri="{BB962C8B-B14F-4D97-AF65-F5344CB8AC3E}">
        <p14:creationId xmlns:p14="http://schemas.microsoft.com/office/powerpoint/2010/main" val="815430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Quote from Palisade https://www.palisade.com/risk/monte_carlo_simulation.asp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We’ll use </a:t>
            </a:r>
            <a:r>
              <a:rPr lang="en-US" dirty="0" err="1" smtClean="0"/>
              <a:t>monte</a:t>
            </a:r>
            <a:r>
              <a:rPr lang="en-US" baseline="0" dirty="0" smtClean="0"/>
              <a:t> </a:t>
            </a:r>
            <a:r>
              <a:rPr lang="en-US" baseline="0" dirty="0" err="1" smtClean="0"/>
              <a:t>carlo</a:t>
            </a:r>
            <a:r>
              <a:rPr lang="en-US" baseline="0" dirty="0" smtClean="0"/>
              <a:t> simulation to pick random values from the range of potential commute times for Bob and I.  Even though we leave our offices at the same time, we may not get on the same bus so our commute time may be different.  We’ll then see what time we get to the restaurant and find out if we made it.</a:t>
            </a:r>
            <a:endParaRPr lang="en-US" dirty="0" smtClean="0"/>
          </a:p>
        </p:txBody>
      </p:sp>
      <p:sp>
        <p:nvSpPr>
          <p:cNvPr id="4" name="Footer Placeholder 3"/>
          <p:cNvSpPr>
            <a:spLocks noGrp="1"/>
          </p:cNvSpPr>
          <p:nvPr>
            <p:ph type="ftr" sz="quarter" idx="10"/>
          </p:nvPr>
        </p:nvSpPr>
        <p:spPr/>
        <p:txBody>
          <a:bodyPr/>
          <a:lstStyle/>
          <a:p>
            <a:r>
              <a:rPr lang="en-US" smtClean="0"/>
              <a:t>TARGET CONFIDENTIAL AND PROPRIETARY</a:t>
            </a:r>
            <a:endParaRPr lang="en-US"/>
          </a:p>
        </p:txBody>
      </p:sp>
      <p:sp>
        <p:nvSpPr>
          <p:cNvPr id="5" name="Slide Number Placeholder 4"/>
          <p:cNvSpPr>
            <a:spLocks noGrp="1"/>
          </p:cNvSpPr>
          <p:nvPr>
            <p:ph type="sldNum" sz="quarter" idx="11"/>
          </p:nvPr>
        </p:nvSpPr>
        <p:spPr/>
        <p:txBody>
          <a:bodyPr/>
          <a:lstStyle/>
          <a:p>
            <a:fld id="{79B6397B-6449-451F-879A-ACC313C801FA}" type="slidenum">
              <a:rPr lang="en-US" smtClean="0"/>
              <a:t>8</a:t>
            </a:fld>
            <a:endParaRPr lang="en-US"/>
          </a:p>
        </p:txBody>
      </p:sp>
    </p:spTree>
    <p:extLst>
      <p:ext uri="{BB962C8B-B14F-4D97-AF65-F5344CB8AC3E}">
        <p14:creationId xmlns:p14="http://schemas.microsoft.com/office/powerpoint/2010/main" val="849370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So what happened in</a:t>
            </a:r>
            <a:r>
              <a:rPr lang="en-US" baseline="0" dirty="0" smtClean="0"/>
              <a:t> the fourth simulation ? Even though my commute was really short, Bob’s wasn’t, and our average commute was 34 minutes between us… we didn’t get there in time.  How often does that happen?</a:t>
            </a:r>
            <a:endParaRPr lang="en-US" dirty="0" smtClean="0"/>
          </a:p>
        </p:txBody>
      </p:sp>
      <p:sp>
        <p:nvSpPr>
          <p:cNvPr id="4" name="Footer Placeholder 3"/>
          <p:cNvSpPr>
            <a:spLocks noGrp="1"/>
          </p:cNvSpPr>
          <p:nvPr>
            <p:ph type="ftr" sz="quarter" idx="10"/>
          </p:nvPr>
        </p:nvSpPr>
        <p:spPr/>
        <p:txBody>
          <a:bodyPr/>
          <a:lstStyle/>
          <a:p>
            <a:r>
              <a:rPr lang="en-US" smtClean="0"/>
              <a:t>TARGET CONFIDENTIAL AND PROPRIETARY</a:t>
            </a:r>
            <a:endParaRPr lang="en-US"/>
          </a:p>
        </p:txBody>
      </p:sp>
      <p:sp>
        <p:nvSpPr>
          <p:cNvPr id="5" name="Slide Number Placeholder 4"/>
          <p:cNvSpPr>
            <a:spLocks noGrp="1"/>
          </p:cNvSpPr>
          <p:nvPr>
            <p:ph type="sldNum" sz="quarter" idx="11"/>
          </p:nvPr>
        </p:nvSpPr>
        <p:spPr/>
        <p:txBody>
          <a:bodyPr/>
          <a:lstStyle/>
          <a:p>
            <a:fld id="{79B6397B-6449-451F-879A-ACC313C801FA}" type="slidenum">
              <a:rPr lang="en-US" smtClean="0"/>
              <a:t>9</a:t>
            </a:fld>
            <a:endParaRPr lang="en-US"/>
          </a:p>
        </p:txBody>
      </p:sp>
    </p:spTree>
    <p:extLst>
      <p:ext uri="{BB962C8B-B14F-4D97-AF65-F5344CB8AC3E}">
        <p14:creationId xmlns:p14="http://schemas.microsoft.com/office/powerpoint/2010/main" val="3174556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Questions to group… why</a:t>
            </a:r>
            <a:r>
              <a:rPr lang="en-US" baseline="0" dirty="0" smtClean="0"/>
              <a:t> did we miss it over half the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Whoever is later to get home, Ralph or Bob, is the primary factor for whether we end up early, on time, or 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Is showing up 40 minutes late bad?  Is showing up 40 minutes early good? </a:t>
            </a:r>
            <a:endParaRPr lang="en-US" dirty="0" smtClean="0"/>
          </a:p>
        </p:txBody>
      </p:sp>
      <p:sp>
        <p:nvSpPr>
          <p:cNvPr id="4" name="Footer Placeholder 3"/>
          <p:cNvSpPr>
            <a:spLocks noGrp="1"/>
          </p:cNvSpPr>
          <p:nvPr>
            <p:ph type="ftr" sz="quarter" idx="10"/>
          </p:nvPr>
        </p:nvSpPr>
        <p:spPr/>
        <p:txBody>
          <a:bodyPr/>
          <a:lstStyle/>
          <a:p>
            <a:r>
              <a:rPr lang="en-US" smtClean="0"/>
              <a:t>TARGET CONFIDENTIAL AND PROPRIETARY</a:t>
            </a:r>
            <a:endParaRPr lang="en-US"/>
          </a:p>
        </p:txBody>
      </p:sp>
      <p:sp>
        <p:nvSpPr>
          <p:cNvPr id="5" name="Slide Number Placeholder 4"/>
          <p:cNvSpPr>
            <a:spLocks noGrp="1"/>
          </p:cNvSpPr>
          <p:nvPr>
            <p:ph type="sldNum" sz="quarter" idx="11"/>
          </p:nvPr>
        </p:nvSpPr>
        <p:spPr/>
        <p:txBody>
          <a:bodyPr/>
          <a:lstStyle/>
          <a:p>
            <a:fld id="{79B6397B-6449-451F-879A-ACC313C801FA}" type="slidenum">
              <a:rPr lang="en-US" smtClean="0"/>
              <a:t>10</a:t>
            </a:fld>
            <a:endParaRPr lang="en-US"/>
          </a:p>
        </p:txBody>
      </p:sp>
    </p:spTree>
    <p:extLst>
      <p:ext uri="{BB962C8B-B14F-4D97-AF65-F5344CB8AC3E}">
        <p14:creationId xmlns:p14="http://schemas.microsoft.com/office/powerpoint/2010/main" val="852668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Footer Placeholder 3"/>
          <p:cNvSpPr>
            <a:spLocks noGrp="1"/>
          </p:cNvSpPr>
          <p:nvPr>
            <p:ph type="ftr" sz="quarter" idx="10"/>
          </p:nvPr>
        </p:nvSpPr>
        <p:spPr/>
        <p:txBody>
          <a:bodyPr/>
          <a:lstStyle/>
          <a:p>
            <a:r>
              <a:rPr lang="en-US" smtClean="0"/>
              <a:t>TARGET CONFIDENTIAL AND PROPRIETARY</a:t>
            </a:r>
            <a:endParaRPr lang="en-US"/>
          </a:p>
        </p:txBody>
      </p:sp>
      <p:sp>
        <p:nvSpPr>
          <p:cNvPr id="5" name="Slide Number Placeholder 4"/>
          <p:cNvSpPr>
            <a:spLocks noGrp="1"/>
          </p:cNvSpPr>
          <p:nvPr>
            <p:ph type="sldNum" sz="quarter" idx="11"/>
          </p:nvPr>
        </p:nvSpPr>
        <p:spPr/>
        <p:txBody>
          <a:bodyPr/>
          <a:lstStyle/>
          <a:p>
            <a:fld id="{79B6397B-6449-451F-879A-ACC313C801FA}" type="slidenum">
              <a:rPr lang="en-US" smtClean="0"/>
              <a:t>11</a:t>
            </a:fld>
            <a:endParaRPr lang="en-US"/>
          </a:p>
        </p:txBody>
      </p:sp>
    </p:spTree>
    <p:extLst>
      <p:ext uri="{BB962C8B-B14F-4D97-AF65-F5344CB8AC3E}">
        <p14:creationId xmlns:p14="http://schemas.microsoft.com/office/powerpoint/2010/main" val="4124725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Footer Placeholder 3"/>
          <p:cNvSpPr>
            <a:spLocks noGrp="1"/>
          </p:cNvSpPr>
          <p:nvPr>
            <p:ph type="ftr" sz="quarter" idx="10"/>
          </p:nvPr>
        </p:nvSpPr>
        <p:spPr/>
        <p:txBody>
          <a:bodyPr/>
          <a:lstStyle/>
          <a:p>
            <a:r>
              <a:rPr lang="en-US" smtClean="0"/>
              <a:t>TARGET CONFIDENTIAL AND PROPRIETARY</a:t>
            </a:r>
            <a:endParaRPr lang="en-US"/>
          </a:p>
        </p:txBody>
      </p:sp>
      <p:sp>
        <p:nvSpPr>
          <p:cNvPr id="5" name="Slide Number Placeholder 4"/>
          <p:cNvSpPr>
            <a:spLocks noGrp="1"/>
          </p:cNvSpPr>
          <p:nvPr>
            <p:ph type="sldNum" sz="quarter" idx="11"/>
          </p:nvPr>
        </p:nvSpPr>
        <p:spPr/>
        <p:txBody>
          <a:bodyPr/>
          <a:lstStyle/>
          <a:p>
            <a:fld id="{79B6397B-6449-451F-879A-ACC313C801FA}" type="slidenum">
              <a:rPr lang="en-US" smtClean="0"/>
              <a:t>12</a:t>
            </a:fld>
            <a:endParaRPr lang="en-US"/>
          </a:p>
        </p:txBody>
      </p:sp>
    </p:spTree>
    <p:extLst>
      <p:ext uri="{BB962C8B-B14F-4D97-AF65-F5344CB8AC3E}">
        <p14:creationId xmlns:p14="http://schemas.microsoft.com/office/powerpoint/2010/main" val="1867074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59E91C-B96F-4DF1-B60D-94E28018396F}"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78109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59E91C-B96F-4DF1-B60D-94E28018396F}"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682383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59E91C-B96F-4DF1-B60D-94E28018396F}"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392218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59E91C-B96F-4DF1-B60D-94E28018396F}"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55027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59E91C-B96F-4DF1-B60D-94E28018396F}" type="datetimeFigureOut">
              <a:rPr lang="en-US" smtClean="0"/>
              <a:t>5/21/2020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52675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59E91C-B96F-4DF1-B60D-94E28018396F}"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370884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59E91C-B96F-4DF1-B60D-94E28018396F}" type="datetimeFigureOut">
              <a:rPr lang="en-US" smtClean="0"/>
              <a:t>5/21/2020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54770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59E91C-B96F-4DF1-B60D-94E28018396F}" type="datetimeFigureOut">
              <a:rPr lang="en-US" smtClean="0"/>
              <a:t>5/21/2020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331992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9E91C-B96F-4DF1-B60D-94E28018396F}" type="datetimeFigureOut">
              <a:rPr lang="en-US" smtClean="0"/>
              <a:t>5/21/2020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188989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59E91C-B96F-4DF1-B60D-94E28018396F}"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219658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59E91C-B96F-4DF1-B60D-94E28018396F}" type="datetimeFigureOut">
              <a:rPr lang="en-US" smtClean="0"/>
              <a:t>5/21/2020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5C60E-0647-4341-9F97-79A403A24AC9}" type="slidenum">
              <a:rPr lang="en-US" smtClean="0"/>
              <a:t>‹#›</a:t>
            </a:fld>
            <a:endParaRPr lang="en-US"/>
          </a:p>
        </p:txBody>
      </p:sp>
    </p:spTree>
    <p:extLst>
      <p:ext uri="{BB962C8B-B14F-4D97-AF65-F5344CB8AC3E}">
        <p14:creationId xmlns:p14="http://schemas.microsoft.com/office/powerpoint/2010/main" val="92065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59E91C-B96F-4DF1-B60D-94E28018396F}" type="datetimeFigureOut">
              <a:rPr lang="en-US" smtClean="0"/>
              <a:t>5/21/2020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5C60E-0647-4341-9F97-79A403A24AC9}" type="slidenum">
              <a:rPr lang="en-US" smtClean="0"/>
              <a:t>‹#›</a:t>
            </a:fld>
            <a:endParaRPr lang="en-US"/>
          </a:p>
        </p:txBody>
      </p:sp>
    </p:spTree>
    <p:extLst>
      <p:ext uri="{BB962C8B-B14F-4D97-AF65-F5344CB8AC3E}">
        <p14:creationId xmlns:p14="http://schemas.microsoft.com/office/powerpoint/2010/main" val="3664346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hbr.org/2002/11/the-flaw-of-averag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521" y="1491045"/>
            <a:ext cx="11393049" cy="1955162"/>
          </a:xfrm>
        </p:spPr>
        <p:txBody>
          <a:bodyPr>
            <a:normAutofit fontScale="90000"/>
          </a:bodyPr>
          <a:lstStyle/>
          <a:p>
            <a:r>
              <a:rPr lang="en-US" sz="5400" dirty="0"/>
              <a:t>“The Flaw of </a:t>
            </a:r>
            <a:r>
              <a:rPr lang="en-US" sz="5400" dirty="0" smtClean="0"/>
              <a:t>Averages” and </a:t>
            </a:r>
            <a:br>
              <a:rPr lang="en-US" sz="5400" dirty="0" smtClean="0"/>
            </a:br>
            <a:r>
              <a:rPr lang="en-US" sz="5400" dirty="0" smtClean="0"/>
              <a:t>Introduction to Monte Carlo </a:t>
            </a:r>
            <a:r>
              <a:rPr lang="en-US" sz="5400" dirty="0" smtClean="0"/>
              <a:t>Simulation </a:t>
            </a:r>
            <a:r>
              <a:rPr lang="en-US" sz="5400" dirty="0"/>
              <a:t>U</a:t>
            </a:r>
            <a:r>
              <a:rPr lang="en-US" sz="5400" dirty="0" smtClean="0"/>
              <a:t>sing Shiny</a:t>
            </a:r>
            <a:endParaRPr lang="en-US" sz="5400" dirty="0"/>
          </a:p>
        </p:txBody>
      </p:sp>
      <p:sp>
        <p:nvSpPr>
          <p:cNvPr id="5" name="Subtitle 4"/>
          <p:cNvSpPr>
            <a:spLocks noGrp="1"/>
          </p:cNvSpPr>
          <p:nvPr>
            <p:ph type="subTitle" idx="1"/>
          </p:nvPr>
        </p:nvSpPr>
        <p:spPr>
          <a:xfrm>
            <a:off x="968188" y="3749808"/>
            <a:ext cx="10465654" cy="2919933"/>
          </a:xfrm>
        </p:spPr>
        <p:txBody>
          <a:bodyPr>
            <a:noAutofit/>
          </a:bodyPr>
          <a:lstStyle/>
          <a:p>
            <a:r>
              <a:rPr lang="en-US" sz="2000" dirty="0" smtClean="0"/>
              <a:t>Ralph Asher</a:t>
            </a:r>
          </a:p>
          <a:p>
            <a:r>
              <a:rPr lang="en-US" sz="2000" dirty="0"/>
              <a:t>https://www.linkedin.com/in/ralphasher/</a:t>
            </a:r>
          </a:p>
          <a:p>
            <a:r>
              <a:rPr lang="en-US" sz="2000" dirty="0"/>
              <a:t>https://</a:t>
            </a:r>
            <a:r>
              <a:rPr lang="en-US" sz="2000" dirty="0" smtClean="0"/>
              <a:t>github.com/ralphasher/montecarlo_simulation</a:t>
            </a:r>
            <a:endParaRPr lang="en-US" sz="2000" dirty="0"/>
          </a:p>
          <a:p>
            <a:endParaRPr lang="en-US" sz="2000" dirty="0" smtClean="0"/>
          </a:p>
          <a:p>
            <a:r>
              <a:rPr lang="en-US" sz="2000" dirty="0" smtClean="0"/>
              <a:t>Twin Cities R Users Group Meetup</a:t>
            </a:r>
          </a:p>
          <a:p>
            <a:r>
              <a:rPr lang="en-US" sz="2000" dirty="0" smtClean="0"/>
              <a:t>May </a:t>
            </a:r>
            <a:r>
              <a:rPr lang="en-US" sz="2000" dirty="0" smtClean="0"/>
              <a:t>21, </a:t>
            </a:r>
            <a:r>
              <a:rPr lang="en-US" sz="2000" dirty="0" smtClean="0"/>
              <a:t>2020</a:t>
            </a:r>
          </a:p>
        </p:txBody>
      </p:sp>
    </p:spTree>
    <p:extLst>
      <p:ext uri="{BB962C8B-B14F-4D97-AF65-F5344CB8AC3E}">
        <p14:creationId xmlns:p14="http://schemas.microsoft.com/office/powerpoint/2010/main" val="592668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Rinse and Repeat 20,000 Times…</a:t>
            </a:r>
            <a:endParaRPr lang="en-US" dirty="0"/>
          </a:p>
        </p:txBody>
      </p:sp>
      <p:sp>
        <p:nvSpPr>
          <p:cNvPr id="3" name="Content Placeholder 2"/>
          <p:cNvSpPr>
            <a:spLocks noGrp="1"/>
          </p:cNvSpPr>
          <p:nvPr>
            <p:ph idx="1"/>
          </p:nvPr>
        </p:nvSpPr>
        <p:spPr/>
        <p:txBody>
          <a:bodyPr/>
          <a:lstStyle/>
          <a:p>
            <a:pPr marL="0" indent="0">
              <a:buNone/>
            </a:pPr>
            <a:r>
              <a:rPr lang="en-US" sz="4400" dirty="0" smtClean="0"/>
              <a:t>We missed our reservation about half the time, by planning based upon the average</a:t>
            </a:r>
            <a:endParaRPr lang="en-US" sz="4400" dirty="0"/>
          </a:p>
        </p:txBody>
      </p:sp>
      <p:pic>
        <p:nvPicPr>
          <p:cNvPr id="5" name="Picture 4"/>
          <p:cNvPicPr>
            <a:picLocks noChangeAspect="1"/>
          </p:cNvPicPr>
          <p:nvPr/>
        </p:nvPicPr>
        <p:blipFill>
          <a:blip r:embed="rId3"/>
          <a:stretch>
            <a:fillRect/>
          </a:stretch>
        </p:blipFill>
        <p:spPr>
          <a:xfrm>
            <a:off x="478824" y="3272289"/>
            <a:ext cx="11165997" cy="2652502"/>
          </a:xfrm>
          <a:prstGeom prst="rect">
            <a:avLst/>
          </a:prstGeom>
        </p:spPr>
      </p:pic>
    </p:spTree>
    <p:extLst>
      <p:ext uri="{BB962C8B-B14F-4D97-AF65-F5344CB8AC3E}">
        <p14:creationId xmlns:p14="http://schemas.microsoft.com/office/powerpoint/2010/main" val="34075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Rinse and Repeat 20,000 Times…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Work from Shiny app… how does the probability of making it on time change?</a:t>
            </a:r>
          </a:p>
          <a:p>
            <a:pPr marL="0" indent="0">
              <a:buNone/>
            </a:pPr>
            <a:endParaRPr lang="en-US" dirty="0"/>
          </a:p>
          <a:p>
            <a:r>
              <a:rPr lang="en-US" dirty="0" smtClean="0"/>
              <a:t>Leave the office earlier (5:15pm)</a:t>
            </a:r>
          </a:p>
          <a:p>
            <a:r>
              <a:rPr lang="en-US" dirty="0" smtClean="0"/>
              <a:t>More predictable commute (</a:t>
            </a:r>
            <a:r>
              <a:rPr lang="en-US" dirty="0" err="1" smtClean="0"/>
              <a:t>sd</a:t>
            </a:r>
            <a:r>
              <a:rPr lang="en-US" dirty="0" smtClean="0"/>
              <a:t>=3 instead of 10)</a:t>
            </a:r>
          </a:p>
          <a:p>
            <a:pPr lvl="1"/>
            <a:r>
              <a:rPr lang="en-US" sz="2800" dirty="0" smtClean="0"/>
              <a:t>Average commute time stays at 30 minutes but range gets smaller, making it more predictable and closer to the “expected” result</a:t>
            </a:r>
          </a:p>
          <a:p>
            <a:pPr lvl="1"/>
            <a:endParaRPr lang="en-US" sz="2800" dirty="0"/>
          </a:p>
          <a:p>
            <a:pPr marL="457200" lvl="1" indent="0">
              <a:buNone/>
            </a:pPr>
            <a:endParaRPr lang="en-US" sz="2800" dirty="0" smtClean="0"/>
          </a:p>
        </p:txBody>
      </p:sp>
    </p:spTree>
    <p:extLst>
      <p:ext uri="{BB962C8B-B14F-4D97-AF65-F5344CB8AC3E}">
        <p14:creationId xmlns:p14="http://schemas.microsoft.com/office/powerpoint/2010/main" val="3513583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Takeaways</a:t>
            </a:r>
            <a:endParaRPr lang="en-US" dirty="0"/>
          </a:p>
        </p:txBody>
      </p:sp>
      <p:sp>
        <p:nvSpPr>
          <p:cNvPr id="3" name="Content Placeholder 2"/>
          <p:cNvSpPr>
            <a:spLocks noGrp="1"/>
          </p:cNvSpPr>
          <p:nvPr>
            <p:ph idx="1"/>
          </p:nvPr>
        </p:nvSpPr>
        <p:spPr/>
        <p:txBody>
          <a:bodyPr>
            <a:normAutofit/>
          </a:bodyPr>
          <a:lstStyle/>
          <a:p>
            <a:r>
              <a:rPr lang="en-US" dirty="0" smtClean="0"/>
              <a:t>Monte Carlo simulation – incredibly helpful tool for evaluating potential outcomes of uncertain inputs</a:t>
            </a:r>
          </a:p>
          <a:p>
            <a:r>
              <a:rPr lang="en-US" dirty="0" smtClean="0"/>
              <a:t>Any platform: Excel / R / Python</a:t>
            </a:r>
          </a:p>
          <a:p>
            <a:r>
              <a:rPr lang="en-US" dirty="0" smtClean="0"/>
              <a:t>Spurs important discussions on a range of outcomes and the impact on </a:t>
            </a:r>
            <a:r>
              <a:rPr lang="en-US" dirty="0" smtClean="0"/>
              <a:t>decisions</a:t>
            </a:r>
          </a:p>
          <a:p>
            <a:pPr marL="0" indent="0">
              <a:buNone/>
            </a:pPr>
            <a:endParaRPr lang="en-US" dirty="0" smtClean="0"/>
          </a:p>
          <a:p>
            <a:endParaRPr lang="en-US" dirty="0"/>
          </a:p>
        </p:txBody>
      </p:sp>
    </p:spTree>
    <p:extLst>
      <p:ext uri="{BB962C8B-B14F-4D97-AF65-F5344CB8AC3E}">
        <p14:creationId xmlns:p14="http://schemas.microsoft.com/office/powerpoint/2010/main" val="322514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 Where am I? Why am I?</a:t>
            </a:r>
            <a:endParaRPr lang="en-US" dirty="0"/>
          </a:p>
        </p:txBody>
      </p:sp>
      <p:sp>
        <p:nvSpPr>
          <p:cNvPr id="3" name="Content Placeholder 2"/>
          <p:cNvSpPr>
            <a:spLocks noGrp="1"/>
          </p:cNvSpPr>
          <p:nvPr>
            <p:ph idx="1"/>
          </p:nvPr>
        </p:nvSpPr>
        <p:spPr>
          <a:xfrm>
            <a:off x="340487" y="1516284"/>
            <a:ext cx="8395214" cy="5127583"/>
          </a:xfrm>
        </p:spPr>
        <p:txBody>
          <a:bodyPr>
            <a:normAutofit lnSpcReduction="10000"/>
          </a:bodyPr>
          <a:lstStyle/>
          <a:p>
            <a:r>
              <a:rPr lang="en-US" dirty="0" smtClean="0"/>
              <a:t>BS Physics, Valparaiso University (Indiana</a:t>
            </a:r>
            <a:r>
              <a:rPr lang="en-US" dirty="0" smtClean="0"/>
              <a:t>) 2006</a:t>
            </a:r>
            <a:endParaRPr lang="en-US" dirty="0" smtClean="0"/>
          </a:p>
          <a:p>
            <a:r>
              <a:rPr lang="en-US" dirty="0" smtClean="0"/>
              <a:t>MS Operations Research, Florida </a:t>
            </a:r>
            <a:r>
              <a:rPr lang="en-US" dirty="0" smtClean="0"/>
              <a:t>Inst. Tech. 2012</a:t>
            </a:r>
          </a:p>
          <a:p>
            <a:r>
              <a:rPr lang="en-US" dirty="0" smtClean="0"/>
              <a:t>US Marine Corps, 2006-2012</a:t>
            </a:r>
          </a:p>
          <a:p>
            <a:r>
              <a:rPr lang="en-US" dirty="0" smtClean="0"/>
              <a:t>General Mills: Supply Chain Analytics Consultant, 2013-2015</a:t>
            </a:r>
          </a:p>
          <a:p>
            <a:r>
              <a:rPr lang="en-US" dirty="0" smtClean="0"/>
              <a:t>Target: Operations Research Analyst, 2015-Present</a:t>
            </a:r>
          </a:p>
          <a:p>
            <a:pPr lvl="1"/>
            <a:r>
              <a:rPr lang="en-US" dirty="0" smtClean="0"/>
              <a:t>BI</a:t>
            </a:r>
            <a:r>
              <a:rPr lang="en-US" dirty="0" smtClean="0"/>
              <a:t>, statistical modeling, optimization, simulation, heuristic algorithm development… and SQL… and Excel Pivot </a:t>
            </a:r>
            <a:r>
              <a:rPr lang="en-US" dirty="0" smtClean="0"/>
              <a:t>Tables</a:t>
            </a:r>
          </a:p>
          <a:p>
            <a:pPr lvl="1"/>
            <a:r>
              <a:rPr lang="en-US" dirty="0" smtClean="0"/>
              <a:t>E-Commerce Network Design, modeling the future of Target E-commerce Supply Chain</a:t>
            </a:r>
          </a:p>
          <a:p>
            <a:r>
              <a:rPr lang="en-US" dirty="0"/>
              <a:t>R user since 2012</a:t>
            </a:r>
          </a:p>
          <a:p>
            <a:r>
              <a:rPr lang="en-US" dirty="0"/>
              <a:t>Math and map enthusiast since ~1990</a:t>
            </a:r>
          </a:p>
          <a:p>
            <a:pPr marL="457200" lvl="1" indent="0">
              <a:buNone/>
            </a:pPr>
            <a:endParaRPr lang="en-US" dirty="0" smtClean="0"/>
          </a:p>
          <a:p>
            <a:pPr lvl="1"/>
            <a:endParaRPr lang="en-US" dirty="0" smtClean="0"/>
          </a:p>
          <a:p>
            <a:pPr lvl="1"/>
            <a:endParaRPr lang="en-US" dirty="0"/>
          </a:p>
        </p:txBody>
      </p:sp>
      <p:pic>
        <p:nvPicPr>
          <p:cNvPr id="1034" name="Picture 10" descr="Image result for valparaiso univers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57125" y="3203040"/>
            <a:ext cx="821240" cy="8659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florida institute of technolog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27061" y="3167914"/>
            <a:ext cx="1034009" cy="10340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5" cstate="print">
            <a:extLst>
              <a:ext uri="{28A0092B-C50C-407E-A947-70E740481C1C}">
                <a14:useLocalDpi xmlns:a14="http://schemas.microsoft.com/office/drawing/2010/main" val="0"/>
              </a:ext>
            </a:extLst>
          </a:blip>
          <a:srcRect t="18667" b="22665"/>
          <a:stretch/>
        </p:blipFill>
        <p:spPr>
          <a:xfrm>
            <a:off x="9434326" y="922619"/>
            <a:ext cx="2079302" cy="2168635"/>
          </a:xfrm>
          <a:prstGeom prst="rect">
            <a:avLst/>
          </a:prstGeom>
        </p:spPr>
      </p:pic>
      <p:pic>
        <p:nvPicPr>
          <p:cNvPr id="5" name="Picture 4"/>
          <p:cNvPicPr>
            <a:picLocks noChangeAspect="1"/>
          </p:cNvPicPr>
          <p:nvPr/>
        </p:nvPicPr>
        <p:blipFill>
          <a:blip r:embed="rId6"/>
          <a:stretch>
            <a:fillRect/>
          </a:stretch>
        </p:blipFill>
        <p:spPr>
          <a:xfrm>
            <a:off x="9799789" y="3175984"/>
            <a:ext cx="1005848" cy="1017870"/>
          </a:xfrm>
          <a:prstGeom prst="rect">
            <a:avLst/>
          </a:prstGeom>
        </p:spPr>
      </p:pic>
    </p:spTree>
    <p:extLst>
      <p:ext uri="{BB962C8B-B14F-4D97-AF65-F5344CB8AC3E}">
        <p14:creationId xmlns:p14="http://schemas.microsoft.com/office/powerpoint/2010/main" val="4009073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This Talk</a:t>
            </a:r>
            <a:endParaRPr lang="en-US" dirty="0"/>
          </a:p>
        </p:txBody>
      </p:sp>
      <p:sp>
        <p:nvSpPr>
          <p:cNvPr id="3" name="Content Placeholder 2"/>
          <p:cNvSpPr>
            <a:spLocks noGrp="1"/>
          </p:cNvSpPr>
          <p:nvPr>
            <p:ph idx="1"/>
          </p:nvPr>
        </p:nvSpPr>
        <p:spPr/>
        <p:txBody>
          <a:bodyPr>
            <a:normAutofit/>
          </a:bodyPr>
          <a:lstStyle/>
          <a:p>
            <a:r>
              <a:rPr lang="en-US" i="1" dirty="0"/>
              <a:t>How can we use data, math, and advanced analytical methods to understand risk and uncertainty?</a:t>
            </a:r>
          </a:p>
          <a:p>
            <a:pPr marL="0" indent="0">
              <a:buNone/>
            </a:pPr>
            <a:endParaRPr lang="en-US" dirty="0" smtClean="0"/>
          </a:p>
          <a:p>
            <a:r>
              <a:rPr lang="en-US" dirty="0" smtClean="0"/>
              <a:t>Introduction </a:t>
            </a:r>
            <a:r>
              <a:rPr lang="en-US" dirty="0"/>
              <a:t>to “the flaw of </a:t>
            </a:r>
            <a:r>
              <a:rPr lang="en-US" dirty="0" smtClean="0"/>
              <a:t>averages” and thinking in terms of ranges, not single values</a:t>
            </a:r>
            <a:endParaRPr lang="en-US" dirty="0"/>
          </a:p>
          <a:p>
            <a:endParaRPr lang="en-US" dirty="0"/>
          </a:p>
          <a:p>
            <a:r>
              <a:rPr lang="en-US" dirty="0" smtClean="0"/>
              <a:t>Conceptual Introduction to Monte Carlo Simulation</a:t>
            </a:r>
          </a:p>
          <a:p>
            <a:endParaRPr lang="en-US" dirty="0"/>
          </a:p>
          <a:p>
            <a:r>
              <a:rPr lang="en-US" dirty="0" smtClean="0"/>
              <a:t>Using </a:t>
            </a:r>
            <a:r>
              <a:rPr lang="en-US" dirty="0"/>
              <a:t>Shiny for interactive Monte Carlo Simulation</a:t>
            </a:r>
          </a:p>
          <a:p>
            <a:endParaRPr lang="en-US" dirty="0"/>
          </a:p>
        </p:txBody>
      </p:sp>
    </p:spTree>
    <p:extLst>
      <p:ext uri="{BB962C8B-B14F-4D97-AF65-F5344CB8AC3E}">
        <p14:creationId xmlns:p14="http://schemas.microsoft.com/office/powerpoint/2010/main" val="377815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422" y="249864"/>
            <a:ext cx="10515600" cy="1187050"/>
          </a:xfrm>
        </p:spPr>
        <p:txBody>
          <a:bodyPr>
            <a:noAutofit/>
          </a:bodyPr>
          <a:lstStyle/>
          <a:p>
            <a:r>
              <a:rPr lang="en-US" sz="3200" dirty="0" smtClean="0"/>
              <a:t/>
            </a:r>
            <a:br>
              <a:rPr lang="en-US" sz="3200" dirty="0" smtClean="0"/>
            </a:br>
            <a:r>
              <a:rPr lang="en-US" sz="3200" dirty="0" smtClean="0"/>
              <a:t>How </a:t>
            </a:r>
            <a:r>
              <a:rPr lang="en-US" sz="3200" dirty="0"/>
              <a:t>can we use </a:t>
            </a:r>
            <a:r>
              <a:rPr lang="en-US" sz="3200" dirty="0" smtClean="0"/>
              <a:t>data </a:t>
            </a:r>
            <a:r>
              <a:rPr lang="en-US" sz="3200" dirty="0"/>
              <a:t>to understand risk and uncertainty?</a:t>
            </a:r>
            <a:br>
              <a:rPr lang="en-US" sz="3200" dirty="0"/>
            </a:br>
            <a:endParaRPr lang="en-US" sz="3200" dirty="0"/>
          </a:p>
        </p:txBody>
      </p:sp>
      <p:sp>
        <p:nvSpPr>
          <p:cNvPr id="3" name="Content Placeholder 2"/>
          <p:cNvSpPr>
            <a:spLocks noGrp="1"/>
          </p:cNvSpPr>
          <p:nvPr>
            <p:ph idx="1"/>
          </p:nvPr>
        </p:nvSpPr>
        <p:spPr>
          <a:xfrm>
            <a:off x="245889" y="1360074"/>
            <a:ext cx="11748887" cy="5424927"/>
          </a:xfrm>
        </p:spPr>
        <p:txBody>
          <a:bodyPr>
            <a:noAutofit/>
          </a:bodyPr>
          <a:lstStyle/>
          <a:p>
            <a:r>
              <a:rPr lang="en-US" sz="1800" dirty="0" smtClean="0"/>
              <a:t>Most people are inherently paralyzed by uncertainty, and tend to ignore it in our lives.  </a:t>
            </a:r>
          </a:p>
          <a:p>
            <a:pPr lvl="1"/>
            <a:r>
              <a:rPr lang="en-US" sz="1600" dirty="0" smtClean="0"/>
              <a:t>Will my home burn down today?</a:t>
            </a:r>
          </a:p>
          <a:p>
            <a:pPr lvl="1"/>
            <a:r>
              <a:rPr lang="en-US" sz="1600" dirty="0" smtClean="0"/>
              <a:t>Will I get sick?</a:t>
            </a:r>
          </a:p>
          <a:p>
            <a:pPr lvl="1"/>
            <a:r>
              <a:rPr lang="en-US" sz="1600" dirty="0" smtClean="0"/>
              <a:t>Will the Chipotle line be too long, to make it back to work on time?</a:t>
            </a:r>
          </a:p>
          <a:p>
            <a:r>
              <a:rPr lang="en-US" sz="1800" dirty="0" smtClean="0"/>
              <a:t>Our typical decisions are based either upon heuristics (good rules of thumb), or a single estimate</a:t>
            </a:r>
          </a:p>
          <a:p>
            <a:pPr lvl="1"/>
            <a:r>
              <a:rPr lang="en-US" sz="1600" dirty="0" smtClean="0"/>
              <a:t>Will I make it to the airport in time?</a:t>
            </a:r>
          </a:p>
          <a:p>
            <a:pPr lvl="1"/>
            <a:r>
              <a:rPr lang="en-US" sz="1600" dirty="0" smtClean="0"/>
              <a:t>How much can I afford on a mortgage?</a:t>
            </a:r>
          </a:p>
          <a:p>
            <a:r>
              <a:rPr lang="en-US" sz="1800" dirty="0" smtClean="0"/>
              <a:t>Our ability to objectively evaluate decisions, declines with complexity and uncertainty about the important details</a:t>
            </a:r>
          </a:p>
          <a:p>
            <a:pPr lvl="1"/>
            <a:r>
              <a:rPr lang="en-US" sz="1600" dirty="0" smtClean="0"/>
              <a:t>Should I go to college?</a:t>
            </a:r>
          </a:p>
          <a:p>
            <a:pPr lvl="1"/>
            <a:r>
              <a:rPr lang="en-US" sz="1600" dirty="0" smtClean="0"/>
              <a:t>Should I take that job?</a:t>
            </a:r>
          </a:p>
          <a:p>
            <a:pPr lvl="1"/>
            <a:r>
              <a:rPr lang="en-US" sz="1600" dirty="0" smtClean="0"/>
              <a:t>Should I marry this person?</a:t>
            </a:r>
            <a:endParaRPr lang="en-US" sz="1800" dirty="0" smtClean="0"/>
          </a:p>
          <a:p>
            <a:r>
              <a:rPr lang="en-US" sz="1800" dirty="0" smtClean="0"/>
              <a:t>Enabling decision-making under uncertainty, absent of emotion, is a major triumph of </a:t>
            </a:r>
            <a:r>
              <a:rPr lang="en-US" sz="1800" i="1" dirty="0" smtClean="0"/>
              <a:t>operations research</a:t>
            </a:r>
          </a:p>
          <a:p>
            <a:r>
              <a:rPr lang="en-US" sz="1800" i="1" dirty="0" smtClean="0"/>
              <a:t>Thinking, Fast and Slow</a:t>
            </a:r>
          </a:p>
          <a:p>
            <a:r>
              <a:rPr lang="en-US" sz="1800" i="1" dirty="0" smtClean="0"/>
              <a:t>Fooled By Randomness </a:t>
            </a:r>
          </a:p>
          <a:p>
            <a:r>
              <a:rPr lang="en-US" sz="1800" i="1" dirty="0" err="1" smtClean="0"/>
              <a:t>Farnam</a:t>
            </a:r>
            <a:r>
              <a:rPr lang="en-US" sz="1800" i="1" dirty="0" smtClean="0"/>
              <a:t> Street (website)</a:t>
            </a:r>
          </a:p>
        </p:txBody>
      </p:sp>
    </p:spTree>
    <p:extLst>
      <p:ext uri="{BB962C8B-B14F-4D97-AF65-F5344CB8AC3E}">
        <p14:creationId xmlns:p14="http://schemas.microsoft.com/office/powerpoint/2010/main" val="3783780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Flaw of Averages”</a:t>
            </a:r>
            <a:endParaRPr lang="en-US" dirty="0"/>
          </a:p>
        </p:txBody>
      </p:sp>
      <p:sp>
        <p:nvSpPr>
          <p:cNvPr id="5" name="Content Placeholder 4"/>
          <p:cNvSpPr>
            <a:spLocks noGrp="1"/>
          </p:cNvSpPr>
          <p:nvPr>
            <p:ph idx="1"/>
          </p:nvPr>
        </p:nvSpPr>
        <p:spPr>
          <a:xfrm>
            <a:off x="430340" y="1702315"/>
            <a:ext cx="11345333" cy="4863494"/>
          </a:xfrm>
        </p:spPr>
        <p:txBody>
          <a:bodyPr/>
          <a:lstStyle/>
          <a:p>
            <a:r>
              <a:rPr lang="en-US" dirty="0" smtClean="0"/>
              <a:t>Inputs to key decisions (for example, sales forecasts, travel times, cost inputs) are not a single point value, but a range (distribution)</a:t>
            </a:r>
          </a:p>
          <a:p>
            <a:r>
              <a:rPr lang="en-US" dirty="0" smtClean="0"/>
              <a:t>Making decisions based on the average of those values, ignores potential impacts of those inputs coming in higher or lower than average</a:t>
            </a:r>
          </a:p>
          <a:p>
            <a:r>
              <a:rPr lang="en-US" dirty="0" smtClean="0"/>
              <a:t>If you can’t swim… don’t try to cross a creek based upon its “average” depth</a:t>
            </a:r>
          </a:p>
          <a:p>
            <a:r>
              <a:rPr lang="en-US" dirty="0" smtClean="0"/>
              <a:t>Popularized by Dr. Sam Savage in 2002 Harvard Business Review article, and subsequent book</a:t>
            </a:r>
          </a:p>
          <a:p>
            <a:pPr lvl="1"/>
            <a:r>
              <a:rPr lang="en-US" dirty="0" smtClean="0"/>
              <a:t>Spoilage and Out of Stocks </a:t>
            </a:r>
            <a:r>
              <a:rPr lang="en-US" dirty="0" smtClean="0"/>
              <a:t>vs. “Average” Demand</a:t>
            </a:r>
          </a:p>
          <a:p>
            <a:r>
              <a:rPr lang="en-US" dirty="0">
                <a:hlinkClick r:id="rId3"/>
              </a:rPr>
              <a:t>https://hbr.org/2002/11/the-flaw-of-averages</a:t>
            </a:r>
            <a:endParaRPr lang="en-US" dirty="0" smtClean="0"/>
          </a:p>
          <a:p>
            <a:endParaRPr lang="en-US" dirty="0" smtClean="0"/>
          </a:p>
          <a:p>
            <a:endParaRPr lang="en-US" dirty="0" smtClean="0"/>
          </a:p>
          <a:p>
            <a:endParaRPr lang="en-US" dirty="0"/>
          </a:p>
          <a:p>
            <a:endParaRPr lang="en-US" dirty="0" smtClean="0"/>
          </a:p>
        </p:txBody>
      </p:sp>
      <p:pic>
        <p:nvPicPr>
          <p:cNvPr id="12290" name="Picture 2" descr="https://static.twentyoverten.com/law_of_averages_bw.146601313983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1396" y="4764619"/>
            <a:ext cx="3518998" cy="2014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865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Monte Carlo Simulation</a:t>
            </a:r>
            <a:endParaRPr lang="en-US" dirty="0"/>
          </a:p>
        </p:txBody>
      </p:sp>
      <p:sp>
        <p:nvSpPr>
          <p:cNvPr id="5" name="Content Placeholder 4"/>
          <p:cNvSpPr>
            <a:spLocks noGrp="1"/>
          </p:cNvSpPr>
          <p:nvPr>
            <p:ph idx="1"/>
          </p:nvPr>
        </p:nvSpPr>
        <p:spPr>
          <a:xfrm>
            <a:off x="435596" y="1700038"/>
            <a:ext cx="11345333" cy="4863494"/>
          </a:xfrm>
        </p:spPr>
        <p:txBody>
          <a:bodyPr>
            <a:normAutofit fontScale="77500" lnSpcReduction="20000"/>
          </a:bodyPr>
          <a:lstStyle/>
          <a:p>
            <a:r>
              <a:rPr lang="en-US" dirty="0" smtClean="0"/>
              <a:t>Analytical method that evaluates </a:t>
            </a:r>
            <a:r>
              <a:rPr lang="en-US" dirty="0"/>
              <a:t>a lot of potential combinations of uncertain inputs – drawing from their range of possibilities – and </a:t>
            </a:r>
            <a:r>
              <a:rPr lang="en-US" dirty="0" smtClean="0"/>
              <a:t>calculates the </a:t>
            </a:r>
            <a:r>
              <a:rPr lang="en-US" dirty="0"/>
              <a:t>overall outcome</a:t>
            </a:r>
          </a:p>
          <a:p>
            <a:endParaRPr lang="en-US" dirty="0" smtClean="0"/>
          </a:p>
          <a:p>
            <a:r>
              <a:rPr lang="en-US" dirty="0" smtClean="0"/>
              <a:t>“It shows </a:t>
            </a:r>
            <a:r>
              <a:rPr lang="en-US" dirty="0"/>
              <a:t>the extreme possibilities—the outcomes of going for broke and for the most conservative decision—along with all possible consequences for middle-of-the-road decisions</a:t>
            </a:r>
            <a:r>
              <a:rPr lang="en-US" dirty="0" smtClean="0"/>
              <a:t>.”</a:t>
            </a:r>
            <a:endParaRPr lang="en-US" dirty="0"/>
          </a:p>
          <a:p>
            <a:endParaRPr lang="en-US" dirty="0" smtClean="0"/>
          </a:p>
          <a:p>
            <a:r>
              <a:rPr lang="en-US" dirty="0" smtClean="0"/>
              <a:t>Invented during World War 2 Manhattan Project (atomic bomb), named after the Monte Carlo casinos</a:t>
            </a:r>
          </a:p>
          <a:p>
            <a:pPr marL="0" indent="0">
              <a:buNone/>
            </a:pPr>
            <a:endParaRPr lang="en-US" dirty="0"/>
          </a:p>
          <a:p>
            <a:r>
              <a:rPr lang="en-US" dirty="0" smtClean="0"/>
              <a:t>Helps decision-makers identify the range of total outcomes, including the “expected range” as well as “tail risk” (unlikely but highly impactful outcomes)</a:t>
            </a:r>
          </a:p>
          <a:p>
            <a:endParaRPr lang="en-US" dirty="0"/>
          </a:p>
          <a:p>
            <a:r>
              <a:rPr lang="en-US" dirty="0" smtClean="0"/>
              <a:t>Finance (stress testing, mergers &amp; acquisitions), Oil &amp; Gas (investment decisions on drilling oil wells)</a:t>
            </a:r>
          </a:p>
          <a:p>
            <a:pPr marL="0" indent="0">
              <a:buNone/>
            </a:pPr>
            <a:endParaRPr lang="en-US" dirty="0" smtClean="0"/>
          </a:p>
          <a:p>
            <a:endParaRPr lang="en-US" dirty="0"/>
          </a:p>
        </p:txBody>
      </p:sp>
    </p:spTree>
    <p:extLst>
      <p:ext uri="{BB962C8B-B14F-4D97-AF65-F5344CB8AC3E}">
        <p14:creationId xmlns:p14="http://schemas.microsoft.com/office/powerpoint/2010/main" val="10266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Bell Curve (Normal Distribution)</a:t>
            </a:r>
            <a:endParaRPr lang="en-US" dirty="0"/>
          </a:p>
        </p:txBody>
      </p:sp>
      <p:sp>
        <p:nvSpPr>
          <p:cNvPr id="2" name="Content Placeholder 1"/>
          <p:cNvSpPr>
            <a:spLocks noGrp="1"/>
          </p:cNvSpPr>
          <p:nvPr>
            <p:ph idx="1"/>
          </p:nvPr>
        </p:nvSpPr>
        <p:spPr>
          <a:xfrm>
            <a:off x="7887325" y="1460018"/>
            <a:ext cx="4046210" cy="4979201"/>
          </a:xfrm>
        </p:spPr>
        <p:txBody>
          <a:bodyPr>
            <a:normAutofit fontScale="77500" lnSpcReduction="20000"/>
          </a:bodyPr>
          <a:lstStyle/>
          <a:p>
            <a:r>
              <a:rPr lang="en-US" dirty="0" smtClean="0"/>
              <a:t>In a normal distribution:</a:t>
            </a:r>
          </a:p>
          <a:p>
            <a:pPr lvl="1"/>
            <a:r>
              <a:rPr lang="en-US" dirty="0" smtClean="0"/>
              <a:t>The average value is the most common</a:t>
            </a:r>
          </a:p>
          <a:p>
            <a:pPr lvl="1"/>
            <a:r>
              <a:rPr lang="en-US" dirty="0" smtClean="0"/>
              <a:t>Mean (average) = median (middle value)</a:t>
            </a:r>
          </a:p>
          <a:p>
            <a:pPr lvl="1"/>
            <a:r>
              <a:rPr lang="en-US" dirty="0" smtClean="0"/>
              <a:t>“Standard deviation” describes the likelihood of a range of outcomes:</a:t>
            </a:r>
          </a:p>
          <a:p>
            <a:pPr lvl="2"/>
            <a:r>
              <a:rPr lang="en-US" dirty="0" smtClean="0"/>
              <a:t>68% of values are within +/- 1 standard deviation</a:t>
            </a:r>
          </a:p>
          <a:p>
            <a:pPr lvl="2"/>
            <a:r>
              <a:rPr lang="en-US" dirty="0" smtClean="0"/>
              <a:t>95.5% of values within 2 SD</a:t>
            </a:r>
          </a:p>
          <a:p>
            <a:pPr lvl="2"/>
            <a:r>
              <a:rPr lang="en-US" dirty="0" smtClean="0"/>
              <a:t>99.7% of values within 3 SD</a:t>
            </a:r>
          </a:p>
          <a:p>
            <a:pPr lvl="2"/>
            <a:endParaRPr lang="en-US" dirty="0" smtClean="0"/>
          </a:p>
          <a:p>
            <a:r>
              <a:rPr lang="en-US" dirty="0" smtClean="0"/>
              <a:t>“Tail Risk” are those unlikely, but impactful outcomes… a pizza that comes in 5 minutes or 55 minutes</a:t>
            </a:r>
          </a:p>
          <a:p>
            <a:pPr lvl="1"/>
            <a:endParaRPr lang="en-US" dirty="0"/>
          </a:p>
          <a:p>
            <a:r>
              <a:rPr lang="en-US" dirty="0" smtClean="0"/>
              <a:t>In this talk, all the inputs will be normally distributed</a:t>
            </a:r>
            <a:endParaRPr lang="en-US" dirty="0"/>
          </a:p>
        </p:txBody>
      </p:sp>
      <p:pic>
        <p:nvPicPr>
          <p:cNvPr id="1026" name="Picture 2" descr="Normal Distribution in Statistics - Statistics By Ji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465" y="1460018"/>
            <a:ext cx="7114876" cy="4743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574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Monte Carlo Simulation – Ralph &amp; Bob Going to Dinner</a:t>
            </a:r>
          </a:p>
        </p:txBody>
      </p:sp>
      <p:sp>
        <p:nvSpPr>
          <p:cNvPr id="5" name="Content Placeholder 4"/>
          <p:cNvSpPr>
            <a:spLocks noGrp="1"/>
          </p:cNvSpPr>
          <p:nvPr>
            <p:ph idx="1"/>
          </p:nvPr>
        </p:nvSpPr>
        <p:spPr>
          <a:xfrm>
            <a:off x="435596" y="1700038"/>
            <a:ext cx="11345333" cy="4863494"/>
          </a:xfrm>
        </p:spPr>
        <p:txBody>
          <a:bodyPr>
            <a:normAutofit fontScale="62500" lnSpcReduction="20000"/>
          </a:bodyPr>
          <a:lstStyle/>
          <a:p>
            <a:r>
              <a:rPr lang="en-US" dirty="0" smtClean="0"/>
              <a:t>Ralph and his next-door neighbor Bob both work downtown, by the Wells Fargo Center</a:t>
            </a:r>
          </a:p>
          <a:p>
            <a:endParaRPr lang="en-US" dirty="0" smtClean="0"/>
          </a:p>
          <a:p>
            <a:r>
              <a:rPr lang="en-US" dirty="0" smtClean="0"/>
              <a:t>Ralph and Bob both take the same bus routes, to and from work</a:t>
            </a:r>
          </a:p>
          <a:p>
            <a:endParaRPr lang="en-US" dirty="0" smtClean="0"/>
          </a:p>
          <a:p>
            <a:r>
              <a:rPr lang="en-US" dirty="0" smtClean="0"/>
              <a:t>Reservations to go to dinner at 6:15pm on a weeknight at a popular restaurant in our neighborhood… will we make it in time?</a:t>
            </a:r>
          </a:p>
          <a:p>
            <a:endParaRPr lang="en-US" dirty="0" smtClean="0"/>
          </a:p>
          <a:p>
            <a:r>
              <a:rPr lang="en-US" dirty="0" smtClean="0"/>
              <a:t>We each leave our desks at 5:30pm, head home, and once both are home, we’ll walk to the restaurant.</a:t>
            </a:r>
            <a:endParaRPr lang="en-US" dirty="0"/>
          </a:p>
          <a:p>
            <a:endParaRPr lang="en-US" dirty="0"/>
          </a:p>
          <a:p>
            <a:r>
              <a:rPr lang="en-US" dirty="0" smtClean="0"/>
              <a:t>Commute from downtown to home is 30 minutes on average, with a bell curve – sometimes longer (snowstorms!  Bus breaks down!), sometimes shorter (no traffic and the bus is pulling up when I get to the stop!)</a:t>
            </a:r>
          </a:p>
          <a:p>
            <a:endParaRPr lang="en-US" dirty="0"/>
          </a:p>
          <a:p>
            <a:r>
              <a:rPr lang="en-US" dirty="0" smtClean="0"/>
              <a:t>Walk time from our houses to the restaurant is 10 minutes on average, with a bell curve</a:t>
            </a:r>
          </a:p>
          <a:p>
            <a:endParaRPr lang="en-US" dirty="0" smtClean="0"/>
          </a:p>
          <a:p>
            <a:r>
              <a:rPr lang="en-US" dirty="0" smtClean="0"/>
              <a:t>Expected Arrival Time, Based Upon Averages: 5:30pm + 30mins commute + 10mins walk = 6:10pm.  </a:t>
            </a:r>
            <a:r>
              <a:rPr lang="en-US" b="1" i="1" u="sng" dirty="0" smtClean="0"/>
              <a:t>5 minutes early!</a:t>
            </a:r>
            <a:endParaRPr lang="en-US" dirty="0"/>
          </a:p>
          <a:p>
            <a:endParaRPr lang="en-US" dirty="0" smtClean="0"/>
          </a:p>
          <a:p>
            <a:endParaRPr lang="en-US" dirty="0"/>
          </a:p>
        </p:txBody>
      </p:sp>
    </p:spTree>
    <p:extLst>
      <p:ext uri="{BB962C8B-B14F-4D97-AF65-F5344CB8AC3E}">
        <p14:creationId xmlns:p14="http://schemas.microsoft.com/office/powerpoint/2010/main" val="277484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Monte Carlo Simulation – Ralph &amp; Bob Going to Dinner</a:t>
            </a:r>
          </a:p>
        </p:txBody>
      </p:sp>
      <p:sp>
        <p:nvSpPr>
          <p:cNvPr id="2" name="Content Placeholder 1"/>
          <p:cNvSpPr>
            <a:spLocks noGrp="1"/>
          </p:cNvSpPr>
          <p:nvPr>
            <p:ph idx="1"/>
          </p:nvPr>
        </p:nvSpPr>
        <p:spPr>
          <a:xfrm>
            <a:off x="524934" y="4339435"/>
            <a:ext cx="11345333" cy="1963393"/>
          </a:xfrm>
        </p:spPr>
        <p:txBody>
          <a:bodyPr>
            <a:normAutofit fontScale="47500" lnSpcReduction="20000"/>
          </a:bodyPr>
          <a:lstStyle/>
          <a:p>
            <a:pPr marL="0" indent="0">
              <a:buNone/>
            </a:pPr>
            <a:r>
              <a:rPr lang="en-US" dirty="0" smtClean="0"/>
              <a:t>First simulation: I get home at 6:01pm, Bob got home at 5:54pm.  When I got home at 6:01pm, we took about 10 minutes to walk to the restaurant… arrived 6:11pm.  Right on average!</a:t>
            </a:r>
          </a:p>
          <a:p>
            <a:pPr marL="0" indent="0">
              <a:buNone/>
            </a:pPr>
            <a:endParaRPr lang="en-US" dirty="0"/>
          </a:p>
          <a:p>
            <a:pPr marL="0" indent="0">
              <a:buNone/>
            </a:pPr>
            <a:r>
              <a:rPr lang="en-US" dirty="0" smtClean="0"/>
              <a:t>Second simulation: we both have a really short commute, get there 13 minutes early!</a:t>
            </a:r>
          </a:p>
          <a:p>
            <a:pPr marL="0" indent="0">
              <a:buNone/>
            </a:pPr>
            <a:endParaRPr lang="en-US" dirty="0"/>
          </a:p>
          <a:p>
            <a:pPr marL="0" indent="0">
              <a:buNone/>
            </a:pPr>
            <a:r>
              <a:rPr lang="en-US" dirty="0" smtClean="0"/>
              <a:t>Third simulation: Bob’s commute was a little longer than average, but we got there two minutes early….</a:t>
            </a:r>
          </a:p>
          <a:p>
            <a:pPr marL="0" indent="0">
              <a:buNone/>
            </a:pPr>
            <a:endParaRPr lang="en-US" dirty="0"/>
          </a:p>
          <a:p>
            <a:pPr marL="0" indent="0">
              <a:buNone/>
            </a:pPr>
            <a:r>
              <a:rPr lang="en-US" dirty="0" smtClean="0"/>
              <a:t>Fourth simulation: Bob’s commute was horrid.  We missed our table.</a:t>
            </a:r>
            <a:endParaRPr lang="en-US" dirty="0"/>
          </a:p>
        </p:txBody>
      </p:sp>
      <p:pic>
        <p:nvPicPr>
          <p:cNvPr id="10" name="Picture 9"/>
          <p:cNvPicPr>
            <a:picLocks noChangeAspect="1"/>
          </p:cNvPicPr>
          <p:nvPr/>
        </p:nvPicPr>
        <p:blipFill>
          <a:blip r:embed="rId3"/>
          <a:stretch>
            <a:fillRect/>
          </a:stretch>
        </p:blipFill>
        <p:spPr>
          <a:xfrm>
            <a:off x="435429" y="1638906"/>
            <a:ext cx="11524341" cy="2533650"/>
          </a:xfrm>
          <a:prstGeom prst="rect">
            <a:avLst/>
          </a:prstGeom>
        </p:spPr>
      </p:pic>
    </p:spTree>
    <p:extLst>
      <p:ext uri="{BB962C8B-B14F-4D97-AF65-F5344CB8AC3E}">
        <p14:creationId xmlns:p14="http://schemas.microsoft.com/office/powerpoint/2010/main" val="3677256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TotalTime>
  <Words>1287</Words>
  <Application>Microsoft Office PowerPoint</Application>
  <PresentationFormat>Widescreen</PresentationFormat>
  <Paragraphs>137</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“The Flaw of Averages” and  Introduction to Monte Carlo Simulation Using Shiny</vt:lpstr>
      <vt:lpstr>Who Am I? Where am I? Why am I?</vt:lpstr>
      <vt:lpstr>Purpose of This Talk</vt:lpstr>
      <vt:lpstr> How can we use data to understand risk and uncertainty? </vt:lpstr>
      <vt:lpstr>“The Flaw of Averages”</vt:lpstr>
      <vt:lpstr>Monte Carlo Simulation</vt:lpstr>
      <vt:lpstr>Bell Curve (Normal Distribution)</vt:lpstr>
      <vt:lpstr>Monte Carlo Simulation – Ralph &amp; Bob Going to Dinner</vt:lpstr>
      <vt:lpstr>Monte Carlo Simulation – Ralph &amp; Bob Going to Dinner</vt:lpstr>
      <vt:lpstr>Rinse and Repeat 20,000 Times…</vt:lpstr>
      <vt:lpstr>Rinse and Repeat 20,000 Times…</vt:lpstr>
      <vt:lpstr>Takeaways</vt:lpstr>
    </vt:vector>
  </TitlesOfParts>
  <Company>Target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Ralph.Asher</dc:creator>
  <cp:lastModifiedBy>Ralph.Asher</cp:lastModifiedBy>
  <cp:revision>24</cp:revision>
  <dcterms:created xsi:type="dcterms:W3CDTF">2020-05-20T18:42:56Z</dcterms:created>
  <dcterms:modified xsi:type="dcterms:W3CDTF">2020-05-22T11:21:51Z</dcterms:modified>
</cp:coreProperties>
</file>