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301" r:id="rId2"/>
    <p:sldId id="523" r:id="rId3"/>
    <p:sldId id="307" r:id="rId4"/>
    <p:sldId id="338" r:id="rId5"/>
    <p:sldId id="342" r:id="rId6"/>
    <p:sldId id="537" r:id="rId7"/>
    <p:sldId id="443" r:id="rId8"/>
    <p:sldId id="444" r:id="rId9"/>
    <p:sldId id="445" r:id="rId10"/>
    <p:sldId id="446" r:id="rId11"/>
    <p:sldId id="448" r:id="rId12"/>
    <p:sldId id="447" r:id="rId13"/>
    <p:sldId id="449" r:id="rId14"/>
    <p:sldId id="450" r:id="rId15"/>
    <p:sldId id="451" r:id="rId16"/>
    <p:sldId id="452" r:id="rId17"/>
    <p:sldId id="453" r:id="rId18"/>
    <p:sldId id="471" r:id="rId19"/>
    <p:sldId id="461" r:id="rId20"/>
    <p:sldId id="462" r:id="rId21"/>
    <p:sldId id="463" r:id="rId22"/>
    <p:sldId id="464" r:id="rId23"/>
    <p:sldId id="466" r:id="rId24"/>
    <p:sldId id="467" r:id="rId25"/>
    <p:sldId id="469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1" r:id="rId3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9" autoAdjust="0"/>
    <p:restoredTop sz="96807" autoAdjust="0"/>
  </p:normalViewPr>
  <p:slideViewPr>
    <p:cSldViewPr snapToGrid="0">
      <p:cViewPr varScale="1">
        <p:scale>
          <a:sx n="111" d="100"/>
          <a:sy n="111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r">
              <a:defRPr sz="1300"/>
            </a:lvl1pPr>
          </a:lstStyle>
          <a:p>
            <a:fld id="{4FA452DD-0240-4E6B-9610-0FE9F976DC9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9" tIns="47915" rIns="95829" bIns="479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5829" tIns="47915" rIns="95829" bIns="479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r">
              <a:defRPr sz="1300"/>
            </a:lvl1pPr>
          </a:lstStyle>
          <a:p>
            <a:fld id="{6EB142D0-2F42-469C-AE47-AE70BC8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142D0-2F42-469C-AE47-AE70BC8CC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142D0-2F42-469C-AE47-AE70BC8CC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62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728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05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0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F9410C2D-58AD-48AF-B2CB-C4E0E55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kschumacher/omp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drivensupplych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kschumacher/omp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8795-5CE4-4341-95DE-4560F1C9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72" y="167693"/>
            <a:ext cx="10841268" cy="3402068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4900" b="1" dirty="0"/>
              <a:t>R Ladies STL</a:t>
            </a:r>
            <a:br>
              <a:rPr lang="en-US" sz="4900" b="1" dirty="0"/>
            </a:br>
            <a:r>
              <a:rPr lang="en-US" sz="4900" b="1" dirty="0"/>
              <a:t>Introduction to Optimization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EFC21-6ED5-4265-B7CC-B8261056A2BF}"/>
              </a:ext>
            </a:extLst>
          </p:cNvPr>
          <p:cNvSpPr txBox="1"/>
          <p:nvPr/>
        </p:nvSpPr>
        <p:spPr>
          <a:xfrm>
            <a:off x="1802493" y="4989273"/>
            <a:ext cx="8022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Ralph Asher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ralph@datadrivensupplychain.com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31BC7-26B4-9D48-8D31-518C035E9B2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71574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980" y="1505242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C91874E-192C-D986-18EF-DEEAD2321836}"/>
              </a:ext>
            </a:extLst>
          </p:cNvPr>
          <p:cNvSpPr txBox="1">
            <a:spLocks/>
          </p:cNvSpPr>
          <p:nvPr/>
        </p:nvSpPr>
        <p:spPr>
          <a:xfrm>
            <a:off x="0" y="1505242"/>
            <a:ext cx="5603888" cy="5352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01598" indent="0">
              <a:buFont typeface="Titillium Web"/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Number of Cars to Produce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x</a:t>
            </a:r>
            <a:endParaRPr lang="en-US" sz="1800" dirty="0"/>
          </a:p>
          <a:p>
            <a:pPr marL="101598" indent="0">
              <a:buFont typeface="Titillium Web"/>
              <a:buNone/>
            </a:pPr>
            <a:r>
              <a:rPr lang="en-US" sz="1800" dirty="0"/>
              <a:t>Number of Trains to Produce 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y</a:t>
            </a:r>
            <a:endParaRPr lang="en-US" sz="1800" dirty="0"/>
          </a:p>
          <a:p>
            <a:pPr marL="101598" indent="0">
              <a:buFont typeface="Titillium Web"/>
              <a:buNone/>
            </a:pPr>
            <a:endParaRPr lang="en-US" sz="1800" b="1" dirty="0"/>
          </a:p>
          <a:p>
            <a:pPr marL="101598" indent="0">
              <a:buFont typeface="Titillium Web"/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Woodwork Hours:     5 * (Number of Cars Produced) + 3 * (Number of Trains Produced) &lt;= 40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Wood Availability:      1 * (Number of Cars Produced) +  1 * (Number of Trains Produced) &lt;= 10</a:t>
            </a:r>
          </a:p>
          <a:p>
            <a:pPr marL="101598" indent="0">
              <a:buFont typeface="Titillium Web"/>
              <a:buNone/>
            </a:pPr>
            <a:endParaRPr lang="en-US" sz="1800" dirty="0"/>
          </a:p>
          <a:p>
            <a:pPr marL="101598" indent="0">
              <a:buFont typeface="Titillium Web"/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Font typeface="Titillium Web"/>
              <a:buNone/>
            </a:pPr>
            <a:r>
              <a:rPr lang="en-US" sz="1800" dirty="0"/>
              <a:t>Maximize $7 * (Number of Cars Produced) + $4 * (Number of Trains Produced)</a:t>
            </a:r>
            <a:endParaRPr lang="en-US" sz="1800" b="1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406CEF-C58A-F743-CC56-44528CABCB0E}"/>
              </a:ext>
            </a:extLst>
          </p:cNvPr>
          <p:cNvSpPr/>
          <p:nvPr/>
        </p:nvSpPr>
        <p:spPr>
          <a:xfrm>
            <a:off x="5908431" y="2278966"/>
            <a:ext cx="2250831" cy="25884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Problem, Transformed to Optimization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316F-C262-76F3-FD71-3C88F67F1D49}"/>
              </a:ext>
            </a:extLst>
          </p:cNvPr>
          <p:cNvSpPr txBox="1"/>
          <p:nvPr/>
        </p:nvSpPr>
        <p:spPr>
          <a:xfrm>
            <a:off x="8717280" y="6490064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656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41" y="1363468"/>
            <a:ext cx="11432601" cy="5364992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In an optimization model,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constraints are equality expressions and/or inequality expressions that define the limitations on the decision variables.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objective function guides the search for the value of decision variables – those that maximize or minimize the objective – within the limitations on the decision variables that are set by the constraints.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feasible region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the set of all possible decision variable values, that satisfy all constraints.  Your optimal solution must fall within the feasible region, otherwise, one or more constraints are violated.  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You can define constraints such that there is no feasible region – no set of decision variable values, will satisfy all constraints.  You’ve put th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 model in an impossible situation – it is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infeasible.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 If a model is infeasible, your solver will detect this, let you know, and no solution will be returned.</a:t>
            </a:r>
          </a:p>
          <a:p>
            <a:pPr marL="101598" indent="0">
              <a:buNone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You can define constraints such that at least one decision variable can increase or decrease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forever without limitation, and effectively, that your objective function can increase or decrease without limit. In this case, the model is </a:t>
            </a:r>
            <a:r>
              <a:rPr lang="en-US" sz="16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unbounded </a:t>
            </a: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– the objective function can grow without bound.  If a model is unbounded, your solver will detect this, let you know,  and no solution will be returned.</a:t>
            </a:r>
            <a:endParaRPr lang="en-US" sz="1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8D6F-4F48-8947-2FC3-08BF45C1629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68370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C83CB-D243-F0B7-679F-B1368CA7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54" y="620413"/>
            <a:ext cx="8134350" cy="5724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917723" y="2637143"/>
            <a:ext cx="1856935" cy="1583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just x &gt;= 0 constraint</a:t>
            </a:r>
          </a:p>
        </p:txBody>
      </p:sp>
    </p:spTree>
    <p:extLst>
      <p:ext uri="{BB962C8B-B14F-4D97-AF65-F5344CB8AC3E}">
        <p14:creationId xmlns:p14="http://schemas.microsoft.com/office/powerpoint/2010/main" val="367394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D4382-357F-10FB-663F-8E8567B4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601363"/>
            <a:ext cx="8048625" cy="5743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787605" y="1589650"/>
            <a:ext cx="1856935" cy="1583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 constraints</a:t>
            </a:r>
          </a:p>
        </p:txBody>
      </p:sp>
    </p:spTree>
    <p:extLst>
      <p:ext uri="{BB962C8B-B14F-4D97-AF65-F5344CB8AC3E}">
        <p14:creationId xmlns:p14="http://schemas.microsoft.com/office/powerpoint/2010/main" val="73842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58FFCB-79E2-BD90-9F3A-9D96509B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05" y="571500"/>
            <a:ext cx="8020050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551963" y="1363468"/>
            <a:ext cx="2092577" cy="227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</a:t>
            </a:r>
          </a:p>
          <a:p>
            <a:pPr algn="ctr"/>
            <a:r>
              <a:rPr lang="en-US" dirty="0"/>
              <a:t>5x + 3y &lt;= 40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constraints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E2A2A2-2542-A0C6-8DEE-84ED83C2829F}"/>
              </a:ext>
            </a:extLst>
          </p:cNvPr>
          <p:cNvSpPr/>
          <p:nvPr/>
        </p:nvSpPr>
        <p:spPr>
          <a:xfrm rot="6828886">
            <a:off x="9081545" y="3890975"/>
            <a:ext cx="1672353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C0CA3-861F-66D9-E182-BA1C4F2AB4FB}"/>
              </a:ext>
            </a:extLst>
          </p:cNvPr>
          <p:cNvSpPr txBox="1"/>
          <p:nvPr/>
        </p:nvSpPr>
        <p:spPr>
          <a:xfrm>
            <a:off x="8801100" y="6545738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13258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133430-E693-B66C-133E-5547950E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9" y="601363"/>
            <a:ext cx="8067675" cy="5743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5" y="1462653"/>
            <a:ext cx="3761020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# Cars (x), # Trains (y)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5x + 3y &lt;= 40</a:t>
            </a:r>
          </a:p>
          <a:p>
            <a:pPr marL="101598" indent="0">
              <a:buNone/>
            </a:pPr>
            <a:r>
              <a:rPr lang="en-US" sz="1800" dirty="0"/>
              <a:t>Wood Availability:     1x + 1y &lt;= 10</a:t>
            </a:r>
          </a:p>
          <a:p>
            <a:pPr marL="101598" indent="0">
              <a:buNone/>
            </a:pPr>
            <a:r>
              <a:rPr lang="en-US" sz="1800" dirty="0"/>
              <a:t>x &gt;= 0</a:t>
            </a:r>
          </a:p>
          <a:p>
            <a:pPr marL="101598" indent="0">
              <a:buNone/>
            </a:pPr>
            <a:r>
              <a:rPr lang="en-US" sz="1800" dirty="0"/>
              <a:t>y &gt;= 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7x + 4y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8509-20EF-8CD7-16C5-DD51D03390A4}"/>
              </a:ext>
            </a:extLst>
          </p:cNvPr>
          <p:cNvSpPr/>
          <p:nvPr/>
        </p:nvSpPr>
        <p:spPr>
          <a:xfrm>
            <a:off x="324051" y="6344938"/>
            <a:ext cx="9593672" cy="4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 from https://www.transum.org/Maths/Activity/Graph/Desmos.asp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E8AC-6749-D6E6-B4CD-21D1C7C1DB4E}"/>
              </a:ext>
            </a:extLst>
          </p:cNvPr>
          <p:cNvSpPr/>
          <p:nvPr/>
        </p:nvSpPr>
        <p:spPr>
          <a:xfrm>
            <a:off x="9551963" y="1363468"/>
            <a:ext cx="2092577" cy="227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Feasible Region with </a:t>
            </a:r>
          </a:p>
          <a:p>
            <a:pPr algn="ctr"/>
            <a:r>
              <a:rPr lang="en-US" dirty="0"/>
              <a:t>x &gt;= 0</a:t>
            </a:r>
          </a:p>
          <a:p>
            <a:pPr algn="ctr"/>
            <a:r>
              <a:rPr lang="en-US" dirty="0"/>
              <a:t>y &gt;= 0</a:t>
            </a:r>
          </a:p>
          <a:p>
            <a:pPr algn="ctr"/>
            <a:r>
              <a:rPr lang="en-US" dirty="0"/>
              <a:t>5x + 3y &lt;= 40</a:t>
            </a:r>
          </a:p>
          <a:p>
            <a:pPr algn="ctr"/>
            <a:r>
              <a:rPr lang="en-US" dirty="0"/>
              <a:t>x + y &lt;= 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constraints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E2A2A2-2542-A0C6-8DEE-84ED83C2829F}"/>
              </a:ext>
            </a:extLst>
          </p:cNvPr>
          <p:cNvSpPr/>
          <p:nvPr/>
        </p:nvSpPr>
        <p:spPr>
          <a:xfrm rot="6828886">
            <a:off x="8983071" y="3920194"/>
            <a:ext cx="1672353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F1935-4B1D-CEE7-B430-F793C6188C10}"/>
              </a:ext>
            </a:extLst>
          </p:cNvPr>
          <p:cNvSpPr txBox="1"/>
          <p:nvPr/>
        </p:nvSpPr>
        <p:spPr>
          <a:xfrm>
            <a:off x="8778240" y="655022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6879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EE4EB0-F290-D4E1-87D0-1B26A028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39512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CEDD82-6BBA-4A79-AB8E-312BF9402B4F}"/>
              </a:ext>
            </a:extLst>
          </p:cNvPr>
          <p:cNvSpPr/>
          <p:nvPr/>
        </p:nvSpPr>
        <p:spPr>
          <a:xfrm>
            <a:off x="4869756" y="579588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9A9EE-1213-01BC-4E8A-34A5C3A6CDA0}"/>
              </a:ext>
            </a:extLst>
          </p:cNvPr>
          <p:cNvSpPr/>
          <p:nvPr/>
        </p:nvSpPr>
        <p:spPr>
          <a:xfrm>
            <a:off x="7779424" y="5835748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F3D9F-B420-D0E6-28CF-5C65685EDE43}"/>
              </a:ext>
            </a:extLst>
          </p:cNvPr>
          <p:cNvSpPr/>
          <p:nvPr/>
        </p:nvSpPr>
        <p:spPr>
          <a:xfrm>
            <a:off x="5050291" y="75136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(10,0)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AD6D8-78CD-2EEF-4782-8ADBB1A892CC}"/>
              </a:ext>
            </a:extLst>
          </p:cNvPr>
          <p:cNvSpPr/>
          <p:nvPr/>
        </p:nvSpPr>
        <p:spPr>
          <a:xfrm>
            <a:off x="4781833" y="615930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30DE39-1221-A8C4-27D4-CFC63700EC85}"/>
              </a:ext>
            </a:extLst>
          </p:cNvPr>
          <p:cNvSpPr/>
          <p:nvPr/>
        </p:nvSpPr>
        <p:spPr>
          <a:xfrm>
            <a:off x="8943530" y="615695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6B695-FF2B-B936-4F86-B9602D78EA6D}"/>
              </a:ext>
            </a:extLst>
          </p:cNvPr>
          <p:cNvSpPr/>
          <p:nvPr/>
        </p:nvSpPr>
        <p:spPr>
          <a:xfrm>
            <a:off x="4793557" y="95191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3EFD46-1D96-8BFE-DB45-7AF45A282961}"/>
              </a:ext>
            </a:extLst>
          </p:cNvPr>
          <p:cNvSpPr/>
          <p:nvPr/>
        </p:nvSpPr>
        <p:spPr>
          <a:xfrm rot="2341047">
            <a:off x="7396078" y="354259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094624-9AEF-8521-6D28-9070BC12F21C}"/>
              </a:ext>
            </a:extLst>
          </p:cNvPr>
          <p:cNvSpPr/>
          <p:nvPr/>
        </p:nvSpPr>
        <p:spPr>
          <a:xfrm>
            <a:off x="7619810" y="3328352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(5,5)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3157AB-09A0-FD4E-17FF-FCB12A856940}"/>
              </a:ext>
            </a:extLst>
          </p:cNvPr>
          <p:cNvCxnSpPr>
            <a:cxnSpLocks/>
            <a:stCxn id="25" idx="2"/>
            <a:endCxn id="21" idx="1"/>
          </p:cNvCxnSpPr>
          <p:nvPr/>
        </p:nvCxnSpPr>
        <p:spPr>
          <a:xfrm>
            <a:off x="7407452" y="3561489"/>
            <a:ext cx="1551014" cy="26104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A569-5426-7012-C6DC-B94229C35BA2}"/>
              </a:ext>
            </a:extLst>
          </p:cNvPr>
          <p:cNvCxnSpPr>
            <a:cxnSpLocks/>
          </p:cNvCxnSpPr>
          <p:nvPr/>
        </p:nvCxnSpPr>
        <p:spPr>
          <a:xfrm flipV="1">
            <a:off x="4868888" y="6207754"/>
            <a:ext cx="4089578" cy="23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7723-A4D6-1773-3ADD-AF8C996C635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4832828" y="1053906"/>
            <a:ext cx="11725" cy="513588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24EA4-9914-F7C9-AC40-92A76C6292C9}"/>
              </a:ext>
            </a:extLst>
          </p:cNvPr>
          <p:cNvCxnSpPr>
            <a:cxnSpLocks/>
          </p:cNvCxnSpPr>
          <p:nvPr/>
        </p:nvCxnSpPr>
        <p:spPr>
          <a:xfrm>
            <a:off x="4802522" y="984981"/>
            <a:ext cx="2613895" cy="25585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CCEC32-A12D-4D25-2BBD-F0916E10FA65}"/>
              </a:ext>
            </a:extLst>
          </p:cNvPr>
          <p:cNvSpPr/>
          <p:nvPr/>
        </p:nvSpPr>
        <p:spPr>
          <a:xfrm>
            <a:off x="9931791" y="1266092"/>
            <a:ext cx="2082018" cy="52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points inside the polygon bounded by (0,0), (10,0), (5,5), and (8,0) , including points on the polygon edges themselves,</a:t>
            </a:r>
          </a:p>
          <a:p>
            <a:pPr algn="ctr"/>
            <a:r>
              <a:rPr lang="en-US" dirty="0"/>
              <a:t>satisfy all the constraints.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other words, any point inside this polygon lies in the feasible region and is a </a:t>
            </a:r>
            <a:r>
              <a:rPr lang="en-US" i="1" dirty="0"/>
              <a:t>feasible solution.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This includes (0,0), not producing anything!!!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How do we proceed from “feasible” to the optimal solution?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7703F-21F4-483E-8358-514CFF397221}"/>
              </a:ext>
            </a:extLst>
          </p:cNvPr>
          <p:cNvSpPr txBox="1"/>
          <p:nvPr/>
        </p:nvSpPr>
        <p:spPr>
          <a:xfrm>
            <a:off x="635524" y="3967467"/>
            <a:ext cx="23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8" indent="0">
              <a:buNone/>
            </a:pPr>
            <a:r>
              <a:rPr lang="en-US" sz="14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400" dirty="0"/>
              <a:t>Maximize 7x + 4y</a:t>
            </a:r>
            <a:endParaRPr lang="en-US" sz="1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89AD1-C717-5D83-A297-7EBDD5788EC8}"/>
              </a:ext>
            </a:extLst>
          </p:cNvPr>
          <p:cNvSpPr/>
          <p:nvPr/>
        </p:nvSpPr>
        <p:spPr>
          <a:xfrm>
            <a:off x="5050291" y="3543558"/>
            <a:ext cx="2153768" cy="1604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Feasible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118C6-EE4A-C702-B22D-7F38ED54A144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62726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EE4EB0-F290-D4E1-87D0-1B26A028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39512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CEDD82-6BBA-4A79-AB8E-312BF9402B4F}"/>
              </a:ext>
            </a:extLst>
          </p:cNvPr>
          <p:cNvSpPr/>
          <p:nvPr/>
        </p:nvSpPr>
        <p:spPr>
          <a:xfrm>
            <a:off x="4869756" y="579588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9A9EE-1213-01BC-4E8A-34A5C3A6CDA0}"/>
              </a:ext>
            </a:extLst>
          </p:cNvPr>
          <p:cNvSpPr/>
          <p:nvPr/>
        </p:nvSpPr>
        <p:spPr>
          <a:xfrm>
            <a:off x="7779424" y="5835748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F3D9F-B420-D0E6-28CF-5C65685EDE43}"/>
              </a:ext>
            </a:extLst>
          </p:cNvPr>
          <p:cNvSpPr/>
          <p:nvPr/>
        </p:nvSpPr>
        <p:spPr>
          <a:xfrm>
            <a:off x="5050291" y="751369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(10,0)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AD6D8-78CD-2EEF-4782-8ADBB1A892CC}"/>
              </a:ext>
            </a:extLst>
          </p:cNvPr>
          <p:cNvSpPr/>
          <p:nvPr/>
        </p:nvSpPr>
        <p:spPr>
          <a:xfrm>
            <a:off x="4781833" y="615930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30DE39-1221-A8C4-27D4-CFC63700EC85}"/>
              </a:ext>
            </a:extLst>
          </p:cNvPr>
          <p:cNvSpPr/>
          <p:nvPr/>
        </p:nvSpPr>
        <p:spPr>
          <a:xfrm>
            <a:off x="8943530" y="615695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6B695-FF2B-B936-4F86-B9602D78EA6D}"/>
              </a:ext>
            </a:extLst>
          </p:cNvPr>
          <p:cNvSpPr/>
          <p:nvPr/>
        </p:nvSpPr>
        <p:spPr>
          <a:xfrm>
            <a:off x="4793557" y="951915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3EFD46-1D96-8BFE-DB45-7AF45A282961}"/>
              </a:ext>
            </a:extLst>
          </p:cNvPr>
          <p:cNvSpPr/>
          <p:nvPr/>
        </p:nvSpPr>
        <p:spPr>
          <a:xfrm rot="2341047">
            <a:off x="7396078" y="3542598"/>
            <a:ext cx="101991" cy="1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094624-9AEF-8521-6D28-9070BC12F21C}"/>
              </a:ext>
            </a:extLst>
          </p:cNvPr>
          <p:cNvSpPr/>
          <p:nvPr/>
        </p:nvSpPr>
        <p:spPr>
          <a:xfrm>
            <a:off x="7619810" y="3328352"/>
            <a:ext cx="897998" cy="29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(5,5)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3157AB-09A0-FD4E-17FF-FCB12A856940}"/>
              </a:ext>
            </a:extLst>
          </p:cNvPr>
          <p:cNvCxnSpPr>
            <a:cxnSpLocks/>
            <a:stCxn id="25" idx="2"/>
            <a:endCxn id="21" idx="1"/>
          </p:cNvCxnSpPr>
          <p:nvPr/>
        </p:nvCxnSpPr>
        <p:spPr>
          <a:xfrm>
            <a:off x="7407452" y="3561489"/>
            <a:ext cx="1551014" cy="26104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A569-5426-7012-C6DC-B94229C35BA2}"/>
              </a:ext>
            </a:extLst>
          </p:cNvPr>
          <p:cNvCxnSpPr>
            <a:cxnSpLocks/>
          </p:cNvCxnSpPr>
          <p:nvPr/>
        </p:nvCxnSpPr>
        <p:spPr>
          <a:xfrm flipV="1">
            <a:off x="4868888" y="6207754"/>
            <a:ext cx="4089578" cy="23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7723-A4D6-1773-3ADD-AF8C996C635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4832828" y="1053906"/>
            <a:ext cx="11725" cy="513588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24EA4-9914-F7C9-AC40-92A76C6292C9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>
            <a:off x="4793557" y="1002911"/>
            <a:ext cx="2613895" cy="25585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CCEC32-A12D-4D25-2BBD-F0916E10FA65}"/>
              </a:ext>
            </a:extLst>
          </p:cNvPr>
          <p:cNvSpPr/>
          <p:nvPr/>
        </p:nvSpPr>
        <p:spPr>
          <a:xfrm>
            <a:off x="9931791" y="1266092"/>
            <a:ext cx="2082018" cy="52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 linear program, the optimal solution can be found at a corner point.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makes pure linear programs (no integer or binary variables) MUCH easier to solve than models with binary or integer variables!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the optimal objective value is $56, found at x=8, y=0.  Produce 8 cars, zero trains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objective values associated with the other corner points?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7703F-21F4-483E-8358-514CFF397221}"/>
              </a:ext>
            </a:extLst>
          </p:cNvPr>
          <p:cNvSpPr txBox="1"/>
          <p:nvPr/>
        </p:nvSpPr>
        <p:spPr>
          <a:xfrm>
            <a:off x="635524" y="3967467"/>
            <a:ext cx="23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8" indent="0">
              <a:buNone/>
            </a:pPr>
            <a:r>
              <a:rPr lang="en-US" sz="14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400" dirty="0"/>
              <a:t>Maximize 7x + 4y</a:t>
            </a:r>
            <a:endParaRPr lang="en-US" sz="1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EC7EF-554B-0051-8CD4-BFC79E4049F2}"/>
              </a:ext>
            </a:extLst>
          </p:cNvPr>
          <p:cNvSpPr/>
          <p:nvPr/>
        </p:nvSpPr>
        <p:spPr>
          <a:xfrm>
            <a:off x="5050291" y="3543558"/>
            <a:ext cx="2153768" cy="1604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Feasible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1C52-AF0C-2286-300B-A771F4D2F8C6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15245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214047"/>
            <a:ext cx="11698941" cy="796529"/>
          </a:xfrm>
        </p:spPr>
        <p:txBody>
          <a:bodyPr/>
          <a:lstStyle/>
          <a:p>
            <a:r>
              <a:rPr lang="en-US" sz="4000" dirty="0"/>
              <a:t>Feasible Region, Colored by Objective Function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CA5DD-0CAB-3DDE-BD41-D3E4C864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162050"/>
            <a:ext cx="4467225" cy="569595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5C1CCF-E491-E89A-A3EE-9E1993FD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624" y="1646870"/>
            <a:ext cx="4826716" cy="796528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Optimal solution (8,0) objective value 56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8CFB9-1472-A02F-5413-00246CD76D99}"/>
              </a:ext>
            </a:extLst>
          </p:cNvPr>
          <p:cNvSpPr txBox="1"/>
          <p:nvPr/>
        </p:nvSpPr>
        <p:spPr>
          <a:xfrm>
            <a:off x="6834190" y="6564776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48973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Fundamentals of ompr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70"/>
            <a:ext cx="12028272" cy="4131200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ompr (Optimization Modeling Package) is a R package, authored by Dirk Schumacher, for modeling Linear Programming and Mixed Integer Linear Programming problems in R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Available on CRAN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ompr enables a modeler to build flexible LP/MILP in R and connect to multiple different open-source and commercial solvers.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Vast improvement over </a:t>
            </a:r>
            <a:r>
              <a:rPr lang="en-US" sz="1800" i="1" u="sng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lpSolve</a:t>
            </a:r>
            <a:r>
              <a:rPr lang="en-US" sz="1800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(another R package for linear optimization)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A318-A7AB-3442-B2FE-2B6588E6A236}"/>
              </a:ext>
            </a:extLst>
          </p:cNvPr>
          <p:cNvSpPr txBox="1"/>
          <p:nvPr/>
        </p:nvSpPr>
        <p:spPr>
          <a:xfrm>
            <a:off x="262340" y="6061472"/>
            <a:ext cx="6145306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Schumacher D (2022). </a:t>
            </a:r>
            <a:r>
              <a:rPr lang="en-US" b="0" i="1" dirty="0">
                <a:solidFill>
                  <a:schemeClr val="bg1"/>
                </a:solidFill>
                <a:effectLst/>
                <a:latin typeface="Nunito Sans" pitchFamily="2" charset="0"/>
              </a:rPr>
              <a:t>ompr: Model and Solve Mixed Integer Linear Programs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 R package version 1.0.2.9000,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https://github.com/dirkschumacher/ompr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C862BA-52FE-AB48-0E6F-C78F96D4023B}"/>
              </a:ext>
            </a:extLst>
          </p:cNvPr>
          <p:cNvSpPr/>
          <p:nvPr/>
        </p:nvSpPr>
        <p:spPr>
          <a:xfrm>
            <a:off x="145799" y="4679576"/>
            <a:ext cx="1333378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Prep: 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EFFC41-055F-23A7-F8B4-36D97B65FFBC}"/>
              </a:ext>
            </a:extLst>
          </p:cNvPr>
          <p:cNvSpPr/>
          <p:nvPr/>
        </p:nvSpPr>
        <p:spPr>
          <a:xfrm>
            <a:off x="2579750" y="4679576"/>
            <a:ext cx="1517121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Building: ompr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A3A5DF-683A-BBDF-8E0F-53F8C2E82411}"/>
              </a:ext>
            </a:extLst>
          </p:cNvPr>
          <p:cNvSpPr/>
          <p:nvPr/>
        </p:nvSpPr>
        <p:spPr>
          <a:xfrm>
            <a:off x="5286537" y="4679576"/>
            <a:ext cx="1517121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Solve: </a:t>
            </a:r>
            <a:r>
              <a:rPr lang="en-US" dirty="0" err="1"/>
              <a:t>glpk</a:t>
            </a:r>
            <a:r>
              <a:rPr lang="en-US" dirty="0"/>
              <a:t>, </a:t>
            </a:r>
            <a:r>
              <a:rPr lang="en-US" dirty="0" err="1"/>
              <a:t>cbc</a:t>
            </a:r>
            <a:r>
              <a:rPr lang="en-US" dirty="0"/>
              <a:t>, </a:t>
            </a:r>
            <a:r>
              <a:rPr lang="en-US" dirty="0" err="1"/>
              <a:t>Gurobi</a:t>
            </a:r>
            <a:r>
              <a:rPr lang="en-US" dirty="0"/>
              <a:t>, </a:t>
            </a:r>
            <a:r>
              <a:rPr lang="en-US" dirty="0" err="1"/>
              <a:t>CPLEX,etc</a:t>
            </a:r>
            <a:r>
              <a:rPr lang="en-US" dirty="0"/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55155-69C6-ADAF-314C-5BB0D8961A41}"/>
              </a:ext>
            </a:extLst>
          </p:cNvPr>
          <p:cNvSpPr/>
          <p:nvPr/>
        </p:nvSpPr>
        <p:spPr>
          <a:xfrm>
            <a:off x="7993324" y="4679576"/>
            <a:ext cx="1329694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Solution Extraction: ompr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B2DD2F-9432-FFA2-0B14-F8BEB09CDBBB}"/>
              </a:ext>
            </a:extLst>
          </p:cNvPr>
          <p:cNvSpPr/>
          <p:nvPr/>
        </p:nvSpPr>
        <p:spPr>
          <a:xfrm>
            <a:off x="10402584" y="4679576"/>
            <a:ext cx="1566460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Solution Postprocessing: 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9A4B04-B408-0510-3004-2AAE995C1870}"/>
              </a:ext>
            </a:extLst>
          </p:cNvPr>
          <p:cNvSpPr/>
          <p:nvPr/>
        </p:nvSpPr>
        <p:spPr>
          <a:xfrm>
            <a:off x="1540887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69901EB-0976-E614-3A8E-C64FEF7B371F}"/>
              </a:ext>
            </a:extLst>
          </p:cNvPr>
          <p:cNvSpPr/>
          <p:nvPr/>
        </p:nvSpPr>
        <p:spPr>
          <a:xfrm>
            <a:off x="4203127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6D3D63F-F478-63CD-F913-A5BD911AFD97}"/>
              </a:ext>
            </a:extLst>
          </p:cNvPr>
          <p:cNvSpPr/>
          <p:nvPr/>
        </p:nvSpPr>
        <p:spPr>
          <a:xfrm>
            <a:off x="6909915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B48103-ADA5-5DA4-0AF1-6900E2D31090}"/>
              </a:ext>
            </a:extLst>
          </p:cNvPr>
          <p:cNvSpPr/>
          <p:nvPr/>
        </p:nvSpPr>
        <p:spPr>
          <a:xfrm>
            <a:off x="9395012" y="4894729"/>
            <a:ext cx="977153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E1FD-2F8B-3399-0B64-0F8FFE3C9361}"/>
              </a:ext>
            </a:extLst>
          </p:cNvPr>
          <p:cNvSpPr txBox="1"/>
          <p:nvPr/>
        </p:nvSpPr>
        <p:spPr>
          <a:xfrm>
            <a:off x="6897935" y="654260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4529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Am I?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A4AC-43BF-4FA7-83DB-6EAD7EEA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66" y="1434843"/>
            <a:ext cx="9607240" cy="5265150"/>
          </a:xfrm>
          <a:solidFill>
            <a:schemeClr val="accent1"/>
          </a:solidFill>
        </p:spPr>
        <p:txBody>
          <a:bodyPr/>
          <a:lstStyle/>
          <a:p>
            <a:r>
              <a:rPr lang="en-US" sz="2000" dirty="0"/>
              <a:t>BS Physics, MS Operations Research</a:t>
            </a:r>
          </a:p>
          <a:p>
            <a:r>
              <a:rPr lang="en-US" sz="2000" dirty="0"/>
              <a:t>US Marine Corps, 2006-2012 (Active Duty), 2013-Present (Part-Time / Reservist)</a:t>
            </a:r>
          </a:p>
          <a:p>
            <a:endParaRPr lang="en-US" sz="2000" dirty="0"/>
          </a:p>
          <a:p>
            <a:r>
              <a:rPr lang="en-US" sz="2000" dirty="0"/>
              <a:t>General Mills &amp; Target: Supply Chain Design &amp; Simulation (2013-2021)</a:t>
            </a:r>
          </a:p>
          <a:p>
            <a:pPr lvl="1"/>
            <a:r>
              <a:rPr lang="en-US" sz="2000" dirty="0"/>
              <a:t>Warehouse Network Design (General Mills)</a:t>
            </a:r>
          </a:p>
          <a:p>
            <a:pPr lvl="1"/>
            <a:r>
              <a:rPr lang="en-US" sz="2000" dirty="0"/>
              <a:t>Last-Mile Delivery Network Design (Target)</a:t>
            </a:r>
          </a:p>
          <a:p>
            <a:pPr lvl="1"/>
            <a:endParaRPr lang="en-US" sz="2000" dirty="0"/>
          </a:p>
          <a:p>
            <a:r>
              <a:rPr lang="en-US" sz="2000" b="1" i="1" dirty="0"/>
              <a:t>Data Driven Supply Chain LLC:  </a:t>
            </a:r>
            <a:r>
              <a:rPr lang="en-US" sz="2000" dirty="0"/>
              <a:t>Consulting &amp; Training in Supply Chain Analytics, Design, Optimization and Simulation</a:t>
            </a:r>
          </a:p>
          <a:p>
            <a:pPr lvl="1"/>
            <a:r>
              <a:rPr lang="en-US" sz="2000" dirty="0">
                <a:hlinkClick r:id="rId3"/>
              </a:rPr>
              <a:t>www.datadrivensupplychain.com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Math, maps, and coding enthusiast since childhood</a:t>
            </a:r>
          </a:p>
          <a:p>
            <a:pPr lvl="1"/>
            <a:r>
              <a:rPr lang="en-US" sz="2000" dirty="0"/>
              <a:t>USSR, MS-DOS, BASIC, and other antiquated acronyms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6069493"/>
            <a:ext cx="1828800" cy="796528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AC087C2-D1A6-43BF-B74F-107D10B9A3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736" y="2426360"/>
            <a:ext cx="2294798" cy="2005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5C480-A5F6-534F-377E-E273E195717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8059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Fundamentals of ompr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46870"/>
            <a:ext cx="12028272" cy="4131200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Primary functions within ompr (from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Github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site):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MIPModel() create an empty mixed integer linear model.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Always do this first!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add_variable() adds variables to a model 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Highly recommend declaring all variables right after creating the empty model!</a:t>
            </a:r>
            <a:endParaRPr lang="en-US" sz="1800" b="1" u="sng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add_constraint() add constraints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set_objective() sets the objective function of a model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set_bounds() sets bounds of variables  </a:t>
            </a: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(not always necessary)</a:t>
            </a:r>
            <a:endParaRPr lang="en-US" sz="1800" b="1" u="sng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solve_model() solves a model with a given solver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get_solution() returns the column solution (primal or dual) of a solved model for a given variable or group of variables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A318-A7AB-3442-B2FE-2B6588E6A236}"/>
              </a:ext>
            </a:extLst>
          </p:cNvPr>
          <p:cNvSpPr txBox="1"/>
          <p:nvPr/>
        </p:nvSpPr>
        <p:spPr>
          <a:xfrm>
            <a:off x="262340" y="6061472"/>
            <a:ext cx="6145306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Schumacher D (2022). </a:t>
            </a:r>
            <a:r>
              <a:rPr lang="en-US" b="0" i="1" dirty="0">
                <a:solidFill>
                  <a:schemeClr val="bg1"/>
                </a:solidFill>
                <a:effectLst/>
                <a:latin typeface="Nunito Sans" pitchFamily="2" charset="0"/>
              </a:rPr>
              <a:t>ompr: Model and Solve Mixed Integer Linear Programs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 R package version 1.0.2.9000,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https://github.com/dirkschumacher/ompr</a:t>
            </a:r>
            <a:r>
              <a:rPr lang="en-US" b="0" i="0" dirty="0">
                <a:solidFill>
                  <a:schemeClr val="bg1"/>
                </a:solidFill>
                <a:effectLst/>
                <a:latin typeface="Nunito Sans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D663-7909-A14D-7595-BEB84EBB1A4F}"/>
              </a:ext>
            </a:extLst>
          </p:cNvPr>
          <p:cNvSpPr txBox="1"/>
          <p:nvPr/>
        </p:nvSpPr>
        <p:spPr>
          <a:xfrm>
            <a:off x="6957060" y="652736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52077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ompr::add_variable()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add_variable(.model, .variable, ..., type = "continuous",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-Inf,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ub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Inf)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Variable: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text name of decision variable (without quotes), with or without indexing.  If indexed, must give index range afterwards.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Type: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“continuous”, “integer”, or “binary”.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(lower bound) and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ub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(upper bound)</a:t>
            </a: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Initial constraints on values that the decision variables can take.  In our toy shop example, both variables were &gt;= 0, hence they had a lower bound of zero and an upper bound of Infinity.  (Before taking into account the additional operational constraints on the decision variables).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Examples: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add_variable(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type=‘continuous’,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lb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=0)   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		creates a single continuous decision variable named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add_variable(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[j], j = 1:10, type=‘binary’)  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		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creates ten decision variables,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[1],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[2],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[3], … 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myvar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[10], all binary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B033C-74C7-797C-BB77-FC430E88A14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4191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add_constraint(.model, 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constraint_expr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..., 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show_progress_bar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= TRUE)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are linear equalities or inequalities of form == , &lt;= , or &gt;=.  Never &lt; or &gt;.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must include one or more decision variables, and can include a constant or constants.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Constraints can include decision variables of multiple types (continuous, binary, and integer).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Examples: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== 5)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of 5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&lt;= 5)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&lt;= 5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&gt;= 3)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to have a value &gt;= 3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+ y &lt;= 7)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+ y to have a value &lt;= 7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add_constraint( x + y == 12)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requires x + y to equal 12.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ompr::add_constraint()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C92F2-60D1-564C-086B-53B8FBF276C8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3246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set_objective(model, expression, sense = c("max", "min"))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expression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the objective function, a function of one or more decision variables.  </a:t>
            </a:r>
            <a:r>
              <a:rPr lang="en-US" sz="1800" b="1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sense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is whether the optimization solver should minimize or maximize the value of the objective function, within the constraints of the model.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Not all decision variables need to be part of the objective function.  In many larger optimization models, only a small portion of the decision variables actually factor into the objective function.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set_objective( 5*x + 3*y, sense = ‘max’)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maximizes 5x+3y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set_objective( 3*x, sense = ‘min’)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minimizes 3x</a:t>
            </a: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set_objective(  3*y – 2*x - 17, sense = ‘max’)    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maximizes 3y – 2x - 17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ompr::set_objective()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90FA0-1124-90F8-CE03-641EBB0B90AE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76813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solve_model(model, solver)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i="1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Send the model (including defined variables, constraints, and objective function) to a solver.  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</a:t>
            </a:r>
            <a:r>
              <a:rPr lang="en-US" sz="1800" i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package must be installed and called via library(), where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solver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 is specific to the actual solver you’re using: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ROI.plugin.glpk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ROI.plugin.cbc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ROI.plugin.symphony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ROI.plugin.cplex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ROI.plugin.gurobi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, etc.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Example: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mymodel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() %&gt;% 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solve_model(</a:t>
            </a:r>
            <a:r>
              <a:rPr lang="en-US" sz="18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with_ROI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(solver = "</a:t>
            </a:r>
            <a:r>
              <a:rPr lang="en-US" sz="18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glpk</a:t>
            </a: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"))   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Sends model to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glpk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solver, must have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ROI.plugin.glpk</a:t>
            </a:r>
            <a:r>
              <a:rPr lang="en-US" sz="1800" i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 package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ompr::solve_model()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0D1C1-CD88-BF85-AA51-9B0DB69AD921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128875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3C55C-4061-5B6C-83BF-77A6A4E0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D8575C-3879-49E7-E8F9-D77D2DD8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 Exercise: Toy Shop LP in ompr</a:t>
            </a:r>
          </a:p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Open Session 2, Exercise 1 </a:t>
            </a:r>
            <a:r>
              <a:rPr lang="en-US" b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Toyshop.Rmd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EA5E3-79CD-0898-69D1-E775DE9E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CEB8A-3A0A-9721-3638-3643BB8D30FA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28989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728" y="1363400"/>
            <a:ext cx="12028272" cy="5413918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In a linear program, the optimization solve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r returns a solution that yields the optimal (highest or lowest) objective value.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There may be multiple, or infinitely many, solutions that yield the exact same optimal objective function.  These are called </a:t>
            </a:r>
            <a:r>
              <a:rPr lang="en-US" sz="1800" i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alternative solutions </a:t>
            </a: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and it’s not always easy to tell if they exist.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There also may be many more solutions that yield an objective function only marginally worse than the optimal objective function.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Part of the art of modeling is understanding where alternative solutions may exist, and if a solution that is slightly sub-optimal may actually be preferable from a business perspective.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Alternative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52580-4CF6-4ED8-EF99-97E6E7F82F1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37331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3" y="268941"/>
            <a:ext cx="10392022" cy="921155"/>
          </a:xfrm>
        </p:spPr>
        <p:txBody>
          <a:bodyPr/>
          <a:lstStyle/>
          <a:p>
            <a:r>
              <a:rPr lang="en-US" sz="4800" dirty="0"/>
              <a:t>Alternative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2E41E-1EC8-3E6C-DAB5-54F609D1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27" y="1190096"/>
            <a:ext cx="4467225" cy="566790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53B434-2586-422E-51DE-C47FFA0C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18" y="3030736"/>
            <a:ext cx="3083858" cy="796528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Optimal solution (8,0) objective value 56</a:t>
            </a:r>
            <a:endParaRPr lang="en-US" sz="18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80FF1-6BC6-043A-0E9A-C7A8AD3D0F53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66564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64" y="1485870"/>
            <a:ext cx="12028272" cy="4453200"/>
          </a:xfrm>
          <a:solidFill>
            <a:schemeClr val="accent1"/>
          </a:solidFill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0" i="0" dirty="0">
                <a:solidFill>
                  <a:schemeClr val="bg1"/>
                </a:solidFill>
                <a:latin typeface="Titillium Web" panose="00000500000000000000" pitchFamily="2" charset="0"/>
              </a:rPr>
              <a:t>The transportation </a:t>
            </a:r>
            <a:r>
              <a:rPr lang="en-US" sz="2800" dirty="0">
                <a:solidFill>
                  <a:schemeClr val="bg1"/>
                </a:solidFill>
                <a:latin typeface="Titillium Web" panose="00000500000000000000" pitchFamily="2" charset="0"/>
              </a:rPr>
              <a:t>Problem is a Linear Programming problem where the decision variables are how much product to ship from each origin (out of a set of origins) to each destination (out of a set of destinations).  Each destination has a required amount of product (demand) and each origin has a maximum amount of product it can ship (capacity).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tillium Web" panose="00000500000000000000" pitchFamily="2" charset="0"/>
              </a:rPr>
              <a:t>The objective function is calculated by multiplying the total volume from each origin to each destination, by the distance between the locations.  The objective function is minimized.</a:t>
            </a:r>
            <a:endParaRPr lang="en-US" sz="3600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E2CB9-E38B-C996-0FEE-EF9D196AF7C1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214798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794238-93C7-749B-5011-9152ADA191D6}"/>
              </a:ext>
            </a:extLst>
          </p:cNvPr>
          <p:cNvSpPr/>
          <p:nvPr/>
        </p:nvSpPr>
        <p:spPr>
          <a:xfrm>
            <a:off x="3263900" y="5105400"/>
            <a:ext cx="4229100" cy="135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Decision Variables: How much to ship from each Supplier to each Customer?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9CA65-CE72-218A-64C7-670A03C8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2347912"/>
            <a:ext cx="10450513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1D0E8-CCFE-942C-AF38-6D40A7CC207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70374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7" y="244663"/>
            <a:ext cx="10392022" cy="918516"/>
          </a:xfrm>
        </p:spPr>
        <p:txBody>
          <a:bodyPr/>
          <a:lstStyle/>
          <a:p>
            <a:r>
              <a:rPr lang="en-US" sz="4800" dirty="0"/>
              <a:t>What is Optimization Modeling?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A4AC-43BF-4FA7-83DB-6EAD7EEA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0" y="1048930"/>
            <a:ext cx="11138990" cy="5809069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3200" b="1" dirty="0"/>
              <a:t>Optimization modeling</a:t>
            </a:r>
            <a:r>
              <a:rPr lang="en-US" sz="3200" dirty="0"/>
              <a:t> is a mathematical technique that allows a practitioner to optimize a set of interconnected decisions, where the decisions are constrained by real-world limitations.  Optimization solvers take the set of decisions, formulated as a mathematical model, and return the set of decisions that optimizes (minimizes or maximizes) an expression (“objective function”) that includes some or all the decisions as inputs.</a:t>
            </a:r>
          </a:p>
          <a:p>
            <a:pPr marL="101598" indent="0">
              <a:buNone/>
            </a:pPr>
            <a:endParaRPr lang="en-US" sz="3200" b="1" i="1" dirty="0"/>
          </a:p>
          <a:p>
            <a:pPr marL="101598" indent="0">
              <a:buNone/>
            </a:pPr>
            <a:r>
              <a:rPr lang="en-US" sz="3200" b="1" i="1" dirty="0"/>
              <a:t>Optimization Modeling is also called Mathematical Programming</a:t>
            </a:r>
          </a:p>
          <a:p>
            <a:endParaRPr lang="en-US" sz="3200" dirty="0"/>
          </a:p>
          <a:p>
            <a:endParaRPr 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FEE69-5D20-FFA8-C95F-1271ACDFCD50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3538706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94DD9-4844-4073-61C5-535435C6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069"/>
            <a:ext cx="8996161" cy="48369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794238-93C7-749B-5011-9152ADA191D6}"/>
              </a:ext>
            </a:extLst>
          </p:cNvPr>
          <p:cNvSpPr/>
          <p:nvPr/>
        </p:nvSpPr>
        <p:spPr>
          <a:xfrm>
            <a:off x="9448800" y="2358134"/>
            <a:ext cx="2507456" cy="3026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Red: Suppliers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Green: Customers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5CDB71-9F1F-3EE0-5F30-7095DF05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8728"/>
              </p:ext>
            </p:extLst>
          </p:nvPr>
        </p:nvGraphicFramePr>
        <p:xfrm>
          <a:off x="235744" y="2190750"/>
          <a:ext cx="5098256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638">
                  <a:extLst>
                    <a:ext uri="{9D8B030D-6E8A-4147-A177-3AD203B41FA5}">
                      <a16:colId xmlns:a16="http://schemas.microsoft.com/office/drawing/2014/main" val="1772498606"/>
                    </a:ext>
                  </a:extLst>
                </a:gridCol>
                <a:gridCol w="839795">
                  <a:extLst>
                    <a:ext uri="{9D8B030D-6E8A-4147-A177-3AD203B41FA5}">
                      <a16:colId xmlns:a16="http://schemas.microsoft.com/office/drawing/2014/main" val="3713614591"/>
                    </a:ext>
                  </a:extLst>
                </a:gridCol>
                <a:gridCol w="923775">
                  <a:extLst>
                    <a:ext uri="{9D8B030D-6E8A-4147-A177-3AD203B41FA5}">
                      <a16:colId xmlns:a16="http://schemas.microsoft.com/office/drawing/2014/main" val="1186387056"/>
                    </a:ext>
                  </a:extLst>
                </a:gridCol>
                <a:gridCol w="937771">
                  <a:extLst>
                    <a:ext uri="{9D8B030D-6E8A-4147-A177-3AD203B41FA5}">
                      <a16:colId xmlns:a16="http://schemas.microsoft.com/office/drawing/2014/main" val="1008396163"/>
                    </a:ext>
                  </a:extLst>
                </a:gridCol>
                <a:gridCol w="913277">
                  <a:extLst>
                    <a:ext uri="{9D8B030D-6E8A-4147-A177-3AD203B41FA5}">
                      <a16:colId xmlns:a16="http://schemas.microsoft.com/office/drawing/2014/main" val="37231459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Denver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Kansas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Customer: Memphis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28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Chicago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1466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656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774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26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1358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2199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2598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495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Supplier: New York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2210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2621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1767 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1539 km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35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A64C16-187E-9D24-1833-350F83445CEB}"/>
              </a:ext>
            </a:extLst>
          </p:cNvPr>
          <p:cNvSpPr txBox="1"/>
          <p:nvPr/>
        </p:nvSpPr>
        <p:spPr>
          <a:xfrm>
            <a:off x="8740140" y="60158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929959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3C55C-4061-5B6C-83BF-77A6A4E0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D8575C-3879-49E7-E8F9-D77D2DD8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R Exercise: Transportation Problem in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ompr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Open Session 2, Exercise 2 Transportation </a:t>
            </a:r>
            <a:r>
              <a:rPr lang="en-US" b="1" dirty="0" err="1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Problem.Rmd</a:t>
            </a:r>
            <a:endParaRPr lang="en-US" sz="24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EA5E3-79CD-0898-69D1-E775DE9E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8B663-0313-0E39-1AED-331FA6AF85FF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414664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3" y="-123578"/>
            <a:ext cx="10392022" cy="1149421"/>
          </a:xfrm>
        </p:spPr>
        <p:txBody>
          <a:bodyPr/>
          <a:lstStyle/>
          <a:p>
            <a:r>
              <a:rPr lang="en-US" sz="4800" dirty="0"/>
              <a:t>Transportation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F5312-E82B-BB56-9025-E041E00D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9" y="907646"/>
            <a:ext cx="11026381" cy="234930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63405D-4614-ADBB-8D6F-6F192C51836A}"/>
              </a:ext>
            </a:extLst>
          </p:cNvPr>
          <p:cNvSpPr/>
          <p:nvPr/>
        </p:nvSpPr>
        <p:spPr>
          <a:xfrm>
            <a:off x="9278627" y="3668774"/>
            <a:ext cx="2507456" cy="3026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Red: Suppliers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Green: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69639-CF5B-311A-E4DB-B477900022A2}"/>
              </a:ext>
            </a:extLst>
          </p:cNvPr>
          <p:cNvSpPr txBox="1"/>
          <p:nvPr/>
        </p:nvSpPr>
        <p:spPr>
          <a:xfrm>
            <a:off x="8610600" y="16256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529ED-6CD0-EEFD-8731-BCCFEFD0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929" y="3306096"/>
            <a:ext cx="5732281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4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DAC73D-B746-B0CF-DC6D-950C78832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7AA1-8434-49F7-4838-1A235FFD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B6A11C-3192-5A1B-289B-3A87DAE92B2D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9503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0"/>
            <a:ext cx="10714674" cy="1143200"/>
          </a:xfrm>
        </p:spPr>
        <p:txBody>
          <a:bodyPr/>
          <a:lstStyle/>
          <a:p>
            <a:r>
              <a:rPr lang="en-US" sz="4400" dirty="0"/>
              <a:t>Optimization Modeling: Decision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12DE-B32D-C768-4B18-CD32013D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6D3-6DE9-58BB-32FA-8F8CAA33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137" y="1143200"/>
            <a:ext cx="10786863" cy="5369895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A modeler will define </a:t>
            </a:r>
            <a:r>
              <a:rPr lang="en-US" sz="2000" b="1" i="1" dirty="0"/>
              <a:t>decision variables, </a:t>
            </a:r>
            <a:r>
              <a:rPr lang="en-US" sz="2000" dirty="0"/>
              <a:t>numeric</a:t>
            </a:r>
            <a:r>
              <a:rPr lang="en-US" sz="2000" b="1" dirty="0"/>
              <a:t> </a:t>
            </a:r>
            <a:r>
              <a:rPr lang="en-US" sz="2000" dirty="0"/>
              <a:t>variables that either:</a:t>
            </a:r>
          </a:p>
          <a:p>
            <a:pPr lvl="1"/>
            <a:r>
              <a:rPr lang="en-US" sz="2000" dirty="0"/>
              <a:t>directly represent the decisions they want to make, or </a:t>
            </a:r>
          </a:p>
          <a:p>
            <a:pPr lvl="1"/>
            <a:r>
              <a:rPr lang="en-US" sz="2000" dirty="0"/>
              <a:t>facilitate the constraints.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The objective function is the expression in the optimization model that we want to minimize or maximize.  It consists of some or all decision variables (with coefficients), plus a constant (incl zero)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When the optimization model is sent to specialized software (a “solver”), the solver will determine the values of all decision variables that yield the optimal value of the objective function.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Decision variables can be three main types:</a:t>
            </a:r>
          </a:p>
          <a:p>
            <a:r>
              <a:rPr lang="en-US" sz="2000" b="1" dirty="0"/>
              <a:t>Continuous</a:t>
            </a:r>
            <a:r>
              <a:rPr lang="en-US" sz="2000" dirty="0"/>
              <a:t>: any real value, possibly within user-defined upper or lower bounds</a:t>
            </a:r>
          </a:p>
          <a:p>
            <a:r>
              <a:rPr lang="en-US" sz="2000" b="1" dirty="0"/>
              <a:t>Integer: </a:t>
            </a:r>
            <a:r>
              <a:rPr lang="en-US" sz="2000" dirty="0"/>
              <a:t>any integer value, possibly within user-defined upper or lower bounds</a:t>
            </a:r>
          </a:p>
          <a:p>
            <a:r>
              <a:rPr lang="en-US" sz="2000" b="1" dirty="0"/>
              <a:t>Binary</a:t>
            </a:r>
            <a:r>
              <a:rPr lang="en-US" sz="2000" dirty="0"/>
              <a:t>: only 0 or 1</a:t>
            </a:r>
          </a:p>
          <a:p>
            <a:pPr lvl="1"/>
            <a:endParaRPr lang="en-US" sz="2000" dirty="0"/>
          </a:p>
          <a:p>
            <a:pPr marL="101598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04772-50ED-0A3A-58F5-A57F7455CD9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2728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0"/>
            <a:ext cx="10248000" cy="1143200"/>
          </a:xfrm>
        </p:spPr>
        <p:txBody>
          <a:bodyPr/>
          <a:lstStyle/>
          <a:p>
            <a:r>
              <a:rPr lang="en-US" sz="4400" dirty="0"/>
              <a:t>Optimization Model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6D3-6DE9-58BB-32FA-8F8CAA33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00" y="1143200"/>
            <a:ext cx="10248000" cy="5321296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The types of decision variables, and the form of the constraints and objective function, will determine what type optimization model you have.</a:t>
            </a:r>
          </a:p>
          <a:p>
            <a:pPr marL="101598" indent="0">
              <a:buNone/>
            </a:pPr>
            <a:endParaRPr lang="en-US" sz="2000" dirty="0"/>
          </a:p>
          <a:p>
            <a:r>
              <a:rPr lang="en-US" sz="2000" b="1" dirty="0"/>
              <a:t>Linear Programming (LP) model:</a:t>
            </a:r>
            <a:r>
              <a:rPr lang="en-US" sz="2000" dirty="0"/>
              <a:t> only continuous decision variables, all constraints and the objective function are linear</a:t>
            </a:r>
          </a:p>
          <a:p>
            <a:r>
              <a:rPr lang="en-US" sz="2000" b="1" dirty="0"/>
              <a:t>Mixed Integer Linear Programming (MILP) model:</a:t>
            </a:r>
            <a:r>
              <a:rPr lang="en-US" sz="2000" dirty="0"/>
              <a:t> at least some decision variables are binary or integer, all constraints and the objective function are linear</a:t>
            </a:r>
          </a:p>
          <a:p>
            <a:r>
              <a:rPr lang="en-US" sz="2000" b="1" dirty="0"/>
              <a:t>Nonlinear Programming (NLP) model:</a:t>
            </a:r>
            <a:r>
              <a:rPr lang="en-US" sz="2000" dirty="0"/>
              <a:t> At least one term in the constraints or objective function are nonlinear (e.g., two decision variables multiplied by each other, or a decision variable raised to an exponent other than 1)</a:t>
            </a:r>
          </a:p>
          <a:p>
            <a:endParaRPr lang="en-US" sz="2000" dirty="0"/>
          </a:p>
          <a:p>
            <a:r>
              <a:rPr lang="en-US" sz="2000" b="1" i="1" dirty="0"/>
              <a:t>Mixed Integer Linear Programming is the dominant form of optimization modeling used in supply chain modeling</a:t>
            </a:r>
          </a:p>
          <a:p>
            <a:pPr marL="101598" indent="0">
              <a:buNone/>
            </a:pPr>
            <a:endParaRPr lang="en-US" sz="2000" b="1" dirty="0"/>
          </a:p>
          <a:p>
            <a:pPr marL="101598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101598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08D9-734C-3832-4562-AC703813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B3B6-B396-FFB7-828B-E7FADA816FD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5914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725-5C90-92F5-2977-0C2B0CC8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0"/>
            <a:ext cx="10248000" cy="1143200"/>
          </a:xfrm>
        </p:spPr>
        <p:txBody>
          <a:bodyPr/>
          <a:lstStyle/>
          <a:p>
            <a:r>
              <a:rPr lang="en-US" sz="4400" dirty="0"/>
              <a:t>Linear and Nonlinear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08D9-734C-3832-4562-AC703813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B3B6-B396-FFB7-828B-E7FADA816FDB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65E6D3-6DE9-58BB-32FA-8F8CAA3397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6649" y="1147712"/>
                <a:ext cx="11257472" cy="5710287"/>
              </a:xfrm>
              <a:solidFill>
                <a:schemeClr val="accent1"/>
              </a:solidFill>
            </p:spPr>
            <p:txBody>
              <a:bodyPr/>
              <a:lstStyle/>
              <a:p>
                <a:pPr marL="101598" indent="0">
                  <a:buNone/>
                </a:pPr>
                <a:r>
                  <a:rPr lang="en-US" sz="2000" b="1" dirty="0"/>
                  <a:t>Linear Expressions: Makes a single line in 1+ dimensions, when replacing any &lt;= or &gt;= with =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𝑪𝒂𝒏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𝒓𝒆𝒂𝒓𝒓𝒂𝒏𝒈𝒆𝒅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𝒇𝒐𝒓𝒎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=) 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101598" indent="0">
                  <a:buNone/>
                </a:pPr>
                <a:r>
                  <a:rPr lang="en-US" sz="2000" b="1" dirty="0"/>
                  <a:t>Nonlinear Expressions: Does not make a line on 1+ dimensions when replacing &lt;= or &gt;= with 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101598" indent="0">
                  <a:buNone/>
                </a:pPr>
                <a:r>
                  <a:rPr lang="en-US" sz="2000" b="1" dirty="0"/>
                  <a:t>The presence of </a:t>
                </a:r>
                <a:r>
                  <a:rPr lang="en-US" sz="2000" b="1" i="1" dirty="0"/>
                  <a:t>any</a:t>
                </a:r>
                <a:r>
                  <a:rPr lang="en-US" sz="2000" b="1" dirty="0"/>
                  <a:t> nonlinear expression in the constraints or objective function of an optimization problem, makes it nonlinear.  Many modeling tricks have been developed to mimic nonlinear functionality, using only linear expressions</a:t>
                </a:r>
              </a:p>
              <a:p>
                <a:pPr marL="101598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101598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65E6D3-6DE9-58BB-32FA-8F8CAA339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49" y="1147712"/>
                <a:ext cx="11257472" cy="5710287"/>
              </a:xfrm>
              <a:blipFill>
                <a:blip r:embed="rId3"/>
                <a:stretch>
                  <a:fillRect r="-54" b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40" y="355748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70"/>
            <a:ext cx="11160626" cy="4131200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2000" dirty="0"/>
              <a:t>A modeler will define </a:t>
            </a:r>
            <a:r>
              <a:rPr lang="en-US" sz="2000" b="1" i="1" dirty="0"/>
              <a:t>decision variables, </a:t>
            </a:r>
            <a:r>
              <a:rPr lang="en-US" sz="2000" dirty="0"/>
              <a:t>variables that either:</a:t>
            </a:r>
          </a:p>
          <a:p>
            <a:pPr lvl="1"/>
            <a:r>
              <a:rPr lang="en-US" sz="2000" dirty="0"/>
              <a:t>directly represent the decisions they want to make, or </a:t>
            </a:r>
          </a:p>
          <a:p>
            <a:pPr lvl="1"/>
            <a:r>
              <a:rPr lang="en-US" sz="2000" dirty="0"/>
              <a:t>facilitate the constraints.</a:t>
            </a:r>
          </a:p>
          <a:p>
            <a:pPr marL="101598" indent="0">
              <a:buNone/>
            </a:pPr>
            <a:endParaRPr lang="en-US" sz="2000" dirty="0"/>
          </a:p>
          <a:p>
            <a:pPr marL="101598" indent="0">
              <a:buNone/>
            </a:pPr>
            <a:r>
              <a:rPr lang="en-US" sz="2000" dirty="0"/>
              <a:t>The objective function is the expression in the optimization model that we want to minimize or maximize.  It consists of some or all decision variables, plus coefficients and/or constants.  </a:t>
            </a:r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dirty="0"/>
              <a:t>Linear Programming (LP) model:</a:t>
            </a:r>
            <a:r>
              <a:rPr lang="en-US" sz="1800" dirty="0"/>
              <a:t> only continuous decision variables, all constraints and the objective function are linear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dirty="0"/>
              <a:t>In this example, we will make simplifying assumptions about the linearity of the real world, for teaching purposes!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DDD5-110B-9E65-7F95-958EADD053EF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528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74429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69"/>
            <a:ext cx="11160626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dirty="0"/>
              <a:t>North Woods Toy Emporium is the premier toymaker in Minnesota.  The store makes and sells their own product, and they only have two items: wooden cars and wooden trains.  Each toy is prepared by hand.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Each car requires 5 hours of woodwork and 1 unit of wood.  Each train requires 3 hours of woodwork and 1 unit of wood.  The profit is $7 on each wooden car, and $4 on each wooden train.  The expert toymaker in the shop has 40 hours a week for making toys, and due to supply limitations, only has 10 units of wood available each week.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How many wooden cars and wooden trains should be produced each week in order to maximize profit?</a:t>
            </a:r>
          </a:p>
          <a:p>
            <a:pPr marL="101598" indent="0">
              <a:buNone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  <a:p>
            <a:pPr marL="101598" indent="0">
              <a:buNone/>
            </a:pPr>
            <a:r>
              <a:rPr lang="en-US" sz="1800" b="1" i="1" u="sng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Discussion on Linear Programming Inputs: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What are the decisions?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Arial" panose="020B0604020202020204" pitchFamily="34" charset="0"/>
              </a:rPr>
              <a:t>What are the constraints?</a:t>
            </a:r>
          </a:p>
          <a:p>
            <a:pPr marL="101598" indent="0">
              <a:buNone/>
            </a:pPr>
            <a:r>
              <a:rPr lang="en-US" sz="1800" dirty="0">
                <a:solidFill>
                  <a:schemeClr val="bg1"/>
                </a:solidFill>
                <a:latin typeface="Titillium Web" panose="00000500000000000000" pitchFamily="2" charset="0"/>
                <a:ea typeface="Arial" panose="020B0604020202020204" pitchFamily="34" charset="0"/>
              </a:rPr>
              <a:t>What is the objective?</a:t>
            </a:r>
          </a:p>
          <a:p>
            <a:pPr marL="101598" indent="0">
              <a:buNone/>
            </a:pP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2154-B80A-F960-F3E6-A2B917110BFC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7952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E9C16-9312-4BE9-880B-EF7EB465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1" y="214047"/>
            <a:ext cx="10392022" cy="1149421"/>
          </a:xfrm>
        </p:spPr>
        <p:txBody>
          <a:bodyPr/>
          <a:lstStyle/>
          <a:p>
            <a:r>
              <a:rPr lang="en-US" sz="4400" dirty="0"/>
              <a:t>Linear Programming Introduction: Toy Shop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69C7-BDFF-4B91-ACCA-604D994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6061472"/>
            <a:ext cx="1828800" cy="796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B1E6-7660-F9B8-454E-2DE26833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40" y="1646869"/>
            <a:ext cx="11160626" cy="4997083"/>
          </a:xfrm>
          <a:solidFill>
            <a:schemeClr val="accent1"/>
          </a:solidFill>
        </p:spPr>
        <p:txBody>
          <a:bodyPr/>
          <a:lstStyle/>
          <a:p>
            <a:pPr marL="101598" indent="0">
              <a:buNone/>
            </a:pPr>
            <a:r>
              <a:rPr lang="en-US" sz="1800" b="1" i="1" u="sng" dirty="0"/>
              <a:t>Decision Variables</a:t>
            </a:r>
          </a:p>
          <a:p>
            <a:pPr marL="101598" indent="0">
              <a:buNone/>
            </a:pPr>
            <a:r>
              <a:rPr lang="en-US" sz="1800" dirty="0"/>
              <a:t>Number of Cars to Produce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x</a:t>
            </a:r>
            <a:endParaRPr lang="en-US" sz="1800" dirty="0"/>
          </a:p>
          <a:p>
            <a:pPr marL="101598" indent="0">
              <a:buNone/>
            </a:pPr>
            <a:r>
              <a:rPr lang="en-US" sz="1800" dirty="0"/>
              <a:t>Number of Trains to Produce  (continuous decision variable, &gt;= 0) </a:t>
            </a:r>
            <a:r>
              <a:rPr lang="en-US" sz="1800" dirty="0">
                <a:sym typeface="Wingdings" panose="05000000000000000000" pitchFamily="2" charset="2"/>
              </a:rPr>
              <a:t> refer to as y</a:t>
            </a:r>
            <a:endParaRPr lang="en-US" sz="1800" dirty="0"/>
          </a:p>
          <a:p>
            <a:pPr marL="101598" indent="0">
              <a:buNone/>
            </a:pPr>
            <a:endParaRPr lang="en-US" sz="1800" b="1" dirty="0"/>
          </a:p>
          <a:p>
            <a:pPr marL="101598" indent="0">
              <a:buNone/>
            </a:pPr>
            <a:r>
              <a:rPr lang="en-US" sz="1800" b="1" i="1" u="sng" dirty="0"/>
              <a:t>Constraints</a:t>
            </a:r>
          </a:p>
          <a:p>
            <a:pPr marL="101598" indent="0">
              <a:buNone/>
            </a:pPr>
            <a:r>
              <a:rPr lang="en-US" sz="1800" dirty="0"/>
              <a:t>Woodwork Hours:     5 * (Number of Cars Produced) + 3 * (Number of Trains Produced) &lt;= 40</a:t>
            </a:r>
          </a:p>
          <a:p>
            <a:pPr marL="101598" indent="0">
              <a:buNone/>
            </a:pPr>
            <a:r>
              <a:rPr lang="en-US" sz="1800" dirty="0"/>
              <a:t>Wood Availability:      1 * (Number of Cars Produced) +  1 * (Number of Trains Produced) &lt;= 10</a:t>
            </a:r>
          </a:p>
          <a:p>
            <a:pPr marL="101598" indent="0">
              <a:buNone/>
            </a:pPr>
            <a:endParaRPr lang="en-US" sz="1800" dirty="0"/>
          </a:p>
          <a:p>
            <a:pPr marL="101598" indent="0">
              <a:buNone/>
            </a:pPr>
            <a:r>
              <a:rPr lang="en-US" sz="1800" b="1" i="1" u="sng" dirty="0"/>
              <a:t>Objective Function</a:t>
            </a:r>
          </a:p>
          <a:p>
            <a:pPr marL="101598" indent="0">
              <a:buNone/>
            </a:pPr>
            <a:r>
              <a:rPr lang="en-US" sz="1800" dirty="0"/>
              <a:t>Maximize $7 * (Number of Cars Produced) + $4 * (Number of Trains Produced)</a:t>
            </a:r>
            <a:endParaRPr lang="en-US" sz="1800" b="1" dirty="0">
              <a:solidFill>
                <a:schemeClr val="bg1"/>
              </a:solidFill>
              <a:effectLst/>
              <a:latin typeface="Titillium Web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B0DE-1A77-1385-9376-C6D1FD595CE2}"/>
              </a:ext>
            </a:extLst>
          </p:cNvPr>
          <p:cNvSpPr txBox="1"/>
          <p:nvPr/>
        </p:nvSpPr>
        <p:spPr>
          <a:xfrm>
            <a:off x="0" y="660351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Data Driven Supply Chain LLC </a:t>
            </a:r>
          </a:p>
        </p:txBody>
      </p:sp>
    </p:spTree>
    <p:extLst>
      <p:ext uri="{BB962C8B-B14F-4D97-AF65-F5344CB8AC3E}">
        <p14:creationId xmlns:p14="http://schemas.microsoft.com/office/powerpoint/2010/main" val="285364074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34923</TotalTime>
  <Words>3384</Words>
  <Application>Microsoft Office PowerPoint</Application>
  <PresentationFormat>Widescreen</PresentationFormat>
  <Paragraphs>384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Nunito Sans</vt:lpstr>
      <vt:lpstr>Symbol</vt:lpstr>
      <vt:lpstr>Titillium Web</vt:lpstr>
      <vt:lpstr>Titillium Web ExtraLight</vt:lpstr>
      <vt:lpstr>Thaliard template</vt:lpstr>
      <vt:lpstr>R Ladies STL Introduction to Optimization</vt:lpstr>
      <vt:lpstr>Who Am I?</vt:lpstr>
      <vt:lpstr>What is Optimization Modeling?</vt:lpstr>
      <vt:lpstr>Optimization Modeling: Decision Variables</vt:lpstr>
      <vt:lpstr>Optimization Model Types</vt:lpstr>
      <vt:lpstr>Linear and Nonlinear Expressions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Linear Programming Introduction: Toy Shop Example</vt:lpstr>
      <vt:lpstr>PowerPoint Presentation</vt:lpstr>
      <vt:lpstr>PowerPoint Presentation</vt:lpstr>
      <vt:lpstr>Feasible Region, Colored by Objective Function Value</vt:lpstr>
      <vt:lpstr>Fundamentals of ompr</vt:lpstr>
      <vt:lpstr>Fundamentals of ompr</vt:lpstr>
      <vt:lpstr>ompr::add_variable() </vt:lpstr>
      <vt:lpstr>ompr::add_constraint() </vt:lpstr>
      <vt:lpstr>ompr::set_objective()</vt:lpstr>
      <vt:lpstr>ompr::solve_model()</vt:lpstr>
      <vt:lpstr>Activity: </vt:lpstr>
      <vt:lpstr>Alternative Solutions</vt:lpstr>
      <vt:lpstr>Alternative Solutions</vt:lpstr>
      <vt:lpstr>Transportation Problem</vt:lpstr>
      <vt:lpstr>Transportation Problem</vt:lpstr>
      <vt:lpstr>Transportation Problem</vt:lpstr>
      <vt:lpstr>Activity: </vt:lpstr>
      <vt:lpstr>Transportation Problem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Supply Chain LLC</dc:title>
  <dc:creator>Ralph Asher</dc:creator>
  <cp:lastModifiedBy>Ralph Asher</cp:lastModifiedBy>
  <cp:revision>217</cp:revision>
  <cp:lastPrinted>2022-07-28T18:02:16Z</cp:lastPrinted>
  <dcterms:created xsi:type="dcterms:W3CDTF">2021-11-10T02:39:36Z</dcterms:created>
  <dcterms:modified xsi:type="dcterms:W3CDTF">2023-01-01T20:19:06Z</dcterms:modified>
</cp:coreProperties>
</file>