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5"/>
  </p:notesMasterIdLst>
  <p:sldIdLst>
    <p:sldId id="301" r:id="rId2"/>
    <p:sldId id="523" r:id="rId3"/>
    <p:sldId id="307" r:id="rId4"/>
    <p:sldId id="338" r:id="rId5"/>
    <p:sldId id="342" r:id="rId6"/>
    <p:sldId id="537" r:id="rId7"/>
    <p:sldId id="443" r:id="rId8"/>
    <p:sldId id="444" r:id="rId9"/>
    <p:sldId id="445" r:id="rId10"/>
    <p:sldId id="446" r:id="rId11"/>
    <p:sldId id="448" r:id="rId12"/>
    <p:sldId id="447" r:id="rId13"/>
    <p:sldId id="449" r:id="rId14"/>
    <p:sldId id="450" r:id="rId15"/>
    <p:sldId id="451" r:id="rId16"/>
    <p:sldId id="452" r:id="rId17"/>
    <p:sldId id="453" r:id="rId18"/>
    <p:sldId id="471" r:id="rId19"/>
    <p:sldId id="461" r:id="rId20"/>
    <p:sldId id="462" r:id="rId21"/>
    <p:sldId id="463" r:id="rId22"/>
    <p:sldId id="464" r:id="rId23"/>
    <p:sldId id="466" r:id="rId24"/>
    <p:sldId id="467" r:id="rId25"/>
    <p:sldId id="469" r:id="rId26"/>
    <p:sldId id="473" r:id="rId27"/>
    <p:sldId id="474" r:id="rId28"/>
    <p:sldId id="475" r:id="rId29"/>
    <p:sldId id="476" r:id="rId30"/>
    <p:sldId id="477" r:id="rId31"/>
    <p:sldId id="478" r:id="rId32"/>
    <p:sldId id="479" r:id="rId33"/>
    <p:sldId id="481" r:id="rId34"/>
  </p:sldIdLst>
  <p:sldSz cx="12192000" cy="6858000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49" autoAdjust="0"/>
    <p:restoredTop sz="96807" autoAdjust="0"/>
  </p:normalViewPr>
  <p:slideViewPr>
    <p:cSldViewPr snapToGrid="0">
      <p:cViewPr varScale="1">
        <p:scale>
          <a:sx n="111" d="100"/>
          <a:sy n="111" d="100"/>
        </p:scale>
        <p:origin x="144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1727"/>
          </a:xfrm>
          <a:prstGeom prst="rect">
            <a:avLst/>
          </a:prstGeom>
        </p:spPr>
        <p:txBody>
          <a:bodyPr vert="horz" lIns="95829" tIns="47915" rIns="95829" bIns="4791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5829" tIns="47915" rIns="95829" bIns="47915" rtlCol="0"/>
          <a:lstStyle>
            <a:lvl1pPr algn="r">
              <a:defRPr sz="1300"/>
            </a:lvl1pPr>
          </a:lstStyle>
          <a:p>
            <a:fld id="{4FA452DD-0240-4E6B-9610-0FE9F976DC9C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829" tIns="47915" rIns="95829" bIns="479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7"/>
            <a:ext cx="5852160" cy="3780473"/>
          </a:xfrm>
          <a:prstGeom prst="rect">
            <a:avLst/>
          </a:prstGeom>
        </p:spPr>
        <p:txBody>
          <a:bodyPr vert="horz" lIns="95829" tIns="47915" rIns="95829" bIns="479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5829" tIns="47915" rIns="95829" bIns="4791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5829" tIns="47915" rIns="95829" bIns="47915" rtlCol="0" anchor="b"/>
          <a:lstStyle>
            <a:lvl1pPr algn="r">
              <a:defRPr sz="1300"/>
            </a:lvl1pPr>
          </a:lstStyle>
          <a:p>
            <a:fld id="{6EB142D0-2F42-469C-AE47-AE70BC8CC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33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142D0-2F42-469C-AE47-AE70BC8CCC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41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142D0-2F42-469C-AE47-AE70BC8CCC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59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928700" y="1089721"/>
            <a:ext cx="10305600" cy="27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7733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7733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7733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7733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7733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7733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7733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7733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7733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38067" y="2929019"/>
            <a:ext cx="12125397" cy="3929100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38067" y="4479971"/>
            <a:ext cx="12125397" cy="2378148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973317"/>
            <a:ext cx="12192000" cy="1724075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86262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graphs">
  <p:cSld name="Blank with graphs"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3"/>
          <p:cNvSpPr txBox="1">
            <a:spLocks noGrp="1"/>
          </p:cNvSpPr>
          <p:nvPr>
            <p:ph type="sldNum" idx="12"/>
          </p:nvPr>
        </p:nvSpPr>
        <p:spPr>
          <a:xfrm>
            <a:off x="11448767" y="-15833"/>
            <a:ext cx="743200" cy="7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F9410C2D-58AD-48AF-B2CB-C4E0E553DFF7}" type="slidenum">
              <a:rPr lang="en-US" smtClean="0"/>
              <a:t>‹#›</a:t>
            </a:fld>
            <a:endParaRPr lang="en-US"/>
          </a:p>
        </p:txBody>
      </p:sp>
      <p:grpSp>
        <p:nvGrpSpPr>
          <p:cNvPr id="670" name="Google Shape;670;p13"/>
          <p:cNvGrpSpPr/>
          <p:nvPr/>
        </p:nvGrpSpPr>
        <p:grpSpPr>
          <a:xfrm>
            <a:off x="38067" y="5134087"/>
            <a:ext cx="12125397" cy="1724139"/>
            <a:chOff x="28544" y="3514688"/>
            <a:chExt cx="9094048" cy="1628800"/>
          </a:xfrm>
        </p:grpSpPr>
        <p:sp>
          <p:nvSpPr>
            <p:cNvPr id="671" name="Google Shape;671;p13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2" name="Google Shape;672;p13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3" name="Google Shape;673;p13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4" name="Google Shape;674;p13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5" name="Google Shape;675;p13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6" name="Google Shape;676;p1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7" name="Google Shape;677;p13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8" name="Google Shape;678;p13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9" name="Google Shape;679;p13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0" name="Google Shape;680;p13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1" name="Google Shape;681;p13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2" name="Google Shape;682;p13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3" name="Google Shape;683;p13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4" name="Google Shape;684;p13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5" name="Google Shape;685;p13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6" name="Google Shape;686;p1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7" name="Google Shape;687;p13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8" name="Google Shape;688;p13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9" name="Google Shape;689;p13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0" name="Google Shape;690;p13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04" name="Google Shape;704;p13"/>
          <p:cNvGrpSpPr/>
          <p:nvPr/>
        </p:nvGrpSpPr>
        <p:grpSpPr>
          <a:xfrm>
            <a:off x="38067" y="5814665"/>
            <a:ext cx="12125397" cy="1043561"/>
            <a:chOff x="28544" y="4157632"/>
            <a:chExt cx="9094048" cy="985856"/>
          </a:xfrm>
        </p:grpSpPr>
        <p:sp>
          <p:nvSpPr>
            <p:cNvPr id="705" name="Google Shape;705;p13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9" name="Google Shape;769;p13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0" name="Google Shape;770;p13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771" name="Google Shape;771;p13"/>
          <p:cNvSpPr/>
          <p:nvPr/>
        </p:nvSpPr>
        <p:spPr>
          <a:xfrm>
            <a:off x="0" y="4772000"/>
            <a:ext cx="12192000" cy="1724075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67282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frame">
  <p:cSld name="Blank with frame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4"/>
          <p:cNvSpPr/>
          <p:nvPr/>
        </p:nvSpPr>
        <p:spPr>
          <a:xfrm>
            <a:off x="-233" y="0"/>
            <a:ext cx="12192000" cy="6858000"/>
          </a:xfrm>
          <a:prstGeom prst="frame">
            <a:avLst>
              <a:gd name="adj1" fmla="val 5397"/>
            </a:avLst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74" name="Google Shape;774;p14"/>
          <p:cNvSpPr txBox="1">
            <a:spLocks noGrp="1"/>
          </p:cNvSpPr>
          <p:nvPr>
            <p:ph type="sldNum" idx="12"/>
          </p:nvPr>
        </p:nvSpPr>
        <p:spPr>
          <a:xfrm>
            <a:off x="11448767" y="-15833"/>
            <a:ext cx="743200" cy="7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F9410C2D-58AD-48AF-B2CB-C4E0E553D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82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rgbClr val="465573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>
            <a:spLocks noGrp="1"/>
          </p:cNvSpPr>
          <p:nvPr>
            <p:ph type="ctrTitle"/>
          </p:nvPr>
        </p:nvSpPr>
        <p:spPr>
          <a:xfrm>
            <a:off x="597693" y="891923"/>
            <a:ext cx="10363200" cy="15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ubTitle" idx="1"/>
          </p:nvPr>
        </p:nvSpPr>
        <p:spPr>
          <a:xfrm>
            <a:off x="597693" y="2113513"/>
            <a:ext cx="10363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7" name="Google Shape;117;p3"/>
          <p:cNvGrpSpPr/>
          <p:nvPr/>
        </p:nvGrpSpPr>
        <p:grpSpPr>
          <a:xfrm>
            <a:off x="38067" y="2929019"/>
            <a:ext cx="12125397" cy="3929100"/>
            <a:chOff x="28544" y="3514688"/>
            <a:chExt cx="9094048" cy="1628800"/>
          </a:xfrm>
        </p:grpSpPr>
        <p:sp>
          <p:nvSpPr>
            <p:cNvPr id="118" name="Google Shape;118;p3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51" name="Google Shape;151;p3"/>
          <p:cNvGrpSpPr/>
          <p:nvPr/>
        </p:nvGrpSpPr>
        <p:grpSpPr>
          <a:xfrm>
            <a:off x="38067" y="4479971"/>
            <a:ext cx="12125397" cy="2378148"/>
            <a:chOff x="28544" y="4157632"/>
            <a:chExt cx="9094048" cy="985856"/>
          </a:xfrm>
        </p:grpSpPr>
        <p:sp>
          <p:nvSpPr>
            <p:cNvPr id="152" name="Google Shape;152;p3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400512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/>
          <p:nvPr/>
        </p:nvSpPr>
        <p:spPr>
          <a:xfrm>
            <a:off x="-33" y="0"/>
            <a:ext cx="12192000" cy="14516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25" name="Google Shape;225;p5"/>
          <p:cNvSpPr txBox="1">
            <a:spLocks noGrp="1"/>
          </p:cNvSpPr>
          <p:nvPr>
            <p:ph type="sldNum" idx="12"/>
          </p:nvPr>
        </p:nvSpPr>
        <p:spPr>
          <a:xfrm>
            <a:off x="11448767" y="-15833"/>
            <a:ext cx="743200" cy="7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F9410C2D-58AD-48AF-B2CB-C4E0E553DFF7}" type="slidenum">
              <a:rPr lang="en-US" smtClean="0"/>
              <a:t>‹#›</a:t>
            </a:fld>
            <a:endParaRPr lang="en-US"/>
          </a:p>
        </p:txBody>
      </p:sp>
      <p:grpSp>
        <p:nvGrpSpPr>
          <p:cNvPr id="226" name="Google Shape;226;p5"/>
          <p:cNvGrpSpPr/>
          <p:nvPr/>
        </p:nvGrpSpPr>
        <p:grpSpPr>
          <a:xfrm>
            <a:off x="38067" y="5134087"/>
            <a:ext cx="12125397" cy="1724139"/>
            <a:chOff x="28544" y="3514688"/>
            <a:chExt cx="9094048" cy="1628800"/>
          </a:xfrm>
        </p:grpSpPr>
        <p:sp>
          <p:nvSpPr>
            <p:cNvPr id="227" name="Google Shape;227;p5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60" name="Google Shape;260;p5"/>
          <p:cNvGrpSpPr/>
          <p:nvPr/>
        </p:nvGrpSpPr>
        <p:grpSpPr>
          <a:xfrm>
            <a:off x="38067" y="5814665"/>
            <a:ext cx="12125397" cy="1043561"/>
            <a:chOff x="28544" y="4157632"/>
            <a:chExt cx="9094048" cy="985856"/>
          </a:xfrm>
        </p:grpSpPr>
        <p:sp>
          <p:nvSpPr>
            <p:cNvPr id="261" name="Google Shape;261;p5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27" name="Google Shape;327;p5"/>
          <p:cNvSpPr/>
          <p:nvPr/>
        </p:nvSpPr>
        <p:spPr>
          <a:xfrm>
            <a:off x="0" y="4772000"/>
            <a:ext cx="12192000" cy="1724075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8" name="Google Shape;328;p5"/>
          <p:cNvSpPr txBox="1">
            <a:spLocks noGrp="1"/>
          </p:cNvSpPr>
          <p:nvPr>
            <p:ph type="title"/>
          </p:nvPr>
        </p:nvSpPr>
        <p:spPr>
          <a:xfrm>
            <a:off x="986233" y="535000"/>
            <a:ext cx="102480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9" name="Google Shape;329;p5"/>
          <p:cNvSpPr txBox="1">
            <a:spLocks noGrp="1"/>
          </p:cNvSpPr>
          <p:nvPr>
            <p:ph type="body" idx="1"/>
          </p:nvPr>
        </p:nvSpPr>
        <p:spPr>
          <a:xfrm>
            <a:off x="986240" y="1536704"/>
            <a:ext cx="10248000" cy="41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3163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 + 1 column + image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"/>
          <p:cNvSpPr/>
          <p:nvPr/>
        </p:nvSpPr>
        <p:spPr>
          <a:xfrm>
            <a:off x="6646867" y="200"/>
            <a:ext cx="5545200" cy="68580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32" name="Google Shape;332;p6"/>
          <p:cNvSpPr txBox="1">
            <a:spLocks noGrp="1"/>
          </p:cNvSpPr>
          <p:nvPr>
            <p:ph type="sldNum" idx="12"/>
          </p:nvPr>
        </p:nvSpPr>
        <p:spPr>
          <a:xfrm>
            <a:off x="11448767" y="-15833"/>
            <a:ext cx="743200" cy="7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F9410C2D-58AD-48AF-B2CB-C4E0E553DFF7}" type="slidenum">
              <a:rPr lang="en-US" smtClean="0"/>
              <a:t>‹#›</a:t>
            </a:fld>
            <a:endParaRPr lang="en-US"/>
          </a:p>
        </p:txBody>
      </p:sp>
      <p:sp>
        <p:nvSpPr>
          <p:cNvPr id="333" name="Google Shape;333;p6"/>
          <p:cNvSpPr txBox="1">
            <a:spLocks noGrp="1"/>
          </p:cNvSpPr>
          <p:nvPr>
            <p:ph type="title"/>
          </p:nvPr>
        </p:nvSpPr>
        <p:spPr>
          <a:xfrm>
            <a:off x="603632" y="827893"/>
            <a:ext cx="5313600" cy="11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4" name="Google Shape;334;p6"/>
          <p:cNvSpPr txBox="1">
            <a:spLocks noGrp="1"/>
          </p:cNvSpPr>
          <p:nvPr>
            <p:ph type="body" idx="1"/>
          </p:nvPr>
        </p:nvSpPr>
        <p:spPr>
          <a:xfrm>
            <a:off x="603636" y="1883571"/>
            <a:ext cx="5313600" cy="41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 rtl="0">
              <a:spcBef>
                <a:spcPts val="8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1219170" lvl="1" indent="-507987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828754" lvl="2" indent="-507987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2438339" lvl="3" indent="-507987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3047924" lvl="4" indent="-507987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3657509" lvl="5" indent="-507987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4267093" lvl="6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4876678" lvl="7" indent="-50798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5486263" lvl="8" indent="-507987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2034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"/>
          <p:cNvSpPr/>
          <p:nvPr/>
        </p:nvSpPr>
        <p:spPr>
          <a:xfrm>
            <a:off x="-33" y="0"/>
            <a:ext cx="12192000" cy="14516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445" name="Google Shape;445;p8"/>
          <p:cNvGrpSpPr/>
          <p:nvPr/>
        </p:nvGrpSpPr>
        <p:grpSpPr>
          <a:xfrm>
            <a:off x="38067" y="5134087"/>
            <a:ext cx="12125397" cy="1724139"/>
            <a:chOff x="28544" y="3514688"/>
            <a:chExt cx="9094048" cy="1628800"/>
          </a:xfrm>
        </p:grpSpPr>
        <p:sp>
          <p:nvSpPr>
            <p:cNvPr id="446" name="Google Shape;446;p8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79" name="Google Shape;479;p8"/>
          <p:cNvGrpSpPr/>
          <p:nvPr/>
        </p:nvGrpSpPr>
        <p:grpSpPr>
          <a:xfrm>
            <a:off x="38067" y="5814665"/>
            <a:ext cx="12125397" cy="1043561"/>
            <a:chOff x="28544" y="4157632"/>
            <a:chExt cx="9094048" cy="985856"/>
          </a:xfrm>
        </p:grpSpPr>
        <p:sp>
          <p:nvSpPr>
            <p:cNvPr id="480" name="Google Shape;480;p8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1" name="Google Shape;521;p8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5" name="Google Shape;525;p8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6" name="Google Shape;526;p8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7" name="Google Shape;527;p8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0" name="Google Shape;530;p8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1" name="Google Shape;531;p8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4" name="Google Shape;534;p8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5" name="Google Shape;535;p8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2" name="Google Shape;542;p8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3" name="Google Shape;543;p8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4" name="Google Shape;544;p8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5" name="Google Shape;545;p8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546" name="Google Shape;546;p8"/>
          <p:cNvSpPr/>
          <p:nvPr/>
        </p:nvSpPr>
        <p:spPr>
          <a:xfrm>
            <a:off x="0" y="4772000"/>
            <a:ext cx="12192000" cy="1724075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47" name="Google Shape;547;p8"/>
          <p:cNvSpPr txBox="1">
            <a:spLocks noGrp="1"/>
          </p:cNvSpPr>
          <p:nvPr>
            <p:ph type="title"/>
          </p:nvPr>
        </p:nvSpPr>
        <p:spPr>
          <a:xfrm>
            <a:off x="986233" y="535000"/>
            <a:ext cx="102480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48" name="Google Shape;548;p8"/>
          <p:cNvSpPr txBox="1">
            <a:spLocks noGrp="1"/>
          </p:cNvSpPr>
          <p:nvPr>
            <p:ph type="body" idx="1"/>
          </p:nvPr>
        </p:nvSpPr>
        <p:spPr>
          <a:xfrm>
            <a:off x="986233" y="1647831"/>
            <a:ext cx="3303200" cy="37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9" name="Google Shape;549;p8"/>
          <p:cNvSpPr txBox="1">
            <a:spLocks noGrp="1"/>
          </p:cNvSpPr>
          <p:nvPr>
            <p:ph type="body" idx="2"/>
          </p:nvPr>
        </p:nvSpPr>
        <p:spPr>
          <a:xfrm>
            <a:off x="4458717" y="1647831"/>
            <a:ext cx="3303200" cy="37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0" name="Google Shape;550;p8"/>
          <p:cNvSpPr txBox="1">
            <a:spLocks noGrp="1"/>
          </p:cNvSpPr>
          <p:nvPr>
            <p:ph type="body" idx="3"/>
          </p:nvPr>
        </p:nvSpPr>
        <p:spPr>
          <a:xfrm>
            <a:off x="7931203" y="1647831"/>
            <a:ext cx="3303200" cy="37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1" name="Google Shape;551;p8"/>
          <p:cNvSpPr txBox="1">
            <a:spLocks noGrp="1"/>
          </p:cNvSpPr>
          <p:nvPr>
            <p:ph type="sldNum" idx="12"/>
          </p:nvPr>
        </p:nvSpPr>
        <p:spPr>
          <a:xfrm>
            <a:off x="11448767" y="-15833"/>
            <a:ext cx="743200" cy="7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F9410C2D-58AD-48AF-B2CB-C4E0E553D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55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"/>
          <p:cNvSpPr/>
          <p:nvPr/>
        </p:nvSpPr>
        <p:spPr>
          <a:xfrm>
            <a:off x="-33" y="0"/>
            <a:ext cx="12192000" cy="14516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554" name="Google Shape;554;p9"/>
          <p:cNvGrpSpPr/>
          <p:nvPr/>
        </p:nvGrpSpPr>
        <p:grpSpPr>
          <a:xfrm>
            <a:off x="38067" y="5134087"/>
            <a:ext cx="12125397" cy="1724139"/>
            <a:chOff x="28544" y="3514688"/>
            <a:chExt cx="9094048" cy="1628800"/>
          </a:xfrm>
        </p:grpSpPr>
        <p:sp>
          <p:nvSpPr>
            <p:cNvPr id="555" name="Google Shape;555;p9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88" name="Google Shape;588;p9"/>
          <p:cNvGrpSpPr/>
          <p:nvPr/>
        </p:nvGrpSpPr>
        <p:grpSpPr>
          <a:xfrm>
            <a:off x="38067" y="5814665"/>
            <a:ext cx="12125397" cy="1043561"/>
            <a:chOff x="28544" y="4157632"/>
            <a:chExt cx="9094048" cy="985856"/>
          </a:xfrm>
        </p:grpSpPr>
        <p:sp>
          <p:nvSpPr>
            <p:cNvPr id="589" name="Google Shape;589;p9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2" name="Google Shape;642;p9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3" name="Google Shape;643;p9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4" name="Google Shape;654;p9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655" name="Google Shape;655;p9"/>
          <p:cNvSpPr/>
          <p:nvPr/>
        </p:nvSpPr>
        <p:spPr>
          <a:xfrm>
            <a:off x="0" y="4772000"/>
            <a:ext cx="12192000" cy="1724075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56" name="Google Shape;656;p9"/>
          <p:cNvSpPr txBox="1">
            <a:spLocks noGrp="1"/>
          </p:cNvSpPr>
          <p:nvPr>
            <p:ph type="title"/>
          </p:nvPr>
        </p:nvSpPr>
        <p:spPr>
          <a:xfrm>
            <a:off x="986233" y="535000"/>
            <a:ext cx="102480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57" name="Google Shape;657;p9"/>
          <p:cNvSpPr txBox="1">
            <a:spLocks noGrp="1"/>
          </p:cNvSpPr>
          <p:nvPr>
            <p:ph type="sldNum" idx="12"/>
          </p:nvPr>
        </p:nvSpPr>
        <p:spPr>
          <a:xfrm>
            <a:off x="11448767" y="-15833"/>
            <a:ext cx="743200" cy="7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F9410C2D-58AD-48AF-B2CB-C4E0E553D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43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no graph">
  <p:cSld name="Title only no graph"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0"/>
          <p:cNvSpPr/>
          <p:nvPr/>
        </p:nvSpPr>
        <p:spPr>
          <a:xfrm>
            <a:off x="-33" y="-15833"/>
            <a:ext cx="12192000" cy="10976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60" name="Google Shape;660;p10"/>
          <p:cNvSpPr txBox="1">
            <a:spLocks noGrp="1"/>
          </p:cNvSpPr>
          <p:nvPr>
            <p:ph type="title"/>
          </p:nvPr>
        </p:nvSpPr>
        <p:spPr>
          <a:xfrm>
            <a:off x="986233" y="-1"/>
            <a:ext cx="10248000" cy="95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1" name="Google Shape;661;p10"/>
          <p:cNvSpPr txBox="1">
            <a:spLocks noGrp="1"/>
          </p:cNvSpPr>
          <p:nvPr>
            <p:ph type="sldNum" idx="12"/>
          </p:nvPr>
        </p:nvSpPr>
        <p:spPr>
          <a:xfrm>
            <a:off x="11448767" y="-15833"/>
            <a:ext cx="743200" cy="7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F9410C2D-58AD-48AF-B2CB-C4E0E553D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1"/>
          <p:cNvSpPr/>
          <p:nvPr/>
        </p:nvSpPr>
        <p:spPr>
          <a:xfrm>
            <a:off x="-33" y="5772000"/>
            <a:ext cx="12192000" cy="10860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64" name="Google Shape;664;p11"/>
          <p:cNvSpPr txBox="1">
            <a:spLocks noGrp="1"/>
          </p:cNvSpPr>
          <p:nvPr>
            <p:ph type="body" idx="1"/>
          </p:nvPr>
        </p:nvSpPr>
        <p:spPr>
          <a:xfrm>
            <a:off x="738200" y="5994936"/>
            <a:ext cx="10715600" cy="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400"/>
              <a:buNone/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5" name="Google Shape;665;p11"/>
          <p:cNvSpPr txBox="1">
            <a:spLocks noGrp="1"/>
          </p:cNvSpPr>
          <p:nvPr>
            <p:ph type="sldNum" idx="12"/>
          </p:nvPr>
        </p:nvSpPr>
        <p:spPr>
          <a:xfrm>
            <a:off x="11448767" y="-15833"/>
            <a:ext cx="743200" cy="7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F9410C2D-58AD-48AF-B2CB-C4E0E553D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97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2"/>
          <p:cNvSpPr txBox="1">
            <a:spLocks noGrp="1"/>
          </p:cNvSpPr>
          <p:nvPr>
            <p:ph type="sldNum" idx="12"/>
          </p:nvPr>
        </p:nvSpPr>
        <p:spPr>
          <a:xfrm>
            <a:off x="11448767" y="-15833"/>
            <a:ext cx="743200" cy="7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F9410C2D-58AD-48AF-B2CB-C4E0E553D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04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12192000" cy="6857984"/>
          </a:xfrm>
          <a:custGeom>
            <a:avLst/>
            <a:gdLst/>
            <a:ahLst/>
            <a:cxnLst/>
            <a:rect l="l" t="t" r="r" b="b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986233" y="535000"/>
            <a:ext cx="102480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986240" y="1536704"/>
            <a:ext cx="10248000" cy="41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11448767" y="-15833"/>
            <a:ext cx="743200" cy="7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fld id="{F9410C2D-58AD-48AF-B2CB-C4E0E553D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6027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7" r:id="rId3"/>
    <p:sldLayoutId id="2147483678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rkschumacher/omp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drivensupplychain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rkschumacher/omp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38795-5CE4-4341-95DE-4560F1C97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272" y="167693"/>
            <a:ext cx="10841268" cy="3402068"/>
          </a:xfrm>
        </p:spPr>
        <p:txBody>
          <a:bodyPr wrap="square" anchor="t">
            <a:normAutofit/>
          </a:bodyPr>
          <a:lstStyle/>
          <a:p>
            <a:pPr algn="ctr"/>
            <a:r>
              <a:rPr lang="en-US" sz="4900" b="1" dirty="0"/>
              <a:t>R Ladies STL</a:t>
            </a:r>
            <a:br>
              <a:rPr lang="en-US" sz="4900" b="1" dirty="0"/>
            </a:br>
            <a:r>
              <a:rPr lang="en-US" sz="4900" b="1" dirty="0"/>
              <a:t>Introduction to Optimization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6EFC21-6ED5-4265-B7CC-B8261056A2BF}"/>
              </a:ext>
            </a:extLst>
          </p:cNvPr>
          <p:cNvSpPr txBox="1"/>
          <p:nvPr/>
        </p:nvSpPr>
        <p:spPr>
          <a:xfrm>
            <a:off x="1802493" y="4989273"/>
            <a:ext cx="80223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Ralph Asher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ralph@datadrivensupplychain.com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B31BC7-26B4-9D48-8D31-518C035E9B22}"/>
              </a:ext>
            </a:extLst>
          </p:cNvPr>
          <p:cNvSpPr txBox="1"/>
          <p:nvPr/>
        </p:nvSpPr>
        <p:spPr>
          <a:xfrm>
            <a:off x="0" y="6603510"/>
            <a:ext cx="815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 Data Driven Supply Chain LLC </a:t>
            </a:r>
          </a:p>
        </p:txBody>
      </p:sp>
    </p:spTree>
    <p:extLst>
      <p:ext uri="{BB962C8B-B14F-4D97-AF65-F5344CB8AC3E}">
        <p14:creationId xmlns:p14="http://schemas.microsoft.com/office/powerpoint/2010/main" val="1715742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DE9C16-9312-4BE9-880B-EF7EB465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51" y="214047"/>
            <a:ext cx="10392022" cy="1149421"/>
          </a:xfrm>
        </p:spPr>
        <p:txBody>
          <a:bodyPr/>
          <a:lstStyle/>
          <a:p>
            <a:r>
              <a:rPr lang="en-US" sz="4400" dirty="0"/>
              <a:t>Linear Programming Introduction: Toy Shop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269C7-BDFF-4B91-ACCA-604D99430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6061472"/>
            <a:ext cx="1828800" cy="79652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9B1E6-7660-F9B8-454E-2DE26833D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30980" y="1505242"/>
            <a:ext cx="3761020" cy="4997083"/>
          </a:xfrm>
          <a:solidFill>
            <a:schemeClr val="accent1"/>
          </a:solidFill>
        </p:spPr>
        <p:txBody>
          <a:bodyPr/>
          <a:lstStyle/>
          <a:p>
            <a:pPr marL="101598" indent="0">
              <a:buNone/>
            </a:pPr>
            <a:r>
              <a:rPr lang="en-US" sz="1800" b="1" i="1" u="sng" dirty="0"/>
              <a:t>Decision Variables</a:t>
            </a:r>
          </a:p>
          <a:p>
            <a:pPr marL="101598" indent="0">
              <a:buNone/>
            </a:pPr>
            <a:r>
              <a:rPr lang="en-US" sz="1800" dirty="0"/>
              <a:t># Cars (x), # Trains (y)</a:t>
            </a:r>
          </a:p>
          <a:p>
            <a:pPr marL="101598" indent="0">
              <a:buNone/>
            </a:pPr>
            <a:endParaRPr lang="en-US" sz="1800" b="1" dirty="0"/>
          </a:p>
          <a:p>
            <a:pPr marL="101598" indent="0">
              <a:buNone/>
            </a:pPr>
            <a:r>
              <a:rPr lang="en-US" sz="1800" b="1" i="1" u="sng" dirty="0"/>
              <a:t>Constraints</a:t>
            </a:r>
          </a:p>
          <a:p>
            <a:pPr marL="101598" indent="0">
              <a:buNone/>
            </a:pPr>
            <a:r>
              <a:rPr lang="en-US" sz="1800" dirty="0"/>
              <a:t>Woodwork Hours:     5x + 3y &lt;= 40</a:t>
            </a:r>
          </a:p>
          <a:p>
            <a:pPr marL="101598" indent="0">
              <a:buNone/>
            </a:pPr>
            <a:r>
              <a:rPr lang="en-US" sz="1800" dirty="0"/>
              <a:t>Wood Availability:     1x + 1y &lt;= 10</a:t>
            </a:r>
          </a:p>
          <a:p>
            <a:pPr marL="101598" indent="0">
              <a:buNone/>
            </a:pPr>
            <a:r>
              <a:rPr lang="en-US" sz="1800" dirty="0"/>
              <a:t>x &gt;= 0</a:t>
            </a:r>
          </a:p>
          <a:p>
            <a:pPr marL="101598" indent="0">
              <a:buNone/>
            </a:pPr>
            <a:r>
              <a:rPr lang="en-US" sz="1800" dirty="0"/>
              <a:t>y &gt;= 0</a:t>
            </a:r>
          </a:p>
          <a:p>
            <a:pPr marL="101598" indent="0">
              <a:buNone/>
            </a:pPr>
            <a:endParaRPr lang="en-US" sz="1800" dirty="0"/>
          </a:p>
          <a:p>
            <a:pPr marL="101598" indent="0">
              <a:buNone/>
            </a:pPr>
            <a:r>
              <a:rPr lang="en-US" sz="1800" b="1" i="1" u="sng" dirty="0"/>
              <a:t>Objective Function</a:t>
            </a:r>
          </a:p>
          <a:p>
            <a:pPr marL="101598" indent="0">
              <a:buNone/>
            </a:pPr>
            <a:r>
              <a:rPr lang="en-US" sz="1800" dirty="0"/>
              <a:t>Maximize 7x + 4y</a:t>
            </a:r>
            <a:endParaRPr lang="en-US" sz="1800" b="1" dirty="0">
              <a:solidFill>
                <a:schemeClr val="bg1"/>
              </a:solidFill>
              <a:effectLst/>
              <a:latin typeface="Titillium Web" panose="00000500000000000000" pitchFamily="2" charset="0"/>
              <a:ea typeface="Arial" panose="020B0604020202020204" pitchFamily="34" charset="0"/>
            </a:endParaRP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9C91874E-192C-D986-18EF-DEEAD2321836}"/>
              </a:ext>
            </a:extLst>
          </p:cNvPr>
          <p:cNvSpPr txBox="1">
            <a:spLocks/>
          </p:cNvSpPr>
          <p:nvPr/>
        </p:nvSpPr>
        <p:spPr>
          <a:xfrm>
            <a:off x="0" y="1505242"/>
            <a:ext cx="5603888" cy="53527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07987" algn="l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1219170" marR="0" lvl="1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828754" marR="0" lvl="2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2438339" marR="0" lvl="3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3047924" marR="0" lvl="4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3657509" marR="0" lvl="5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4267093" marR="0" lvl="6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4876678" marR="0" lvl="7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5486263" marR="0" lvl="8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101598" indent="0">
              <a:buFont typeface="Titillium Web"/>
              <a:buNone/>
            </a:pPr>
            <a:r>
              <a:rPr lang="en-US" sz="1800" b="1" i="1" u="sng" dirty="0"/>
              <a:t>Decision Variables</a:t>
            </a:r>
          </a:p>
          <a:p>
            <a:pPr marL="101598" indent="0">
              <a:buFont typeface="Titillium Web"/>
              <a:buNone/>
            </a:pPr>
            <a:r>
              <a:rPr lang="en-US" sz="1800" dirty="0"/>
              <a:t>Number of Cars to Produce (continuous decision variable, &gt;= 0) </a:t>
            </a:r>
            <a:r>
              <a:rPr lang="en-US" sz="1800" dirty="0">
                <a:sym typeface="Wingdings" panose="05000000000000000000" pitchFamily="2" charset="2"/>
              </a:rPr>
              <a:t> refer to as x</a:t>
            </a:r>
            <a:endParaRPr lang="en-US" sz="1800" dirty="0"/>
          </a:p>
          <a:p>
            <a:pPr marL="101598" indent="0">
              <a:buFont typeface="Titillium Web"/>
              <a:buNone/>
            </a:pPr>
            <a:r>
              <a:rPr lang="en-US" sz="1800" dirty="0"/>
              <a:t>Number of Trains to Produce  (continuous decision variable, &gt;= 0) </a:t>
            </a:r>
            <a:r>
              <a:rPr lang="en-US" sz="1800" dirty="0">
                <a:sym typeface="Wingdings" panose="05000000000000000000" pitchFamily="2" charset="2"/>
              </a:rPr>
              <a:t> refer to as y</a:t>
            </a:r>
            <a:endParaRPr lang="en-US" sz="1800" dirty="0"/>
          </a:p>
          <a:p>
            <a:pPr marL="101598" indent="0">
              <a:buFont typeface="Titillium Web"/>
              <a:buNone/>
            </a:pPr>
            <a:endParaRPr lang="en-US" sz="1800" b="1" dirty="0"/>
          </a:p>
          <a:p>
            <a:pPr marL="101598" indent="0">
              <a:buFont typeface="Titillium Web"/>
              <a:buNone/>
            </a:pPr>
            <a:r>
              <a:rPr lang="en-US" sz="1800" b="1" i="1" u="sng" dirty="0"/>
              <a:t>Constraints</a:t>
            </a:r>
          </a:p>
          <a:p>
            <a:pPr marL="101598" indent="0">
              <a:buFont typeface="Titillium Web"/>
              <a:buNone/>
            </a:pPr>
            <a:r>
              <a:rPr lang="en-US" sz="1800" dirty="0"/>
              <a:t>Woodwork Hours:     5 * (Number of Cars Produced) + 3 * (Number of Trains Produced) &lt;= 40</a:t>
            </a:r>
          </a:p>
          <a:p>
            <a:pPr marL="101598" indent="0">
              <a:buFont typeface="Titillium Web"/>
              <a:buNone/>
            </a:pPr>
            <a:r>
              <a:rPr lang="en-US" sz="1800" dirty="0"/>
              <a:t>Wood Availability:      1 * (Number of Cars Produced) +  1 * (Number of Trains Produced) &lt;= 10</a:t>
            </a:r>
          </a:p>
          <a:p>
            <a:pPr marL="101598" indent="0">
              <a:buFont typeface="Titillium Web"/>
              <a:buNone/>
            </a:pPr>
            <a:endParaRPr lang="en-US" sz="1800" dirty="0"/>
          </a:p>
          <a:p>
            <a:pPr marL="101598" indent="0">
              <a:buFont typeface="Titillium Web"/>
              <a:buNone/>
            </a:pPr>
            <a:r>
              <a:rPr lang="en-US" sz="1800" b="1" i="1" u="sng" dirty="0"/>
              <a:t>Objective Function</a:t>
            </a:r>
          </a:p>
          <a:p>
            <a:pPr marL="101598" indent="0">
              <a:buFont typeface="Titillium Web"/>
              <a:buNone/>
            </a:pPr>
            <a:r>
              <a:rPr lang="en-US" sz="1800" dirty="0"/>
              <a:t>Maximize $7 * (Number of Cars Produced) + $4 * (Number of Trains Produced)</a:t>
            </a:r>
            <a:endParaRPr lang="en-US" sz="1800" b="1" dirty="0">
              <a:solidFill>
                <a:schemeClr val="bg1"/>
              </a:solidFill>
              <a:latin typeface="Titillium Web" panose="00000500000000000000" pitchFamily="2" charset="0"/>
              <a:ea typeface="Arial" panose="020B0604020202020204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B406CEF-C58A-F743-CC56-44528CABCB0E}"/>
              </a:ext>
            </a:extLst>
          </p:cNvPr>
          <p:cNvSpPr/>
          <p:nvPr/>
        </p:nvSpPr>
        <p:spPr>
          <a:xfrm>
            <a:off x="5908431" y="2278966"/>
            <a:ext cx="2250831" cy="258845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Business Problem, Transformed to Optimization Problem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12316F-C262-76F3-FD71-3C88F67F1D49}"/>
              </a:ext>
            </a:extLst>
          </p:cNvPr>
          <p:cNvSpPr txBox="1"/>
          <p:nvPr/>
        </p:nvSpPr>
        <p:spPr>
          <a:xfrm>
            <a:off x="8717280" y="6490064"/>
            <a:ext cx="815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 Data Driven Supply Chain LLC </a:t>
            </a:r>
          </a:p>
        </p:txBody>
      </p:sp>
    </p:spTree>
    <p:extLst>
      <p:ext uri="{BB962C8B-B14F-4D97-AF65-F5344CB8AC3E}">
        <p14:creationId xmlns:p14="http://schemas.microsoft.com/office/powerpoint/2010/main" val="465687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DE9C16-9312-4BE9-880B-EF7EB465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51" y="214047"/>
            <a:ext cx="10392022" cy="1149421"/>
          </a:xfrm>
        </p:spPr>
        <p:txBody>
          <a:bodyPr/>
          <a:lstStyle/>
          <a:p>
            <a:r>
              <a:rPr lang="en-US" sz="4400" dirty="0"/>
              <a:t>Linear Programming Introduction: Toy Shop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269C7-BDFF-4B91-ACCA-604D99430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6061472"/>
            <a:ext cx="1828800" cy="79652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9B1E6-7660-F9B8-454E-2DE26833D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041" y="1363468"/>
            <a:ext cx="11432601" cy="5364992"/>
          </a:xfrm>
          <a:solidFill>
            <a:schemeClr val="accent1"/>
          </a:solidFill>
        </p:spPr>
        <p:txBody>
          <a:bodyPr/>
          <a:lstStyle/>
          <a:p>
            <a:pPr marL="101598" indent="0">
              <a:buNone/>
            </a:pPr>
            <a:r>
              <a:rPr lang="en-US" sz="1600" dirty="0">
                <a:solidFill>
                  <a:schemeClr val="bg1"/>
                </a:solidFill>
                <a:effectLst/>
                <a:latin typeface="Titillium Web" panose="00000500000000000000" pitchFamily="2" charset="0"/>
                <a:ea typeface="Arial" panose="020B0604020202020204" pitchFamily="34" charset="0"/>
              </a:rPr>
              <a:t>In an optimization model,</a:t>
            </a:r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 constraints are equality expressions and/or inequality expressions that define the limitations on the decision variables.</a:t>
            </a:r>
          </a:p>
          <a:p>
            <a:pPr marL="101598" indent="0">
              <a:buNone/>
            </a:pPr>
            <a:endParaRPr lang="en-US" sz="1600" dirty="0">
              <a:solidFill>
                <a:schemeClr val="bg1"/>
              </a:solidFill>
              <a:effectLst/>
              <a:latin typeface="Titillium Web" panose="00000500000000000000" pitchFamily="2" charset="0"/>
              <a:ea typeface="Arial" panose="020B0604020202020204" pitchFamily="34" charset="0"/>
            </a:endParaRPr>
          </a:p>
          <a:p>
            <a:pPr marL="101598" indent="0">
              <a:buNone/>
            </a:pPr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The objective function guides the search for the value of decision variables – those that maximize or minimize the objective – within the limitations on the decision variables that are set by the constraints.</a:t>
            </a:r>
          </a:p>
          <a:p>
            <a:pPr marL="101598" indent="0">
              <a:buNone/>
            </a:pPr>
            <a:endParaRPr lang="en-US" sz="1600" dirty="0">
              <a:solidFill>
                <a:schemeClr val="bg1"/>
              </a:solidFill>
              <a:effectLst/>
              <a:latin typeface="Titillium Web" panose="00000500000000000000" pitchFamily="2" charset="0"/>
              <a:ea typeface="Arial" panose="020B0604020202020204" pitchFamily="34" charset="0"/>
            </a:endParaRPr>
          </a:p>
          <a:p>
            <a:pPr marL="101598" indent="0">
              <a:buNone/>
            </a:pPr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The </a:t>
            </a:r>
            <a:r>
              <a:rPr lang="en-US" sz="1600" i="1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feasible region</a:t>
            </a:r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 is the set of all possible decision variable values, that satisfy all constraints.  Your optimal solution must fall within the feasible region, otherwise, one or more constraints are violated.  </a:t>
            </a:r>
          </a:p>
          <a:p>
            <a:pPr marL="101598" indent="0">
              <a:buNone/>
            </a:pPr>
            <a:endParaRPr lang="en-US" sz="1600" dirty="0">
              <a:solidFill>
                <a:schemeClr val="bg1"/>
              </a:solidFill>
              <a:effectLst/>
              <a:latin typeface="Titillium Web" panose="00000500000000000000" pitchFamily="2" charset="0"/>
              <a:ea typeface="Arial" panose="020B0604020202020204" pitchFamily="34" charset="0"/>
            </a:endParaRPr>
          </a:p>
          <a:p>
            <a:pPr marL="101598" indent="0">
              <a:buNone/>
            </a:pPr>
            <a:r>
              <a:rPr lang="en-US" sz="1600" dirty="0">
                <a:solidFill>
                  <a:schemeClr val="bg1"/>
                </a:solidFill>
                <a:effectLst/>
                <a:latin typeface="Titillium Web" panose="00000500000000000000" pitchFamily="2" charset="0"/>
                <a:ea typeface="Arial" panose="020B0604020202020204" pitchFamily="34" charset="0"/>
              </a:rPr>
              <a:t>You can define constraints such that there is no feasible region – no set of decision variable values, will satisfy all constraints.  You’ve put th</a:t>
            </a:r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e model in an impossible situation – it is </a:t>
            </a:r>
            <a:r>
              <a:rPr lang="en-US" sz="1600" i="1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infeasible.</a:t>
            </a:r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  If a model is infeasible, your solver will detect this, let you know, and no solution will be returned.</a:t>
            </a:r>
          </a:p>
          <a:p>
            <a:pPr marL="101598" indent="0">
              <a:buNone/>
            </a:pPr>
            <a:endParaRPr lang="en-US" sz="1600" dirty="0">
              <a:solidFill>
                <a:schemeClr val="bg1"/>
              </a:solidFill>
              <a:latin typeface="Titillium Web" panose="00000500000000000000" pitchFamily="2" charset="0"/>
              <a:ea typeface="Arial" panose="020B0604020202020204" pitchFamily="34" charset="0"/>
            </a:endParaRPr>
          </a:p>
          <a:p>
            <a:pPr marL="101598" indent="0">
              <a:buNone/>
            </a:pPr>
            <a:r>
              <a:rPr lang="en-US" sz="1600" dirty="0">
                <a:solidFill>
                  <a:schemeClr val="bg1"/>
                </a:solidFill>
                <a:effectLst/>
                <a:latin typeface="Titillium Web" panose="00000500000000000000" pitchFamily="2" charset="0"/>
                <a:ea typeface="Arial" panose="020B0604020202020204" pitchFamily="34" charset="0"/>
              </a:rPr>
              <a:t>You can define constraints such that at least one decision variable can increase or decrease</a:t>
            </a:r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 forever without limitation, and effectively, that your objective function can increase or decrease without limit. In this case, the model is </a:t>
            </a:r>
            <a:r>
              <a:rPr lang="en-US" sz="1600" i="1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unbounded </a:t>
            </a:r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– the objective function can grow without bound.  If a model is unbounded, your solver will detect this, let you know,  and no solution will be returned.</a:t>
            </a:r>
            <a:endParaRPr lang="en-US" sz="1600" dirty="0">
              <a:solidFill>
                <a:schemeClr val="bg1"/>
              </a:solidFill>
              <a:effectLst/>
              <a:latin typeface="Titillium Web" panose="00000500000000000000" pitchFamily="2" charset="0"/>
              <a:ea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CB8D6F-4F48-8947-2FC3-08BF45C16292}"/>
              </a:ext>
            </a:extLst>
          </p:cNvPr>
          <p:cNvSpPr txBox="1"/>
          <p:nvPr/>
        </p:nvSpPr>
        <p:spPr>
          <a:xfrm>
            <a:off x="0" y="6603510"/>
            <a:ext cx="815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 Data Driven Supply Chain LLC </a:t>
            </a:r>
          </a:p>
        </p:txBody>
      </p:sp>
    </p:spTree>
    <p:extLst>
      <p:ext uri="{BB962C8B-B14F-4D97-AF65-F5344CB8AC3E}">
        <p14:creationId xmlns:p14="http://schemas.microsoft.com/office/powerpoint/2010/main" val="3683703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DE9C16-9312-4BE9-880B-EF7EB465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51" y="214047"/>
            <a:ext cx="10392022" cy="1149421"/>
          </a:xfrm>
        </p:spPr>
        <p:txBody>
          <a:bodyPr/>
          <a:lstStyle/>
          <a:p>
            <a:r>
              <a:rPr lang="en-US" sz="4400" dirty="0"/>
              <a:t>Linear Programming Introduction: Toy Shop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269C7-BDFF-4B91-ACCA-604D99430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6061472"/>
            <a:ext cx="1828800" cy="79652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9B1E6-7660-F9B8-454E-2DE26833D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245" y="1462653"/>
            <a:ext cx="3761020" cy="4997083"/>
          </a:xfrm>
          <a:solidFill>
            <a:schemeClr val="accent1"/>
          </a:solidFill>
        </p:spPr>
        <p:txBody>
          <a:bodyPr/>
          <a:lstStyle/>
          <a:p>
            <a:pPr marL="101598" indent="0">
              <a:buNone/>
            </a:pPr>
            <a:r>
              <a:rPr lang="en-US" sz="1800" b="1" i="1" u="sng" dirty="0"/>
              <a:t>Decision Variables</a:t>
            </a:r>
          </a:p>
          <a:p>
            <a:pPr marL="101598" indent="0">
              <a:buNone/>
            </a:pPr>
            <a:r>
              <a:rPr lang="en-US" sz="1800" dirty="0"/>
              <a:t># Cars (x), # Trains (y)</a:t>
            </a:r>
          </a:p>
          <a:p>
            <a:pPr marL="101598" indent="0">
              <a:buNone/>
            </a:pPr>
            <a:endParaRPr lang="en-US" sz="1800" b="1" dirty="0"/>
          </a:p>
          <a:p>
            <a:pPr marL="101598" indent="0">
              <a:buNone/>
            </a:pPr>
            <a:r>
              <a:rPr lang="en-US" sz="1800" b="1" i="1" u="sng" dirty="0"/>
              <a:t>Constraints</a:t>
            </a:r>
          </a:p>
          <a:p>
            <a:pPr marL="101598" indent="0">
              <a:buNone/>
            </a:pPr>
            <a:r>
              <a:rPr lang="en-US" sz="1800" dirty="0"/>
              <a:t>Woodwork Hours:     5x + 3y &lt;= 40</a:t>
            </a:r>
          </a:p>
          <a:p>
            <a:pPr marL="101598" indent="0">
              <a:buNone/>
            </a:pPr>
            <a:r>
              <a:rPr lang="en-US" sz="1800" dirty="0"/>
              <a:t>Wood Availability:     1x + 1y &lt;= 10</a:t>
            </a:r>
          </a:p>
          <a:p>
            <a:pPr marL="101598" indent="0">
              <a:buNone/>
            </a:pPr>
            <a:r>
              <a:rPr lang="en-US" sz="1800" dirty="0"/>
              <a:t>x &gt;= 0</a:t>
            </a:r>
          </a:p>
          <a:p>
            <a:pPr marL="101598" indent="0">
              <a:buNone/>
            </a:pPr>
            <a:r>
              <a:rPr lang="en-US" sz="1800" dirty="0"/>
              <a:t>y &gt;= 0</a:t>
            </a:r>
          </a:p>
          <a:p>
            <a:pPr marL="101598" indent="0">
              <a:buNone/>
            </a:pPr>
            <a:endParaRPr lang="en-US" sz="1800" dirty="0"/>
          </a:p>
          <a:p>
            <a:pPr marL="101598" indent="0">
              <a:buNone/>
            </a:pPr>
            <a:r>
              <a:rPr lang="en-US" sz="1800" b="1" i="1" u="sng" dirty="0"/>
              <a:t>Objective Function</a:t>
            </a:r>
          </a:p>
          <a:p>
            <a:pPr marL="101598" indent="0">
              <a:buNone/>
            </a:pPr>
            <a:r>
              <a:rPr lang="en-US" sz="1800" dirty="0"/>
              <a:t>Maximize 7x + 4y</a:t>
            </a:r>
            <a:endParaRPr lang="en-US" sz="1800" b="1" dirty="0">
              <a:solidFill>
                <a:schemeClr val="bg1"/>
              </a:solidFill>
              <a:effectLst/>
              <a:latin typeface="Titillium Web" panose="00000500000000000000" pitchFamily="2" charset="0"/>
              <a:ea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CB8509-20EF-8CD7-16C5-DD51D03390A4}"/>
              </a:ext>
            </a:extLst>
          </p:cNvPr>
          <p:cNvSpPr/>
          <p:nvPr/>
        </p:nvSpPr>
        <p:spPr>
          <a:xfrm>
            <a:off x="324051" y="6344938"/>
            <a:ext cx="9593672" cy="427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Screenshots from https://www.transum.org/Maths/Activity/Graph/Desmos.asp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44C83CB-D243-F0B7-679F-B1368CA7B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354" y="620413"/>
            <a:ext cx="8134350" cy="5724525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835CE8AC-6749-D6E6-B4CD-21D1C7C1DB4E}"/>
              </a:ext>
            </a:extLst>
          </p:cNvPr>
          <p:cNvSpPr/>
          <p:nvPr/>
        </p:nvSpPr>
        <p:spPr>
          <a:xfrm>
            <a:off x="9917723" y="2637143"/>
            <a:ext cx="1856935" cy="1583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Feasible Region with just x &gt;= 0 constraint</a:t>
            </a:r>
          </a:p>
        </p:txBody>
      </p:sp>
    </p:spTree>
    <p:extLst>
      <p:ext uri="{BB962C8B-B14F-4D97-AF65-F5344CB8AC3E}">
        <p14:creationId xmlns:p14="http://schemas.microsoft.com/office/powerpoint/2010/main" val="3673945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2D4382-357F-10FB-663F-8E8567B4B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071" y="601363"/>
            <a:ext cx="8048625" cy="574357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9DE9C16-9312-4BE9-880B-EF7EB465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51" y="214047"/>
            <a:ext cx="10392022" cy="1149421"/>
          </a:xfrm>
        </p:spPr>
        <p:txBody>
          <a:bodyPr/>
          <a:lstStyle/>
          <a:p>
            <a:r>
              <a:rPr lang="en-US" sz="4400" dirty="0"/>
              <a:t>Linear Programming Introduction: Toy Shop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9B1E6-7660-F9B8-454E-2DE26833D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245" y="1462653"/>
            <a:ext cx="3761020" cy="4997083"/>
          </a:xfrm>
          <a:solidFill>
            <a:schemeClr val="accent1"/>
          </a:solidFill>
        </p:spPr>
        <p:txBody>
          <a:bodyPr/>
          <a:lstStyle/>
          <a:p>
            <a:pPr marL="101598" indent="0">
              <a:buNone/>
            </a:pPr>
            <a:r>
              <a:rPr lang="en-US" sz="1800" b="1" i="1" u="sng" dirty="0"/>
              <a:t>Decision Variables</a:t>
            </a:r>
          </a:p>
          <a:p>
            <a:pPr marL="101598" indent="0">
              <a:buNone/>
            </a:pPr>
            <a:r>
              <a:rPr lang="en-US" sz="1800" dirty="0"/>
              <a:t># Cars (x), # Trains (y)</a:t>
            </a:r>
          </a:p>
          <a:p>
            <a:pPr marL="101598" indent="0">
              <a:buNone/>
            </a:pPr>
            <a:endParaRPr lang="en-US" sz="1800" b="1" dirty="0"/>
          </a:p>
          <a:p>
            <a:pPr marL="101598" indent="0">
              <a:buNone/>
            </a:pPr>
            <a:r>
              <a:rPr lang="en-US" sz="1800" b="1" i="1" u="sng" dirty="0"/>
              <a:t>Constraints</a:t>
            </a:r>
          </a:p>
          <a:p>
            <a:pPr marL="101598" indent="0">
              <a:buNone/>
            </a:pPr>
            <a:r>
              <a:rPr lang="en-US" sz="1800" dirty="0"/>
              <a:t>Woodwork Hours:     5x + 3y &lt;= 40</a:t>
            </a:r>
          </a:p>
          <a:p>
            <a:pPr marL="101598" indent="0">
              <a:buNone/>
            </a:pPr>
            <a:r>
              <a:rPr lang="en-US" sz="1800" dirty="0"/>
              <a:t>Wood Availability:     1x + 1y &lt;= 10</a:t>
            </a:r>
          </a:p>
          <a:p>
            <a:pPr marL="101598" indent="0">
              <a:buNone/>
            </a:pPr>
            <a:r>
              <a:rPr lang="en-US" sz="1800" dirty="0"/>
              <a:t>x &gt;= 0</a:t>
            </a:r>
          </a:p>
          <a:p>
            <a:pPr marL="101598" indent="0">
              <a:buNone/>
            </a:pPr>
            <a:r>
              <a:rPr lang="en-US" sz="1800" dirty="0"/>
              <a:t>y &gt;= 0</a:t>
            </a:r>
          </a:p>
          <a:p>
            <a:pPr marL="101598" indent="0">
              <a:buNone/>
            </a:pPr>
            <a:endParaRPr lang="en-US" sz="1800" dirty="0"/>
          </a:p>
          <a:p>
            <a:pPr marL="101598" indent="0">
              <a:buNone/>
            </a:pPr>
            <a:r>
              <a:rPr lang="en-US" sz="1800" b="1" i="1" u="sng" dirty="0"/>
              <a:t>Objective Function</a:t>
            </a:r>
          </a:p>
          <a:p>
            <a:pPr marL="101598" indent="0">
              <a:buNone/>
            </a:pPr>
            <a:r>
              <a:rPr lang="en-US" sz="1800" dirty="0"/>
              <a:t>Maximize 7x + 4y</a:t>
            </a:r>
            <a:endParaRPr lang="en-US" sz="1800" b="1" dirty="0">
              <a:solidFill>
                <a:schemeClr val="bg1"/>
              </a:solidFill>
              <a:effectLst/>
              <a:latin typeface="Titillium Web" panose="00000500000000000000" pitchFamily="2" charset="0"/>
              <a:ea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CB8509-20EF-8CD7-16C5-DD51D03390A4}"/>
              </a:ext>
            </a:extLst>
          </p:cNvPr>
          <p:cNvSpPr/>
          <p:nvPr/>
        </p:nvSpPr>
        <p:spPr>
          <a:xfrm>
            <a:off x="324051" y="6344938"/>
            <a:ext cx="9593672" cy="427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Screenshots from https://www.transum.org/Maths/Activity/Graph/Desmos.asp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35CE8AC-6749-D6E6-B4CD-21D1C7C1DB4E}"/>
              </a:ext>
            </a:extLst>
          </p:cNvPr>
          <p:cNvSpPr/>
          <p:nvPr/>
        </p:nvSpPr>
        <p:spPr>
          <a:xfrm>
            <a:off x="9787605" y="1589650"/>
            <a:ext cx="1856935" cy="1583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Feasible Region with </a:t>
            </a:r>
          </a:p>
          <a:p>
            <a:pPr algn="ctr"/>
            <a:r>
              <a:rPr lang="en-US" dirty="0"/>
              <a:t>x &gt;= 0</a:t>
            </a:r>
          </a:p>
          <a:p>
            <a:pPr algn="ctr"/>
            <a:r>
              <a:rPr lang="en-US" dirty="0"/>
              <a:t>y &gt;= 0 constraints</a:t>
            </a:r>
          </a:p>
        </p:txBody>
      </p:sp>
    </p:spTree>
    <p:extLst>
      <p:ext uri="{BB962C8B-B14F-4D97-AF65-F5344CB8AC3E}">
        <p14:creationId xmlns:p14="http://schemas.microsoft.com/office/powerpoint/2010/main" val="738422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D58FFCB-79E2-BD90-9F3A-9D96509B5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705" y="571500"/>
            <a:ext cx="8020050" cy="5715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9DE9C16-9312-4BE9-880B-EF7EB465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51" y="214047"/>
            <a:ext cx="10392022" cy="1149421"/>
          </a:xfrm>
        </p:spPr>
        <p:txBody>
          <a:bodyPr/>
          <a:lstStyle/>
          <a:p>
            <a:r>
              <a:rPr lang="en-US" sz="4400" dirty="0"/>
              <a:t>Linear Programming Introduction: Toy Shop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9B1E6-7660-F9B8-454E-2DE26833D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245" y="1462653"/>
            <a:ext cx="3761020" cy="4997083"/>
          </a:xfrm>
          <a:solidFill>
            <a:schemeClr val="accent1"/>
          </a:solidFill>
        </p:spPr>
        <p:txBody>
          <a:bodyPr/>
          <a:lstStyle/>
          <a:p>
            <a:pPr marL="101598" indent="0">
              <a:buNone/>
            </a:pPr>
            <a:r>
              <a:rPr lang="en-US" sz="1800" b="1" i="1" u="sng" dirty="0"/>
              <a:t>Decision Variables</a:t>
            </a:r>
          </a:p>
          <a:p>
            <a:pPr marL="101598" indent="0">
              <a:buNone/>
            </a:pPr>
            <a:r>
              <a:rPr lang="en-US" sz="1800" dirty="0"/>
              <a:t># Cars (x), # Trains (y)</a:t>
            </a:r>
          </a:p>
          <a:p>
            <a:pPr marL="101598" indent="0">
              <a:buNone/>
            </a:pPr>
            <a:endParaRPr lang="en-US" sz="1800" b="1" dirty="0"/>
          </a:p>
          <a:p>
            <a:pPr marL="101598" indent="0">
              <a:buNone/>
            </a:pPr>
            <a:r>
              <a:rPr lang="en-US" sz="1800" b="1" i="1" u="sng" dirty="0"/>
              <a:t>Constraints</a:t>
            </a:r>
          </a:p>
          <a:p>
            <a:pPr marL="101598" indent="0">
              <a:buNone/>
            </a:pPr>
            <a:r>
              <a:rPr lang="en-US" sz="1800" dirty="0"/>
              <a:t>Woodwork Hours:     5x + 3y &lt;= 40</a:t>
            </a:r>
          </a:p>
          <a:p>
            <a:pPr marL="101598" indent="0">
              <a:buNone/>
            </a:pPr>
            <a:r>
              <a:rPr lang="en-US" sz="1800" dirty="0"/>
              <a:t>Wood Availability:     1x + 1y &lt;= 10</a:t>
            </a:r>
          </a:p>
          <a:p>
            <a:pPr marL="101598" indent="0">
              <a:buNone/>
            </a:pPr>
            <a:r>
              <a:rPr lang="en-US" sz="1800" dirty="0"/>
              <a:t>x &gt;= 0</a:t>
            </a:r>
          </a:p>
          <a:p>
            <a:pPr marL="101598" indent="0">
              <a:buNone/>
            </a:pPr>
            <a:r>
              <a:rPr lang="en-US" sz="1800" dirty="0"/>
              <a:t>y &gt;= 0</a:t>
            </a:r>
          </a:p>
          <a:p>
            <a:pPr marL="101598" indent="0">
              <a:buNone/>
            </a:pPr>
            <a:endParaRPr lang="en-US" sz="1800" dirty="0"/>
          </a:p>
          <a:p>
            <a:pPr marL="101598" indent="0">
              <a:buNone/>
            </a:pPr>
            <a:r>
              <a:rPr lang="en-US" sz="1800" b="1" i="1" u="sng" dirty="0"/>
              <a:t>Objective Function</a:t>
            </a:r>
          </a:p>
          <a:p>
            <a:pPr marL="101598" indent="0">
              <a:buNone/>
            </a:pPr>
            <a:r>
              <a:rPr lang="en-US" sz="1800" dirty="0"/>
              <a:t>Maximize 7x + 4y</a:t>
            </a:r>
            <a:endParaRPr lang="en-US" sz="1800" b="1" dirty="0">
              <a:solidFill>
                <a:schemeClr val="bg1"/>
              </a:solidFill>
              <a:effectLst/>
              <a:latin typeface="Titillium Web" panose="00000500000000000000" pitchFamily="2" charset="0"/>
              <a:ea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CB8509-20EF-8CD7-16C5-DD51D03390A4}"/>
              </a:ext>
            </a:extLst>
          </p:cNvPr>
          <p:cNvSpPr/>
          <p:nvPr/>
        </p:nvSpPr>
        <p:spPr>
          <a:xfrm>
            <a:off x="324051" y="6344938"/>
            <a:ext cx="9593672" cy="427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Screenshots from https://www.transum.org/Maths/Activity/Graph/Desmos.asp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35CE8AC-6749-D6E6-B4CD-21D1C7C1DB4E}"/>
              </a:ext>
            </a:extLst>
          </p:cNvPr>
          <p:cNvSpPr/>
          <p:nvPr/>
        </p:nvSpPr>
        <p:spPr>
          <a:xfrm>
            <a:off x="9551963" y="1363468"/>
            <a:ext cx="2092577" cy="2274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Feasible Region with </a:t>
            </a:r>
          </a:p>
          <a:p>
            <a:pPr algn="ctr"/>
            <a:r>
              <a:rPr lang="en-US" dirty="0"/>
              <a:t>x &gt;= 0</a:t>
            </a:r>
          </a:p>
          <a:p>
            <a:pPr algn="ctr"/>
            <a:r>
              <a:rPr lang="en-US" dirty="0"/>
              <a:t>y &gt;= 0</a:t>
            </a:r>
          </a:p>
          <a:p>
            <a:pPr algn="ctr"/>
            <a:r>
              <a:rPr lang="en-US" dirty="0"/>
              <a:t>5x + 3y &lt;= 40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 constraints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0E2A2A2-2542-A0C6-8DEE-84ED83C2829F}"/>
              </a:ext>
            </a:extLst>
          </p:cNvPr>
          <p:cNvSpPr/>
          <p:nvPr/>
        </p:nvSpPr>
        <p:spPr>
          <a:xfrm rot="6828886">
            <a:off x="9081545" y="3890975"/>
            <a:ext cx="1672353" cy="436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C0CA3-861F-66D9-E182-BA1C4F2AB4FB}"/>
              </a:ext>
            </a:extLst>
          </p:cNvPr>
          <p:cNvSpPr txBox="1"/>
          <p:nvPr/>
        </p:nvSpPr>
        <p:spPr>
          <a:xfrm>
            <a:off x="8801100" y="6545738"/>
            <a:ext cx="815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 Data Driven Supply Chain LLC </a:t>
            </a:r>
          </a:p>
        </p:txBody>
      </p:sp>
    </p:spTree>
    <p:extLst>
      <p:ext uri="{BB962C8B-B14F-4D97-AF65-F5344CB8AC3E}">
        <p14:creationId xmlns:p14="http://schemas.microsoft.com/office/powerpoint/2010/main" val="2132583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133430-E693-B66C-133E-5547950EB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769" y="601363"/>
            <a:ext cx="8067675" cy="574357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9DE9C16-9312-4BE9-880B-EF7EB465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51" y="214047"/>
            <a:ext cx="10392022" cy="1149421"/>
          </a:xfrm>
        </p:spPr>
        <p:txBody>
          <a:bodyPr/>
          <a:lstStyle/>
          <a:p>
            <a:r>
              <a:rPr lang="en-US" sz="4400" dirty="0"/>
              <a:t>Linear Programming Introduction: Toy Shop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9B1E6-7660-F9B8-454E-2DE26833D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245" y="1462653"/>
            <a:ext cx="3761020" cy="4997083"/>
          </a:xfrm>
          <a:solidFill>
            <a:schemeClr val="accent1"/>
          </a:solidFill>
        </p:spPr>
        <p:txBody>
          <a:bodyPr/>
          <a:lstStyle/>
          <a:p>
            <a:pPr marL="101598" indent="0">
              <a:buNone/>
            </a:pPr>
            <a:r>
              <a:rPr lang="en-US" sz="1800" b="1" i="1" u="sng" dirty="0"/>
              <a:t>Decision Variables</a:t>
            </a:r>
          </a:p>
          <a:p>
            <a:pPr marL="101598" indent="0">
              <a:buNone/>
            </a:pPr>
            <a:r>
              <a:rPr lang="en-US" sz="1800" dirty="0"/>
              <a:t># Cars (x), # Trains (y)</a:t>
            </a:r>
          </a:p>
          <a:p>
            <a:pPr marL="101598" indent="0">
              <a:buNone/>
            </a:pPr>
            <a:endParaRPr lang="en-US" sz="1800" b="1" dirty="0"/>
          </a:p>
          <a:p>
            <a:pPr marL="101598" indent="0">
              <a:buNone/>
            </a:pPr>
            <a:r>
              <a:rPr lang="en-US" sz="1800" b="1" i="1" u="sng" dirty="0"/>
              <a:t>Constraints</a:t>
            </a:r>
          </a:p>
          <a:p>
            <a:pPr marL="101598" indent="0">
              <a:buNone/>
            </a:pPr>
            <a:r>
              <a:rPr lang="en-US" sz="1800" dirty="0"/>
              <a:t>Woodwork Hours:     5x + 3y &lt;= 40</a:t>
            </a:r>
          </a:p>
          <a:p>
            <a:pPr marL="101598" indent="0">
              <a:buNone/>
            </a:pPr>
            <a:r>
              <a:rPr lang="en-US" sz="1800" dirty="0"/>
              <a:t>Wood Availability:     1x + 1y &lt;= 10</a:t>
            </a:r>
          </a:p>
          <a:p>
            <a:pPr marL="101598" indent="0">
              <a:buNone/>
            </a:pPr>
            <a:r>
              <a:rPr lang="en-US" sz="1800" dirty="0"/>
              <a:t>x &gt;= 0</a:t>
            </a:r>
          </a:p>
          <a:p>
            <a:pPr marL="101598" indent="0">
              <a:buNone/>
            </a:pPr>
            <a:r>
              <a:rPr lang="en-US" sz="1800" dirty="0"/>
              <a:t>y &gt;= 0</a:t>
            </a:r>
          </a:p>
          <a:p>
            <a:pPr marL="101598" indent="0">
              <a:buNone/>
            </a:pPr>
            <a:endParaRPr lang="en-US" sz="1800" dirty="0"/>
          </a:p>
          <a:p>
            <a:pPr marL="101598" indent="0">
              <a:buNone/>
            </a:pPr>
            <a:r>
              <a:rPr lang="en-US" sz="1800" b="1" i="1" u="sng" dirty="0"/>
              <a:t>Objective Function</a:t>
            </a:r>
          </a:p>
          <a:p>
            <a:pPr marL="101598" indent="0">
              <a:buNone/>
            </a:pPr>
            <a:r>
              <a:rPr lang="en-US" sz="1800" dirty="0"/>
              <a:t>Maximize 7x + 4y</a:t>
            </a:r>
            <a:endParaRPr lang="en-US" sz="1800" b="1" dirty="0">
              <a:solidFill>
                <a:schemeClr val="bg1"/>
              </a:solidFill>
              <a:effectLst/>
              <a:latin typeface="Titillium Web" panose="00000500000000000000" pitchFamily="2" charset="0"/>
              <a:ea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CB8509-20EF-8CD7-16C5-DD51D03390A4}"/>
              </a:ext>
            </a:extLst>
          </p:cNvPr>
          <p:cNvSpPr/>
          <p:nvPr/>
        </p:nvSpPr>
        <p:spPr>
          <a:xfrm>
            <a:off x="324051" y="6344938"/>
            <a:ext cx="9593672" cy="427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Screenshots from https://www.transum.org/Maths/Activity/Graph/Desmos.asp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35CE8AC-6749-D6E6-B4CD-21D1C7C1DB4E}"/>
              </a:ext>
            </a:extLst>
          </p:cNvPr>
          <p:cNvSpPr/>
          <p:nvPr/>
        </p:nvSpPr>
        <p:spPr>
          <a:xfrm>
            <a:off x="9551963" y="1363468"/>
            <a:ext cx="2092577" cy="2274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Feasible Region with </a:t>
            </a:r>
          </a:p>
          <a:p>
            <a:pPr algn="ctr"/>
            <a:r>
              <a:rPr lang="en-US" dirty="0"/>
              <a:t>x &gt;= 0</a:t>
            </a:r>
          </a:p>
          <a:p>
            <a:pPr algn="ctr"/>
            <a:r>
              <a:rPr lang="en-US" dirty="0"/>
              <a:t>y &gt;= 0</a:t>
            </a:r>
          </a:p>
          <a:p>
            <a:pPr algn="ctr"/>
            <a:r>
              <a:rPr lang="en-US" dirty="0"/>
              <a:t>5x + 3y &lt;= 40</a:t>
            </a:r>
          </a:p>
          <a:p>
            <a:pPr algn="ctr"/>
            <a:r>
              <a:rPr lang="en-US" dirty="0"/>
              <a:t>x + y &lt;= 10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 constraints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0E2A2A2-2542-A0C6-8DEE-84ED83C2829F}"/>
              </a:ext>
            </a:extLst>
          </p:cNvPr>
          <p:cNvSpPr/>
          <p:nvPr/>
        </p:nvSpPr>
        <p:spPr>
          <a:xfrm rot="6828886">
            <a:off x="8983071" y="3920194"/>
            <a:ext cx="1672353" cy="436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7F1935-4B1D-CEE7-B430-F793C6188C10}"/>
              </a:ext>
            </a:extLst>
          </p:cNvPr>
          <p:cNvSpPr txBox="1"/>
          <p:nvPr/>
        </p:nvSpPr>
        <p:spPr>
          <a:xfrm>
            <a:off x="8778240" y="6550223"/>
            <a:ext cx="815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 Data Driven Supply Chain LLC </a:t>
            </a:r>
          </a:p>
        </p:txBody>
      </p:sp>
    </p:spTree>
    <p:extLst>
      <p:ext uri="{BB962C8B-B14F-4D97-AF65-F5344CB8AC3E}">
        <p14:creationId xmlns:p14="http://schemas.microsoft.com/office/powerpoint/2010/main" val="1268796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5EE4EB0-F290-D4E1-87D0-1B26A028D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39512" cy="685800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2CEDD82-6BBA-4A79-AB8E-312BF9402B4F}"/>
              </a:ext>
            </a:extLst>
          </p:cNvPr>
          <p:cNvSpPr/>
          <p:nvPr/>
        </p:nvSpPr>
        <p:spPr>
          <a:xfrm>
            <a:off x="4869756" y="5795889"/>
            <a:ext cx="897998" cy="295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(0,0)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F89A9EE-1213-01BC-4E8A-34A5C3A6CDA0}"/>
              </a:ext>
            </a:extLst>
          </p:cNvPr>
          <p:cNvSpPr/>
          <p:nvPr/>
        </p:nvSpPr>
        <p:spPr>
          <a:xfrm>
            <a:off x="7779424" y="5835748"/>
            <a:ext cx="897998" cy="295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(8,0)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8EF3D9F-B420-D0E6-28CF-5C65685EDE43}"/>
              </a:ext>
            </a:extLst>
          </p:cNvPr>
          <p:cNvSpPr/>
          <p:nvPr/>
        </p:nvSpPr>
        <p:spPr>
          <a:xfrm>
            <a:off x="5050291" y="751369"/>
            <a:ext cx="897998" cy="295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(10,0)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85AD6D8-78CD-2EEF-4782-8ADBB1A892CC}"/>
              </a:ext>
            </a:extLst>
          </p:cNvPr>
          <p:cNvSpPr/>
          <p:nvPr/>
        </p:nvSpPr>
        <p:spPr>
          <a:xfrm>
            <a:off x="4781833" y="6159305"/>
            <a:ext cx="101991" cy="101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E30DE39-1221-A8C4-27D4-CFC63700EC85}"/>
              </a:ext>
            </a:extLst>
          </p:cNvPr>
          <p:cNvSpPr/>
          <p:nvPr/>
        </p:nvSpPr>
        <p:spPr>
          <a:xfrm>
            <a:off x="8943530" y="6156958"/>
            <a:ext cx="101991" cy="101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B46B695-FF2B-B936-4F86-B9602D78EA6D}"/>
              </a:ext>
            </a:extLst>
          </p:cNvPr>
          <p:cNvSpPr/>
          <p:nvPr/>
        </p:nvSpPr>
        <p:spPr>
          <a:xfrm>
            <a:off x="4793557" y="951915"/>
            <a:ext cx="101991" cy="101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93EFD46-1D96-8BFE-DB45-7AF45A282961}"/>
              </a:ext>
            </a:extLst>
          </p:cNvPr>
          <p:cNvSpPr/>
          <p:nvPr/>
        </p:nvSpPr>
        <p:spPr>
          <a:xfrm rot="2341047">
            <a:off x="7396078" y="3542598"/>
            <a:ext cx="101991" cy="101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9094624-9AEF-8521-6D28-9070BC12F21C}"/>
              </a:ext>
            </a:extLst>
          </p:cNvPr>
          <p:cNvSpPr/>
          <p:nvPr/>
        </p:nvSpPr>
        <p:spPr>
          <a:xfrm>
            <a:off x="7619810" y="3328352"/>
            <a:ext cx="897998" cy="295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(5,5)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13157AB-09A0-FD4E-17FF-FCB12A856940}"/>
              </a:ext>
            </a:extLst>
          </p:cNvPr>
          <p:cNvCxnSpPr>
            <a:cxnSpLocks/>
            <a:stCxn id="25" idx="2"/>
            <a:endCxn id="21" idx="1"/>
          </p:cNvCxnSpPr>
          <p:nvPr/>
        </p:nvCxnSpPr>
        <p:spPr>
          <a:xfrm>
            <a:off x="7407452" y="3561489"/>
            <a:ext cx="1551014" cy="2610405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5E3A569-5426-7012-C6DC-B94229C35BA2}"/>
              </a:ext>
            </a:extLst>
          </p:cNvPr>
          <p:cNvCxnSpPr>
            <a:cxnSpLocks/>
          </p:cNvCxnSpPr>
          <p:nvPr/>
        </p:nvCxnSpPr>
        <p:spPr>
          <a:xfrm flipV="1">
            <a:off x="4868888" y="6207754"/>
            <a:ext cx="4089578" cy="2347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37A7723-A4D6-1773-3ADD-AF8C996C6356}"/>
              </a:ext>
            </a:extLst>
          </p:cNvPr>
          <p:cNvCxnSpPr>
            <a:cxnSpLocks/>
            <a:stCxn id="23" idx="4"/>
          </p:cNvCxnSpPr>
          <p:nvPr/>
        </p:nvCxnSpPr>
        <p:spPr>
          <a:xfrm flipH="1">
            <a:off x="4832828" y="1053906"/>
            <a:ext cx="11725" cy="5135881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624EA4-9914-F7C9-AC40-92A76C6292C9}"/>
              </a:ext>
            </a:extLst>
          </p:cNvPr>
          <p:cNvCxnSpPr>
            <a:cxnSpLocks/>
          </p:cNvCxnSpPr>
          <p:nvPr/>
        </p:nvCxnSpPr>
        <p:spPr>
          <a:xfrm>
            <a:off x="4802522" y="984981"/>
            <a:ext cx="2613895" cy="255857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2CCEC32-A12D-4D25-2BBD-F0916E10FA65}"/>
              </a:ext>
            </a:extLst>
          </p:cNvPr>
          <p:cNvSpPr/>
          <p:nvPr/>
        </p:nvSpPr>
        <p:spPr>
          <a:xfrm>
            <a:off x="9931791" y="1266092"/>
            <a:ext cx="2082018" cy="5233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points inside the polygon bounded by (0,0), (10,0), (5,5), and (8,0) , including points on the polygon edges themselves,</a:t>
            </a:r>
          </a:p>
          <a:p>
            <a:pPr algn="ctr"/>
            <a:r>
              <a:rPr lang="en-US" dirty="0"/>
              <a:t>satisfy all the constraints.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In other words, any point inside this polygon lies in the feasible region and is a </a:t>
            </a:r>
            <a:r>
              <a:rPr lang="en-US" i="1" dirty="0"/>
              <a:t>feasible solution.</a:t>
            </a:r>
          </a:p>
          <a:p>
            <a:pPr algn="ctr"/>
            <a:endParaRPr lang="en-US" i="1" dirty="0"/>
          </a:p>
          <a:p>
            <a:pPr algn="ctr"/>
            <a:r>
              <a:rPr lang="en-US" i="1" dirty="0"/>
              <a:t>This includes (0,0), not producing anything!!!</a:t>
            </a:r>
          </a:p>
          <a:p>
            <a:pPr algn="ctr"/>
            <a:endParaRPr lang="en-US" i="1" dirty="0"/>
          </a:p>
          <a:p>
            <a:pPr algn="ctr"/>
            <a:r>
              <a:rPr lang="en-US" dirty="0"/>
              <a:t>How do we proceed from “feasible” to the optimal solution?</a:t>
            </a:r>
          </a:p>
          <a:p>
            <a:pPr algn="ctr"/>
            <a:r>
              <a:rPr lang="en-US" dirty="0"/>
              <a:t>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B47703F-21F4-483E-8358-514CFF397221}"/>
              </a:ext>
            </a:extLst>
          </p:cNvPr>
          <p:cNvSpPr txBox="1"/>
          <p:nvPr/>
        </p:nvSpPr>
        <p:spPr>
          <a:xfrm>
            <a:off x="635524" y="3967467"/>
            <a:ext cx="23233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598" indent="0">
              <a:buNone/>
            </a:pPr>
            <a:r>
              <a:rPr lang="en-US" sz="1400" b="1" i="1" u="sng" dirty="0"/>
              <a:t>Objective Function</a:t>
            </a:r>
          </a:p>
          <a:p>
            <a:pPr marL="101598" indent="0">
              <a:buNone/>
            </a:pPr>
            <a:r>
              <a:rPr lang="en-US" sz="1400" dirty="0"/>
              <a:t>Maximize 7x + 4y</a:t>
            </a:r>
            <a:endParaRPr lang="en-US" sz="1400" b="1" dirty="0">
              <a:solidFill>
                <a:schemeClr val="bg1"/>
              </a:solidFill>
              <a:effectLst/>
              <a:latin typeface="Titillium Web" panose="00000500000000000000" pitchFamily="2" charset="0"/>
              <a:ea typeface="Arial" panose="020B060402020202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7189AD1-C717-5D83-A297-7EBDD5788EC8}"/>
              </a:ext>
            </a:extLst>
          </p:cNvPr>
          <p:cNvSpPr/>
          <p:nvPr/>
        </p:nvSpPr>
        <p:spPr>
          <a:xfrm>
            <a:off x="5050291" y="3543558"/>
            <a:ext cx="2153768" cy="16044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Feasible Region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A118C6-EE4A-C702-B22D-7F38ED54A144}"/>
              </a:ext>
            </a:extLst>
          </p:cNvPr>
          <p:cNvSpPr txBox="1"/>
          <p:nvPr/>
        </p:nvSpPr>
        <p:spPr>
          <a:xfrm>
            <a:off x="0" y="6603510"/>
            <a:ext cx="815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 Data Driven Supply Chain LLC </a:t>
            </a:r>
          </a:p>
        </p:txBody>
      </p:sp>
    </p:spTree>
    <p:extLst>
      <p:ext uri="{BB962C8B-B14F-4D97-AF65-F5344CB8AC3E}">
        <p14:creationId xmlns:p14="http://schemas.microsoft.com/office/powerpoint/2010/main" val="2627269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5EE4EB0-F290-D4E1-87D0-1B26A028D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39512" cy="685800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2CEDD82-6BBA-4A79-AB8E-312BF9402B4F}"/>
              </a:ext>
            </a:extLst>
          </p:cNvPr>
          <p:cNvSpPr/>
          <p:nvPr/>
        </p:nvSpPr>
        <p:spPr>
          <a:xfrm>
            <a:off x="4869756" y="5795889"/>
            <a:ext cx="897998" cy="295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(0,0)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F89A9EE-1213-01BC-4E8A-34A5C3A6CDA0}"/>
              </a:ext>
            </a:extLst>
          </p:cNvPr>
          <p:cNvSpPr/>
          <p:nvPr/>
        </p:nvSpPr>
        <p:spPr>
          <a:xfrm>
            <a:off x="7779424" y="5835748"/>
            <a:ext cx="897998" cy="295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(8,0)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8EF3D9F-B420-D0E6-28CF-5C65685EDE43}"/>
              </a:ext>
            </a:extLst>
          </p:cNvPr>
          <p:cNvSpPr/>
          <p:nvPr/>
        </p:nvSpPr>
        <p:spPr>
          <a:xfrm>
            <a:off x="5050291" y="751369"/>
            <a:ext cx="897998" cy="295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(10,0)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85AD6D8-78CD-2EEF-4782-8ADBB1A892CC}"/>
              </a:ext>
            </a:extLst>
          </p:cNvPr>
          <p:cNvSpPr/>
          <p:nvPr/>
        </p:nvSpPr>
        <p:spPr>
          <a:xfrm>
            <a:off x="4781833" y="6159305"/>
            <a:ext cx="101991" cy="101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E30DE39-1221-A8C4-27D4-CFC63700EC85}"/>
              </a:ext>
            </a:extLst>
          </p:cNvPr>
          <p:cNvSpPr/>
          <p:nvPr/>
        </p:nvSpPr>
        <p:spPr>
          <a:xfrm>
            <a:off x="8943530" y="6156958"/>
            <a:ext cx="101991" cy="101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B46B695-FF2B-B936-4F86-B9602D78EA6D}"/>
              </a:ext>
            </a:extLst>
          </p:cNvPr>
          <p:cNvSpPr/>
          <p:nvPr/>
        </p:nvSpPr>
        <p:spPr>
          <a:xfrm>
            <a:off x="4793557" y="951915"/>
            <a:ext cx="101991" cy="101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93EFD46-1D96-8BFE-DB45-7AF45A282961}"/>
              </a:ext>
            </a:extLst>
          </p:cNvPr>
          <p:cNvSpPr/>
          <p:nvPr/>
        </p:nvSpPr>
        <p:spPr>
          <a:xfrm rot="2341047">
            <a:off x="7396078" y="3542598"/>
            <a:ext cx="101991" cy="101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9094624-9AEF-8521-6D28-9070BC12F21C}"/>
              </a:ext>
            </a:extLst>
          </p:cNvPr>
          <p:cNvSpPr/>
          <p:nvPr/>
        </p:nvSpPr>
        <p:spPr>
          <a:xfrm>
            <a:off x="7619810" y="3328352"/>
            <a:ext cx="897998" cy="295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(5,5)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13157AB-09A0-FD4E-17FF-FCB12A856940}"/>
              </a:ext>
            </a:extLst>
          </p:cNvPr>
          <p:cNvCxnSpPr>
            <a:cxnSpLocks/>
            <a:stCxn id="25" idx="2"/>
            <a:endCxn id="21" idx="1"/>
          </p:cNvCxnSpPr>
          <p:nvPr/>
        </p:nvCxnSpPr>
        <p:spPr>
          <a:xfrm>
            <a:off x="7407452" y="3561489"/>
            <a:ext cx="1551014" cy="2610405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5E3A569-5426-7012-C6DC-B94229C35BA2}"/>
              </a:ext>
            </a:extLst>
          </p:cNvPr>
          <p:cNvCxnSpPr>
            <a:cxnSpLocks/>
          </p:cNvCxnSpPr>
          <p:nvPr/>
        </p:nvCxnSpPr>
        <p:spPr>
          <a:xfrm flipV="1">
            <a:off x="4868888" y="6207754"/>
            <a:ext cx="4089578" cy="2347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37A7723-A4D6-1773-3ADD-AF8C996C6356}"/>
              </a:ext>
            </a:extLst>
          </p:cNvPr>
          <p:cNvCxnSpPr>
            <a:cxnSpLocks/>
            <a:stCxn id="23" idx="4"/>
          </p:cNvCxnSpPr>
          <p:nvPr/>
        </p:nvCxnSpPr>
        <p:spPr>
          <a:xfrm flipH="1">
            <a:off x="4832828" y="1053906"/>
            <a:ext cx="11725" cy="5135881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624EA4-9914-F7C9-AC40-92A76C6292C9}"/>
              </a:ext>
            </a:extLst>
          </p:cNvPr>
          <p:cNvCxnSpPr>
            <a:cxnSpLocks/>
            <a:stCxn id="23" idx="2"/>
            <a:endCxn id="25" idx="2"/>
          </p:cNvCxnSpPr>
          <p:nvPr/>
        </p:nvCxnSpPr>
        <p:spPr>
          <a:xfrm>
            <a:off x="4793557" y="1002911"/>
            <a:ext cx="2613895" cy="255857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2CCEC32-A12D-4D25-2BBD-F0916E10FA65}"/>
              </a:ext>
            </a:extLst>
          </p:cNvPr>
          <p:cNvSpPr/>
          <p:nvPr/>
        </p:nvSpPr>
        <p:spPr>
          <a:xfrm>
            <a:off x="9931791" y="1266092"/>
            <a:ext cx="2082018" cy="5233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a linear program, the optimal solution can be found at a corner point.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This makes pure linear programs (no integer or binary variables) MUCH easier to solve than models with binary or integer variables!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In this case, the optimal objective value is $56, found at x=8, y=0.  Produce 8 cars, zero trains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What is the objective values associated with the other corner points?</a:t>
            </a:r>
          </a:p>
          <a:p>
            <a:pPr algn="ctr"/>
            <a:r>
              <a:rPr lang="en-US" dirty="0"/>
              <a:t>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B47703F-21F4-483E-8358-514CFF397221}"/>
              </a:ext>
            </a:extLst>
          </p:cNvPr>
          <p:cNvSpPr txBox="1"/>
          <p:nvPr/>
        </p:nvSpPr>
        <p:spPr>
          <a:xfrm>
            <a:off x="635524" y="3967467"/>
            <a:ext cx="23233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598" indent="0">
              <a:buNone/>
            </a:pPr>
            <a:r>
              <a:rPr lang="en-US" sz="1400" b="1" i="1" u="sng" dirty="0"/>
              <a:t>Objective Function</a:t>
            </a:r>
          </a:p>
          <a:p>
            <a:pPr marL="101598" indent="0">
              <a:buNone/>
            </a:pPr>
            <a:r>
              <a:rPr lang="en-US" sz="1400" dirty="0"/>
              <a:t>Maximize 7x + 4y</a:t>
            </a:r>
            <a:endParaRPr lang="en-US" sz="1400" b="1" dirty="0">
              <a:solidFill>
                <a:schemeClr val="bg1"/>
              </a:solidFill>
              <a:effectLst/>
              <a:latin typeface="Titillium Web" panose="00000500000000000000" pitchFamily="2" charset="0"/>
              <a:ea typeface="Arial" panose="020B0604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A6EC7EF-554B-0051-8CD4-BFC79E4049F2}"/>
              </a:ext>
            </a:extLst>
          </p:cNvPr>
          <p:cNvSpPr/>
          <p:nvPr/>
        </p:nvSpPr>
        <p:spPr>
          <a:xfrm>
            <a:off x="5050291" y="3543558"/>
            <a:ext cx="2153768" cy="16044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Feasible Region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491C52-AF0C-2286-300B-A771F4D2F8C6}"/>
              </a:ext>
            </a:extLst>
          </p:cNvPr>
          <p:cNvSpPr txBox="1"/>
          <p:nvPr/>
        </p:nvSpPr>
        <p:spPr>
          <a:xfrm>
            <a:off x="0" y="6603510"/>
            <a:ext cx="815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 Data Driven Supply Chain LLC </a:t>
            </a:r>
          </a:p>
        </p:txBody>
      </p:sp>
    </p:spTree>
    <p:extLst>
      <p:ext uri="{BB962C8B-B14F-4D97-AF65-F5344CB8AC3E}">
        <p14:creationId xmlns:p14="http://schemas.microsoft.com/office/powerpoint/2010/main" val="4152458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DE9C16-9312-4BE9-880B-EF7EB465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06" y="214047"/>
            <a:ext cx="11698941" cy="796529"/>
          </a:xfrm>
        </p:spPr>
        <p:txBody>
          <a:bodyPr/>
          <a:lstStyle/>
          <a:p>
            <a:r>
              <a:rPr lang="en-US" sz="4000" dirty="0"/>
              <a:t>Feasible Region, Colored by Objective Function Value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269C7-BDFF-4B91-ACCA-604D99430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6061472"/>
            <a:ext cx="1828800" cy="7965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3CA5DD-0CAB-3DDE-BD41-D3E4C864A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87" y="1162050"/>
            <a:ext cx="4467225" cy="5695950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F5C1CCF-E491-E89A-A3EE-9E1993FDD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83624" y="1646870"/>
            <a:ext cx="4826716" cy="796528"/>
          </a:xfrm>
        </p:spPr>
        <p:txBody>
          <a:bodyPr/>
          <a:lstStyle/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Optimal solution (8,0) objective value 56</a:t>
            </a:r>
            <a:endParaRPr lang="en-US" sz="1800" dirty="0">
              <a:solidFill>
                <a:schemeClr val="bg1"/>
              </a:solidFill>
              <a:effectLst/>
              <a:latin typeface="Titillium Web" panose="00000500000000000000" pitchFamily="2" charset="0"/>
              <a:ea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58CFB9-1472-A02F-5413-00246CD76D99}"/>
              </a:ext>
            </a:extLst>
          </p:cNvPr>
          <p:cNvSpPr txBox="1"/>
          <p:nvPr/>
        </p:nvSpPr>
        <p:spPr>
          <a:xfrm>
            <a:off x="6834190" y="6564776"/>
            <a:ext cx="815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 Data Driven Supply Chain LLC </a:t>
            </a:r>
          </a:p>
        </p:txBody>
      </p:sp>
    </p:spTree>
    <p:extLst>
      <p:ext uri="{BB962C8B-B14F-4D97-AF65-F5344CB8AC3E}">
        <p14:creationId xmlns:p14="http://schemas.microsoft.com/office/powerpoint/2010/main" val="1489737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DE9C16-9312-4BE9-880B-EF7EB465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51" y="214047"/>
            <a:ext cx="10392022" cy="1149421"/>
          </a:xfrm>
        </p:spPr>
        <p:txBody>
          <a:bodyPr/>
          <a:lstStyle/>
          <a:p>
            <a:r>
              <a:rPr lang="en-US" sz="4800" dirty="0"/>
              <a:t>Fundamentals of ompr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269C7-BDFF-4B91-ACCA-604D99430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6061472"/>
            <a:ext cx="1828800" cy="79652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9B1E6-7660-F9B8-454E-2DE26833D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340" y="1646870"/>
            <a:ext cx="12028272" cy="4131200"/>
          </a:xfrm>
        </p:spPr>
        <p:txBody>
          <a:bodyPr/>
          <a:lstStyle/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ompr (Optimization Modeling Package) is a R package, authored by Dirk Schumacher, for modeling Linear Programming and Mixed Integer Linear Programming problems in R</a:t>
            </a: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Available on CRAN</a:t>
            </a: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solidFill>
                <a:schemeClr val="bg1"/>
              </a:solidFill>
              <a:latin typeface="Titillium Web" panose="00000500000000000000" pitchFamily="2" charset="0"/>
              <a:ea typeface="Arial" panose="020B0604020202020204" pitchFamily="34" charset="0"/>
            </a:endParaRP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ompr enables a modeler to build flexible LP/MILP in R and connect to multiple different open-source and commercial solvers.</a:t>
            </a: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i="1" u="sng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Vast improvement over </a:t>
            </a:r>
            <a:r>
              <a:rPr lang="en-US" sz="1800" i="1" u="sng" dirty="0" err="1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lpSolve</a:t>
            </a:r>
            <a:r>
              <a:rPr lang="en-US" sz="1800" i="1" u="sng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 (another R package for linear optimization)</a:t>
            </a: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solidFill>
                <a:schemeClr val="bg1"/>
              </a:solidFill>
              <a:latin typeface="Titillium Web" panose="00000500000000000000" pitchFamily="2" charset="0"/>
              <a:ea typeface="Arial" panose="020B0604020202020204" pitchFamily="34" charset="0"/>
            </a:endParaRP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solidFill>
                <a:schemeClr val="bg1"/>
              </a:solidFill>
              <a:latin typeface="Titillium Web" panose="00000500000000000000" pitchFamily="2" charset="0"/>
              <a:ea typeface="Arial" panose="020B0604020202020204" pitchFamily="34" charset="0"/>
            </a:endParaRP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solidFill>
                <a:schemeClr val="bg1"/>
              </a:solidFill>
              <a:effectLst/>
              <a:latin typeface="Titillium Web" panose="00000500000000000000" pitchFamily="2" charset="0"/>
              <a:ea typeface="Arial" panose="020B0604020202020204" pitchFamily="34" charset="0"/>
            </a:endParaRP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solidFill>
                <a:schemeClr val="bg1"/>
              </a:solidFill>
              <a:effectLst/>
              <a:latin typeface="Titillium Web" panose="00000500000000000000" pitchFamily="2" charset="0"/>
              <a:ea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44A318-A7AB-3442-B2FE-2B6588E6A236}"/>
              </a:ext>
            </a:extLst>
          </p:cNvPr>
          <p:cNvSpPr txBox="1"/>
          <p:nvPr/>
        </p:nvSpPr>
        <p:spPr>
          <a:xfrm>
            <a:off x="262340" y="6061472"/>
            <a:ext cx="6145306" cy="73866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Nunito Sans" pitchFamily="2" charset="0"/>
              </a:rPr>
              <a:t>Schumacher D (2022). </a:t>
            </a:r>
            <a:r>
              <a:rPr lang="en-US" b="0" i="1" dirty="0">
                <a:solidFill>
                  <a:schemeClr val="bg1"/>
                </a:solidFill>
                <a:effectLst/>
                <a:latin typeface="Nunito Sans" pitchFamily="2" charset="0"/>
              </a:rPr>
              <a:t>ompr: Model and Solve Mixed Integer Linear Programs</a:t>
            </a:r>
            <a:r>
              <a:rPr lang="en-US" b="0" i="0" dirty="0">
                <a:solidFill>
                  <a:schemeClr val="bg1"/>
                </a:solidFill>
                <a:effectLst/>
                <a:latin typeface="Nunito Sans" pitchFamily="2" charset="0"/>
              </a:rPr>
              <a:t>. R package version 1.0.2.9000, </a:t>
            </a:r>
            <a:r>
              <a:rPr lang="en-US" b="0" i="0" u="sng" dirty="0">
                <a:solidFill>
                  <a:schemeClr val="bg1"/>
                </a:solidFill>
                <a:effectLst/>
                <a:latin typeface="Nunito Sans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https://github.com/dirkschumacher/ompr</a:t>
            </a:r>
            <a:r>
              <a:rPr lang="en-US" b="0" i="0" dirty="0">
                <a:solidFill>
                  <a:schemeClr val="bg1"/>
                </a:solidFill>
                <a:effectLst/>
                <a:latin typeface="Nunito Sans" pitchFamily="2" charset="0"/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0C862BA-52FE-AB48-0E6F-C78F96D4023B}"/>
              </a:ext>
            </a:extLst>
          </p:cNvPr>
          <p:cNvSpPr/>
          <p:nvPr/>
        </p:nvSpPr>
        <p:spPr>
          <a:xfrm>
            <a:off x="145799" y="4679576"/>
            <a:ext cx="1333378" cy="8875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Prep: 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FEFFC41-055F-23A7-F8B4-36D97B65FFBC}"/>
              </a:ext>
            </a:extLst>
          </p:cNvPr>
          <p:cNvSpPr/>
          <p:nvPr/>
        </p:nvSpPr>
        <p:spPr>
          <a:xfrm>
            <a:off x="2579750" y="4679576"/>
            <a:ext cx="1517121" cy="8875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Building: ompr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EA3A5DF-683A-BBDF-8E0F-53F8C2E82411}"/>
              </a:ext>
            </a:extLst>
          </p:cNvPr>
          <p:cNvSpPr/>
          <p:nvPr/>
        </p:nvSpPr>
        <p:spPr>
          <a:xfrm>
            <a:off x="5286537" y="4679576"/>
            <a:ext cx="1517121" cy="8875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Solve: </a:t>
            </a:r>
            <a:r>
              <a:rPr lang="en-US" dirty="0" err="1"/>
              <a:t>glpk</a:t>
            </a:r>
            <a:r>
              <a:rPr lang="en-US" dirty="0"/>
              <a:t>, </a:t>
            </a:r>
            <a:r>
              <a:rPr lang="en-US" dirty="0" err="1"/>
              <a:t>cbc</a:t>
            </a:r>
            <a:r>
              <a:rPr lang="en-US" dirty="0"/>
              <a:t>, </a:t>
            </a:r>
            <a:r>
              <a:rPr lang="en-US" dirty="0" err="1"/>
              <a:t>Gurobi</a:t>
            </a:r>
            <a:r>
              <a:rPr lang="en-US" dirty="0"/>
              <a:t>, </a:t>
            </a:r>
            <a:r>
              <a:rPr lang="en-US" dirty="0" err="1"/>
              <a:t>CPLEX,etc</a:t>
            </a:r>
            <a:r>
              <a:rPr lang="en-US" dirty="0"/>
              <a:t>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D655155-69C6-ADAF-314C-5BB0D8961A41}"/>
              </a:ext>
            </a:extLst>
          </p:cNvPr>
          <p:cNvSpPr/>
          <p:nvPr/>
        </p:nvSpPr>
        <p:spPr>
          <a:xfrm>
            <a:off x="7993324" y="4679576"/>
            <a:ext cx="1329694" cy="8875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Solution Extraction: ompr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FB2DD2F-9432-FFA2-0B14-F8BEB09CDBBB}"/>
              </a:ext>
            </a:extLst>
          </p:cNvPr>
          <p:cNvSpPr/>
          <p:nvPr/>
        </p:nvSpPr>
        <p:spPr>
          <a:xfrm>
            <a:off x="10402584" y="4679576"/>
            <a:ext cx="1566460" cy="8875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Solution Postprocessing: R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F9A4B04-B408-0510-3004-2AAE995C1870}"/>
              </a:ext>
            </a:extLst>
          </p:cNvPr>
          <p:cNvSpPr/>
          <p:nvPr/>
        </p:nvSpPr>
        <p:spPr>
          <a:xfrm>
            <a:off x="1540887" y="4894729"/>
            <a:ext cx="977153" cy="4572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69901EB-0976-E614-3A8E-C64FEF7B371F}"/>
              </a:ext>
            </a:extLst>
          </p:cNvPr>
          <p:cNvSpPr/>
          <p:nvPr/>
        </p:nvSpPr>
        <p:spPr>
          <a:xfrm>
            <a:off x="4203127" y="4894729"/>
            <a:ext cx="977153" cy="4572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6D3D63F-F478-63CD-F913-A5BD911AFD97}"/>
              </a:ext>
            </a:extLst>
          </p:cNvPr>
          <p:cNvSpPr/>
          <p:nvPr/>
        </p:nvSpPr>
        <p:spPr>
          <a:xfrm>
            <a:off x="6909915" y="4894729"/>
            <a:ext cx="977153" cy="4572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AB48103-ADA5-5DA4-0AF1-6900E2D31090}"/>
              </a:ext>
            </a:extLst>
          </p:cNvPr>
          <p:cNvSpPr/>
          <p:nvPr/>
        </p:nvSpPr>
        <p:spPr>
          <a:xfrm>
            <a:off x="9395012" y="4894729"/>
            <a:ext cx="977153" cy="4572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7AE1FD-2F8B-3399-0B64-0F8FFE3C9361}"/>
              </a:ext>
            </a:extLst>
          </p:cNvPr>
          <p:cNvSpPr txBox="1"/>
          <p:nvPr/>
        </p:nvSpPr>
        <p:spPr>
          <a:xfrm>
            <a:off x="6897935" y="6542603"/>
            <a:ext cx="815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 Data Driven Supply Chain LLC </a:t>
            </a:r>
          </a:p>
        </p:txBody>
      </p:sp>
    </p:spTree>
    <p:extLst>
      <p:ext uri="{BB962C8B-B14F-4D97-AF65-F5344CB8AC3E}">
        <p14:creationId xmlns:p14="http://schemas.microsoft.com/office/powerpoint/2010/main" val="2452909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DE9C16-9312-4BE9-880B-EF7EB4652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Who Am I?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DBA4AC-43BF-4FA7-83DB-6EAD7EEAF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466" y="1434843"/>
            <a:ext cx="9607240" cy="5265150"/>
          </a:xfrm>
          <a:solidFill>
            <a:schemeClr val="accent1"/>
          </a:solidFill>
        </p:spPr>
        <p:txBody>
          <a:bodyPr/>
          <a:lstStyle/>
          <a:p>
            <a:r>
              <a:rPr lang="en-US" sz="2000" dirty="0"/>
              <a:t>BS Physics, MS Operations Research</a:t>
            </a:r>
          </a:p>
          <a:p>
            <a:r>
              <a:rPr lang="en-US" sz="2000" dirty="0"/>
              <a:t>US Marine Corps, 2006-2012 (Active Duty), 2013-Present (Part-Time / Reservist)</a:t>
            </a:r>
          </a:p>
          <a:p>
            <a:endParaRPr lang="en-US" sz="2000" dirty="0"/>
          </a:p>
          <a:p>
            <a:r>
              <a:rPr lang="en-US" sz="2000" dirty="0"/>
              <a:t>General Mills &amp; Target: Supply Chain Design &amp; Simulation (2013-2021)</a:t>
            </a:r>
          </a:p>
          <a:p>
            <a:pPr lvl="1"/>
            <a:r>
              <a:rPr lang="en-US" sz="2000" dirty="0"/>
              <a:t>Warehouse Network Design (General Mills)</a:t>
            </a:r>
          </a:p>
          <a:p>
            <a:pPr lvl="1"/>
            <a:r>
              <a:rPr lang="en-US" sz="2000" dirty="0"/>
              <a:t>Last-Mile Delivery Network Design (Target)</a:t>
            </a:r>
          </a:p>
          <a:p>
            <a:pPr lvl="1"/>
            <a:endParaRPr lang="en-US" sz="2000" dirty="0"/>
          </a:p>
          <a:p>
            <a:r>
              <a:rPr lang="en-US" sz="2000" b="1" i="1" dirty="0"/>
              <a:t>Data Driven Supply Chain LLC:  </a:t>
            </a:r>
            <a:r>
              <a:rPr lang="en-US" sz="2000" dirty="0"/>
              <a:t>Consulting &amp; Training in Supply Chain Analytics, Design, Optimization and Simulation</a:t>
            </a:r>
          </a:p>
          <a:p>
            <a:pPr lvl="1"/>
            <a:r>
              <a:rPr lang="en-US" sz="2000" dirty="0">
                <a:hlinkClick r:id="rId3"/>
              </a:rPr>
              <a:t>www.datadrivensupplychain.com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Math, maps, and coding enthusiast since childhood</a:t>
            </a:r>
          </a:p>
          <a:p>
            <a:pPr lvl="1"/>
            <a:r>
              <a:rPr lang="en-US" sz="2000" dirty="0"/>
              <a:t>USSR, MS-DOS, BASIC, and other antiquated acronyms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269C7-BDFF-4B91-ACCA-604D99430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3200" y="6069493"/>
            <a:ext cx="1828800" cy="796528"/>
          </a:xfrm>
          <a:prstGeom prst="rect">
            <a:avLst/>
          </a:prstGeom>
        </p:spPr>
      </p:pic>
      <p:pic>
        <p:nvPicPr>
          <p:cNvPr id="8" name="Picture 7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2AC087C2-D1A6-43BF-B74F-107D10B9A36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736" y="2426360"/>
            <a:ext cx="2294798" cy="20052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65C480-A5F6-534F-377E-E273E195717D}"/>
              </a:ext>
            </a:extLst>
          </p:cNvPr>
          <p:cNvSpPr txBox="1"/>
          <p:nvPr/>
        </p:nvSpPr>
        <p:spPr>
          <a:xfrm>
            <a:off x="0" y="6603510"/>
            <a:ext cx="815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 Data Driven Supply Chain LLC </a:t>
            </a:r>
          </a:p>
        </p:txBody>
      </p:sp>
    </p:spTree>
    <p:extLst>
      <p:ext uri="{BB962C8B-B14F-4D97-AF65-F5344CB8AC3E}">
        <p14:creationId xmlns:p14="http://schemas.microsoft.com/office/powerpoint/2010/main" val="1280594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DE9C16-9312-4BE9-880B-EF7EB465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51" y="214047"/>
            <a:ext cx="10392022" cy="1149421"/>
          </a:xfrm>
        </p:spPr>
        <p:txBody>
          <a:bodyPr/>
          <a:lstStyle/>
          <a:p>
            <a:r>
              <a:rPr lang="en-US" sz="4800" dirty="0"/>
              <a:t>Fundamentals of ompr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269C7-BDFF-4B91-ACCA-604D99430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6061472"/>
            <a:ext cx="1828800" cy="79652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9B1E6-7660-F9B8-454E-2DE26833D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646870"/>
            <a:ext cx="12028272" cy="4131200"/>
          </a:xfrm>
          <a:solidFill>
            <a:schemeClr val="accent1"/>
          </a:solidFill>
        </p:spPr>
        <p:txBody>
          <a:bodyPr/>
          <a:lstStyle/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Primary functions within ompr (from </a:t>
            </a:r>
            <a:r>
              <a:rPr lang="en-US" sz="1800" dirty="0" err="1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Github</a:t>
            </a: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 site):</a:t>
            </a: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solidFill>
                <a:schemeClr val="bg1"/>
              </a:solidFill>
              <a:latin typeface="Titillium Web" panose="00000500000000000000" pitchFamily="2" charset="0"/>
              <a:ea typeface="Arial" panose="020B0604020202020204" pitchFamily="34" charset="0"/>
            </a:endParaRP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MIPModel() create an empty mixed integer linear model. </a:t>
            </a:r>
            <a:r>
              <a:rPr lang="en-US" sz="1800" b="1" i="1" u="sng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Always do this first!</a:t>
            </a: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add_variable() adds variables to a model  </a:t>
            </a:r>
            <a:r>
              <a:rPr lang="en-US" sz="1800" b="1" i="1" u="sng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Highly recommend declaring all variables right after creating the empty model!</a:t>
            </a:r>
            <a:endParaRPr lang="en-US" sz="1800" b="1" u="sng" dirty="0">
              <a:solidFill>
                <a:schemeClr val="bg1"/>
              </a:solidFill>
              <a:latin typeface="Titillium Web" panose="00000500000000000000" pitchFamily="2" charset="0"/>
              <a:ea typeface="Arial" panose="020B0604020202020204" pitchFamily="34" charset="0"/>
            </a:endParaRPr>
          </a:p>
          <a:p>
            <a:pPr mar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add_constraint() add constraints</a:t>
            </a: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set_objective() sets the objective function of a model</a:t>
            </a: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set_bounds() sets bounds of variables  </a:t>
            </a:r>
            <a:r>
              <a:rPr lang="en-US" sz="1800" b="1" i="1" u="sng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(not always necessary)</a:t>
            </a:r>
            <a:endParaRPr lang="en-US" sz="1800" b="1" u="sng" dirty="0">
              <a:solidFill>
                <a:schemeClr val="bg1"/>
              </a:solidFill>
              <a:latin typeface="Titillium Web" panose="00000500000000000000" pitchFamily="2" charset="0"/>
              <a:ea typeface="Arial" panose="020B0604020202020204" pitchFamily="34" charset="0"/>
            </a:endParaRP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solve_model() solves a model with a given solver</a:t>
            </a: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get_solution() returns the column solution (primal or dual) of a solved model for a given variable or group of variables</a:t>
            </a: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solidFill>
                <a:schemeClr val="bg1"/>
              </a:solidFill>
              <a:latin typeface="Titillium Web" panose="00000500000000000000" pitchFamily="2" charset="0"/>
              <a:ea typeface="Arial" panose="020B0604020202020204" pitchFamily="34" charset="0"/>
            </a:endParaRP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solidFill>
                <a:schemeClr val="bg1"/>
              </a:solidFill>
              <a:latin typeface="Titillium Web" panose="00000500000000000000" pitchFamily="2" charset="0"/>
              <a:ea typeface="Arial" panose="020B0604020202020204" pitchFamily="34" charset="0"/>
            </a:endParaRP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solidFill>
                <a:schemeClr val="bg1"/>
              </a:solidFill>
              <a:latin typeface="Titillium Web" panose="00000500000000000000" pitchFamily="2" charset="0"/>
              <a:ea typeface="Arial" panose="020B0604020202020204" pitchFamily="34" charset="0"/>
            </a:endParaRP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solidFill>
                <a:schemeClr val="bg1"/>
              </a:solidFill>
              <a:latin typeface="Titillium Web" panose="00000500000000000000" pitchFamily="2" charset="0"/>
              <a:ea typeface="Arial" panose="020B0604020202020204" pitchFamily="34" charset="0"/>
            </a:endParaRP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solidFill>
                <a:schemeClr val="bg1"/>
              </a:solidFill>
              <a:effectLst/>
              <a:latin typeface="Titillium Web" panose="00000500000000000000" pitchFamily="2" charset="0"/>
              <a:ea typeface="Arial" panose="020B0604020202020204" pitchFamily="34" charset="0"/>
            </a:endParaRP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solidFill>
                <a:schemeClr val="bg1"/>
              </a:solidFill>
              <a:effectLst/>
              <a:latin typeface="Titillium Web" panose="00000500000000000000" pitchFamily="2" charset="0"/>
              <a:ea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44A318-A7AB-3442-B2FE-2B6588E6A236}"/>
              </a:ext>
            </a:extLst>
          </p:cNvPr>
          <p:cNvSpPr txBox="1"/>
          <p:nvPr/>
        </p:nvSpPr>
        <p:spPr>
          <a:xfrm>
            <a:off x="262340" y="6061472"/>
            <a:ext cx="6145306" cy="73866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Nunito Sans" pitchFamily="2" charset="0"/>
              </a:rPr>
              <a:t>Schumacher D (2022). </a:t>
            </a:r>
            <a:r>
              <a:rPr lang="en-US" b="0" i="1" dirty="0">
                <a:solidFill>
                  <a:schemeClr val="bg1"/>
                </a:solidFill>
                <a:effectLst/>
                <a:latin typeface="Nunito Sans" pitchFamily="2" charset="0"/>
              </a:rPr>
              <a:t>ompr: Model and Solve Mixed Integer Linear Programs</a:t>
            </a:r>
            <a:r>
              <a:rPr lang="en-US" b="0" i="0" dirty="0">
                <a:solidFill>
                  <a:schemeClr val="bg1"/>
                </a:solidFill>
                <a:effectLst/>
                <a:latin typeface="Nunito Sans" pitchFamily="2" charset="0"/>
              </a:rPr>
              <a:t>. R package version 1.0.2.9000, </a:t>
            </a:r>
            <a:r>
              <a:rPr lang="en-US" b="0" i="0" u="sng" dirty="0">
                <a:solidFill>
                  <a:schemeClr val="bg1"/>
                </a:solidFill>
                <a:effectLst/>
                <a:latin typeface="Nunito Sans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https://github.com/dirkschumacher/ompr</a:t>
            </a:r>
            <a:r>
              <a:rPr lang="en-US" b="0" i="0" dirty="0">
                <a:solidFill>
                  <a:schemeClr val="bg1"/>
                </a:solidFill>
                <a:effectLst/>
                <a:latin typeface="Nunito Sans" pitchFamily="2" charset="0"/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F5D663-7909-A14D-7595-BEB84EBB1A4F}"/>
              </a:ext>
            </a:extLst>
          </p:cNvPr>
          <p:cNvSpPr txBox="1"/>
          <p:nvPr/>
        </p:nvSpPr>
        <p:spPr>
          <a:xfrm>
            <a:off x="6957060" y="6527363"/>
            <a:ext cx="815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 Data Driven Supply Chain LLC </a:t>
            </a:r>
          </a:p>
        </p:txBody>
      </p:sp>
    </p:spTree>
    <p:extLst>
      <p:ext uri="{BB962C8B-B14F-4D97-AF65-F5344CB8AC3E}">
        <p14:creationId xmlns:p14="http://schemas.microsoft.com/office/powerpoint/2010/main" val="3520774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DE9C16-9312-4BE9-880B-EF7EB465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51" y="214047"/>
            <a:ext cx="10392022" cy="1149421"/>
          </a:xfrm>
        </p:spPr>
        <p:txBody>
          <a:bodyPr/>
          <a:lstStyle/>
          <a:p>
            <a:r>
              <a:rPr lang="en-US" sz="4800" dirty="0"/>
              <a:t>ompr::add_variable()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269C7-BDFF-4B91-ACCA-604D99430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6061472"/>
            <a:ext cx="1828800" cy="79652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9B1E6-7660-F9B8-454E-2DE26833D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728" y="1363400"/>
            <a:ext cx="12028272" cy="5413918"/>
          </a:xfrm>
          <a:solidFill>
            <a:schemeClr val="accent1"/>
          </a:solidFill>
        </p:spPr>
        <p:txBody>
          <a:bodyPr/>
          <a:lstStyle/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i="1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add_variable(.model, .variable, ..., type = "continuous", </a:t>
            </a:r>
            <a:r>
              <a:rPr lang="en-US" sz="1800" i="1" dirty="0" err="1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lb</a:t>
            </a:r>
            <a:r>
              <a:rPr lang="en-US" sz="1800" i="1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 = -Inf, </a:t>
            </a:r>
            <a:r>
              <a:rPr lang="en-US" sz="1800" i="1" dirty="0" err="1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ub</a:t>
            </a:r>
            <a:r>
              <a:rPr lang="en-US" sz="1800" i="1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 = Inf)</a:t>
            </a: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solidFill>
                <a:schemeClr val="bg1"/>
              </a:solidFill>
              <a:effectLst/>
              <a:latin typeface="Titillium Web" panose="00000500000000000000" pitchFamily="2" charset="0"/>
              <a:ea typeface="Arial" panose="020B0604020202020204" pitchFamily="34" charset="0"/>
            </a:endParaRP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i="1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Variable:</a:t>
            </a: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 text name of decision variable (without quotes), with or without indexing.  If indexed, must give index range afterwards.</a:t>
            </a:r>
            <a:endParaRPr lang="en-US" sz="1800" dirty="0">
              <a:solidFill>
                <a:schemeClr val="bg1"/>
              </a:solidFill>
              <a:effectLst/>
              <a:latin typeface="Titillium Web" panose="00000500000000000000" pitchFamily="2" charset="0"/>
              <a:ea typeface="Arial" panose="020B0604020202020204" pitchFamily="34" charset="0"/>
            </a:endParaRP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i="1" dirty="0">
                <a:solidFill>
                  <a:schemeClr val="bg1"/>
                </a:solidFill>
                <a:effectLst/>
                <a:latin typeface="Titillium Web" panose="00000500000000000000" pitchFamily="2" charset="0"/>
                <a:ea typeface="Arial" panose="020B0604020202020204" pitchFamily="34" charset="0"/>
              </a:rPr>
              <a:t>Type:</a:t>
            </a:r>
            <a:r>
              <a:rPr lang="en-US" sz="1800" dirty="0">
                <a:solidFill>
                  <a:schemeClr val="bg1"/>
                </a:solidFill>
                <a:effectLst/>
                <a:latin typeface="Titillium Web" panose="00000500000000000000" pitchFamily="2" charset="0"/>
                <a:ea typeface="Arial" panose="020B0604020202020204" pitchFamily="34" charset="0"/>
              </a:rPr>
              <a:t> “continuous”, “integer”, or “binary”.</a:t>
            </a: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i="1" dirty="0" err="1">
                <a:solidFill>
                  <a:schemeClr val="bg1"/>
                </a:solidFill>
                <a:effectLst/>
                <a:latin typeface="Titillium Web" panose="00000500000000000000" pitchFamily="2" charset="0"/>
                <a:ea typeface="Arial" panose="020B0604020202020204" pitchFamily="34" charset="0"/>
              </a:rPr>
              <a:t>lb</a:t>
            </a:r>
            <a:r>
              <a:rPr lang="en-US" sz="1800" b="1" i="1" dirty="0">
                <a:solidFill>
                  <a:schemeClr val="bg1"/>
                </a:solidFill>
                <a:effectLst/>
                <a:latin typeface="Titillium Web" panose="00000500000000000000" pitchFamily="2" charset="0"/>
                <a:ea typeface="Arial" panose="020B0604020202020204" pitchFamily="34" charset="0"/>
              </a:rPr>
              <a:t> (lower bound) and </a:t>
            </a:r>
            <a:r>
              <a:rPr lang="en-US" sz="1800" b="1" i="1" dirty="0" err="1">
                <a:solidFill>
                  <a:schemeClr val="bg1"/>
                </a:solidFill>
                <a:effectLst/>
                <a:latin typeface="Titillium Web" panose="00000500000000000000" pitchFamily="2" charset="0"/>
                <a:ea typeface="Arial" panose="020B0604020202020204" pitchFamily="34" charset="0"/>
              </a:rPr>
              <a:t>ub</a:t>
            </a:r>
            <a:r>
              <a:rPr lang="en-US" sz="1800" b="1" i="1" dirty="0">
                <a:solidFill>
                  <a:schemeClr val="bg1"/>
                </a:solidFill>
                <a:effectLst/>
                <a:latin typeface="Titillium Web" panose="00000500000000000000" pitchFamily="2" charset="0"/>
                <a:ea typeface="Arial" panose="020B0604020202020204" pitchFamily="34" charset="0"/>
              </a:rPr>
              <a:t> (upper bound)</a:t>
            </a:r>
            <a:r>
              <a:rPr lang="en-US" sz="1800" b="1" i="1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: </a:t>
            </a: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Initial constraints on values that the decision variables can take.  In our toy shop example, both variables were &gt;= 0, hence they had a lower bound of zero and an upper bound of Infinity.  (Before taking into account the additional operational constraints on the decision variables).</a:t>
            </a:r>
            <a:endParaRPr lang="en-US" sz="1800" dirty="0">
              <a:solidFill>
                <a:schemeClr val="bg1"/>
              </a:solidFill>
              <a:effectLst/>
              <a:latin typeface="Titillium Web" panose="00000500000000000000" pitchFamily="2" charset="0"/>
              <a:ea typeface="Arial" panose="020B0604020202020204" pitchFamily="34" charset="0"/>
            </a:endParaRP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solidFill>
                <a:schemeClr val="bg1"/>
              </a:solidFill>
              <a:effectLst/>
              <a:latin typeface="Titillium Web" panose="00000500000000000000" pitchFamily="2" charset="0"/>
              <a:ea typeface="Arial" panose="020B0604020202020204" pitchFamily="34" charset="0"/>
            </a:endParaRP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Examples:</a:t>
            </a: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 err="1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mymodel</a:t>
            </a: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() %&gt;% add_variable( </a:t>
            </a:r>
            <a:r>
              <a:rPr lang="en-US" sz="1800" dirty="0" err="1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myvar</a:t>
            </a: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, type=‘continuous’, </a:t>
            </a:r>
            <a:r>
              <a:rPr lang="en-US" sz="1800" dirty="0" err="1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lb</a:t>
            </a: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=0)   </a:t>
            </a: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i="1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		creates a single continuous decision variable named </a:t>
            </a:r>
            <a:r>
              <a:rPr lang="en-US" sz="1800" i="1" dirty="0" err="1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myvar</a:t>
            </a:r>
            <a:endParaRPr lang="en-US" sz="1800" dirty="0">
              <a:solidFill>
                <a:schemeClr val="bg1"/>
              </a:solidFill>
              <a:latin typeface="Titillium Web" panose="00000500000000000000" pitchFamily="2" charset="0"/>
              <a:ea typeface="Arial" panose="020B0604020202020204" pitchFamily="34" charset="0"/>
            </a:endParaRPr>
          </a:p>
          <a:p>
            <a:pPr mar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 err="1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mymodel</a:t>
            </a: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() %&gt;% add_variable( </a:t>
            </a:r>
            <a:r>
              <a:rPr lang="en-US" sz="1800" i="1" dirty="0" err="1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myvar</a:t>
            </a: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[j], j = 1:10, type=‘binary’)  </a:t>
            </a:r>
          </a:p>
          <a:p>
            <a:pPr mar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		</a:t>
            </a:r>
            <a:r>
              <a:rPr lang="en-US" sz="1800" i="1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creates ten decision variables, </a:t>
            </a:r>
            <a:r>
              <a:rPr lang="en-US" sz="1800" i="1" dirty="0" err="1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myvar</a:t>
            </a:r>
            <a:r>
              <a:rPr lang="en-US" sz="1800" i="1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[1], </a:t>
            </a:r>
            <a:r>
              <a:rPr lang="en-US" sz="1800" i="1" dirty="0" err="1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myvar</a:t>
            </a:r>
            <a:r>
              <a:rPr lang="en-US" sz="1800" i="1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[2], </a:t>
            </a:r>
            <a:r>
              <a:rPr lang="en-US" sz="1800" i="1" dirty="0" err="1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myvar</a:t>
            </a:r>
            <a:r>
              <a:rPr lang="en-US" sz="1800" i="1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[3], … </a:t>
            </a:r>
            <a:r>
              <a:rPr lang="en-US" sz="1800" i="1" dirty="0" err="1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myvar</a:t>
            </a:r>
            <a:r>
              <a:rPr lang="en-US" sz="1800" i="1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[10], all binary</a:t>
            </a: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solidFill>
                <a:schemeClr val="bg1"/>
              </a:solidFill>
              <a:effectLst/>
              <a:latin typeface="Titillium Web" panose="00000500000000000000" pitchFamily="2" charset="0"/>
              <a:ea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1B033C-74C7-797C-BB77-FC430E88A14D}"/>
              </a:ext>
            </a:extLst>
          </p:cNvPr>
          <p:cNvSpPr txBox="1"/>
          <p:nvPr/>
        </p:nvSpPr>
        <p:spPr>
          <a:xfrm>
            <a:off x="0" y="6603510"/>
            <a:ext cx="815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 Data Driven Supply Chain LLC </a:t>
            </a:r>
          </a:p>
        </p:txBody>
      </p:sp>
    </p:spTree>
    <p:extLst>
      <p:ext uri="{BB962C8B-B14F-4D97-AF65-F5344CB8AC3E}">
        <p14:creationId xmlns:p14="http://schemas.microsoft.com/office/powerpoint/2010/main" val="441915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9B1E6-7660-F9B8-454E-2DE26833D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728" y="1363400"/>
            <a:ext cx="12028272" cy="5413918"/>
          </a:xfrm>
          <a:solidFill>
            <a:schemeClr val="accent1"/>
          </a:solidFill>
        </p:spPr>
        <p:txBody>
          <a:bodyPr/>
          <a:lstStyle/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i="1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add_constraint(.model, .</a:t>
            </a:r>
            <a:r>
              <a:rPr lang="en-US" sz="1800" i="1" dirty="0" err="1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constraint_expr</a:t>
            </a:r>
            <a:r>
              <a:rPr lang="en-US" sz="1800" i="1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, ..., .</a:t>
            </a:r>
            <a:r>
              <a:rPr lang="en-US" sz="1800" i="1" dirty="0" err="1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show_progress_bar</a:t>
            </a:r>
            <a:r>
              <a:rPr lang="en-US" sz="1800" i="1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 = TRUE)</a:t>
            </a: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i="1" dirty="0">
              <a:solidFill>
                <a:schemeClr val="bg1"/>
              </a:solidFill>
              <a:effectLst/>
              <a:latin typeface="Titillium Web" panose="00000500000000000000" pitchFamily="2" charset="0"/>
              <a:ea typeface="Arial" panose="020B0604020202020204" pitchFamily="34" charset="0"/>
            </a:endParaRP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Constraints are linear equalities or inequalities of form == , &lt;= , or &gt;=.  Never &lt; or &gt;.</a:t>
            </a: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Constraints must include one or more decision variables, and can include a constant or constants.</a:t>
            </a: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Constraints can include decision variables of multiple types (continuous, binary, and integer).</a:t>
            </a: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solidFill>
                <a:schemeClr val="bg1"/>
              </a:solidFill>
              <a:effectLst/>
              <a:latin typeface="Titillium Web" panose="00000500000000000000" pitchFamily="2" charset="0"/>
              <a:ea typeface="Arial" panose="020B0604020202020204" pitchFamily="34" charset="0"/>
            </a:endParaRP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Examples:</a:t>
            </a: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 err="1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mymodel</a:t>
            </a: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() %&gt;% add_constraint( x == 5)   </a:t>
            </a:r>
            <a:r>
              <a:rPr lang="en-US" sz="1800" i="1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requires x to have a value of 5</a:t>
            </a:r>
          </a:p>
          <a:p>
            <a:pPr mar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 err="1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mymodel</a:t>
            </a: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() %&gt;% add_constraint( x &lt;= 5)   </a:t>
            </a:r>
            <a:r>
              <a:rPr lang="en-US" sz="1800" i="1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requires x to have a value &lt;= 5</a:t>
            </a:r>
          </a:p>
          <a:p>
            <a:pPr mar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 err="1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mymodel</a:t>
            </a: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() %&gt;% add_constraint( x &gt;= 3)   </a:t>
            </a:r>
            <a:r>
              <a:rPr lang="en-US" sz="1800" i="1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requires x to have a value &gt;= 3</a:t>
            </a:r>
          </a:p>
          <a:p>
            <a:pPr mar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 err="1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mymodel</a:t>
            </a: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() %&gt;% add_constraint( x + y &lt;= 7)   </a:t>
            </a:r>
            <a:r>
              <a:rPr lang="en-US" sz="1800" i="1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requires x + y to have a value &lt;= 7</a:t>
            </a:r>
          </a:p>
          <a:p>
            <a:pPr mar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 err="1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mymodel</a:t>
            </a: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() %&gt;% add_constraint( x + y == 12)   </a:t>
            </a:r>
            <a:r>
              <a:rPr lang="en-US" sz="1800" i="1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requires x + y to equal 12.</a:t>
            </a:r>
            <a:endParaRPr lang="en-US" sz="1800" dirty="0">
              <a:solidFill>
                <a:schemeClr val="bg1"/>
              </a:solidFill>
              <a:effectLst/>
              <a:latin typeface="Titillium Web" panose="00000500000000000000" pitchFamily="2" charset="0"/>
              <a:ea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DE9C16-9312-4BE9-880B-EF7EB465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51" y="214047"/>
            <a:ext cx="10392022" cy="1149421"/>
          </a:xfrm>
        </p:spPr>
        <p:txBody>
          <a:bodyPr/>
          <a:lstStyle/>
          <a:p>
            <a:r>
              <a:rPr lang="en-US" sz="4800" dirty="0"/>
              <a:t>ompr::add_constraint()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269C7-BDFF-4B91-ACCA-604D99430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6061472"/>
            <a:ext cx="1828800" cy="7965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FC92F2-60D1-564C-086B-53B8FBF276C8}"/>
              </a:ext>
            </a:extLst>
          </p:cNvPr>
          <p:cNvSpPr txBox="1"/>
          <p:nvPr/>
        </p:nvSpPr>
        <p:spPr>
          <a:xfrm>
            <a:off x="0" y="6603510"/>
            <a:ext cx="815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 Data Driven Supply Chain LLC </a:t>
            </a:r>
          </a:p>
        </p:txBody>
      </p:sp>
    </p:spTree>
    <p:extLst>
      <p:ext uri="{BB962C8B-B14F-4D97-AF65-F5344CB8AC3E}">
        <p14:creationId xmlns:p14="http://schemas.microsoft.com/office/powerpoint/2010/main" val="432460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9B1E6-7660-F9B8-454E-2DE26833D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728" y="1363400"/>
            <a:ext cx="12028272" cy="5413918"/>
          </a:xfrm>
          <a:solidFill>
            <a:schemeClr val="accent1"/>
          </a:solidFill>
        </p:spPr>
        <p:txBody>
          <a:bodyPr/>
          <a:lstStyle/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i="1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set_objective(model, expression, sense = c("max", "min"))</a:t>
            </a: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i="1" dirty="0">
              <a:solidFill>
                <a:schemeClr val="bg1"/>
              </a:solidFill>
              <a:effectLst/>
              <a:latin typeface="Titillium Web" panose="00000500000000000000" pitchFamily="2" charset="0"/>
              <a:ea typeface="Arial" panose="020B0604020202020204" pitchFamily="34" charset="0"/>
            </a:endParaRP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i="1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expression</a:t>
            </a: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 is the objective function, a function of one or more decision variables.  </a:t>
            </a:r>
            <a:r>
              <a:rPr lang="en-US" sz="1800" b="1" i="1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sense</a:t>
            </a:r>
            <a:r>
              <a:rPr lang="en-US" sz="1800" i="1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is whether the optimization solver should minimize or maximize the value of the objective function, within the constraints of the model.</a:t>
            </a: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solidFill>
                <a:schemeClr val="bg1"/>
              </a:solidFill>
              <a:latin typeface="Titillium Web" panose="00000500000000000000" pitchFamily="2" charset="0"/>
              <a:ea typeface="Arial" panose="020B0604020202020204" pitchFamily="34" charset="0"/>
            </a:endParaRP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Not all decision variables need to be part of the objective function.  In many larger optimization models, only a small portion of the decision variables actually factor into the objective function.</a:t>
            </a: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solidFill>
                <a:schemeClr val="bg1"/>
              </a:solidFill>
              <a:effectLst/>
              <a:latin typeface="Titillium Web" panose="00000500000000000000" pitchFamily="2" charset="0"/>
              <a:ea typeface="Arial" panose="020B0604020202020204" pitchFamily="34" charset="0"/>
            </a:endParaRP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Example:</a:t>
            </a: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 err="1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mymodel</a:t>
            </a: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() %&gt;% set_objective( 5*x + 3*y, sense = ‘max’)     </a:t>
            </a:r>
            <a:r>
              <a:rPr lang="en-US" sz="1800" i="1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maximizes 5x+3y</a:t>
            </a:r>
          </a:p>
          <a:p>
            <a:pPr mar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 err="1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mymodel</a:t>
            </a: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() %&gt;% set_objective( 3*x, sense = ‘min’)     </a:t>
            </a:r>
            <a:r>
              <a:rPr lang="en-US" sz="1800" i="1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minimizes 3x</a:t>
            </a:r>
          </a:p>
          <a:p>
            <a:pPr mar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 err="1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mymodel</a:t>
            </a: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() %&gt;% set_objective(  3*y – 2*x - 17, sense = ‘max’)     </a:t>
            </a:r>
            <a:r>
              <a:rPr lang="en-US" sz="1800" i="1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maximizes 3y – 2x - 17</a:t>
            </a:r>
            <a:endParaRPr lang="en-US" sz="1800" dirty="0">
              <a:solidFill>
                <a:schemeClr val="bg1"/>
              </a:solidFill>
              <a:effectLst/>
              <a:latin typeface="Titillium Web" panose="00000500000000000000" pitchFamily="2" charset="0"/>
              <a:ea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DE9C16-9312-4BE9-880B-EF7EB465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51" y="214047"/>
            <a:ext cx="10392022" cy="1149421"/>
          </a:xfrm>
        </p:spPr>
        <p:txBody>
          <a:bodyPr/>
          <a:lstStyle/>
          <a:p>
            <a:r>
              <a:rPr lang="en-US" sz="4800" dirty="0"/>
              <a:t>ompr::set_objective()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269C7-BDFF-4B91-ACCA-604D99430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6061472"/>
            <a:ext cx="1828800" cy="7965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B90FA0-1124-90F8-CE03-641EBB0B90AE}"/>
              </a:ext>
            </a:extLst>
          </p:cNvPr>
          <p:cNvSpPr txBox="1"/>
          <p:nvPr/>
        </p:nvSpPr>
        <p:spPr>
          <a:xfrm>
            <a:off x="0" y="6603510"/>
            <a:ext cx="815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 Data Driven Supply Chain LLC </a:t>
            </a:r>
          </a:p>
        </p:txBody>
      </p:sp>
    </p:spTree>
    <p:extLst>
      <p:ext uri="{BB962C8B-B14F-4D97-AF65-F5344CB8AC3E}">
        <p14:creationId xmlns:p14="http://schemas.microsoft.com/office/powerpoint/2010/main" val="1768135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9B1E6-7660-F9B8-454E-2DE26833D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728" y="1363400"/>
            <a:ext cx="12028272" cy="5413918"/>
          </a:xfrm>
          <a:solidFill>
            <a:schemeClr val="accent1"/>
          </a:solidFill>
        </p:spPr>
        <p:txBody>
          <a:bodyPr/>
          <a:lstStyle/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i="1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solve_model(model, solver)</a:t>
            </a: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i="1" dirty="0">
              <a:solidFill>
                <a:schemeClr val="bg1"/>
              </a:solidFill>
              <a:latin typeface="Titillium Web" panose="00000500000000000000" pitchFamily="2" charset="0"/>
              <a:ea typeface="Arial" panose="020B0604020202020204" pitchFamily="34" charset="0"/>
            </a:endParaRP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Send the model (including defined variables, constraints, and objective function) to a solver.  </a:t>
            </a: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solidFill>
                <a:schemeClr val="bg1"/>
              </a:solidFill>
              <a:latin typeface="Titillium Web" panose="00000500000000000000" pitchFamily="2" charset="0"/>
              <a:ea typeface="Arial" panose="020B0604020202020204" pitchFamily="34" charset="0"/>
            </a:endParaRP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The </a:t>
            </a:r>
            <a:r>
              <a:rPr lang="en-US" sz="1800" dirty="0" err="1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ROI.plugin.</a:t>
            </a:r>
            <a:r>
              <a:rPr lang="en-US" sz="1800" i="1" dirty="0" err="1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solver</a:t>
            </a: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 package must be installed and called via library(), where </a:t>
            </a:r>
            <a:r>
              <a:rPr lang="en-US" sz="1800" i="1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solver</a:t>
            </a: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 is specific to the actual solver you’re using: </a:t>
            </a:r>
            <a:r>
              <a:rPr lang="en-US" sz="1800" dirty="0" err="1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ROI.plugin.glpk</a:t>
            </a: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, </a:t>
            </a:r>
            <a:r>
              <a:rPr lang="en-US" sz="1800" dirty="0" err="1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ROI.plugin.cbc</a:t>
            </a: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, </a:t>
            </a:r>
            <a:r>
              <a:rPr lang="en-US" sz="1800" dirty="0" err="1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ROI.plugin.symphony</a:t>
            </a: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, </a:t>
            </a:r>
            <a:r>
              <a:rPr lang="en-US" sz="1800" dirty="0" err="1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ROI.plugin.cplex</a:t>
            </a: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, </a:t>
            </a:r>
            <a:r>
              <a:rPr lang="en-US" sz="1800" dirty="0" err="1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ROI.plugin.gurobi</a:t>
            </a: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, etc.</a:t>
            </a: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solidFill>
                <a:schemeClr val="bg1"/>
              </a:solidFill>
              <a:effectLst/>
              <a:latin typeface="Titillium Web" panose="00000500000000000000" pitchFamily="2" charset="0"/>
              <a:ea typeface="Arial" panose="020B0604020202020204" pitchFamily="34" charset="0"/>
            </a:endParaRP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Example:</a:t>
            </a: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 err="1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mymodel</a:t>
            </a: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() %&gt;% </a:t>
            </a:r>
            <a:r>
              <a:rPr lang="en-US" sz="1800" dirty="0">
                <a:solidFill>
                  <a:schemeClr val="bg1"/>
                </a:solidFill>
                <a:effectLst/>
                <a:latin typeface="Titillium Web" panose="00000500000000000000" pitchFamily="2" charset="0"/>
                <a:ea typeface="Arial" panose="020B0604020202020204" pitchFamily="34" charset="0"/>
              </a:rPr>
              <a:t>solve_model(</a:t>
            </a:r>
            <a:r>
              <a:rPr lang="en-US" sz="1800" dirty="0" err="1">
                <a:solidFill>
                  <a:schemeClr val="bg1"/>
                </a:solidFill>
                <a:effectLst/>
                <a:latin typeface="Titillium Web" panose="00000500000000000000" pitchFamily="2" charset="0"/>
                <a:ea typeface="Arial" panose="020B0604020202020204" pitchFamily="34" charset="0"/>
              </a:rPr>
              <a:t>with_ROI</a:t>
            </a:r>
            <a:r>
              <a:rPr lang="en-US" sz="1800" dirty="0">
                <a:solidFill>
                  <a:schemeClr val="bg1"/>
                </a:solidFill>
                <a:effectLst/>
                <a:latin typeface="Titillium Web" panose="00000500000000000000" pitchFamily="2" charset="0"/>
                <a:ea typeface="Arial" panose="020B0604020202020204" pitchFamily="34" charset="0"/>
              </a:rPr>
              <a:t>(solver = "</a:t>
            </a:r>
            <a:r>
              <a:rPr lang="en-US" sz="1800" dirty="0" err="1">
                <a:solidFill>
                  <a:schemeClr val="bg1"/>
                </a:solidFill>
                <a:effectLst/>
                <a:latin typeface="Titillium Web" panose="00000500000000000000" pitchFamily="2" charset="0"/>
                <a:ea typeface="Arial" panose="020B0604020202020204" pitchFamily="34" charset="0"/>
              </a:rPr>
              <a:t>glpk</a:t>
            </a:r>
            <a:r>
              <a:rPr lang="en-US" sz="1800" dirty="0">
                <a:solidFill>
                  <a:schemeClr val="bg1"/>
                </a:solidFill>
                <a:effectLst/>
                <a:latin typeface="Titillium Web" panose="00000500000000000000" pitchFamily="2" charset="0"/>
                <a:ea typeface="Arial" panose="020B0604020202020204" pitchFamily="34" charset="0"/>
              </a:rPr>
              <a:t>"))   </a:t>
            </a:r>
            <a:r>
              <a:rPr lang="en-US" sz="1800" i="1" dirty="0">
                <a:solidFill>
                  <a:schemeClr val="bg1"/>
                </a:solidFill>
                <a:effectLst/>
                <a:latin typeface="Titillium Web" panose="00000500000000000000" pitchFamily="2" charset="0"/>
                <a:ea typeface="Arial" panose="020B0604020202020204" pitchFamily="34" charset="0"/>
              </a:rPr>
              <a:t>Sends model to </a:t>
            </a:r>
            <a:r>
              <a:rPr lang="en-US" sz="1800" i="1" dirty="0" err="1">
                <a:solidFill>
                  <a:schemeClr val="bg1"/>
                </a:solidFill>
                <a:effectLst/>
                <a:latin typeface="Titillium Web" panose="00000500000000000000" pitchFamily="2" charset="0"/>
                <a:ea typeface="Arial" panose="020B0604020202020204" pitchFamily="34" charset="0"/>
              </a:rPr>
              <a:t>glpk</a:t>
            </a:r>
            <a:r>
              <a:rPr lang="en-US" sz="1800" i="1" dirty="0">
                <a:solidFill>
                  <a:schemeClr val="bg1"/>
                </a:solidFill>
                <a:effectLst/>
                <a:latin typeface="Titillium Web" panose="00000500000000000000" pitchFamily="2" charset="0"/>
                <a:ea typeface="Arial" panose="020B0604020202020204" pitchFamily="34" charset="0"/>
              </a:rPr>
              <a:t> solver, must have </a:t>
            </a:r>
            <a:r>
              <a:rPr lang="en-US" sz="1800" i="1" dirty="0" err="1">
                <a:solidFill>
                  <a:schemeClr val="bg1"/>
                </a:solidFill>
                <a:effectLst/>
                <a:latin typeface="Titillium Web" panose="00000500000000000000" pitchFamily="2" charset="0"/>
                <a:ea typeface="Arial" panose="020B0604020202020204" pitchFamily="34" charset="0"/>
              </a:rPr>
              <a:t>ROI.plugin.glpk</a:t>
            </a:r>
            <a:r>
              <a:rPr lang="en-US" sz="1800" i="1" dirty="0">
                <a:solidFill>
                  <a:schemeClr val="bg1"/>
                </a:solidFill>
                <a:effectLst/>
                <a:latin typeface="Titillium Web" panose="00000500000000000000" pitchFamily="2" charset="0"/>
                <a:ea typeface="Arial" panose="020B0604020202020204" pitchFamily="34" charset="0"/>
              </a:rPr>
              <a:t> package</a:t>
            </a:r>
            <a:endParaRPr lang="en-US" sz="1800" dirty="0">
              <a:solidFill>
                <a:schemeClr val="bg1"/>
              </a:solidFill>
              <a:effectLst/>
              <a:latin typeface="Titillium Web" panose="00000500000000000000" pitchFamily="2" charset="0"/>
              <a:ea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DE9C16-9312-4BE9-880B-EF7EB465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51" y="214047"/>
            <a:ext cx="10392022" cy="1149421"/>
          </a:xfrm>
        </p:spPr>
        <p:txBody>
          <a:bodyPr/>
          <a:lstStyle/>
          <a:p>
            <a:r>
              <a:rPr lang="en-US" sz="4800" dirty="0"/>
              <a:t>ompr::solve_model()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269C7-BDFF-4B91-ACCA-604D99430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6061472"/>
            <a:ext cx="1828800" cy="7965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E0D1C1-CD88-BF85-AA51-9B0DB69AD921}"/>
              </a:ext>
            </a:extLst>
          </p:cNvPr>
          <p:cNvSpPr txBox="1"/>
          <p:nvPr/>
        </p:nvSpPr>
        <p:spPr>
          <a:xfrm>
            <a:off x="0" y="6603510"/>
            <a:ext cx="815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 Data Driven Supply Chain LLC </a:t>
            </a:r>
          </a:p>
        </p:txBody>
      </p:sp>
    </p:spTree>
    <p:extLst>
      <p:ext uri="{BB962C8B-B14F-4D97-AF65-F5344CB8AC3E}">
        <p14:creationId xmlns:p14="http://schemas.microsoft.com/office/powerpoint/2010/main" val="1288750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63C55C-4061-5B6C-83BF-77A6A4E026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Activity: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6D8575C-3879-49E7-E8F9-D77D2DD8E7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bg1"/>
                </a:solidFill>
                <a:effectLst/>
                <a:latin typeface="Titillium Web" panose="00000500000000000000" pitchFamily="2" charset="0"/>
                <a:ea typeface="Arial" panose="020B0604020202020204" pitchFamily="34" charset="0"/>
              </a:rPr>
              <a:t>R Exercise: Toy Shop LP in ompr</a:t>
            </a:r>
          </a:p>
          <a:p>
            <a:r>
              <a:rPr lang="en-US" b="1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Open Session 2, Exercise 1 </a:t>
            </a:r>
            <a:r>
              <a:rPr lang="en-US" b="1" dirty="0" err="1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Toyshop.Rmd</a:t>
            </a:r>
            <a:endParaRPr lang="en-US" sz="2400" b="1" dirty="0">
              <a:solidFill>
                <a:schemeClr val="bg1"/>
              </a:solidFill>
              <a:effectLst/>
              <a:latin typeface="Titillium Web" panose="00000500000000000000" pitchFamily="2" charset="0"/>
              <a:ea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7EA5E3-79CD-0898-69D1-E775DE9E3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6061472"/>
            <a:ext cx="1828800" cy="7965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0CEB8A-3A0A-9721-3638-3643BB8D30FA}"/>
              </a:ext>
            </a:extLst>
          </p:cNvPr>
          <p:cNvSpPr txBox="1"/>
          <p:nvPr/>
        </p:nvSpPr>
        <p:spPr>
          <a:xfrm>
            <a:off x="0" y="6603510"/>
            <a:ext cx="815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 Data Driven Supply Chain LLC </a:t>
            </a:r>
          </a:p>
        </p:txBody>
      </p:sp>
    </p:spTree>
    <p:extLst>
      <p:ext uri="{BB962C8B-B14F-4D97-AF65-F5344CB8AC3E}">
        <p14:creationId xmlns:p14="http://schemas.microsoft.com/office/powerpoint/2010/main" val="32898974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9B1E6-7660-F9B8-454E-2DE26833D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728" y="1363400"/>
            <a:ext cx="12028272" cy="5413918"/>
          </a:xfrm>
          <a:solidFill>
            <a:schemeClr val="accent1"/>
          </a:solidFill>
        </p:spPr>
        <p:txBody>
          <a:bodyPr/>
          <a:lstStyle/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chemeClr val="bg1"/>
                </a:solidFill>
                <a:effectLst/>
                <a:latin typeface="Titillium Web" panose="00000500000000000000" pitchFamily="2" charset="0"/>
                <a:ea typeface="Arial" panose="020B0604020202020204" pitchFamily="34" charset="0"/>
              </a:rPr>
              <a:t>In a linear program, the optimization solve</a:t>
            </a: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r returns a solution that yields the optimal (highest or lowest) objective value.</a:t>
            </a: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solidFill>
                <a:schemeClr val="bg1"/>
              </a:solidFill>
              <a:effectLst/>
              <a:latin typeface="Titillium Web" panose="00000500000000000000" pitchFamily="2" charset="0"/>
              <a:ea typeface="Arial" panose="020B0604020202020204" pitchFamily="34" charset="0"/>
            </a:endParaRP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There may be multiple, or infinitely many, solutions that yield the exact same optimal objective function.  These are called </a:t>
            </a:r>
            <a:r>
              <a:rPr lang="en-US" sz="1800" i="1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alternative solutions </a:t>
            </a: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and it’s not always easy to tell if they exist.</a:t>
            </a: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solidFill>
                <a:schemeClr val="bg1"/>
              </a:solidFill>
              <a:effectLst/>
              <a:latin typeface="Titillium Web" panose="00000500000000000000" pitchFamily="2" charset="0"/>
              <a:ea typeface="Arial" panose="020B0604020202020204" pitchFamily="34" charset="0"/>
            </a:endParaRP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There also may be many more solutions that yield an objective function only marginally worse than the optimal objective function.</a:t>
            </a: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solidFill>
                <a:schemeClr val="bg1"/>
              </a:solidFill>
              <a:effectLst/>
              <a:latin typeface="Titillium Web" panose="00000500000000000000" pitchFamily="2" charset="0"/>
              <a:ea typeface="Arial" panose="020B0604020202020204" pitchFamily="34" charset="0"/>
            </a:endParaRP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Part of the art of modeling is understanding where alternative solutions may exist, and if a solution that is slightly sub-optimal may actually be preferable from a business perspective.</a:t>
            </a:r>
            <a:endParaRPr lang="en-US" sz="1800" dirty="0">
              <a:solidFill>
                <a:schemeClr val="bg1"/>
              </a:solidFill>
              <a:effectLst/>
              <a:latin typeface="Titillium Web" panose="00000500000000000000" pitchFamily="2" charset="0"/>
              <a:ea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DE9C16-9312-4BE9-880B-EF7EB465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51" y="214047"/>
            <a:ext cx="10392022" cy="1149421"/>
          </a:xfrm>
        </p:spPr>
        <p:txBody>
          <a:bodyPr/>
          <a:lstStyle/>
          <a:p>
            <a:r>
              <a:rPr lang="en-US" sz="4800" dirty="0"/>
              <a:t>Alternative Solutions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269C7-BDFF-4B91-ACCA-604D99430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6061472"/>
            <a:ext cx="1828800" cy="7965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B52580-4CF6-4ED8-EF99-97E6E7F82F1C}"/>
              </a:ext>
            </a:extLst>
          </p:cNvPr>
          <p:cNvSpPr txBox="1"/>
          <p:nvPr/>
        </p:nvSpPr>
        <p:spPr>
          <a:xfrm>
            <a:off x="0" y="6603510"/>
            <a:ext cx="815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 Data Driven Supply Chain LLC </a:t>
            </a:r>
          </a:p>
        </p:txBody>
      </p:sp>
    </p:spTree>
    <p:extLst>
      <p:ext uri="{BB962C8B-B14F-4D97-AF65-F5344CB8AC3E}">
        <p14:creationId xmlns:p14="http://schemas.microsoft.com/office/powerpoint/2010/main" val="2373316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DE9C16-9312-4BE9-880B-EF7EB465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93" y="268941"/>
            <a:ext cx="10392022" cy="921155"/>
          </a:xfrm>
        </p:spPr>
        <p:txBody>
          <a:bodyPr/>
          <a:lstStyle/>
          <a:p>
            <a:r>
              <a:rPr lang="en-US" sz="4800" dirty="0"/>
              <a:t>Alternative Solutions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269C7-BDFF-4B91-ACCA-604D99430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6061472"/>
            <a:ext cx="1828800" cy="7965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72E41E-1EC8-3E6C-DAB5-54F609D14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627" y="1190096"/>
            <a:ext cx="4467225" cy="5667904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253B434-2586-422E-51DE-C47FFA0C1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8918" y="3030736"/>
            <a:ext cx="3083858" cy="796528"/>
          </a:xfrm>
        </p:spPr>
        <p:txBody>
          <a:bodyPr/>
          <a:lstStyle/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Optimal solution (8,0) objective value 56</a:t>
            </a:r>
            <a:endParaRPr lang="en-US" sz="1800" dirty="0">
              <a:solidFill>
                <a:schemeClr val="bg1"/>
              </a:solidFill>
              <a:effectLst/>
              <a:latin typeface="Titillium Web" panose="00000500000000000000" pitchFamily="2" charset="0"/>
              <a:ea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80FF1-6BC6-043A-0E9A-C7A8AD3D0F53}"/>
              </a:ext>
            </a:extLst>
          </p:cNvPr>
          <p:cNvSpPr txBox="1"/>
          <p:nvPr/>
        </p:nvSpPr>
        <p:spPr>
          <a:xfrm>
            <a:off x="0" y="6603510"/>
            <a:ext cx="815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 Data Driven Supply Chain LLC </a:t>
            </a:r>
          </a:p>
        </p:txBody>
      </p:sp>
    </p:spTree>
    <p:extLst>
      <p:ext uri="{BB962C8B-B14F-4D97-AF65-F5344CB8AC3E}">
        <p14:creationId xmlns:p14="http://schemas.microsoft.com/office/powerpoint/2010/main" val="36656480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9B1E6-7660-F9B8-454E-2DE26833D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864" y="1485870"/>
            <a:ext cx="12028272" cy="4453200"/>
          </a:xfrm>
          <a:solidFill>
            <a:schemeClr val="accent1"/>
          </a:solidFill>
        </p:spPr>
        <p:txBody>
          <a:bodyPr/>
          <a:lstStyle/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b="0" i="0" dirty="0">
                <a:solidFill>
                  <a:schemeClr val="bg1"/>
                </a:solidFill>
                <a:latin typeface="Titillium Web" panose="00000500000000000000" pitchFamily="2" charset="0"/>
              </a:rPr>
              <a:t>The transportation </a:t>
            </a:r>
            <a:r>
              <a:rPr lang="en-US" sz="2800" dirty="0">
                <a:solidFill>
                  <a:schemeClr val="bg1"/>
                </a:solidFill>
                <a:latin typeface="Titillium Web" panose="00000500000000000000" pitchFamily="2" charset="0"/>
              </a:rPr>
              <a:t>Problem is a Linear Programming problem where the decision variables are how much product to ship from each origin (out of a set of origins) to each destination (out of a set of destinations).  Each destination has a required amount of product (demand) and each origin has a maximum amount of product it can ship (capacity).</a:t>
            </a: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800" dirty="0">
              <a:solidFill>
                <a:schemeClr val="bg1"/>
              </a:solidFill>
              <a:latin typeface="Titillium Web" panose="00000500000000000000" pitchFamily="2" charset="0"/>
            </a:endParaRP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solidFill>
                  <a:schemeClr val="bg1"/>
                </a:solidFill>
                <a:latin typeface="Titillium Web" panose="00000500000000000000" pitchFamily="2" charset="0"/>
              </a:rPr>
              <a:t>The objective function is calculated by multiplying the total volume from each origin to each destination, by the distance between the locations.  The objective function is minimized.</a:t>
            </a:r>
            <a:endParaRPr lang="en-US" sz="3600" dirty="0">
              <a:solidFill>
                <a:schemeClr val="bg1"/>
              </a:solidFill>
              <a:effectLst/>
              <a:latin typeface="Titillium Web" panose="00000500000000000000" pitchFamily="2" charset="0"/>
              <a:ea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DE9C16-9312-4BE9-880B-EF7EB465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51" y="214047"/>
            <a:ext cx="10392022" cy="1149421"/>
          </a:xfrm>
        </p:spPr>
        <p:txBody>
          <a:bodyPr/>
          <a:lstStyle/>
          <a:p>
            <a:r>
              <a:rPr lang="en-US" sz="4800" dirty="0"/>
              <a:t>Transportation Problem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269C7-BDFF-4B91-ACCA-604D99430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6061472"/>
            <a:ext cx="1828800" cy="7965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5E2CB9-E38B-C996-0FEE-EF9D196AF7C1}"/>
              </a:ext>
            </a:extLst>
          </p:cNvPr>
          <p:cNvSpPr txBox="1"/>
          <p:nvPr/>
        </p:nvSpPr>
        <p:spPr>
          <a:xfrm>
            <a:off x="0" y="6603510"/>
            <a:ext cx="815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 Data Driven Supply Chain LLC </a:t>
            </a:r>
          </a:p>
        </p:txBody>
      </p:sp>
    </p:spTree>
    <p:extLst>
      <p:ext uri="{BB962C8B-B14F-4D97-AF65-F5344CB8AC3E}">
        <p14:creationId xmlns:p14="http://schemas.microsoft.com/office/powerpoint/2010/main" val="32147989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DE9C16-9312-4BE9-880B-EF7EB465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51" y="214047"/>
            <a:ext cx="10392022" cy="1149421"/>
          </a:xfrm>
        </p:spPr>
        <p:txBody>
          <a:bodyPr/>
          <a:lstStyle/>
          <a:p>
            <a:r>
              <a:rPr lang="en-US" sz="4800" dirty="0"/>
              <a:t>Transportation Problem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269C7-BDFF-4B91-ACCA-604D99430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6061472"/>
            <a:ext cx="1828800" cy="796528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4794238-93C7-749B-5011-9152ADA191D6}"/>
              </a:ext>
            </a:extLst>
          </p:cNvPr>
          <p:cNvSpPr/>
          <p:nvPr/>
        </p:nvSpPr>
        <p:spPr>
          <a:xfrm>
            <a:off x="3263900" y="5105400"/>
            <a:ext cx="4229100" cy="1354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Decision Variables: How much to ship from each Supplier to each Customer?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E99CA65-CE72-218A-64C7-670A03C86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87" y="2347912"/>
            <a:ext cx="10450513" cy="21621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81D0E8-CCFE-942C-AF38-6D40A7CC207C}"/>
              </a:ext>
            </a:extLst>
          </p:cNvPr>
          <p:cNvSpPr txBox="1"/>
          <p:nvPr/>
        </p:nvSpPr>
        <p:spPr>
          <a:xfrm>
            <a:off x="0" y="6603510"/>
            <a:ext cx="815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 Data Driven Supply Chain LLC </a:t>
            </a:r>
          </a:p>
        </p:txBody>
      </p:sp>
    </p:spTree>
    <p:extLst>
      <p:ext uri="{BB962C8B-B14F-4D97-AF65-F5344CB8AC3E}">
        <p14:creationId xmlns:p14="http://schemas.microsoft.com/office/powerpoint/2010/main" val="2703743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DE9C16-9312-4BE9-880B-EF7EB465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07" y="244663"/>
            <a:ext cx="10392022" cy="918516"/>
          </a:xfrm>
        </p:spPr>
        <p:txBody>
          <a:bodyPr/>
          <a:lstStyle/>
          <a:p>
            <a:r>
              <a:rPr lang="en-US" sz="4800" dirty="0"/>
              <a:t>What is Optimization Modeling?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269C7-BDFF-4B91-ACCA-604D99430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6061472"/>
            <a:ext cx="1828800" cy="796528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DBA4AC-43BF-4FA7-83DB-6EAD7EEAF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610" y="1048930"/>
            <a:ext cx="11138990" cy="5809069"/>
          </a:xfrm>
          <a:solidFill>
            <a:schemeClr val="accent1"/>
          </a:solidFill>
        </p:spPr>
        <p:txBody>
          <a:bodyPr/>
          <a:lstStyle/>
          <a:p>
            <a:pPr marL="101598" indent="0">
              <a:buNone/>
            </a:pPr>
            <a:r>
              <a:rPr lang="en-US" sz="3200" b="1" dirty="0"/>
              <a:t>Optimization modeling</a:t>
            </a:r>
            <a:r>
              <a:rPr lang="en-US" sz="3200" dirty="0"/>
              <a:t> is a mathematical technique that allows a practitioner to optimize a set of interconnected decisions, where the decisions are constrained by real-world limitations.  Optimization solvers take the set of decisions, formulated as a mathematical model, and return the set of decisions that optimizes (minimizes or maximizes) an expression (“objective function”) that includes some or all the decisions as inputs.</a:t>
            </a:r>
          </a:p>
          <a:p>
            <a:pPr marL="101598" indent="0">
              <a:buNone/>
            </a:pPr>
            <a:endParaRPr lang="en-US" sz="3200" b="1" i="1" dirty="0"/>
          </a:p>
          <a:p>
            <a:pPr marL="101598" indent="0">
              <a:buNone/>
            </a:pPr>
            <a:r>
              <a:rPr lang="en-US" sz="3200" b="1" i="1" dirty="0"/>
              <a:t>Optimization Modeling is also called Mathematical Programming</a:t>
            </a:r>
          </a:p>
          <a:p>
            <a:endParaRPr lang="en-US" sz="3200" dirty="0"/>
          </a:p>
          <a:p>
            <a:endParaRPr lang="en-US" sz="3200" b="1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7FEE69-5D20-FFA8-C95F-1271ACDFCD50}"/>
              </a:ext>
            </a:extLst>
          </p:cNvPr>
          <p:cNvSpPr txBox="1"/>
          <p:nvPr/>
        </p:nvSpPr>
        <p:spPr>
          <a:xfrm>
            <a:off x="0" y="6603510"/>
            <a:ext cx="815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 Data Driven Supply Chain LLC </a:t>
            </a:r>
          </a:p>
        </p:txBody>
      </p:sp>
    </p:spTree>
    <p:extLst>
      <p:ext uri="{BB962C8B-B14F-4D97-AF65-F5344CB8AC3E}">
        <p14:creationId xmlns:p14="http://schemas.microsoft.com/office/powerpoint/2010/main" val="35387069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594DD9-4844-4073-61C5-535435C63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1069"/>
            <a:ext cx="8996161" cy="483693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9DE9C16-9312-4BE9-880B-EF7EB465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51" y="214047"/>
            <a:ext cx="10392022" cy="1149421"/>
          </a:xfrm>
        </p:spPr>
        <p:txBody>
          <a:bodyPr/>
          <a:lstStyle/>
          <a:p>
            <a:r>
              <a:rPr lang="en-US" sz="4800" dirty="0"/>
              <a:t>Transportation Problem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269C7-BDFF-4B91-ACCA-604D99430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0" y="6061472"/>
            <a:ext cx="1828800" cy="796528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4794238-93C7-749B-5011-9152ADA191D6}"/>
              </a:ext>
            </a:extLst>
          </p:cNvPr>
          <p:cNvSpPr/>
          <p:nvPr/>
        </p:nvSpPr>
        <p:spPr>
          <a:xfrm>
            <a:off x="9448800" y="2358134"/>
            <a:ext cx="2507456" cy="3026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Red: Suppliers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Green: Customers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95CDB71-9F1F-3EE0-5F30-7095DF056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288728"/>
              </p:ext>
            </p:extLst>
          </p:nvPr>
        </p:nvGraphicFramePr>
        <p:xfrm>
          <a:off x="235744" y="2190750"/>
          <a:ext cx="5098256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3638">
                  <a:extLst>
                    <a:ext uri="{9D8B030D-6E8A-4147-A177-3AD203B41FA5}">
                      <a16:colId xmlns:a16="http://schemas.microsoft.com/office/drawing/2014/main" val="1772498606"/>
                    </a:ext>
                  </a:extLst>
                </a:gridCol>
                <a:gridCol w="839795">
                  <a:extLst>
                    <a:ext uri="{9D8B030D-6E8A-4147-A177-3AD203B41FA5}">
                      <a16:colId xmlns:a16="http://schemas.microsoft.com/office/drawing/2014/main" val="3713614591"/>
                    </a:ext>
                  </a:extLst>
                </a:gridCol>
                <a:gridCol w="923775">
                  <a:extLst>
                    <a:ext uri="{9D8B030D-6E8A-4147-A177-3AD203B41FA5}">
                      <a16:colId xmlns:a16="http://schemas.microsoft.com/office/drawing/2014/main" val="1186387056"/>
                    </a:ext>
                  </a:extLst>
                </a:gridCol>
                <a:gridCol w="937771">
                  <a:extLst>
                    <a:ext uri="{9D8B030D-6E8A-4147-A177-3AD203B41FA5}">
                      <a16:colId xmlns:a16="http://schemas.microsoft.com/office/drawing/2014/main" val="1008396163"/>
                    </a:ext>
                  </a:extLst>
                </a:gridCol>
                <a:gridCol w="913277">
                  <a:extLst>
                    <a:ext uri="{9D8B030D-6E8A-4147-A177-3AD203B41FA5}">
                      <a16:colId xmlns:a16="http://schemas.microsoft.com/office/drawing/2014/main" val="372314593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Customer: Dallas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Customer: Denver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Customer: Kansas City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Customer: Memphis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52810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Supplier: Chicago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1286 km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1466 km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656 km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774 km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87268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Supplier: Los Angeles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2014 km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1358 km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2199 km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2598 km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24957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Supplier: New York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2210 km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2621 km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1767 km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1539 km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43599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DA64C16-187E-9D24-1833-350F83445CEB}"/>
              </a:ext>
            </a:extLst>
          </p:cNvPr>
          <p:cNvSpPr txBox="1"/>
          <p:nvPr/>
        </p:nvSpPr>
        <p:spPr>
          <a:xfrm>
            <a:off x="8740140" y="60158"/>
            <a:ext cx="815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 Data Driven Supply Chain LLC </a:t>
            </a:r>
          </a:p>
        </p:txBody>
      </p:sp>
    </p:spTree>
    <p:extLst>
      <p:ext uri="{BB962C8B-B14F-4D97-AF65-F5344CB8AC3E}">
        <p14:creationId xmlns:p14="http://schemas.microsoft.com/office/powerpoint/2010/main" val="29299598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63C55C-4061-5B6C-83BF-77A6A4E026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Activity: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6D8575C-3879-49E7-E8F9-D77D2DD8E7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bg1"/>
                </a:solidFill>
                <a:effectLst/>
                <a:latin typeface="Titillium Web" panose="00000500000000000000" pitchFamily="2" charset="0"/>
                <a:ea typeface="Arial" panose="020B0604020202020204" pitchFamily="34" charset="0"/>
              </a:rPr>
              <a:t>R Exercise: Transportation Problem in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Titillium Web" panose="00000500000000000000" pitchFamily="2" charset="0"/>
                <a:ea typeface="Arial" panose="020B0604020202020204" pitchFamily="34" charset="0"/>
              </a:rPr>
              <a:t>ompr</a:t>
            </a:r>
            <a:endParaRPr lang="en-US" sz="2400" b="1" dirty="0">
              <a:solidFill>
                <a:schemeClr val="bg1"/>
              </a:solidFill>
              <a:effectLst/>
              <a:latin typeface="Titillium Web" panose="00000500000000000000" pitchFamily="2" charset="0"/>
              <a:ea typeface="Arial" panose="020B060402020202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Open Session 2, Exercise 2 Transportation </a:t>
            </a:r>
            <a:r>
              <a:rPr lang="en-US" b="1" dirty="0" err="1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Problem.Rmd</a:t>
            </a:r>
            <a:endParaRPr lang="en-US" sz="2400" b="1" dirty="0">
              <a:solidFill>
                <a:schemeClr val="bg1"/>
              </a:solidFill>
              <a:effectLst/>
              <a:latin typeface="Titillium Web" panose="00000500000000000000" pitchFamily="2" charset="0"/>
              <a:ea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7EA5E3-79CD-0898-69D1-E775DE9E3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6061472"/>
            <a:ext cx="1828800" cy="7965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98B663-0313-0E39-1AED-331FA6AF85FF}"/>
              </a:ext>
            </a:extLst>
          </p:cNvPr>
          <p:cNvSpPr txBox="1"/>
          <p:nvPr/>
        </p:nvSpPr>
        <p:spPr>
          <a:xfrm>
            <a:off x="0" y="6603510"/>
            <a:ext cx="815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 Data Driven Supply Chain LLC </a:t>
            </a:r>
          </a:p>
        </p:txBody>
      </p:sp>
    </p:spTree>
    <p:extLst>
      <p:ext uri="{BB962C8B-B14F-4D97-AF65-F5344CB8AC3E}">
        <p14:creationId xmlns:p14="http://schemas.microsoft.com/office/powerpoint/2010/main" val="41466479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DE9C16-9312-4BE9-880B-EF7EB465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33" y="-123578"/>
            <a:ext cx="10392022" cy="1149421"/>
          </a:xfrm>
        </p:spPr>
        <p:txBody>
          <a:bodyPr/>
          <a:lstStyle/>
          <a:p>
            <a:r>
              <a:rPr lang="en-US" sz="4800" dirty="0"/>
              <a:t>Transportation Problem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269C7-BDFF-4B91-ACCA-604D99430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6061472"/>
            <a:ext cx="1828800" cy="7965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6F5312-E82B-BB56-9025-E041E00DC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09" y="907646"/>
            <a:ext cx="11026381" cy="2349304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563405D-4614-ADBB-8D6F-6F192C51836A}"/>
              </a:ext>
            </a:extLst>
          </p:cNvPr>
          <p:cNvSpPr/>
          <p:nvPr/>
        </p:nvSpPr>
        <p:spPr>
          <a:xfrm>
            <a:off x="9278627" y="3668774"/>
            <a:ext cx="2507456" cy="3026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Red: Suppliers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Green: Customers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069639-CF5B-311A-E4DB-B477900022A2}"/>
              </a:ext>
            </a:extLst>
          </p:cNvPr>
          <p:cNvSpPr txBox="1"/>
          <p:nvPr/>
        </p:nvSpPr>
        <p:spPr>
          <a:xfrm>
            <a:off x="8610600" y="162560"/>
            <a:ext cx="815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 Data Driven Supply Chain LLC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4529ED-6CD0-EEFD-8731-BCCFEFD06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9929" y="3306096"/>
            <a:ext cx="5732281" cy="355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0456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DAC73D-B746-B0CF-DC6D-950C78832B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Questions?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BB7AA1-8434-49F7-4838-1A235FFD0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6061472"/>
            <a:ext cx="1828800" cy="7965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B6A11C-3192-5A1B-289B-3A87DAE92B2D}"/>
              </a:ext>
            </a:extLst>
          </p:cNvPr>
          <p:cNvSpPr txBox="1"/>
          <p:nvPr/>
        </p:nvSpPr>
        <p:spPr>
          <a:xfrm>
            <a:off x="0" y="6603510"/>
            <a:ext cx="815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 Data Driven Supply Chain LLC </a:t>
            </a:r>
          </a:p>
        </p:txBody>
      </p:sp>
    </p:spTree>
    <p:extLst>
      <p:ext uri="{BB962C8B-B14F-4D97-AF65-F5344CB8AC3E}">
        <p14:creationId xmlns:p14="http://schemas.microsoft.com/office/powerpoint/2010/main" val="2950312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D725-5C90-92F5-2977-0C2B0CC8E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326" y="0"/>
            <a:ext cx="10714674" cy="1143200"/>
          </a:xfrm>
        </p:spPr>
        <p:txBody>
          <a:bodyPr/>
          <a:lstStyle/>
          <a:p>
            <a:r>
              <a:rPr lang="en-US" sz="4400" dirty="0"/>
              <a:t>Optimization Modeling: Decision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8312DE-B32D-C768-4B18-CD32013DC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6061472"/>
            <a:ext cx="1828800" cy="79652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5E6D3-6DE9-58BB-32FA-8F8CAA339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3137" y="1143200"/>
            <a:ext cx="10786863" cy="5369895"/>
          </a:xfrm>
          <a:solidFill>
            <a:schemeClr val="accent1"/>
          </a:solidFill>
        </p:spPr>
        <p:txBody>
          <a:bodyPr/>
          <a:lstStyle/>
          <a:p>
            <a:pPr marL="101598" indent="0">
              <a:buNone/>
            </a:pPr>
            <a:r>
              <a:rPr lang="en-US" sz="2000" dirty="0"/>
              <a:t>A modeler will define </a:t>
            </a:r>
            <a:r>
              <a:rPr lang="en-US" sz="2000" b="1" i="1" dirty="0"/>
              <a:t>decision variables, </a:t>
            </a:r>
            <a:r>
              <a:rPr lang="en-US" sz="2000" dirty="0"/>
              <a:t>numeric</a:t>
            </a:r>
            <a:r>
              <a:rPr lang="en-US" sz="2000" b="1" dirty="0"/>
              <a:t> </a:t>
            </a:r>
            <a:r>
              <a:rPr lang="en-US" sz="2000" dirty="0"/>
              <a:t>variables that either:</a:t>
            </a:r>
          </a:p>
          <a:p>
            <a:pPr lvl="1"/>
            <a:r>
              <a:rPr lang="en-US" sz="2000" dirty="0"/>
              <a:t>directly represent the decisions they want to make, or </a:t>
            </a:r>
          </a:p>
          <a:p>
            <a:pPr lvl="1"/>
            <a:r>
              <a:rPr lang="en-US" sz="2000" dirty="0"/>
              <a:t>facilitate the constraints.</a:t>
            </a:r>
          </a:p>
          <a:p>
            <a:pPr marL="101598" indent="0">
              <a:buNone/>
            </a:pPr>
            <a:endParaRPr lang="en-US" sz="2000" dirty="0"/>
          </a:p>
          <a:p>
            <a:pPr marL="101598" indent="0">
              <a:buNone/>
            </a:pPr>
            <a:r>
              <a:rPr lang="en-US" sz="2000" dirty="0"/>
              <a:t>The objective function is the expression in the optimization model that we want to minimize or maximize.  It consists of some or all decision variables (with coefficients), plus a constant (incl zero)</a:t>
            </a:r>
          </a:p>
          <a:p>
            <a:pPr marL="101598" indent="0">
              <a:buNone/>
            </a:pPr>
            <a:endParaRPr lang="en-US" sz="2000" dirty="0"/>
          </a:p>
          <a:p>
            <a:pPr marL="101598" indent="0">
              <a:buNone/>
            </a:pPr>
            <a:r>
              <a:rPr lang="en-US" sz="2000" dirty="0"/>
              <a:t>When the optimization model is sent to specialized software (a “solver”), the solver will determine the values of all decision variables that yield the optimal value of the objective function.</a:t>
            </a:r>
          </a:p>
          <a:p>
            <a:pPr marL="101598" indent="0">
              <a:buNone/>
            </a:pPr>
            <a:endParaRPr lang="en-US" sz="2000" dirty="0"/>
          </a:p>
          <a:p>
            <a:pPr marL="101598" indent="0">
              <a:buNone/>
            </a:pPr>
            <a:r>
              <a:rPr lang="en-US" sz="2000" dirty="0"/>
              <a:t>Decision variables can be three main types:</a:t>
            </a:r>
          </a:p>
          <a:p>
            <a:r>
              <a:rPr lang="en-US" sz="2000" b="1" dirty="0"/>
              <a:t>Continuous</a:t>
            </a:r>
            <a:r>
              <a:rPr lang="en-US" sz="2000" dirty="0"/>
              <a:t>: any real value, possibly within user-defined upper or lower bounds</a:t>
            </a:r>
          </a:p>
          <a:p>
            <a:r>
              <a:rPr lang="en-US" sz="2000" b="1" dirty="0"/>
              <a:t>Integer: </a:t>
            </a:r>
            <a:r>
              <a:rPr lang="en-US" sz="2000" dirty="0"/>
              <a:t>any integer value, possibly within user-defined upper or lower bounds</a:t>
            </a:r>
          </a:p>
          <a:p>
            <a:r>
              <a:rPr lang="en-US" sz="2000" b="1" dirty="0"/>
              <a:t>Binary</a:t>
            </a:r>
            <a:r>
              <a:rPr lang="en-US" sz="2000" dirty="0"/>
              <a:t>: only 0 or 1</a:t>
            </a:r>
          </a:p>
          <a:p>
            <a:pPr lvl="1"/>
            <a:endParaRPr lang="en-US" sz="2000" dirty="0"/>
          </a:p>
          <a:p>
            <a:pPr marL="101598" indent="0">
              <a:buNone/>
            </a:pP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D04772-50ED-0A3A-58F5-A57F7455CD9B}"/>
              </a:ext>
            </a:extLst>
          </p:cNvPr>
          <p:cNvSpPr txBox="1"/>
          <p:nvPr/>
        </p:nvSpPr>
        <p:spPr>
          <a:xfrm>
            <a:off x="0" y="6603510"/>
            <a:ext cx="815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 Data Driven Supply Chain LLC </a:t>
            </a:r>
          </a:p>
        </p:txBody>
      </p:sp>
    </p:spTree>
    <p:extLst>
      <p:ext uri="{BB962C8B-B14F-4D97-AF65-F5344CB8AC3E}">
        <p14:creationId xmlns:p14="http://schemas.microsoft.com/office/powerpoint/2010/main" val="227284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D725-5C90-92F5-2977-0C2B0CC8E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0" y="0"/>
            <a:ext cx="10248000" cy="1143200"/>
          </a:xfrm>
        </p:spPr>
        <p:txBody>
          <a:bodyPr/>
          <a:lstStyle/>
          <a:p>
            <a:r>
              <a:rPr lang="en-US" sz="4400" dirty="0"/>
              <a:t>Optimization Model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5E6D3-6DE9-58BB-32FA-8F8CAA339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2000" y="1143200"/>
            <a:ext cx="10248000" cy="5321296"/>
          </a:xfrm>
          <a:solidFill>
            <a:schemeClr val="accent1"/>
          </a:solidFill>
        </p:spPr>
        <p:txBody>
          <a:bodyPr/>
          <a:lstStyle/>
          <a:p>
            <a:pPr marL="101598" indent="0">
              <a:buNone/>
            </a:pPr>
            <a:r>
              <a:rPr lang="en-US" sz="2000" dirty="0"/>
              <a:t>The types of decision variables, and the form of the constraints and objective function, will determine what type optimization model you have.</a:t>
            </a:r>
          </a:p>
          <a:p>
            <a:pPr marL="101598" indent="0">
              <a:buNone/>
            </a:pPr>
            <a:endParaRPr lang="en-US" sz="2000" dirty="0"/>
          </a:p>
          <a:p>
            <a:r>
              <a:rPr lang="en-US" sz="2000" b="1" dirty="0"/>
              <a:t>Linear Programming (LP) model:</a:t>
            </a:r>
            <a:r>
              <a:rPr lang="en-US" sz="2000" dirty="0"/>
              <a:t> only continuous decision variables, all constraints and the objective function are linear</a:t>
            </a:r>
          </a:p>
          <a:p>
            <a:r>
              <a:rPr lang="en-US" sz="2000" b="1" dirty="0"/>
              <a:t>Mixed Integer Linear Programming (MILP) model:</a:t>
            </a:r>
            <a:r>
              <a:rPr lang="en-US" sz="2000" dirty="0"/>
              <a:t> at least some decision variables are binary or integer, all constraints and the objective function are linear</a:t>
            </a:r>
          </a:p>
          <a:p>
            <a:r>
              <a:rPr lang="en-US" sz="2000" b="1" dirty="0"/>
              <a:t>Nonlinear Programming (NLP) model:</a:t>
            </a:r>
            <a:r>
              <a:rPr lang="en-US" sz="2000" dirty="0"/>
              <a:t> At least one term in the constraints or objective function are nonlinear (e.g., two decision variables multiplied by each other, or a decision variable raised to an exponent other than 1)</a:t>
            </a:r>
          </a:p>
          <a:p>
            <a:endParaRPr lang="en-US" sz="2000" dirty="0"/>
          </a:p>
          <a:p>
            <a:r>
              <a:rPr lang="en-US" sz="2000" b="1" i="1" dirty="0"/>
              <a:t>Mixed Integer Linear Programming is the dominant form of optimization modeling used in supply chain modeling</a:t>
            </a:r>
          </a:p>
          <a:p>
            <a:pPr marL="101598" indent="0">
              <a:buNone/>
            </a:pPr>
            <a:endParaRPr lang="en-US" sz="2000" b="1" dirty="0"/>
          </a:p>
          <a:p>
            <a:pPr marL="101598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101598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5F08D9-734C-3832-4562-AC7038135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6061472"/>
            <a:ext cx="1828800" cy="7965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C0B3B6-B396-FFB7-828B-E7FADA816FDB}"/>
              </a:ext>
            </a:extLst>
          </p:cNvPr>
          <p:cNvSpPr txBox="1"/>
          <p:nvPr/>
        </p:nvSpPr>
        <p:spPr>
          <a:xfrm>
            <a:off x="0" y="6603510"/>
            <a:ext cx="815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 Data Driven Supply Chain LLC </a:t>
            </a:r>
          </a:p>
        </p:txBody>
      </p:sp>
    </p:spTree>
    <p:extLst>
      <p:ext uri="{BB962C8B-B14F-4D97-AF65-F5344CB8AC3E}">
        <p14:creationId xmlns:p14="http://schemas.microsoft.com/office/powerpoint/2010/main" val="2591435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D725-5C90-92F5-2977-0C2B0CC8E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0" y="0"/>
            <a:ext cx="10248000" cy="1143200"/>
          </a:xfrm>
        </p:spPr>
        <p:txBody>
          <a:bodyPr/>
          <a:lstStyle/>
          <a:p>
            <a:r>
              <a:rPr lang="en-US" sz="4400" dirty="0"/>
              <a:t>Linear and Nonlinear Expressions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5F08D9-734C-3832-4562-AC7038135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6061472"/>
            <a:ext cx="1828800" cy="7965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C0B3B6-B396-FFB7-828B-E7FADA816FDB}"/>
              </a:ext>
            </a:extLst>
          </p:cNvPr>
          <p:cNvSpPr txBox="1"/>
          <p:nvPr/>
        </p:nvSpPr>
        <p:spPr>
          <a:xfrm>
            <a:off x="0" y="6603510"/>
            <a:ext cx="815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 Data Driven Supply Chain LLC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365E6D3-6DE9-58BB-32FA-8F8CAA33977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46649" y="1147712"/>
                <a:ext cx="11257472" cy="5710287"/>
              </a:xfrm>
              <a:solidFill>
                <a:schemeClr val="accent1"/>
              </a:solidFill>
            </p:spPr>
            <p:txBody>
              <a:bodyPr/>
              <a:lstStyle/>
              <a:p>
                <a:pPr marL="101598" indent="0">
                  <a:buNone/>
                </a:pPr>
                <a:r>
                  <a:rPr lang="en-US" sz="2000" b="1" dirty="0"/>
                  <a:t>Linear Expressions: Makes a single line in 1+ dimensions, when replacing any &lt;= or &gt;= with =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𝟕</m:t>
                    </m:r>
                  </m:oMath>
                </a14:m>
                <a:endParaRPr lang="en-US" sz="2000" b="1" dirty="0"/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en-US" sz="2000" b="1" dirty="0"/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endParaRPr lang="en-US" sz="2000" b="1" dirty="0"/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𝑪𝒂𝒏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𝒃𝒆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𝒓𝒆𝒂𝒓𝒓𝒂𝒏𝒈𝒆𝒅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𝒕𝒐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𝒇𝒐𝒓𝒎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𝒐𝒓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=) </m:t>
                    </m:r>
                  </m:oMath>
                </a14:m>
                <a:endParaRPr lang="en-US" sz="2000" b="1" dirty="0"/>
              </a:p>
              <a:p>
                <a:endParaRPr lang="en-US" sz="2000" b="1" dirty="0"/>
              </a:p>
              <a:p>
                <a:pPr marL="101598" indent="0">
                  <a:buNone/>
                </a:pPr>
                <a:r>
                  <a:rPr lang="en-US" sz="2000" b="1" dirty="0"/>
                  <a:t>Nonlinear Expressions: Does not make a line on 1+ dimensions when replacing &lt;= or &gt;= with =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𝟕</m:t>
                    </m:r>
                  </m:oMath>
                </a14:m>
                <a:endParaRPr lang="en-US" sz="2000" b="1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𝟏𝟗</m:t>
                    </m:r>
                  </m:oMath>
                </a14:m>
                <a:endParaRPr lang="en-US" sz="2000" b="1" dirty="0"/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𝒙𝒚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endParaRPr lang="en-US" sz="2000" b="1" dirty="0"/>
              </a:p>
              <a:p>
                <a:endParaRPr lang="en-US" sz="2000" b="1" dirty="0"/>
              </a:p>
              <a:p>
                <a:pPr marL="101598" indent="0">
                  <a:buNone/>
                </a:pPr>
                <a:r>
                  <a:rPr lang="en-US" sz="2000" b="1" dirty="0"/>
                  <a:t>The presence of </a:t>
                </a:r>
                <a:r>
                  <a:rPr lang="en-US" sz="2000" b="1" i="1" dirty="0"/>
                  <a:t>any</a:t>
                </a:r>
                <a:r>
                  <a:rPr lang="en-US" sz="2000" b="1" dirty="0"/>
                  <a:t> nonlinear expression in the constraints or objective function of an optimization problem, makes it nonlinear.  Many modeling tricks have been developed to mimic nonlinear functionality, using only linear expressions</a:t>
                </a:r>
              </a:p>
              <a:p>
                <a:pPr marL="101598" indent="0">
                  <a:buNone/>
                </a:pPr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marL="101598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365E6D3-6DE9-58BB-32FA-8F8CAA3397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46649" y="1147712"/>
                <a:ext cx="11257472" cy="5710287"/>
              </a:xfrm>
              <a:blipFill>
                <a:blip r:embed="rId3"/>
                <a:stretch>
                  <a:fillRect r="-54" b="-4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9810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DE9C16-9312-4BE9-880B-EF7EB465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40" y="355748"/>
            <a:ext cx="10392022" cy="1149421"/>
          </a:xfrm>
        </p:spPr>
        <p:txBody>
          <a:bodyPr/>
          <a:lstStyle/>
          <a:p>
            <a:r>
              <a:rPr lang="en-US" sz="4400" dirty="0"/>
              <a:t>Linear Programming Introduction: Toy Shop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269C7-BDFF-4B91-ACCA-604D99430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6061472"/>
            <a:ext cx="1828800" cy="79652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9B1E6-7660-F9B8-454E-2DE26833D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340" y="1646870"/>
            <a:ext cx="11160626" cy="4131200"/>
          </a:xfrm>
          <a:solidFill>
            <a:schemeClr val="accent1"/>
          </a:solidFill>
        </p:spPr>
        <p:txBody>
          <a:bodyPr/>
          <a:lstStyle/>
          <a:p>
            <a:pPr marL="101598" indent="0">
              <a:buNone/>
            </a:pPr>
            <a:r>
              <a:rPr lang="en-US" sz="2000" dirty="0"/>
              <a:t>A modeler will define </a:t>
            </a:r>
            <a:r>
              <a:rPr lang="en-US" sz="2000" b="1" i="1" dirty="0"/>
              <a:t>decision variables, </a:t>
            </a:r>
            <a:r>
              <a:rPr lang="en-US" sz="2000" dirty="0"/>
              <a:t>variables that either:</a:t>
            </a:r>
          </a:p>
          <a:p>
            <a:pPr lvl="1"/>
            <a:r>
              <a:rPr lang="en-US" sz="2000" dirty="0"/>
              <a:t>directly represent the decisions they want to make, or </a:t>
            </a:r>
          </a:p>
          <a:p>
            <a:pPr lvl="1"/>
            <a:r>
              <a:rPr lang="en-US" sz="2000" dirty="0"/>
              <a:t>facilitate the constraints.</a:t>
            </a:r>
          </a:p>
          <a:p>
            <a:pPr marL="101598" indent="0">
              <a:buNone/>
            </a:pPr>
            <a:endParaRPr lang="en-US" sz="2000" dirty="0"/>
          </a:p>
          <a:p>
            <a:pPr marL="101598" indent="0">
              <a:buNone/>
            </a:pPr>
            <a:r>
              <a:rPr lang="en-US" sz="2000" dirty="0"/>
              <a:t>The objective function is the expression in the optimization model that we want to minimize or maximize.  It consists of some or all decision variables, plus coefficients and/or constants.  </a:t>
            </a:r>
          </a:p>
          <a:p>
            <a:pPr marL="101598" indent="0">
              <a:buNone/>
            </a:pPr>
            <a:endParaRPr lang="en-US" sz="1800" b="1" dirty="0"/>
          </a:p>
          <a:p>
            <a:pPr marL="101598" indent="0">
              <a:buNone/>
            </a:pPr>
            <a:r>
              <a:rPr lang="en-US" sz="1800" b="1" dirty="0"/>
              <a:t>Linear Programming (LP) model:</a:t>
            </a:r>
            <a:r>
              <a:rPr lang="en-US" sz="1800" dirty="0"/>
              <a:t> only continuous decision variables, all constraints and the objective function are linear</a:t>
            </a:r>
          </a:p>
          <a:p>
            <a:pPr marL="101598" indent="0">
              <a:buNone/>
            </a:pPr>
            <a:endParaRPr lang="en-US" sz="1800" dirty="0"/>
          </a:p>
          <a:p>
            <a:pPr marL="101598" indent="0">
              <a:buNone/>
            </a:pPr>
            <a:r>
              <a:rPr lang="en-US" sz="1800" b="1" i="1" dirty="0"/>
              <a:t>In this example, we will make simplifying assumptions about the linearity of the real world, for teaching purposes!</a:t>
            </a: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1800" b="1" dirty="0">
              <a:solidFill>
                <a:schemeClr val="bg1"/>
              </a:solidFill>
              <a:effectLst/>
              <a:latin typeface="Titillium Web" panose="00000500000000000000" pitchFamily="2" charset="0"/>
              <a:ea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67DDD5-110B-9E65-7F95-958EADD053EF}"/>
              </a:ext>
            </a:extLst>
          </p:cNvPr>
          <p:cNvSpPr txBox="1"/>
          <p:nvPr/>
        </p:nvSpPr>
        <p:spPr>
          <a:xfrm>
            <a:off x="0" y="6603510"/>
            <a:ext cx="815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 Data Driven Supply Chain LLC </a:t>
            </a:r>
          </a:p>
        </p:txBody>
      </p:sp>
    </p:spTree>
    <p:extLst>
      <p:ext uri="{BB962C8B-B14F-4D97-AF65-F5344CB8AC3E}">
        <p14:creationId xmlns:p14="http://schemas.microsoft.com/office/powerpoint/2010/main" val="52887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DE9C16-9312-4BE9-880B-EF7EB465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51" y="274429"/>
            <a:ext cx="10392022" cy="1149421"/>
          </a:xfrm>
        </p:spPr>
        <p:txBody>
          <a:bodyPr/>
          <a:lstStyle/>
          <a:p>
            <a:r>
              <a:rPr lang="en-US" sz="4400" dirty="0"/>
              <a:t>Linear Programming Introduction: Toy Shop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269C7-BDFF-4B91-ACCA-604D99430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6061472"/>
            <a:ext cx="1828800" cy="79652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9B1E6-7660-F9B8-454E-2DE26833D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340" y="1646869"/>
            <a:ext cx="11160626" cy="4997083"/>
          </a:xfrm>
          <a:solidFill>
            <a:schemeClr val="accent1"/>
          </a:solidFill>
        </p:spPr>
        <p:txBody>
          <a:bodyPr/>
          <a:lstStyle/>
          <a:p>
            <a:pPr marL="101598" indent="0">
              <a:buNone/>
            </a:pPr>
            <a:r>
              <a:rPr lang="en-US" sz="1800" dirty="0"/>
              <a:t>North Woods Toy Emporium is the premier toymaker in Minnesota.  The store makes and sells their own product, and they only have two items: wooden cars and wooden trains.  Each toy is prepared by hand.</a:t>
            </a:r>
          </a:p>
          <a:p>
            <a:pPr marL="101598" indent="0">
              <a:buNone/>
            </a:pPr>
            <a:endParaRPr lang="en-US" sz="1800" dirty="0"/>
          </a:p>
          <a:p>
            <a:pPr marL="101598" indent="0">
              <a:buNone/>
            </a:pPr>
            <a:r>
              <a:rPr lang="en-US" sz="1800" dirty="0"/>
              <a:t>Each car requires 5 hours of woodwork and 1 unit of wood.  Each train requires 3 hours of woodwork and 1 unit of wood.  The profit is $7 on each wooden car, and $4 on each wooden train.  The expert toymaker in the shop has 40 hours a week for making toys, and due to supply limitations, only has 10 units of wood available each week.</a:t>
            </a:r>
          </a:p>
          <a:p>
            <a:pPr marL="101598" indent="0">
              <a:buNone/>
            </a:pPr>
            <a:endParaRPr lang="en-US" sz="1800" dirty="0"/>
          </a:p>
          <a:p>
            <a:pPr marL="101598" indent="0">
              <a:buNone/>
            </a:pPr>
            <a:r>
              <a:rPr lang="en-US" sz="1800" dirty="0"/>
              <a:t>How many wooden cars and wooden trains should be produced each week in order to maximize profit?</a:t>
            </a:r>
          </a:p>
          <a:p>
            <a:pPr marL="101598" indent="0">
              <a:buNone/>
            </a:pPr>
            <a:endParaRPr lang="en-US" sz="1800" b="1" dirty="0">
              <a:solidFill>
                <a:schemeClr val="bg1"/>
              </a:solidFill>
              <a:effectLst/>
              <a:latin typeface="Titillium Web" panose="00000500000000000000" pitchFamily="2" charset="0"/>
              <a:ea typeface="Arial" panose="020B0604020202020204" pitchFamily="34" charset="0"/>
            </a:endParaRPr>
          </a:p>
          <a:p>
            <a:pPr marL="101598" indent="0">
              <a:buNone/>
            </a:pPr>
            <a:r>
              <a:rPr lang="en-US" sz="1800" b="1" i="1" u="sng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Discussion on Linear Programming Inputs:</a:t>
            </a:r>
          </a:p>
          <a:p>
            <a:pPr marL="101598" indent="0">
              <a:buNone/>
            </a:pPr>
            <a:r>
              <a:rPr lang="en-US" sz="1800" dirty="0">
                <a:solidFill>
                  <a:schemeClr val="bg1"/>
                </a:solidFill>
                <a:effectLst/>
                <a:latin typeface="Titillium Web" panose="00000500000000000000" pitchFamily="2" charset="0"/>
                <a:ea typeface="Arial" panose="020B0604020202020204" pitchFamily="34" charset="0"/>
              </a:rPr>
              <a:t>What are the decisions?</a:t>
            </a:r>
          </a:p>
          <a:p>
            <a:pPr marL="101598" indent="0">
              <a:buNone/>
            </a:pPr>
            <a:r>
              <a:rPr lang="en-US" sz="1800" dirty="0">
                <a:solidFill>
                  <a:schemeClr val="bg1"/>
                </a:solidFill>
                <a:effectLst/>
                <a:latin typeface="Titillium Web" panose="00000500000000000000" pitchFamily="2" charset="0"/>
                <a:ea typeface="Arial" panose="020B0604020202020204" pitchFamily="34" charset="0"/>
              </a:rPr>
              <a:t>What are the constraints?</a:t>
            </a:r>
          </a:p>
          <a:p>
            <a:pPr marL="101598" indent="0">
              <a:buNone/>
            </a:pP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What is the objective?</a:t>
            </a:r>
          </a:p>
          <a:p>
            <a:pPr marL="101598" indent="0">
              <a:buNone/>
            </a:pPr>
            <a:endParaRPr lang="en-US" sz="1800" b="1" dirty="0">
              <a:solidFill>
                <a:schemeClr val="bg1"/>
              </a:solidFill>
              <a:effectLst/>
              <a:latin typeface="Titillium Web" panose="00000500000000000000" pitchFamily="2" charset="0"/>
              <a:ea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2154-B80A-F960-F3E6-A2B917110BFC}"/>
              </a:ext>
            </a:extLst>
          </p:cNvPr>
          <p:cNvSpPr txBox="1"/>
          <p:nvPr/>
        </p:nvSpPr>
        <p:spPr>
          <a:xfrm>
            <a:off x="0" y="6603510"/>
            <a:ext cx="815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 Data Driven Supply Chain LLC </a:t>
            </a:r>
          </a:p>
        </p:txBody>
      </p:sp>
    </p:spTree>
    <p:extLst>
      <p:ext uri="{BB962C8B-B14F-4D97-AF65-F5344CB8AC3E}">
        <p14:creationId xmlns:p14="http://schemas.microsoft.com/office/powerpoint/2010/main" val="2795246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DE9C16-9312-4BE9-880B-EF7EB465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51" y="214047"/>
            <a:ext cx="10392022" cy="1149421"/>
          </a:xfrm>
        </p:spPr>
        <p:txBody>
          <a:bodyPr/>
          <a:lstStyle/>
          <a:p>
            <a:r>
              <a:rPr lang="en-US" sz="4400" dirty="0"/>
              <a:t>Linear Programming Introduction: Toy Shop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269C7-BDFF-4B91-ACCA-604D99430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6061472"/>
            <a:ext cx="1828800" cy="79652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9B1E6-7660-F9B8-454E-2DE26833D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340" y="1646869"/>
            <a:ext cx="11160626" cy="4997083"/>
          </a:xfrm>
          <a:solidFill>
            <a:schemeClr val="accent1"/>
          </a:solidFill>
        </p:spPr>
        <p:txBody>
          <a:bodyPr/>
          <a:lstStyle/>
          <a:p>
            <a:pPr marL="101598" indent="0">
              <a:buNone/>
            </a:pPr>
            <a:r>
              <a:rPr lang="en-US" sz="1800" b="1" i="1" u="sng" dirty="0"/>
              <a:t>Decision Variables</a:t>
            </a:r>
          </a:p>
          <a:p>
            <a:pPr marL="101598" indent="0">
              <a:buNone/>
            </a:pPr>
            <a:r>
              <a:rPr lang="en-US" sz="1800" dirty="0"/>
              <a:t>Number of Cars to Produce (continuous decision variable, &gt;= 0) </a:t>
            </a:r>
            <a:r>
              <a:rPr lang="en-US" sz="1800" dirty="0">
                <a:sym typeface="Wingdings" panose="05000000000000000000" pitchFamily="2" charset="2"/>
              </a:rPr>
              <a:t> refer to as x</a:t>
            </a:r>
            <a:endParaRPr lang="en-US" sz="1800" dirty="0"/>
          </a:p>
          <a:p>
            <a:pPr marL="101598" indent="0">
              <a:buNone/>
            </a:pPr>
            <a:r>
              <a:rPr lang="en-US" sz="1800" dirty="0"/>
              <a:t>Number of Trains to Produce  (continuous decision variable, &gt;= 0) </a:t>
            </a:r>
            <a:r>
              <a:rPr lang="en-US" sz="1800" dirty="0">
                <a:sym typeface="Wingdings" panose="05000000000000000000" pitchFamily="2" charset="2"/>
              </a:rPr>
              <a:t> refer to as y</a:t>
            </a:r>
            <a:endParaRPr lang="en-US" sz="1800" dirty="0"/>
          </a:p>
          <a:p>
            <a:pPr marL="101598" indent="0">
              <a:buNone/>
            </a:pPr>
            <a:endParaRPr lang="en-US" sz="1800" b="1" dirty="0"/>
          </a:p>
          <a:p>
            <a:pPr marL="101598" indent="0">
              <a:buNone/>
            </a:pPr>
            <a:r>
              <a:rPr lang="en-US" sz="1800" b="1" i="1" u="sng" dirty="0"/>
              <a:t>Constraints</a:t>
            </a:r>
          </a:p>
          <a:p>
            <a:pPr marL="101598" indent="0">
              <a:buNone/>
            </a:pPr>
            <a:r>
              <a:rPr lang="en-US" sz="1800" dirty="0"/>
              <a:t>Woodwork Hours:     5 * (Number of Cars Produced) + 3 * (Number of Trains Produced) &lt;= 40</a:t>
            </a:r>
          </a:p>
          <a:p>
            <a:pPr marL="101598" indent="0">
              <a:buNone/>
            </a:pPr>
            <a:r>
              <a:rPr lang="en-US" sz="1800" dirty="0"/>
              <a:t>Wood Availability:      1 * (Number of Cars Produced) +  1 * (Number of Trains Produced) &lt;= 10</a:t>
            </a:r>
          </a:p>
          <a:p>
            <a:pPr marL="101598" indent="0">
              <a:buNone/>
            </a:pPr>
            <a:endParaRPr lang="en-US" sz="1800" dirty="0"/>
          </a:p>
          <a:p>
            <a:pPr marL="101598" indent="0">
              <a:buNone/>
            </a:pPr>
            <a:r>
              <a:rPr lang="en-US" sz="1800" b="1" i="1" u="sng" dirty="0"/>
              <a:t>Objective Function</a:t>
            </a:r>
          </a:p>
          <a:p>
            <a:pPr marL="101598" indent="0">
              <a:buNone/>
            </a:pPr>
            <a:r>
              <a:rPr lang="en-US" sz="1800" dirty="0"/>
              <a:t>Maximize $7 * (Number of Cars Produced) + $4 * (Number of Trains Produced)</a:t>
            </a:r>
            <a:endParaRPr lang="en-US" sz="1800" b="1" dirty="0">
              <a:solidFill>
                <a:schemeClr val="bg1"/>
              </a:solidFill>
              <a:effectLst/>
              <a:latin typeface="Titillium Web" panose="00000500000000000000" pitchFamily="2" charset="0"/>
              <a:ea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57B0DE-1A77-1385-9376-C6D1FD595CE2}"/>
              </a:ext>
            </a:extLst>
          </p:cNvPr>
          <p:cNvSpPr txBox="1"/>
          <p:nvPr/>
        </p:nvSpPr>
        <p:spPr>
          <a:xfrm>
            <a:off x="0" y="6603510"/>
            <a:ext cx="815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 Data Driven Supply Chain LLC </a:t>
            </a:r>
          </a:p>
        </p:txBody>
      </p:sp>
    </p:spTree>
    <p:extLst>
      <p:ext uri="{BB962C8B-B14F-4D97-AF65-F5344CB8AC3E}">
        <p14:creationId xmlns:p14="http://schemas.microsoft.com/office/powerpoint/2010/main" val="2853640742"/>
      </p:ext>
    </p:extLst>
  </p:cSld>
  <p:clrMapOvr>
    <a:masterClrMapping/>
  </p:clrMapOvr>
</p:sld>
</file>

<file path=ppt/theme/theme1.xml><?xml version="1.0" encoding="utf-8"?>
<a:theme xmlns:a="http://schemas.openxmlformats.org/drawingml/2006/main" name="Thaliard template">
  <a:themeElements>
    <a:clrScheme name="Custom 347">
      <a:dk1>
        <a:srgbClr val="34373D"/>
      </a:dk1>
      <a:lt1>
        <a:srgbClr val="FFFFFF"/>
      </a:lt1>
      <a:dk2>
        <a:srgbClr val="CDD2DB"/>
      </a:dk2>
      <a:lt2>
        <a:srgbClr val="6A7486"/>
      </a:lt2>
      <a:accent1>
        <a:srgbClr val="465573"/>
      </a:accent1>
      <a:accent2>
        <a:srgbClr val="6E86B6"/>
      </a:accent2>
      <a:accent3>
        <a:srgbClr val="ACBFE6"/>
      </a:accent3>
      <a:accent4>
        <a:srgbClr val="91C05E"/>
      </a:accent4>
      <a:accent5>
        <a:srgbClr val="ACCC88"/>
      </a:accent5>
      <a:accent6>
        <a:srgbClr val="E2F8C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Thaliard · SlidesCarnival</Template>
  <TotalTime>34919</TotalTime>
  <Words>3384</Words>
  <Application>Microsoft Office PowerPoint</Application>
  <PresentationFormat>Widescreen</PresentationFormat>
  <Paragraphs>384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Cambria Math</vt:lpstr>
      <vt:lpstr>Nunito Sans</vt:lpstr>
      <vt:lpstr>Symbol</vt:lpstr>
      <vt:lpstr>Titillium Web</vt:lpstr>
      <vt:lpstr>Titillium Web ExtraLight</vt:lpstr>
      <vt:lpstr>Thaliard template</vt:lpstr>
      <vt:lpstr>R Ladies STL Introduction to Optimization</vt:lpstr>
      <vt:lpstr>Who Am I?</vt:lpstr>
      <vt:lpstr>What is Optimization Modeling?</vt:lpstr>
      <vt:lpstr>Optimization Modeling: Decision Variables</vt:lpstr>
      <vt:lpstr>Optimization Model Types</vt:lpstr>
      <vt:lpstr>Linear and Nonlinear Expressions</vt:lpstr>
      <vt:lpstr>Linear Programming Introduction: Toy Shop Example</vt:lpstr>
      <vt:lpstr>Linear Programming Introduction: Toy Shop Example</vt:lpstr>
      <vt:lpstr>Linear Programming Introduction: Toy Shop Example</vt:lpstr>
      <vt:lpstr>Linear Programming Introduction: Toy Shop Example</vt:lpstr>
      <vt:lpstr>Linear Programming Introduction: Toy Shop Example</vt:lpstr>
      <vt:lpstr>Linear Programming Introduction: Toy Shop Example</vt:lpstr>
      <vt:lpstr>Linear Programming Introduction: Toy Shop Example</vt:lpstr>
      <vt:lpstr>Linear Programming Introduction: Toy Shop Example</vt:lpstr>
      <vt:lpstr>Linear Programming Introduction: Toy Shop Example</vt:lpstr>
      <vt:lpstr>PowerPoint Presentation</vt:lpstr>
      <vt:lpstr>PowerPoint Presentation</vt:lpstr>
      <vt:lpstr>Feasible Region, Colored by Objective Function Value</vt:lpstr>
      <vt:lpstr>Fundamentals of ompr</vt:lpstr>
      <vt:lpstr>Fundamentals of ompr</vt:lpstr>
      <vt:lpstr>ompr::add_variable() </vt:lpstr>
      <vt:lpstr>ompr::add_constraint() </vt:lpstr>
      <vt:lpstr>ompr::set_objective()</vt:lpstr>
      <vt:lpstr>ompr::solve_model()</vt:lpstr>
      <vt:lpstr>Activity: </vt:lpstr>
      <vt:lpstr>Alternative Solutions</vt:lpstr>
      <vt:lpstr>Alternative Solutions</vt:lpstr>
      <vt:lpstr>Transportation Problem</vt:lpstr>
      <vt:lpstr>Transportation Problem</vt:lpstr>
      <vt:lpstr>Transportation Problem</vt:lpstr>
      <vt:lpstr>Activity: </vt:lpstr>
      <vt:lpstr>Transportation Problem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Driven Supply Chain LLC</dc:title>
  <dc:creator>Ralph Asher</dc:creator>
  <cp:lastModifiedBy>Ralph Asher</cp:lastModifiedBy>
  <cp:revision>217</cp:revision>
  <cp:lastPrinted>2022-07-28T18:02:16Z</cp:lastPrinted>
  <dcterms:created xsi:type="dcterms:W3CDTF">2021-11-10T02:39:36Z</dcterms:created>
  <dcterms:modified xsi:type="dcterms:W3CDTF">2023-01-01T20:15:21Z</dcterms:modified>
</cp:coreProperties>
</file>