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6"/>
  </p:notesMasterIdLst>
  <p:sldIdLst>
    <p:sldId id="301" r:id="rId2"/>
    <p:sldId id="523" r:id="rId3"/>
    <p:sldId id="307" r:id="rId4"/>
    <p:sldId id="338" r:id="rId5"/>
    <p:sldId id="342" r:id="rId6"/>
    <p:sldId id="537" r:id="rId7"/>
    <p:sldId id="443" r:id="rId8"/>
    <p:sldId id="444" r:id="rId9"/>
    <p:sldId id="445" r:id="rId10"/>
    <p:sldId id="446" r:id="rId11"/>
    <p:sldId id="448" r:id="rId12"/>
    <p:sldId id="447" r:id="rId13"/>
    <p:sldId id="449" r:id="rId14"/>
    <p:sldId id="450" r:id="rId15"/>
    <p:sldId id="451" r:id="rId16"/>
    <p:sldId id="452" r:id="rId17"/>
    <p:sldId id="453" r:id="rId18"/>
    <p:sldId id="471" r:id="rId19"/>
    <p:sldId id="461" r:id="rId20"/>
    <p:sldId id="462" r:id="rId21"/>
    <p:sldId id="463" r:id="rId22"/>
    <p:sldId id="464" r:id="rId23"/>
    <p:sldId id="466" r:id="rId24"/>
    <p:sldId id="467" r:id="rId25"/>
    <p:sldId id="469" r:id="rId26"/>
    <p:sldId id="473" r:id="rId27"/>
    <p:sldId id="474" r:id="rId28"/>
    <p:sldId id="475" r:id="rId29"/>
    <p:sldId id="476" r:id="rId30"/>
    <p:sldId id="477" r:id="rId31"/>
    <p:sldId id="478" r:id="rId32"/>
    <p:sldId id="479" r:id="rId33"/>
    <p:sldId id="538" r:id="rId34"/>
    <p:sldId id="486" r:id="rId35"/>
    <p:sldId id="487" r:id="rId36"/>
    <p:sldId id="491" r:id="rId37"/>
    <p:sldId id="488" r:id="rId38"/>
    <p:sldId id="493" r:id="rId39"/>
    <p:sldId id="490" r:id="rId40"/>
    <p:sldId id="489" r:id="rId41"/>
    <p:sldId id="497" r:id="rId42"/>
    <p:sldId id="500" r:id="rId43"/>
    <p:sldId id="481" r:id="rId44"/>
    <p:sldId id="333" r:id="rId45"/>
  </p:sldIdLst>
  <p:sldSz cx="12192000" cy="68580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643" autoAdjust="0"/>
    <p:restoredTop sz="96807" autoAdjust="0"/>
  </p:normalViewPr>
  <p:slideViewPr>
    <p:cSldViewPr snapToGrid="0">
      <p:cViewPr varScale="1">
        <p:scale>
          <a:sx n="130" d="100"/>
          <a:sy n="130" d="100"/>
        </p:scale>
        <p:origin x="40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1727"/>
          </a:xfrm>
          <a:prstGeom prst="rect">
            <a:avLst/>
          </a:prstGeom>
        </p:spPr>
        <p:txBody>
          <a:bodyPr vert="horz" lIns="95829" tIns="47915" rIns="95829" bIns="47915"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5829" tIns="47915" rIns="95829" bIns="47915" rtlCol="0"/>
          <a:lstStyle>
            <a:lvl1pPr algn="r">
              <a:defRPr sz="1300"/>
            </a:lvl1pPr>
          </a:lstStyle>
          <a:p>
            <a:fld id="{4FA452DD-0240-4E6B-9610-0FE9F976DC9C}" type="datetimeFigureOut">
              <a:rPr lang="en-US" smtClean="0"/>
              <a:t>1/24/2023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5829" tIns="47915" rIns="95829" bIns="47915" rtlCol="0" anchor="ctr"/>
          <a:lstStyle/>
          <a:p>
            <a:endParaRPr lang="en-US"/>
          </a:p>
        </p:txBody>
      </p:sp>
      <p:sp>
        <p:nvSpPr>
          <p:cNvPr id="5" name="Notes Placeholder 4"/>
          <p:cNvSpPr>
            <a:spLocks noGrp="1"/>
          </p:cNvSpPr>
          <p:nvPr>
            <p:ph type="body" sz="quarter" idx="3"/>
          </p:nvPr>
        </p:nvSpPr>
        <p:spPr>
          <a:xfrm>
            <a:off x="731521" y="4620577"/>
            <a:ext cx="5852160" cy="3780473"/>
          </a:xfrm>
          <a:prstGeom prst="rect">
            <a:avLst/>
          </a:prstGeom>
        </p:spPr>
        <p:txBody>
          <a:bodyPr vert="horz" lIns="95829" tIns="47915" rIns="95829" bIns="479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5829" tIns="47915" rIns="95829" bIns="47915"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5829" tIns="47915" rIns="95829" bIns="47915" rtlCol="0" anchor="b"/>
          <a:lstStyle>
            <a:lvl1pPr algn="r">
              <a:defRPr sz="1300"/>
            </a:lvl1pPr>
          </a:lstStyle>
          <a:p>
            <a:fld id="{6EB142D0-2F42-469C-AE47-AE70BC8CCCA2}" type="slidenum">
              <a:rPr lang="en-US" smtClean="0"/>
              <a:t>‹#›</a:t>
            </a:fld>
            <a:endParaRPr lang="en-US"/>
          </a:p>
        </p:txBody>
      </p:sp>
    </p:spTree>
    <p:extLst>
      <p:ext uri="{BB962C8B-B14F-4D97-AF65-F5344CB8AC3E}">
        <p14:creationId xmlns:p14="http://schemas.microsoft.com/office/powerpoint/2010/main" val="1132933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B142D0-2F42-469C-AE47-AE70BC8CCCA2}" type="slidenum">
              <a:rPr lang="en-US" smtClean="0"/>
              <a:t>1</a:t>
            </a:fld>
            <a:endParaRPr lang="en-US"/>
          </a:p>
        </p:txBody>
      </p:sp>
    </p:spTree>
    <p:extLst>
      <p:ext uri="{BB962C8B-B14F-4D97-AF65-F5344CB8AC3E}">
        <p14:creationId xmlns:p14="http://schemas.microsoft.com/office/powerpoint/2010/main" val="2457741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B142D0-2F42-469C-AE47-AE70BC8CCCA2}" type="slidenum">
              <a:rPr lang="en-US" smtClean="0"/>
              <a:t>2</a:t>
            </a:fld>
            <a:endParaRPr lang="en-US"/>
          </a:p>
        </p:txBody>
      </p:sp>
    </p:spTree>
    <p:extLst>
      <p:ext uri="{BB962C8B-B14F-4D97-AF65-F5344CB8AC3E}">
        <p14:creationId xmlns:p14="http://schemas.microsoft.com/office/powerpoint/2010/main" val="127245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B142D0-2F42-469C-AE47-AE70BC8CCCA2}" type="slidenum">
              <a:rPr lang="en-US" smtClean="0"/>
              <a:t>44</a:t>
            </a:fld>
            <a:endParaRPr lang="en-US"/>
          </a:p>
        </p:txBody>
      </p:sp>
    </p:spTree>
    <p:extLst>
      <p:ext uri="{BB962C8B-B14F-4D97-AF65-F5344CB8AC3E}">
        <p14:creationId xmlns:p14="http://schemas.microsoft.com/office/powerpoint/2010/main" val="4192449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928700" y="1089721"/>
            <a:ext cx="10305600" cy="2775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7733">
                <a:solidFill>
                  <a:schemeClr val="lt1"/>
                </a:solidFill>
              </a:defRPr>
            </a:lvl1pPr>
            <a:lvl2pPr lvl="1">
              <a:spcBef>
                <a:spcPts val="0"/>
              </a:spcBef>
              <a:spcAft>
                <a:spcPts val="0"/>
              </a:spcAft>
              <a:buClr>
                <a:schemeClr val="lt1"/>
              </a:buClr>
              <a:buSzPts val="5800"/>
              <a:buNone/>
              <a:defRPr sz="7733">
                <a:solidFill>
                  <a:schemeClr val="lt1"/>
                </a:solidFill>
              </a:defRPr>
            </a:lvl2pPr>
            <a:lvl3pPr lvl="2">
              <a:spcBef>
                <a:spcPts val="0"/>
              </a:spcBef>
              <a:spcAft>
                <a:spcPts val="0"/>
              </a:spcAft>
              <a:buClr>
                <a:schemeClr val="lt1"/>
              </a:buClr>
              <a:buSzPts val="5800"/>
              <a:buNone/>
              <a:defRPr sz="7733">
                <a:solidFill>
                  <a:schemeClr val="lt1"/>
                </a:solidFill>
              </a:defRPr>
            </a:lvl3pPr>
            <a:lvl4pPr lvl="3">
              <a:spcBef>
                <a:spcPts val="0"/>
              </a:spcBef>
              <a:spcAft>
                <a:spcPts val="0"/>
              </a:spcAft>
              <a:buClr>
                <a:schemeClr val="lt1"/>
              </a:buClr>
              <a:buSzPts val="5800"/>
              <a:buNone/>
              <a:defRPr sz="7733">
                <a:solidFill>
                  <a:schemeClr val="lt1"/>
                </a:solidFill>
              </a:defRPr>
            </a:lvl4pPr>
            <a:lvl5pPr lvl="4">
              <a:spcBef>
                <a:spcPts val="0"/>
              </a:spcBef>
              <a:spcAft>
                <a:spcPts val="0"/>
              </a:spcAft>
              <a:buClr>
                <a:schemeClr val="lt1"/>
              </a:buClr>
              <a:buSzPts val="5800"/>
              <a:buNone/>
              <a:defRPr sz="7733">
                <a:solidFill>
                  <a:schemeClr val="lt1"/>
                </a:solidFill>
              </a:defRPr>
            </a:lvl5pPr>
            <a:lvl6pPr lvl="5">
              <a:spcBef>
                <a:spcPts val="0"/>
              </a:spcBef>
              <a:spcAft>
                <a:spcPts val="0"/>
              </a:spcAft>
              <a:buClr>
                <a:schemeClr val="lt1"/>
              </a:buClr>
              <a:buSzPts val="5800"/>
              <a:buNone/>
              <a:defRPr sz="7733">
                <a:solidFill>
                  <a:schemeClr val="lt1"/>
                </a:solidFill>
              </a:defRPr>
            </a:lvl6pPr>
            <a:lvl7pPr lvl="6">
              <a:spcBef>
                <a:spcPts val="0"/>
              </a:spcBef>
              <a:spcAft>
                <a:spcPts val="0"/>
              </a:spcAft>
              <a:buClr>
                <a:schemeClr val="lt1"/>
              </a:buClr>
              <a:buSzPts val="5800"/>
              <a:buNone/>
              <a:defRPr sz="7733">
                <a:solidFill>
                  <a:schemeClr val="lt1"/>
                </a:solidFill>
              </a:defRPr>
            </a:lvl7pPr>
            <a:lvl8pPr lvl="7">
              <a:spcBef>
                <a:spcPts val="0"/>
              </a:spcBef>
              <a:spcAft>
                <a:spcPts val="0"/>
              </a:spcAft>
              <a:buClr>
                <a:schemeClr val="lt1"/>
              </a:buClr>
              <a:buSzPts val="5800"/>
              <a:buNone/>
              <a:defRPr sz="7733">
                <a:solidFill>
                  <a:schemeClr val="lt1"/>
                </a:solidFill>
              </a:defRPr>
            </a:lvl8pPr>
            <a:lvl9pPr lvl="8">
              <a:spcBef>
                <a:spcPts val="0"/>
              </a:spcBef>
              <a:spcAft>
                <a:spcPts val="0"/>
              </a:spcAft>
              <a:buClr>
                <a:schemeClr val="lt1"/>
              </a:buClr>
              <a:buSzPts val="5800"/>
              <a:buNone/>
              <a:defRPr sz="7733">
                <a:solidFill>
                  <a:schemeClr val="lt1"/>
                </a:solidFill>
              </a:defRPr>
            </a:lvl9pPr>
          </a:lstStyle>
          <a:p>
            <a:r>
              <a:rPr lang="en-US"/>
              <a:t>Click to edit Master title style</a:t>
            </a:r>
            <a:endParaRPr/>
          </a:p>
        </p:txBody>
      </p:sp>
      <p:grpSp>
        <p:nvGrpSpPr>
          <p:cNvPr id="12" name="Google Shape;12;p2"/>
          <p:cNvGrpSpPr/>
          <p:nvPr/>
        </p:nvGrpSpPr>
        <p:grpSpPr>
          <a:xfrm>
            <a:off x="38067" y="2929019"/>
            <a:ext cx="12125397" cy="3929100"/>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6" name="Google Shape;46;p2"/>
          <p:cNvGrpSpPr/>
          <p:nvPr/>
        </p:nvGrpSpPr>
        <p:grpSpPr>
          <a:xfrm>
            <a:off x="38067" y="4479971"/>
            <a:ext cx="12125397" cy="2378148"/>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13" name="Google Shape;113;p2"/>
          <p:cNvSpPr/>
          <p:nvPr/>
        </p:nvSpPr>
        <p:spPr>
          <a:xfrm>
            <a:off x="0" y="2973317"/>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86262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with graphs">
  <p:cSld name="Blank with graphs">
    <p:spTree>
      <p:nvGrpSpPr>
        <p:cNvPr id="1" name="Shape 668"/>
        <p:cNvGrpSpPr/>
        <p:nvPr/>
      </p:nvGrpSpPr>
      <p:grpSpPr>
        <a:xfrm>
          <a:off x="0" y="0"/>
          <a:ext cx="0" cy="0"/>
          <a:chOff x="0" y="0"/>
          <a:chExt cx="0" cy="0"/>
        </a:xfrm>
      </p:grpSpPr>
      <p:sp>
        <p:nvSpPr>
          <p:cNvPr id="669" name="Google Shape;669;p13"/>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9410C2D-58AD-48AF-B2CB-C4E0E553DFF7}" type="slidenum">
              <a:rPr lang="en-US" smtClean="0"/>
              <a:t>‹#›</a:t>
            </a:fld>
            <a:endParaRPr lang="en-US"/>
          </a:p>
        </p:txBody>
      </p:sp>
      <p:grpSp>
        <p:nvGrpSpPr>
          <p:cNvPr id="670" name="Google Shape;670;p13"/>
          <p:cNvGrpSpPr/>
          <p:nvPr/>
        </p:nvGrpSpPr>
        <p:grpSpPr>
          <a:xfrm>
            <a:off x="38067" y="5134087"/>
            <a:ext cx="12125397" cy="1724139"/>
            <a:chOff x="28544" y="3514688"/>
            <a:chExt cx="9094048" cy="1628800"/>
          </a:xfrm>
        </p:grpSpPr>
        <p:sp>
          <p:nvSpPr>
            <p:cNvPr id="671" name="Google Shape;671;p1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2" name="Google Shape;672;p1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3" name="Google Shape;673;p1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4" name="Google Shape;674;p1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5" name="Google Shape;675;p1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6" name="Google Shape;676;p1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7" name="Google Shape;677;p1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8" name="Google Shape;678;p1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9" name="Google Shape;679;p1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0" name="Google Shape;680;p1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1" name="Google Shape;681;p1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2" name="Google Shape;682;p1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3" name="Google Shape;683;p1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4" name="Google Shape;684;p1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5" name="Google Shape;685;p1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6" name="Google Shape;686;p1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7" name="Google Shape;687;p1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8" name="Google Shape;688;p1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9" name="Google Shape;689;p1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0" name="Google Shape;690;p1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1" name="Google Shape;691;p1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2" name="Google Shape;692;p1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3" name="Google Shape;693;p1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4" name="Google Shape;694;p1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5" name="Google Shape;695;p1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6" name="Google Shape;696;p1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7" name="Google Shape;697;p1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8" name="Google Shape;698;p1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9" name="Google Shape;699;p1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0" name="Google Shape;700;p1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1" name="Google Shape;701;p1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2" name="Google Shape;702;p1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3" name="Google Shape;703;p1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04" name="Google Shape;704;p13"/>
          <p:cNvGrpSpPr/>
          <p:nvPr/>
        </p:nvGrpSpPr>
        <p:grpSpPr>
          <a:xfrm>
            <a:off x="38067" y="5814665"/>
            <a:ext cx="12125397" cy="1043561"/>
            <a:chOff x="28544" y="4157632"/>
            <a:chExt cx="9094048" cy="985856"/>
          </a:xfrm>
        </p:grpSpPr>
        <p:sp>
          <p:nvSpPr>
            <p:cNvPr id="705" name="Google Shape;705;p1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6" name="Google Shape;706;p1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7" name="Google Shape;707;p1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8" name="Google Shape;708;p1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9" name="Google Shape;709;p1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0" name="Google Shape;710;p1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1" name="Google Shape;711;p1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2" name="Google Shape;712;p1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3" name="Google Shape;713;p1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4" name="Google Shape;714;p1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5" name="Google Shape;715;p1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6" name="Google Shape;716;p1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7" name="Google Shape;717;p1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8" name="Google Shape;718;p1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9" name="Google Shape;719;p1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0" name="Google Shape;720;p1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1" name="Google Shape;721;p1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2" name="Google Shape;722;p1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3" name="Google Shape;723;p1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4" name="Google Shape;724;p1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5" name="Google Shape;725;p1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6" name="Google Shape;726;p1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7" name="Google Shape;727;p1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8" name="Google Shape;728;p1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9" name="Google Shape;729;p1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0" name="Google Shape;730;p1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1" name="Google Shape;731;p1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2" name="Google Shape;732;p1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3" name="Google Shape;733;p1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4" name="Google Shape;734;p1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5" name="Google Shape;735;p1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6" name="Google Shape;736;p1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7" name="Google Shape;737;p1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8" name="Google Shape;738;p1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9" name="Google Shape;739;p1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0" name="Google Shape;740;p1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1" name="Google Shape;741;p1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2" name="Google Shape;742;p1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3" name="Google Shape;743;p1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4" name="Google Shape;744;p1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5" name="Google Shape;745;p1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6" name="Google Shape;746;p1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7" name="Google Shape;747;p1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8" name="Google Shape;748;p1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9" name="Google Shape;749;p1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0" name="Google Shape;750;p1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1" name="Google Shape;751;p1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2" name="Google Shape;752;p1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3" name="Google Shape;753;p1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4" name="Google Shape;754;p1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5" name="Google Shape;755;p1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6" name="Google Shape;756;p1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7" name="Google Shape;757;p1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8" name="Google Shape;758;p1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9" name="Google Shape;759;p1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0" name="Google Shape;760;p1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1" name="Google Shape;761;p1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2" name="Google Shape;762;p1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3" name="Google Shape;763;p1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4" name="Google Shape;764;p1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5" name="Google Shape;765;p1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6" name="Google Shape;766;p1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7" name="Google Shape;767;p1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8" name="Google Shape;768;p1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9" name="Google Shape;769;p1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0" name="Google Shape;770;p1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71" name="Google Shape;771;p13"/>
          <p:cNvSpPr/>
          <p:nvPr/>
        </p:nvSpPr>
        <p:spPr>
          <a:xfrm>
            <a:off x="0" y="4772000"/>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672827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with frame">
  <p:cSld name="Blank with frame">
    <p:spTree>
      <p:nvGrpSpPr>
        <p:cNvPr id="1" name="Shape 772"/>
        <p:cNvGrpSpPr/>
        <p:nvPr/>
      </p:nvGrpSpPr>
      <p:grpSpPr>
        <a:xfrm>
          <a:off x="0" y="0"/>
          <a:ext cx="0" cy="0"/>
          <a:chOff x="0" y="0"/>
          <a:chExt cx="0" cy="0"/>
        </a:xfrm>
      </p:grpSpPr>
      <p:sp>
        <p:nvSpPr>
          <p:cNvPr id="773" name="Google Shape;773;p14"/>
          <p:cNvSpPr/>
          <p:nvPr/>
        </p:nvSpPr>
        <p:spPr>
          <a:xfrm>
            <a:off x="-233" y="0"/>
            <a:ext cx="12192000" cy="6858000"/>
          </a:xfrm>
          <a:prstGeom prst="frame">
            <a:avLst>
              <a:gd name="adj1" fmla="val 5397"/>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74" name="Google Shape;774;p14"/>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9410C2D-58AD-48AF-B2CB-C4E0E553DFF7}" type="slidenum">
              <a:rPr lang="en-US" smtClean="0"/>
              <a:t>‹#›</a:t>
            </a:fld>
            <a:endParaRPr lang="en-US"/>
          </a:p>
        </p:txBody>
      </p:sp>
    </p:spTree>
    <p:extLst>
      <p:ext uri="{BB962C8B-B14F-4D97-AF65-F5344CB8AC3E}">
        <p14:creationId xmlns:p14="http://schemas.microsoft.com/office/powerpoint/2010/main" val="3552082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userDrawn="1">
  <p:cSld name="1_Title + 1 column">
    <p:spTree>
      <p:nvGrpSpPr>
        <p:cNvPr id="1" name="Shape 223"/>
        <p:cNvGrpSpPr/>
        <p:nvPr/>
      </p:nvGrpSpPr>
      <p:grpSpPr>
        <a:xfrm>
          <a:off x="0" y="0"/>
          <a:ext cx="0" cy="0"/>
          <a:chOff x="0" y="0"/>
          <a:chExt cx="0" cy="0"/>
        </a:xfrm>
      </p:grpSpPr>
      <p:sp>
        <p:nvSpPr>
          <p:cNvPr id="224" name="Google Shape;224;p5"/>
          <p:cNvSpPr/>
          <p:nvPr/>
        </p:nvSpPr>
        <p:spPr>
          <a:xfrm>
            <a:off x="-33" y="0"/>
            <a:ext cx="12192000" cy="14516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5" name="Google Shape;225;p5"/>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9410C2D-58AD-48AF-B2CB-C4E0E553DFF7}" type="slidenum">
              <a:rPr lang="en-US" smtClean="0"/>
              <a:t>‹#›</a:t>
            </a:fld>
            <a:endParaRPr lang="en-US"/>
          </a:p>
        </p:txBody>
      </p:sp>
      <p:grpSp>
        <p:nvGrpSpPr>
          <p:cNvPr id="226" name="Google Shape;226;p5"/>
          <p:cNvGrpSpPr/>
          <p:nvPr/>
        </p:nvGrpSpPr>
        <p:grpSpPr>
          <a:xfrm>
            <a:off x="38067" y="5134087"/>
            <a:ext cx="12125397" cy="1724139"/>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60" name="Google Shape;260;p5"/>
          <p:cNvGrpSpPr/>
          <p:nvPr/>
        </p:nvGrpSpPr>
        <p:grpSpPr>
          <a:xfrm>
            <a:off x="38067" y="5814665"/>
            <a:ext cx="12125397" cy="104356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27" name="Google Shape;327;p5"/>
          <p:cNvSpPr/>
          <p:nvPr/>
        </p:nvSpPr>
        <p:spPr>
          <a:xfrm>
            <a:off x="0" y="4772000"/>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8" name="Google Shape;328;p5"/>
          <p:cNvSpPr txBox="1">
            <a:spLocks noGrp="1"/>
          </p:cNvSpPr>
          <p:nvPr>
            <p:ph type="title"/>
          </p:nvPr>
        </p:nvSpPr>
        <p:spPr>
          <a:xfrm>
            <a:off x="986233" y="535000"/>
            <a:ext cx="10248000" cy="11432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3072989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solidFill>
          <a:srgbClr val="465573"/>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597693" y="891923"/>
            <a:ext cx="10363200" cy="15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r>
              <a:rPr lang="en-US"/>
              <a:t>Click to edit Master title style</a:t>
            </a:r>
            <a:endParaRPr/>
          </a:p>
        </p:txBody>
      </p:sp>
      <p:sp>
        <p:nvSpPr>
          <p:cNvPr id="116" name="Google Shape;116;p3"/>
          <p:cNvSpPr txBox="1">
            <a:spLocks noGrp="1"/>
          </p:cNvSpPr>
          <p:nvPr>
            <p:ph type="subTitle" idx="1"/>
          </p:nvPr>
        </p:nvSpPr>
        <p:spPr>
          <a:xfrm>
            <a:off x="597693" y="2113513"/>
            <a:ext cx="103632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2400">
                <a:solidFill>
                  <a:schemeClr val="accent2"/>
                </a:solidFill>
              </a:defRPr>
            </a:lvl1pPr>
            <a:lvl2pPr lvl="1" rtl="0">
              <a:spcBef>
                <a:spcPts val="0"/>
              </a:spcBef>
              <a:spcAft>
                <a:spcPts val="0"/>
              </a:spcAft>
              <a:buClr>
                <a:schemeClr val="accent2"/>
              </a:buClr>
              <a:buSzPts val="1800"/>
              <a:buNone/>
              <a:defRPr sz="2400">
                <a:solidFill>
                  <a:schemeClr val="accent2"/>
                </a:solidFill>
              </a:defRPr>
            </a:lvl2pPr>
            <a:lvl3pPr lvl="2" rtl="0">
              <a:spcBef>
                <a:spcPts val="0"/>
              </a:spcBef>
              <a:spcAft>
                <a:spcPts val="0"/>
              </a:spcAft>
              <a:buClr>
                <a:schemeClr val="accent2"/>
              </a:buClr>
              <a:buSzPts val="1800"/>
              <a:buNone/>
              <a:defRPr sz="2400">
                <a:solidFill>
                  <a:schemeClr val="accent2"/>
                </a:solidFill>
              </a:defRPr>
            </a:lvl3pPr>
            <a:lvl4pPr lvl="3" rtl="0">
              <a:spcBef>
                <a:spcPts val="0"/>
              </a:spcBef>
              <a:spcAft>
                <a:spcPts val="0"/>
              </a:spcAft>
              <a:buClr>
                <a:schemeClr val="accent2"/>
              </a:buClr>
              <a:buSzPts val="1800"/>
              <a:buNone/>
              <a:defRPr sz="2400">
                <a:solidFill>
                  <a:schemeClr val="accent2"/>
                </a:solidFill>
              </a:defRPr>
            </a:lvl4pPr>
            <a:lvl5pPr lvl="4" rtl="0">
              <a:spcBef>
                <a:spcPts val="0"/>
              </a:spcBef>
              <a:spcAft>
                <a:spcPts val="0"/>
              </a:spcAft>
              <a:buClr>
                <a:schemeClr val="accent2"/>
              </a:buClr>
              <a:buSzPts val="1800"/>
              <a:buNone/>
              <a:defRPr sz="2400">
                <a:solidFill>
                  <a:schemeClr val="accent2"/>
                </a:solidFill>
              </a:defRPr>
            </a:lvl5pPr>
            <a:lvl6pPr lvl="5" rtl="0">
              <a:spcBef>
                <a:spcPts val="0"/>
              </a:spcBef>
              <a:spcAft>
                <a:spcPts val="0"/>
              </a:spcAft>
              <a:buClr>
                <a:schemeClr val="accent2"/>
              </a:buClr>
              <a:buSzPts val="1800"/>
              <a:buNone/>
              <a:defRPr sz="2400">
                <a:solidFill>
                  <a:schemeClr val="accent2"/>
                </a:solidFill>
              </a:defRPr>
            </a:lvl6pPr>
            <a:lvl7pPr lvl="6" rtl="0">
              <a:spcBef>
                <a:spcPts val="0"/>
              </a:spcBef>
              <a:spcAft>
                <a:spcPts val="0"/>
              </a:spcAft>
              <a:buClr>
                <a:schemeClr val="accent2"/>
              </a:buClr>
              <a:buSzPts val="1800"/>
              <a:buNone/>
              <a:defRPr sz="2400">
                <a:solidFill>
                  <a:schemeClr val="accent2"/>
                </a:solidFill>
              </a:defRPr>
            </a:lvl7pPr>
            <a:lvl8pPr lvl="7" rtl="0">
              <a:spcBef>
                <a:spcPts val="0"/>
              </a:spcBef>
              <a:spcAft>
                <a:spcPts val="0"/>
              </a:spcAft>
              <a:buClr>
                <a:schemeClr val="accent2"/>
              </a:buClr>
              <a:buSzPts val="1800"/>
              <a:buNone/>
              <a:defRPr sz="2400">
                <a:solidFill>
                  <a:schemeClr val="accent2"/>
                </a:solidFill>
              </a:defRPr>
            </a:lvl8pPr>
            <a:lvl9pPr lvl="8" rtl="0">
              <a:spcBef>
                <a:spcPts val="0"/>
              </a:spcBef>
              <a:spcAft>
                <a:spcPts val="0"/>
              </a:spcAft>
              <a:buClr>
                <a:schemeClr val="accent2"/>
              </a:buClr>
              <a:buSzPts val="1800"/>
              <a:buNone/>
              <a:defRPr sz="2400">
                <a:solidFill>
                  <a:schemeClr val="accent2"/>
                </a:solidFill>
              </a:defRPr>
            </a:lvl9pPr>
          </a:lstStyle>
          <a:p>
            <a:r>
              <a:rPr lang="en-US"/>
              <a:t>Click to edit Master subtitle style</a:t>
            </a:r>
            <a:endParaRPr/>
          </a:p>
        </p:txBody>
      </p:sp>
      <p:grpSp>
        <p:nvGrpSpPr>
          <p:cNvPr id="117" name="Google Shape;117;p3"/>
          <p:cNvGrpSpPr/>
          <p:nvPr/>
        </p:nvGrpSpPr>
        <p:grpSpPr>
          <a:xfrm>
            <a:off x="38067" y="2929019"/>
            <a:ext cx="12125397" cy="3929100"/>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1" name="Google Shape;151;p3"/>
          <p:cNvGrpSpPr/>
          <p:nvPr/>
        </p:nvGrpSpPr>
        <p:grpSpPr>
          <a:xfrm>
            <a:off x="38067" y="4479971"/>
            <a:ext cx="12125397" cy="2378148"/>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40051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3"/>
        <p:cNvGrpSpPr/>
        <p:nvPr/>
      </p:nvGrpSpPr>
      <p:grpSpPr>
        <a:xfrm>
          <a:off x="0" y="0"/>
          <a:ext cx="0" cy="0"/>
          <a:chOff x="0" y="0"/>
          <a:chExt cx="0" cy="0"/>
        </a:xfrm>
      </p:grpSpPr>
      <p:sp>
        <p:nvSpPr>
          <p:cNvPr id="224" name="Google Shape;224;p5"/>
          <p:cNvSpPr/>
          <p:nvPr/>
        </p:nvSpPr>
        <p:spPr>
          <a:xfrm>
            <a:off x="-33" y="0"/>
            <a:ext cx="12192000" cy="14516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5" name="Google Shape;225;p5"/>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9410C2D-58AD-48AF-B2CB-C4E0E553DFF7}" type="slidenum">
              <a:rPr lang="en-US" smtClean="0"/>
              <a:t>‹#›</a:t>
            </a:fld>
            <a:endParaRPr lang="en-US"/>
          </a:p>
        </p:txBody>
      </p:sp>
      <p:grpSp>
        <p:nvGrpSpPr>
          <p:cNvPr id="226" name="Google Shape;226;p5"/>
          <p:cNvGrpSpPr/>
          <p:nvPr/>
        </p:nvGrpSpPr>
        <p:grpSpPr>
          <a:xfrm>
            <a:off x="38067" y="5134087"/>
            <a:ext cx="12125397" cy="1724139"/>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60" name="Google Shape;260;p5"/>
          <p:cNvGrpSpPr/>
          <p:nvPr/>
        </p:nvGrpSpPr>
        <p:grpSpPr>
          <a:xfrm>
            <a:off x="38067" y="5814665"/>
            <a:ext cx="12125397" cy="104356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27" name="Google Shape;327;p5"/>
          <p:cNvSpPr/>
          <p:nvPr/>
        </p:nvSpPr>
        <p:spPr>
          <a:xfrm>
            <a:off x="0" y="4772000"/>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8" name="Google Shape;328;p5"/>
          <p:cNvSpPr txBox="1">
            <a:spLocks noGrp="1"/>
          </p:cNvSpPr>
          <p:nvPr>
            <p:ph type="title"/>
          </p:nvPr>
        </p:nvSpPr>
        <p:spPr>
          <a:xfrm>
            <a:off x="986233" y="535000"/>
            <a:ext cx="10248000" cy="11432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r>
              <a:rPr lang="en-US"/>
              <a:t>Click to edit Master title style</a:t>
            </a:r>
            <a:endParaRPr/>
          </a:p>
        </p:txBody>
      </p:sp>
      <p:sp>
        <p:nvSpPr>
          <p:cNvPr id="329" name="Google Shape;329;p5"/>
          <p:cNvSpPr txBox="1">
            <a:spLocks noGrp="1"/>
          </p:cNvSpPr>
          <p:nvPr>
            <p:ph type="body" idx="1"/>
          </p:nvPr>
        </p:nvSpPr>
        <p:spPr>
          <a:xfrm>
            <a:off x="986240" y="1536704"/>
            <a:ext cx="10248000" cy="41312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solidFill>
                  <a:schemeClr val="lt1"/>
                </a:solidFill>
              </a:defRPr>
            </a:lvl1pPr>
            <a:lvl2pPr marL="1219170" lvl="1" indent="-507987">
              <a:spcBef>
                <a:spcPts val="0"/>
              </a:spcBef>
              <a:spcAft>
                <a:spcPts val="0"/>
              </a:spcAft>
              <a:buSzPts val="2400"/>
              <a:buChar char="-"/>
              <a:defRPr>
                <a:solidFill>
                  <a:schemeClr val="lt1"/>
                </a:solidFill>
              </a:defRPr>
            </a:lvl2pPr>
            <a:lvl3pPr marL="1828754" lvl="2" indent="-507987">
              <a:spcBef>
                <a:spcPts val="0"/>
              </a:spcBef>
              <a:spcAft>
                <a:spcPts val="0"/>
              </a:spcAft>
              <a:buSzPts val="2400"/>
              <a:buChar char="-"/>
              <a:defRPr>
                <a:solidFill>
                  <a:schemeClr val="lt1"/>
                </a:solidFill>
              </a:defRPr>
            </a:lvl3pPr>
            <a:lvl4pPr marL="2438339" lvl="3" indent="-507987">
              <a:spcBef>
                <a:spcPts val="0"/>
              </a:spcBef>
              <a:spcAft>
                <a:spcPts val="0"/>
              </a:spcAft>
              <a:buSzPts val="2400"/>
              <a:buChar char="-"/>
              <a:defRPr>
                <a:solidFill>
                  <a:schemeClr val="lt1"/>
                </a:solidFill>
              </a:defRPr>
            </a:lvl4pPr>
            <a:lvl5pPr marL="3047924" lvl="4" indent="-507987">
              <a:spcBef>
                <a:spcPts val="0"/>
              </a:spcBef>
              <a:spcAft>
                <a:spcPts val="0"/>
              </a:spcAft>
              <a:buSzPts val="2400"/>
              <a:buChar char="-"/>
              <a:defRPr>
                <a:solidFill>
                  <a:schemeClr val="lt1"/>
                </a:solidFill>
              </a:defRPr>
            </a:lvl5pPr>
            <a:lvl6pPr marL="3657509" lvl="5" indent="-507987">
              <a:spcBef>
                <a:spcPts val="0"/>
              </a:spcBef>
              <a:spcAft>
                <a:spcPts val="0"/>
              </a:spcAft>
              <a:buSzPts val="2400"/>
              <a:buChar char="-"/>
              <a:defRPr>
                <a:solidFill>
                  <a:schemeClr val="lt1"/>
                </a:solidFill>
              </a:defRPr>
            </a:lvl6pPr>
            <a:lvl7pPr marL="4267093" lvl="6" indent="-507987">
              <a:spcBef>
                <a:spcPts val="0"/>
              </a:spcBef>
              <a:spcAft>
                <a:spcPts val="0"/>
              </a:spcAft>
              <a:buSzPts val="2400"/>
              <a:buChar char="●"/>
              <a:defRPr>
                <a:solidFill>
                  <a:schemeClr val="lt1"/>
                </a:solidFill>
              </a:defRPr>
            </a:lvl7pPr>
            <a:lvl8pPr marL="4876678" lvl="7" indent="-507987">
              <a:spcBef>
                <a:spcPts val="0"/>
              </a:spcBef>
              <a:spcAft>
                <a:spcPts val="0"/>
              </a:spcAft>
              <a:buSzPts val="2400"/>
              <a:buChar char="○"/>
              <a:defRPr>
                <a:solidFill>
                  <a:schemeClr val="lt1"/>
                </a:solidFill>
              </a:defRPr>
            </a:lvl8pPr>
            <a:lvl9pPr marL="5486263" lvl="8" indent="-507987">
              <a:spcBef>
                <a:spcPts val="0"/>
              </a:spcBef>
              <a:spcAft>
                <a:spcPts val="0"/>
              </a:spcAft>
              <a:buSzPts val="2400"/>
              <a:buChar char="■"/>
              <a:defRPr>
                <a:solidFill>
                  <a:schemeClr val="lt1"/>
                </a:solidFill>
              </a:defRPr>
            </a:lvl9pPr>
          </a:lstStyle>
          <a:p>
            <a:pPr lvl="0"/>
            <a:r>
              <a:rPr lang="en-US"/>
              <a:t>Click to edit Master text styles</a:t>
            </a:r>
          </a:p>
        </p:txBody>
      </p:sp>
    </p:spTree>
    <p:extLst>
      <p:ext uri="{BB962C8B-B14F-4D97-AF65-F5344CB8AC3E}">
        <p14:creationId xmlns:p14="http://schemas.microsoft.com/office/powerpoint/2010/main" val="2053163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330"/>
        <p:cNvGrpSpPr/>
        <p:nvPr/>
      </p:nvGrpSpPr>
      <p:grpSpPr>
        <a:xfrm>
          <a:off x="0" y="0"/>
          <a:ext cx="0" cy="0"/>
          <a:chOff x="0" y="0"/>
          <a:chExt cx="0" cy="0"/>
        </a:xfrm>
      </p:grpSpPr>
      <p:sp>
        <p:nvSpPr>
          <p:cNvPr id="331" name="Google Shape;331;p6"/>
          <p:cNvSpPr/>
          <p:nvPr/>
        </p:nvSpPr>
        <p:spPr>
          <a:xfrm>
            <a:off x="6646867" y="200"/>
            <a:ext cx="5545200" cy="68580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2" name="Google Shape;332;p6"/>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9410C2D-58AD-48AF-B2CB-C4E0E553DFF7}" type="slidenum">
              <a:rPr lang="en-US" smtClean="0"/>
              <a:t>‹#›</a:t>
            </a:fld>
            <a:endParaRPr lang="en-US"/>
          </a:p>
        </p:txBody>
      </p:sp>
      <p:sp>
        <p:nvSpPr>
          <p:cNvPr id="333" name="Google Shape;333;p6"/>
          <p:cNvSpPr txBox="1">
            <a:spLocks noGrp="1"/>
          </p:cNvSpPr>
          <p:nvPr>
            <p:ph type="title"/>
          </p:nvPr>
        </p:nvSpPr>
        <p:spPr>
          <a:xfrm>
            <a:off x="603632" y="827893"/>
            <a:ext cx="5313600" cy="114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r>
              <a:rPr lang="en-US"/>
              <a:t>Click to edit Master title style</a:t>
            </a:r>
            <a:endParaRPr/>
          </a:p>
        </p:txBody>
      </p:sp>
      <p:sp>
        <p:nvSpPr>
          <p:cNvPr id="334" name="Google Shape;334;p6"/>
          <p:cNvSpPr txBox="1">
            <a:spLocks noGrp="1"/>
          </p:cNvSpPr>
          <p:nvPr>
            <p:ph type="body" idx="1"/>
          </p:nvPr>
        </p:nvSpPr>
        <p:spPr>
          <a:xfrm>
            <a:off x="603636" y="1883571"/>
            <a:ext cx="5313600" cy="4131200"/>
          </a:xfrm>
          <a:prstGeom prst="rect">
            <a:avLst/>
          </a:prstGeom>
        </p:spPr>
        <p:txBody>
          <a:bodyPr spcFirstLastPara="1" wrap="square" lIns="91425" tIns="91425" rIns="91425" bIns="91425" anchor="t" anchorCtr="0">
            <a:noAutofit/>
          </a:bodyPr>
          <a:lstStyle>
            <a:lvl1pPr marL="609585" lvl="0" indent="-507987" rtl="0">
              <a:spcBef>
                <a:spcPts val="800"/>
              </a:spcBef>
              <a:spcAft>
                <a:spcPts val="0"/>
              </a:spcAft>
              <a:buSzPts val="2400"/>
              <a:buChar char="▫"/>
              <a:defRPr>
                <a:solidFill>
                  <a:schemeClr val="lt1"/>
                </a:solidFill>
              </a:defRPr>
            </a:lvl1pPr>
            <a:lvl2pPr marL="1219170" lvl="1" indent="-507987" rtl="0">
              <a:spcBef>
                <a:spcPts val="0"/>
              </a:spcBef>
              <a:spcAft>
                <a:spcPts val="0"/>
              </a:spcAft>
              <a:buSzPts val="2400"/>
              <a:buChar char="-"/>
              <a:defRPr>
                <a:solidFill>
                  <a:schemeClr val="lt1"/>
                </a:solidFill>
              </a:defRPr>
            </a:lvl2pPr>
            <a:lvl3pPr marL="1828754" lvl="2" indent="-507987" rtl="0">
              <a:spcBef>
                <a:spcPts val="0"/>
              </a:spcBef>
              <a:spcAft>
                <a:spcPts val="0"/>
              </a:spcAft>
              <a:buSzPts val="2400"/>
              <a:buChar char="-"/>
              <a:defRPr>
                <a:solidFill>
                  <a:schemeClr val="lt1"/>
                </a:solidFill>
              </a:defRPr>
            </a:lvl3pPr>
            <a:lvl4pPr marL="2438339" lvl="3" indent="-507987" rtl="0">
              <a:spcBef>
                <a:spcPts val="0"/>
              </a:spcBef>
              <a:spcAft>
                <a:spcPts val="0"/>
              </a:spcAft>
              <a:buSzPts val="2400"/>
              <a:buChar char="-"/>
              <a:defRPr>
                <a:solidFill>
                  <a:schemeClr val="lt1"/>
                </a:solidFill>
              </a:defRPr>
            </a:lvl4pPr>
            <a:lvl5pPr marL="3047924" lvl="4" indent="-507987" rtl="0">
              <a:spcBef>
                <a:spcPts val="0"/>
              </a:spcBef>
              <a:spcAft>
                <a:spcPts val="0"/>
              </a:spcAft>
              <a:buSzPts val="2400"/>
              <a:buChar char="-"/>
              <a:defRPr>
                <a:solidFill>
                  <a:schemeClr val="lt1"/>
                </a:solidFill>
              </a:defRPr>
            </a:lvl5pPr>
            <a:lvl6pPr marL="3657509" lvl="5" indent="-507987" rtl="0">
              <a:spcBef>
                <a:spcPts val="0"/>
              </a:spcBef>
              <a:spcAft>
                <a:spcPts val="0"/>
              </a:spcAft>
              <a:buSzPts val="2400"/>
              <a:buChar char="-"/>
              <a:defRPr>
                <a:solidFill>
                  <a:schemeClr val="lt1"/>
                </a:solidFill>
              </a:defRPr>
            </a:lvl6pPr>
            <a:lvl7pPr marL="4267093" lvl="6" indent="-507987" rtl="0">
              <a:spcBef>
                <a:spcPts val="0"/>
              </a:spcBef>
              <a:spcAft>
                <a:spcPts val="0"/>
              </a:spcAft>
              <a:buSzPts val="2400"/>
              <a:buChar char="●"/>
              <a:defRPr>
                <a:solidFill>
                  <a:schemeClr val="lt1"/>
                </a:solidFill>
              </a:defRPr>
            </a:lvl7pPr>
            <a:lvl8pPr marL="4876678" lvl="7" indent="-507987" rtl="0">
              <a:spcBef>
                <a:spcPts val="0"/>
              </a:spcBef>
              <a:spcAft>
                <a:spcPts val="0"/>
              </a:spcAft>
              <a:buSzPts val="2400"/>
              <a:buChar char="○"/>
              <a:defRPr>
                <a:solidFill>
                  <a:schemeClr val="lt1"/>
                </a:solidFill>
              </a:defRPr>
            </a:lvl8pPr>
            <a:lvl9pPr marL="5486263" lvl="8" indent="-507987" rtl="0">
              <a:spcBef>
                <a:spcPts val="0"/>
              </a:spcBef>
              <a:spcAft>
                <a:spcPts val="0"/>
              </a:spcAft>
              <a:buSzPts val="2400"/>
              <a:buChar char="■"/>
              <a:defRPr>
                <a:solidFill>
                  <a:schemeClr val="lt1"/>
                </a:solidFill>
              </a:defRPr>
            </a:lvl9pPr>
          </a:lstStyle>
          <a:p>
            <a:pPr lvl="0"/>
            <a:r>
              <a:rPr lang="en-US"/>
              <a:t>Click to edit Master text styles</a:t>
            </a:r>
          </a:p>
        </p:txBody>
      </p:sp>
    </p:spTree>
    <p:extLst>
      <p:ext uri="{BB962C8B-B14F-4D97-AF65-F5344CB8AC3E}">
        <p14:creationId xmlns:p14="http://schemas.microsoft.com/office/powerpoint/2010/main" val="3292034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43"/>
        <p:cNvGrpSpPr/>
        <p:nvPr/>
      </p:nvGrpSpPr>
      <p:grpSpPr>
        <a:xfrm>
          <a:off x="0" y="0"/>
          <a:ext cx="0" cy="0"/>
          <a:chOff x="0" y="0"/>
          <a:chExt cx="0" cy="0"/>
        </a:xfrm>
      </p:grpSpPr>
      <p:sp>
        <p:nvSpPr>
          <p:cNvPr id="444" name="Google Shape;444;p8"/>
          <p:cNvSpPr/>
          <p:nvPr/>
        </p:nvSpPr>
        <p:spPr>
          <a:xfrm>
            <a:off x="-33" y="0"/>
            <a:ext cx="12192000" cy="14516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445" name="Google Shape;445;p8"/>
          <p:cNvGrpSpPr/>
          <p:nvPr/>
        </p:nvGrpSpPr>
        <p:grpSpPr>
          <a:xfrm>
            <a:off x="38067" y="5134087"/>
            <a:ext cx="12125397" cy="1724139"/>
            <a:chOff x="28544" y="3514688"/>
            <a:chExt cx="9094048" cy="1628800"/>
          </a:xfrm>
        </p:grpSpPr>
        <p:sp>
          <p:nvSpPr>
            <p:cNvPr id="446" name="Google Shape;446;p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7" name="Google Shape;447;p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8" name="Google Shape;448;p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 name="Google Shape;449;p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 name="Google Shape;450;p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 name="Google Shape;451;p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 name="Google Shape;452;p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 name="Google Shape;453;p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 name="Google Shape;454;p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 name="Google Shape;455;p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 name="Google Shape;456;p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 name="Google Shape;457;p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 name="Google Shape;458;p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 name="Google Shape;459;p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 name="Google Shape;460;p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 name="Google Shape;461;p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 name="Google Shape;462;p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 name="Google Shape;463;p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 name="Google Shape;464;p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 name="Google Shape;465;p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 name="Google Shape;466;p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 name="Google Shape;467;p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 name="Google Shape;468;p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 name="Google Shape;469;p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 name="Google Shape;470;p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 name="Google Shape;471;p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 name="Google Shape;472;p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 name="Google Shape;473;p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 name="Google Shape;474;p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 name="Google Shape;475;p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 name="Google Shape;476;p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 name="Google Shape;477;p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 name="Google Shape;478;p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79" name="Google Shape;479;p8"/>
          <p:cNvGrpSpPr/>
          <p:nvPr/>
        </p:nvGrpSpPr>
        <p:grpSpPr>
          <a:xfrm>
            <a:off x="38067" y="5814665"/>
            <a:ext cx="12125397" cy="1043561"/>
            <a:chOff x="28544" y="4157632"/>
            <a:chExt cx="9094048" cy="985856"/>
          </a:xfrm>
        </p:grpSpPr>
        <p:sp>
          <p:nvSpPr>
            <p:cNvPr id="480" name="Google Shape;480;p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 name="Google Shape;481;p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 name="Google Shape;482;p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 name="Google Shape;483;p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 name="Google Shape;484;p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 name="Google Shape;485;p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 name="Google Shape;486;p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 name="Google Shape;487;p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 name="Google Shape;488;p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 name="Google Shape;489;p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 name="Google Shape;490;p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 name="Google Shape;491;p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 name="Google Shape;492;p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 name="Google Shape;493;p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 name="Google Shape;494;p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 name="Google Shape;495;p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 name="Google Shape;496;p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 name="Google Shape;497;p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 name="Google Shape;498;p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 name="Google Shape;499;p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 name="Google Shape;500;p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 name="Google Shape;501;p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 name="Google Shape;502;p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 name="Google Shape;503;p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 name="Google Shape;504;p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 name="Google Shape;505;p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6" name="Google Shape;506;p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7" name="Google Shape;507;p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8" name="Google Shape;508;p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9" name="Google Shape;509;p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0" name="Google Shape;510;p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 name="Google Shape;511;p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 name="Google Shape;512;p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 name="Google Shape;513;p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 name="Google Shape;514;p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 name="Google Shape;515;p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 name="Google Shape;516;p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7" name="Google Shape;517;p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 name="Google Shape;518;p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 name="Google Shape;519;p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 name="Google Shape;520;p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 name="Google Shape;521;p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2" name="Google Shape;522;p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3" name="Google Shape;523;p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 name="Google Shape;524;p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5" name="Google Shape;525;p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6" name="Google Shape;526;p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7" name="Google Shape;527;p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8" name="Google Shape;528;p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9" name="Google Shape;529;p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 name="Google Shape;530;p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 name="Google Shape;531;p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 name="Google Shape;532;p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 name="Google Shape;533;p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 name="Google Shape;534;p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 name="Google Shape;535;p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 name="Google Shape;536;p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 name="Google Shape;537;p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 name="Google Shape;538;p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 name="Google Shape;539;p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 name="Google Shape;540;p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 name="Google Shape;541;p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2" name="Google Shape;542;p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 name="Google Shape;543;p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4" name="Google Shape;544;p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 name="Google Shape;545;p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46" name="Google Shape;546;p8"/>
          <p:cNvSpPr/>
          <p:nvPr/>
        </p:nvSpPr>
        <p:spPr>
          <a:xfrm>
            <a:off x="0" y="4772000"/>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47" name="Google Shape;547;p8"/>
          <p:cNvSpPr txBox="1">
            <a:spLocks noGrp="1"/>
          </p:cNvSpPr>
          <p:nvPr>
            <p:ph type="title"/>
          </p:nvPr>
        </p:nvSpPr>
        <p:spPr>
          <a:xfrm>
            <a:off x="986233" y="535000"/>
            <a:ext cx="10248000" cy="1143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548" name="Google Shape;548;p8"/>
          <p:cNvSpPr txBox="1">
            <a:spLocks noGrp="1"/>
          </p:cNvSpPr>
          <p:nvPr>
            <p:ph type="body" idx="1"/>
          </p:nvPr>
        </p:nvSpPr>
        <p:spPr>
          <a:xfrm>
            <a:off x="986233" y="1647831"/>
            <a:ext cx="3303200" cy="375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549" name="Google Shape;549;p8"/>
          <p:cNvSpPr txBox="1">
            <a:spLocks noGrp="1"/>
          </p:cNvSpPr>
          <p:nvPr>
            <p:ph type="body" idx="2"/>
          </p:nvPr>
        </p:nvSpPr>
        <p:spPr>
          <a:xfrm>
            <a:off x="4458717" y="1647831"/>
            <a:ext cx="3303200" cy="375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550" name="Google Shape;550;p8"/>
          <p:cNvSpPr txBox="1">
            <a:spLocks noGrp="1"/>
          </p:cNvSpPr>
          <p:nvPr>
            <p:ph type="body" idx="3"/>
          </p:nvPr>
        </p:nvSpPr>
        <p:spPr>
          <a:xfrm>
            <a:off x="7931203" y="1647831"/>
            <a:ext cx="3303200" cy="375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551" name="Google Shape;551;p8"/>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9410C2D-58AD-48AF-B2CB-C4E0E553DFF7}" type="slidenum">
              <a:rPr lang="en-US" smtClean="0"/>
              <a:t>‹#›</a:t>
            </a:fld>
            <a:endParaRPr lang="en-US"/>
          </a:p>
        </p:txBody>
      </p:sp>
    </p:spTree>
    <p:extLst>
      <p:ext uri="{BB962C8B-B14F-4D97-AF65-F5344CB8AC3E}">
        <p14:creationId xmlns:p14="http://schemas.microsoft.com/office/powerpoint/2010/main" val="1419755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52"/>
        <p:cNvGrpSpPr/>
        <p:nvPr/>
      </p:nvGrpSpPr>
      <p:grpSpPr>
        <a:xfrm>
          <a:off x="0" y="0"/>
          <a:ext cx="0" cy="0"/>
          <a:chOff x="0" y="0"/>
          <a:chExt cx="0" cy="0"/>
        </a:xfrm>
      </p:grpSpPr>
      <p:sp>
        <p:nvSpPr>
          <p:cNvPr id="553" name="Google Shape;553;p9"/>
          <p:cNvSpPr/>
          <p:nvPr/>
        </p:nvSpPr>
        <p:spPr>
          <a:xfrm>
            <a:off x="-33" y="0"/>
            <a:ext cx="12192000" cy="14516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554" name="Google Shape;554;p9"/>
          <p:cNvGrpSpPr/>
          <p:nvPr/>
        </p:nvGrpSpPr>
        <p:grpSpPr>
          <a:xfrm>
            <a:off x="38067" y="5134087"/>
            <a:ext cx="12125397" cy="1724139"/>
            <a:chOff x="28544" y="3514688"/>
            <a:chExt cx="9094048" cy="1628800"/>
          </a:xfrm>
        </p:grpSpPr>
        <p:sp>
          <p:nvSpPr>
            <p:cNvPr id="555" name="Google Shape;555;p9"/>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6" name="Google Shape;556;p9"/>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7" name="Google Shape;557;p9"/>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8" name="Google Shape;558;p9"/>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9" name="Google Shape;559;p9"/>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0" name="Google Shape;560;p9"/>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1" name="Google Shape;561;p9"/>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2" name="Google Shape;562;p9"/>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3" name="Google Shape;563;p9"/>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4" name="Google Shape;564;p9"/>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5" name="Google Shape;565;p9"/>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6" name="Google Shape;566;p9"/>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7" name="Google Shape;567;p9"/>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8" name="Google Shape;568;p9"/>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9" name="Google Shape;569;p9"/>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0" name="Google Shape;570;p9"/>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1" name="Google Shape;571;p9"/>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2" name="Google Shape;572;p9"/>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3" name="Google Shape;573;p9"/>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4" name="Google Shape;574;p9"/>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5" name="Google Shape;575;p9"/>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6" name="Google Shape;576;p9"/>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7" name="Google Shape;577;p9"/>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8" name="Google Shape;578;p9"/>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9" name="Google Shape;579;p9"/>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0" name="Google Shape;580;p9"/>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1" name="Google Shape;581;p9"/>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2" name="Google Shape;582;p9"/>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3" name="Google Shape;583;p9"/>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4" name="Google Shape;584;p9"/>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5" name="Google Shape;585;p9"/>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6" name="Google Shape;586;p9"/>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7" name="Google Shape;587;p9"/>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88" name="Google Shape;588;p9"/>
          <p:cNvGrpSpPr/>
          <p:nvPr/>
        </p:nvGrpSpPr>
        <p:grpSpPr>
          <a:xfrm>
            <a:off x="38067" y="5814665"/>
            <a:ext cx="12125397" cy="1043561"/>
            <a:chOff x="28544" y="4157632"/>
            <a:chExt cx="9094048" cy="985856"/>
          </a:xfrm>
        </p:grpSpPr>
        <p:sp>
          <p:nvSpPr>
            <p:cNvPr id="589" name="Google Shape;589;p9"/>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0" name="Google Shape;590;p9"/>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1" name="Google Shape;591;p9"/>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2" name="Google Shape;592;p9"/>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3" name="Google Shape;593;p9"/>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4" name="Google Shape;594;p9"/>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5" name="Google Shape;595;p9"/>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6" name="Google Shape;596;p9"/>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7" name="Google Shape;597;p9"/>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8" name="Google Shape;598;p9"/>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9" name="Google Shape;599;p9"/>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0" name="Google Shape;600;p9"/>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1" name="Google Shape;601;p9"/>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2" name="Google Shape;602;p9"/>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3" name="Google Shape;603;p9"/>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4" name="Google Shape;604;p9"/>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5" name="Google Shape;605;p9"/>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6" name="Google Shape;606;p9"/>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7" name="Google Shape;607;p9"/>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8" name="Google Shape;608;p9"/>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9" name="Google Shape;609;p9"/>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0" name="Google Shape;610;p9"/>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1" name="Google Shape;611;p9"/>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2" name="Google Shape;612;p9"/>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3" name="Google Shape;613;p9"/>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4" name="Google Shape;614;p9"/>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5" name="Google Shape;615;p9"/>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6" name="Google Shape;616;p9"/>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7" name="Google Shape;617;p9"/>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8" name="Google Shape;618;p9"/>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9" name="Google Shape;619;p9"/>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0" name="Google Shape;620;p9"/>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1" name="Google Shape;621;p9"/>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2" name="Google Shape;622;p9"/>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3" name="Google Shape;623;p9"/>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4" name="Google Shape;624;p9"/>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5" name="Google Shape;625;p9"/>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6" name="Google Shape;626;p9"/>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7" name="Google Shape;627;p9"/>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8" name="Google Shape;628;p9"/>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9" name="Google Shape;629;p9"/>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0" name="Google Shape;630;p9"/>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1" name="Google Shape;631;p9"/>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2" name="Google Shape;632;p9"/>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3" name="Google Shape;633;p9"/>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4" name="Google Shape;634;p9"/>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5" name="Google Shape;635;p9"/>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6" name="Google Shape;636;p9"/>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7" name="Google Shape;637;p9"/>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8" name="Google Shape;638;p9"/>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9" name="Google Shape;639;p9"/>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0" name="Google Shape;640;p9"/>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1" name="Google Shape;641;p9"/>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2" name="Google Shape;642;p9"/>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3" name="Google Shape;643;p9"/>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4" name="Google Shape;644;p9"/>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5" name="Google Shape;645;p9"/>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6" name="Google Shape;646;p9"/>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7" name="Google Shape;647;p9"/>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8" name="Google Shape;648;p9"/>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9" name="Google Shape;649;p9"/>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0" name="Google Shape;650;p9"/>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1" name="Google Shape;651;p9"/>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2" name="Google Shape;652;p9"/>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3" name="Google Shape;653;p9"/>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4" name="Google Shape;654;p9"/>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55" name="Google Shape;655;p9"/>
          <p:cNvSpPr/>
          <p:nvPr/>
        </p:nvSpPr>
        <p:spPr>
          <a:xfrm>
            <a:off x="0" y="4772000"/>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56" name="Google Shape;656;p9"/>
          <p:cNvSpPr txBox="1">
            <a:spLocks noGrp="1"/>
          </p:cNvSpPr>
          <p:nvPr>
            <p:ph type="title"/>
          </p:nvPr>
        </p:nvSpPr>
        <p:spPr>
          <a:xfrm>
            <a:off x="986233" y="535000"/>
            <a:ext cx="10248000" cy="11432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657" name="Google Shape;657;p9"/>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9410C2D-58AD-48AF-B2CB-C4E0E553DFF7}" type="slidenum">
              <a:rPr lang="en-US" smtClean="0"/>
              <a:t>‹#›</a:t>
            </a:fld>
            <a:endParaRPr lang="en-US"/>
          </a:p>
        </p:txBody>
      </p:sp>
    </p:spTree>
    <p:extLst>
      <p:ext uri="{BB962C8B-B14F-4D97-AF65-F5344CB8AC3E}">
        <p14:creationId xmlns:p14="http://schemas.microsoft.com/office/powerpoint/2010/main" val="3589643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no graph">
  <p:cSld name="Title only no graph">
    <p:spTree>
      <p:nvGrpSpPr>
        <p:cNvPr id="1" name="Shape 658"/>
        <p:cNvGrpSpPr/>
        <p:nvPr/>
      </p:nvGrpSpPr>
      <p:grpSpPr>
        <a:xfrm>
          <a:off x="0" y="0"/>
          <a:ext cx="0" cy="0"/>
          <a:chOff x="0" y="0"/>
          <a:chExt cx="0" cy="0"/>
        </a:xfrm>
      </p:grpSpPr>
      <p:sp>
        <p:nvSpPr>
          <p:cNvPr id="659" name="Google Shape;659;p10"/>
          <p:cNvSpPr/>
          <p:nvPr/>
        </p:nvSpPr>
        <p:spPr>
          <a:xfrm>
            <a:off x="-33" y="-15833"/>
            <a:ext cx="12192000" cy="10976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60" name="Google Shape;660;p10"/>
          <p:cNvSpPr txBox="1">
            <a:spLocks noGrp="1"/>
          </p:cNvSpPr>
          <p:nvPr>
            <p:ph type="title"/>
          </p:nvPr>
        </p:nvSpPr>
        <p:spPr>
          <a:xfrm>
            <a:off x="986233" y="-1"/>
            <a:ext cx="10248000" cy="95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61" name="Google Shape;661;p10"/>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9410C2D-58AD-48AF-B2CB-C4E0E553DFF7}" type="slidenum">
              <a:rPr lang="en-US" smtClean="0"/>
              <a:t>‹#›</a:t>
            </a:fld>
            <a:endParaRPr lang="en-US"/>
          </a:p>
        </p:txBody>
      </p:sp>
    </p:spTree>
    <p:extLst>
      <p:ext uri="{BB962C8B-B14F-4D97-AF65-F5344CB8AC3E}">
        <p14:creationId xmlns:p14="http://schemas.microsoft.com/office/powerpoint/2010/main" val="224414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62"/>
        <p:cNvGrpSpPr/>
        <p:nvPr/>
      </p:nvGrpSpPr>
      <p:grpSpPr>
        <a:xfrm>
          <a:off x="0" y="0"/>
          <a:ext cx="0" cy="0"/>
          <a:chOff x="0" y="0"/>
          <a:chExt cx="0" cy="0"/>
        </a:xfrm>
      </p:grpSpPr>
      <p:sp>
        <p:nvSpPr>
          <p:cNvPr id="663" name="Google Shape;663;p11"/>
          <p:cNvSpPr/>
          <p:nvPr/>
        </p:nvSpPr>
        <p:spPr>
          <a:xfrm>
            <a:off x="-33" y="5772000"/>
            <a:ext cx="12192000" cy="10860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64" name="Google Shape;664;p11"/>
          <p:cNvSpPr txBox="1">
            <a:spLocks noGrp="1"/>
          </p:cNvSpPr>
          <p:nvPr>
            <p:ph type="body" idx="1"/>
          </p:nvPr>
        </p:nvSpPr>
        <p:spPr>
          <a:xfrm>
            <a:off x="738200" y="5994936"/>
            <a:ext cx="10715600" cy="6928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400"/>
              <a:buNone/>
              <a:defRPr sz="1867"/>
            </a:lvl1pPr>
          </a:lstStyle>
          <a:p>
            <a:pPr lvl="0"/>
            <a:r>
              <a:rPr lang="en-US"/>
              <a:t>Click to edit Master text styles</a:t>
            </a:r>
          </a:p>
        </p:txBody>
      </p:sp>
      <p:sp>
        <p:nvSpPr>
          <p:cNvPr id="665" name="Google Shape;665;p11"/>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9410C2D-58AD-48AF-B2CB-C4E0E553DFF7}" type="slidenum">
              <a:rPr lang="en-US" smtClean="0"/>
              <a:t>‹#›</a:t>
            </a:fld>
            <a:endParaRPr lang="en-US"/>
          </a:p>
        </p:txBody>
      </p:sp>
    </p:spTree>
    <p:extLst>
      <p:ext uri="{BB962C8B-B14F-4D97-AF65-F5344CB8AC3E}">
        <p14:creationId xmlns:p14="http://schemas.microsoft.com/office/powerpoint/2010/main" val="3273597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9410C2D-58AD-48AF-B2CB-C4E0E553DFF7}" type="slidenum">
              <a:rPr lang="en-US" smtClean="0"/>
              <a:t>‹#›</a:t>
            </a:fld>
            <a:endParaRPr lang="en-US"/>
          </a:p>
        </p:txBody>
      </p:sp>
    </p:spTree>
    <p:extLst>
      <p:ext uri="{BB962C8B-B14F-4D97-AF65-F5344CB8AC3E}">
        <p14:creationId xmlns:p14="http://schemas.microsoft.com/office/powerpoint/2010/main" val="3289904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12192000" cy="6857984"/>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 name="Google Shape;7;p1"/>
          <p:cNvSpPr txBox="1">
            <a:spLocks noGrp="1"/>
          </p:cNvSpPr>
          <p:nvPr>
            <p:ph type="title"/>
          </p:nvPr>
        </p:nvSpPr>
        <p:spPr>
          <a:xfrm>
            <a:off x="986233" y="535000"/>
            <a:ext cx="10248000" cy="1143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986240" y="1536704"/>
            <a:ext cx="10248000" cy="4131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11448767" y="-15833"/>
            <a:ext cx="743200" cy="7304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fld id="{F9410C2D-58AD-48AF-B2CB-C4E0E553DFF7}" type="slidenum">
              <a:rPr lang="en-US" smtClean="0"/>
              <a:t>‹#›</a:t>
            </a:fld>
            <a:endParaRPr lang="en-US"/>
          </a:p>
        </p:txBody>
      </p:sp>
    </p:spTree>
    <p:extLst>
      <p:ext uri="{BB962C8B-B14F-4D97-AF65-F5344CB8AC3E}">
        <p14:creationId xmlns:p14="http://schemas.microsoft.com/office/powerpoint/2010/main" val="1622660276"/>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7" r:id="rId3"/>
    <p:sldLayoutId id="2147483678"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dirkschumacher/ompr" TargetMode="External"/><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datadrivensupplychain.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jpe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dirkschumacher/ompr" TargetMode="External"/><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38795-5CE4-4341-95DE-4560F1C9789A}"/>
              </a:ext>
            </a:extLst>
          </p:cNvPr>
          <p:cNvSpPr>
            <a:spLocks noGrp="1"/>
          </p:cNvSpPr>
          <p:nvPr>
            <p:ph type="ctrTitle"/>
          </p:nvPr>
        </p:nvSpPr>
        <p:spPr>
          <a:xfrm>
            <a:off x="408272" y="167693"/>
            <a:ext cx="10841268" cy="3402068"/>
          </a:xfrm>
        </p:spPr>
        <p:txBody>
          <a:bodyPr wrap="square" anchor="t">
            <a:normAutofit/>
          </a:bodyPr>
          <a:lstStyle/>
          <a:p>
            <a:pPr algn="ctr"/>
            <a:r>
              <a:rPr lang="en-US" sz="4900" b="1" dirty="0"/>
              <a:t>R Ladies STL</a:t>
            </a:r>
            <a:br>
              <a:rPr lang="en-US" sz="4900" b="1" dirty="0"/>
            </a:br>
            <a:r>
              <a:rPr lang="en-US" sz="4900" b="1" dirty="0"/>
              <a:t>Introduction to Linear Optimization</a:t>
            </a:r>
            <a:endParaRPr lang="en-US" dirty="0"/>
          </a:p>
        </p:txBody>
      </p:sp>
      <p:sp>
        <p:nvSpPr>
          <p:cNvPr id="10" name="TextBox 9">
            <a:extLst>
              <a:ext uri="{FF2B5EF4-FFF2-40B4-BE49-F238E27FC236}">
                <a16:creationId xmlns:a16="http://schemas.microsoft.com/office/drawing/2014/main" id="{7B6EFC21-6ED5-4265-B7CC-B8261056A2BF}"/>
              </a:ext>
            </a:extLst>
          </p:cNvPr>
          <p:cNvSpPr txBox="1"/>
          <p:nvPr/>
        </p:nvSpPr>
        <p:spPr>
          <a:xfrm>
            <a:off x="1802493" y="4989273"/>
            <a:ext cx="8022346" cy="1323439"/>
          </a:xfrm>
          <a:prstGeom prst="rect">
            <a:avLst/>
          </a:prstGeom>
          <a:noFill/>
        </p:spPr>
        <p:txBody>
          <a:bodyPr wrap="square" rtlCol="0">
            <a:spAutoFit/>
          </a:bodyPr>
          <a:lstStyle/>
          <a:p>
            <a:pPr algn="ctr"/>
            <a:r>
              <a:rPr lang="en-US" sz="4000" dirty="0">
                <a:solidFill>
                  <a:schemeClr val="bg1"/>
                </a:solidFill>
              </a:rPr>
              <a:t>Ralph Asher</a:t>
            </a:r>
          </a:p>
          <a:p>
            <a:pPr algn="ctr"/>
            <a:r>
              <a:rPr lang="en-US" sz="4000" dirty="0">
                <a:solidFill>
                  <a:schemeClr val="bg1"/>
                </a:solidFill>
              </a:rPr>
              <a:t>ralph@datadrivensupplychain.com</a:t>
            </a:r>
          </a:p>
        </p:txBody>
      </p:sp>
      <p:sp>
        <p:nvSpPr>
          <p:cNvPr id="4" name="TextBox 3">
            <a:extLst>
              <a:ext uri="{FF2B5EF4-FFF2-40B4-BE49-F238E27FC236}">
                <a16:creationId xmlns:a16="http://schemas.microsoft.com/office/drawing/2014/main" id="{74B31BC7-26B4-9D48-8D31-518C035E9B22}"/>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1715742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400" dirty="0"/>
              <a:t>Linear Programming Introduction: Toy Shop Example</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8430980" y="1505242"/>
                <a:ext cx="3761020" cy="4997083"/>
              </a:xfrm>
              <a:solidFill>
                <a:schemeClr val="accent1"/>
              </a:solidFill>
            </p:spPr>
            <p:txBody>
              <a:bodyPr/>
              <a:lstStyle/>
              <a:p>
                <a:pPr marL="101598" indent="0">
                  <a:buNone/>
                </a:pPr>
                <a:r>
                  <a:rPr lang="en-US" sz="1800" b="1" i="1" u="sng" dirty="0"/>
                  <a:t>Decision Variables</a:t>
                </a:r>
              </a:p>
              <a:p>
                <a:pPr marL="101598" indent="0">
                  <a:buNone/>
                </a:pPr>
                <a:r>
                  <a:rPr lang="en-US" sz="1800" dirty="0"/>
                  <a:t># Cars (x), # Trains (y)</a:t>
                </a:r>
              </a:p>
              <a:p>
                <a:pPr marL="101598" indent="0">
                  <a:buNone/>
                </a:pPr>
                <a:endParaRPr lang="en-US" sz="1800" b="1" dirty="0"/>
              </a:p>
              <a:p>
                <a:pPr marL="101598" indent="0">
                  <a:buNone/>
                </a:pPr>
                <a:r>
                  <a:rPr lang="en-US" sz="1800" b="1" i="1" u="sng" dirty="0"/>
                  <a:t>Constraints</a:t>
                </a:r>
              </a:p>
              <a:p>
                <a:pPr marL="101598" indent="0">
                  <a:buNone/>
                </a:pPr>
                <a:r>
                  <a:rPr lang="en-US" sz="1800" dirty="0"/>
                  <a:t>Woodwork Hours:     5x + 3y </a:t>
                </a:r>
                <a14:m>
                  <m:oMath xmlns:m="http://schemas.openxmlformats.org/officeDocument/2006/math">
                    <m:r>
                      <a:rPr lang="en-US" sz="1800" b="1" i="1" smtClean="0">
                        <a:latin typeface="Cambria Math" panose="02040503050406030204" pitchFamily="18" charset="0"/>
                      </a:rPr>
                      <m:t>≤</m:t>
                    </m:r>
                  </m:oMath>
                </a14:m>
                <a:r>
                  <a:rPr lang="en-US" sz="1800" dirty="0"/>
                  <a:t> 40</a:t>
                </a:r>
              </a:p>
              <a:p>
                <a:pPr marL="101598" indent="0">
                  <a:buNone/>
                </a:pPr>
                <a:r>
                  <a:rPr lang="en-US" sz="1800" dirty="0"/>
                  <a:t>Wood Availability:     1x + 1y </a:t>
                </a:r>
                <a14:m>
                  <m:oMath xmlns:m="http://schemas.openxmlformats.org/officeDocument/2006/math">
                    <m:r>
                      <a:rPr lang="en-US" sz="1800" b="1" i="1" smtClean="0">
                        <a:latin typeface="Cambria Math" panose="02040503050406030204" pitchFamily="18" charset="0"/>
                      </a:rPr>
                      <m:t>≤</m:t>
                    </m:r>
                  </m:oMath>
                </a14:m>
                <a:r>
                  <a:rPr lang="en-US" sz="1800" dirty="0"/>
                  <a:t> 10</a:t>
                </a:r>
              </a:p>
              <a:p>
                <a:pPr marL="101598" indent="0">
                  <a:buNone/>
                </a:pPr>
                <a:r>
                  <a:rPr lang="en-US" sz="1800" dirty="0"/>
                  <a:t>x </a:t>
                </a:r>
                <a14:m>
                  <m:oMath xmlns:m="http://schemas.openxmlformats.org/officeDocument/2006/math">
                    <m:r>
                      <a:rPr lang="en-US" sz="1800" b="1" i="1" smtClean="0">
                        <a:latin typeface="Cambria Math" panose="02040503050406030204" pitchFamily="18" charset="0"/>
                      </a:rPr>
                      <m:t>≥</m:t>
                    </m:r>
                  </m:oMath>
                </a14:m>
                <a:r>
                  <a:rPr lang="en-US" sz="1800" dirty="0"/>
                  <a:t> 0</a:t>
                </a:r>
              </a:p>
              <a:p>
                <a:pPr marL="101598" indent="0">
                  <a:buNone/>
                </a:pPr>
                <a:r>
                  <a:rPr lang="en-US" sz="1800" dirty="0"/>
                  <a:t>y </a:t>
                </a:r>
                <a14:m>
                  <m:oMath xmlns:m="http://schemas.openxmlformats.org/officeDocument/2006/math">
                    <m:r>
                      <a:rPr lang="en-US" sz="1800" b="1" i="1" smtClean="0">
                        <a:latin typeface="Cambria Math" panose="02040503050406030204" pitchFamily="18" charset="0"/>
                      </a:rPr>
                      <m:t>≥</m:t>
                    </m:r>
                  </m:oMath>
                </a14:m>
                <a:r>
                  <a:rPr lang="en-US" sz="1800" dirty="0"/>
                  <a:t> 0</a:t>
                </a:r>
              </a:p>
              <a:p>
                <a:pPr marL="101598" indent="0">
                  <a:buNone/>
                </a:pPr>
                <a:endParaRPr lang="en-US" sz="1800" dirty="0"/>
              </a:p>
              <a:p>
                <a:pPr marL="101598" indent="0">
                  <a:buNone/>
                </a:pPr>
                <a:r>
                  <a:rPr lang="en-US" sz="1800" b="1" i="1" u="sng" dirty="0"/>
                  <a:t>Objective Function</a:t>
                </a:r>
              </a:p>
              <a:p>
                <a:pPr marL="101598" indent="0">
                  <a:buNone/>
                </a:pPr>
                <a:r>
                  <a:rPr lang="en-US" sz="1800" dirty="0"/>
                  <a:t>Maximize 7x + 4y</a:t>
                </a:r>
                <a:endParaRPr lang="en-US" sz="1800" b="1" dirty="0">
                  <a:solidFill>
                    <a:schemeClr val="bg1"/>
                  </a:solidFill>
                  <a:effectLst/>
                  <a:latin typeface="Titillium Web" panose="00000500000000000000" pitchFamily="2" charset="0"/>
                  <a:ea typeface="Arial" panose="020B0604020202020204" pitchFamily="34" charset="0"/>
                </a:endParaRPr>
              </a:p>
            </p:txBody>
          </p:sp>
        </mc:Choice>
        <mc:Fallback xmlns="">
          <p:sp>
            <p:nvSpPr>
              <p:cNvPr id="3" name="Text Placeholder 2">
                <a:extLst>
                  <a:ext uri="{FF2B5EF4-FFF2-40B4-BE49-F238E27FC236}">
                    <a16:creationId xmlns:a16="http://schemas.microsoft.com/office/drawing/2014/main" id="{B299B1E6-7660-F9B8-454E-2DE26833D461}"/>
                  </a:ext>
                </a:extLst>
              </p:cNvPr>
              <p:cNvSpPr>
                <a:spLocks noGrp="1" noRot="1" noChangeAspect="1" noMove="1" noResize="1" noEditPoints="1" noAdjustHandles="1" noChangeArrowheads="1" noChangeShapeType="1" noTextEdit="1"/>
              </p:cNvSpPr>
              <p:nvPr>
                <p:ph type="body" idx="1"/>
              </p:nvPr>
            </p:nvSpPr>
            <p:spPr>
              <a:xfrm>
                <a:off x="8430980" y="1505242"/>
                <a:ext cx="3761020" cy="4997083"/>
              </a:xfr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 Placeholder 2">
                <a:extLst>
                  <a:ext uri="{FF2B5EF4-FFF2-40B4-BE49-F238E27FC236}">
                    <a16:creationId xmlns:a16="http://schemas.microsoft.com/office/drawing/2014/main" id="{9C91874E-192C-D986-18EF-DEEAD2321836}"/>
                  </a:ext>
                </a:extLst>
              </p:cNvPr>
              <p:cNvSpPr txBox="1">
                <a:spLocks/>
              </p:cNvSpPr>
              <p:nvPr/>
            </p:nvSpPr>
            <p:spPr>
              <a:xfrm>
                <a:off x="0" y="1505242"/>
                <a:ext cx="5603888" cy="5352757"/>
              </a:xfrm>
              <a:prstGeom prst="rect">
                <a:avLst/>
              </a:prstGeom>
              <a:solidFill>
                <a:schemeClr val="accent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507987" algn="l" rtl="0" eaLnBrk="1" hangingPunct="1">
                  <a:lnSpc>
                    <a:spcPct val="100000"/>
                  </a:lnSpc>
                  <a:spcBef>
                    <a:spcPts val="80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1pPr>
                <a:lvl2pPr marL="1219170" marR="0" lvl="1" indent="-507987"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2pPr>
                <a:lvl3pPr marL="1828754" marR="0" lvl="2" indent="-507987"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3pPr>
                <a:lvl4pPr marL="2438339" marR="0" lvl="3" indent="-507987"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4pPr>
                <a:lvl5pPr marL="3047924" marR="0" lvl="4" indent="-507987"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5pPr>
                <a:lvl6pPr marL="3657509" marR="0" lvl="5" indent="-507987"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6pPr>
                <a:lvl7pPr marL="4267093" marR="0" lvl="6" indent="-507987"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7pPr>
                <a:lvl8pPr marL="4876678" marR="0" lvl="7" indent="-507987"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8pPr>
                <a:lvl9pPr marL="5486263" marR="0" lvl="8" indent="-507987"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9pPr>
              </a:lstStyle>
              <a:p>
                <a:pPr marL="101598" indent="0">
                  <a:buFont typeface="Titillium Web"/>
                  <a:buNone/>
                </a:pPr>
                <a:r>
                  <a:rPr lang="en-US" sz="1800" b="1" i="1" u="sng" dirty="0"/>
                  <a:t>Decision Variables</a:t>
                </a:r>
              </a:p>
              <a:p>
                <a:pPr marL="101598" indent="0">
                  <a:buFont typeface="Titillium Web"/>
                  <a:buNone/>
                </a:pPr>
                <a:r>
                  <a:rPr lang="en-US" sz="1800" dirty="0"/>
                  <a:t>Number of Cars to Produce (continuous decision variable, </a:t>
                </a:r>
                <a14:m>
                  <m:oMath xmlns:m="http://schemas.openxmlformats.org/officeDocument/2006/math">
                    <m:r>
                      <a:rPr lang="en-US" sz="1800" b="1" i="1" smtClean="0">
                        <a:latin typeface="Cambria Math" panose="02040503050406030204" pitchFamily="18" charset="0"/>
                      </a:rPr>
                      <m:t>≥</m:t>
                    </m:r>
                  </m:oMath>
                </a14:m>
                <a:r>
                  <a:rPr lang="en-US" sz="1800" dirty="0"/>
                  <a:t> 0) </a:t>
                </a:r>
                <a:r>
                  <a:rPr lang="en-US" sz="1800" dirty="0">
                    <a:sym typeface="Wingdings" panose="05000000000000000000" pitchFamily="2" charset="2"/>
                  </a:rPr>
                  <a:t> refer to as x</a:t>
                </a:r>
                <a:endParaRPr lang="en-US" sz="1800" dirty="0"/>
              </a:p>
              <a:p>
                <a:pPr marL="101598" indent="0">
                  <a:buFont typeface="Titillium Web"/>
                  <a:buNone/>
                </a:pPr>
                <a:r>
                  <a:rPr lang="en-US" sz="1800" dirty="0"/>
                  <a:t>Number of Trains to Produce  (continuous decision variable, </a:t>
                </a:r>
                <a14:m>
                  <m:oMath xmlns:m="http://schemas.openxmlformats.org/officeDocument/2006/math">
                    <m:r>
                      <a:rPr lang="en-US" sz="1800" b="1" i="1" smtClean="0">
                        <a:latin typeface="Cambria Math" panose="02040503050406030204" pitchFamily="18" charset="0"/>
                      </a:rPr>
                      <m:t>≥</m:t>
                    </m:r>
                  </m:oMath>
                </a14:m>
                <a:r>
                  <a:rPr lang="en-US" sz="1800" dirty="0"/>
                  <a:t> 0) </a:t>
                </a:r>
                <a:r>
                  <a:rPr lang="en-US" sz="1800" dirty="0">
                    <a:sym typeface="Wingdings" panose="05000000000000000000" pitchFamily="2" charset="2"/>
                  </a:rPr>
                  <a:t> refer to as y</a:t>
                </a:r>
                <a:endParaRPr lang="en-US" sz="1800" dirty="0"/>
              </a:p>
              <a:p>
                <a:pPr marL="101598" indent="0">
                  <a:buFont typeface="Titillium Web"/>
                  <a:buNone/>
                </a:pPr>
                <a:endParaRPr lang="en-US" sz="1800" b="1" i="1" u="sng" dirty="0"/>
              </a:p>
              <a:p>
                <a:pPr marL="101598" indent="0">
                  <a:buFont typeface="Titillium Web"/>
                  <a:buNone/>
                </a:pPr>
                <a:r>
                  <a:rPr lang="en-US" sz="1800" b="1" i="1" u="sng" dirty="0"/>
                  <a:t>Constraints</a:t>
                </a:r>
              </a:p>
              <a:p>
                <a:pPr marL="101598" indent="0">
                  <a:buNone/>
                </a:pPr>
                <a:r>
                  <a:rPr lang="en-US" sz="1800" dirty="0"/>
                  <a:t>Woodwork Hours:     5 * (Number of Cars Produced) + 3 * (Number of Trains Produced) </a:t>
                </a:r>
                <a14:m>
                  <m:oMath xmlns:m="http://schemas.openxmlformats.org/officeDocument/2006/math">
                    <m:r>
                      <a:rPr lang="en-US" sz="1800" b="1" i="1" smtClean="0">
                        <a:latin typeface="Cambria Math" panose="02040503050406030204" pitchFamily="18" charset="0"/>
                      </a:rPr>
                      <m:t>≤</m:t>
                    </m:r>
                  </m:oMath>
                </a14:m>
                <a:r>
                  <a:rPr lang="en-US" sz="1800" dirty="0"/>
                  <a:t> 40</a:t>
                </a:r>
              </a:p>
              <a:p>
                <a:pPr marL="101598" indent="0">
                  <a:buNone/>
                </a:pPr>
                <a:r>
                  <a:rPr lang="en-US" sz="1800" dirty="0"/>
                  <a:t>Wood Availability:      1 * (Number of Cars Produced) +  1 * (Number of Trains Produced) </a:t>
                </a:r>
                <a14:m>
                  <m:oMath xmlns:m="http://schemas.openxmlformats.org/officeDocument/2006/math">
                    <m:r>
                      <a:rPr lang="en-US" sz="1800" b="1" i="1" smtClean="0">
                        <a:latin typeface="Cambria Math" panose="02040503050406030204" pitchFamily="18" charset="0"/>
                      </a:rPr>
                      <m:t>≤</m:t>
                    </m:r>
                  </m:oMath>
                </a14:m>
                <a:r>
                  <a:rPr lang="en-US" sz="1800" dirty="0"/>
                  <a:t> 10</a:t>
                </a:r>
              </a:p>
              <a:p>
                <a:pPr marL="101598" indent="0">
                  <a:buFont typeface="Titillium Web"/>
                  <a:buNone/>
                </a:pPr>
                <a:endParaRPr lang="en-US" sz="1800" dirty="0"/>
              </a:p>
              <a:p>
                <a:pPr marL="101598" indent="0">
                  <a:buFont typeface="Titillium Web"/>
                  <a:buNone/>
                </a:pPr>
                <a:r>
                  <a:rPr lang="en-US" sz="1800" b="1" i="1" u="sng" dirty="0"/>
                  <a:t>Objective Function</a:t>
                </a:r>
              </a:p>
              <a:p>
                <a:pPr marL="101598" indent="0">
                  <a:buFont typeface="Titillium Web"/>
                  <a:buNone/>
                </a:pPr>
                <a:r>
                  <a:rPr lang="en-US" sz="1800" dirty="0"/>
                  <a:t>Maximize $7 * (Number of Cars Produced) + $4 * (Number of Trains Produced)</a:t>
                </a:r>
                <a:endParaRPr lang="en-US" sz="1800" b="1" dirty="0">
                  <a:solidFill>
                    <a:schemeClr val="bg1"/>
                  </a:solidFill>
                  <a:latin typeface="Titillium Web" panose="00000500000000000000" pitchFamily="2" charset="0"/>
                  <a:ea typeface="Arial" panose="020B0604020202020204" pitchFamily="34" charset="0"/>
                </a:endParaRPr>
              </a:p>
            </p:txBody>
          </p:sp>
        </mc:Choice>
        <mc:Fallback xmlns="">
          <p:sp>
            <p:nvSpPr>
              <p:cNvPr id="2" name="Text Placeholder 2">
                <a:extLst>
                  <a:ext uri="{FF2B5EF4-FFF2-40B4-BE49-F238E27FC236}">
                    <a16:creationId xmlns:a16="http://schemas.microsoft.com/office/drawing/2014/main" id="{9C91874E-192C-D986-18EF-DEEAD2321836}"/>
                  </a:ext>
                </a:extLst>
              </p:cNvPr>
              <p:cNvSpPr txBox="1">
                <a:spLocks noRot="1" noChangeAspect="1" noMove="1" noResize="1" noEditPoints="1" noAdjustHandles="1" noChangeArrowheads="1" noChangeShapeType="1" noTextEdit="1"/>
              </p:cNvSpPr>
              <p:nvPr/>
            </p:nvSpPr>
            <p:spPr>
              <a:xfrm>
                <a:off x="0" y="1505242"/>
                <a:ext cx="5603888" cy="5352757"/>
              </a:xfrm>
              <a:prstGeom prst="rect">
                <a:avLst/>
              </a:prstGeom>
              <a:blipFill>
                <a:blip r:embed="rId4"/>
                <a:stretch>
                  <a:fillRect r="-762" b="-228"/>
                </a:stretch>
              </a:blipFill>
              <a:ln>
                <a:noFill/>
              </a:ln>
            </p:spPr>
            <p:txBody>
              <a:bodyPr/>
              <a:lstStyle/>
              <a:p>
                <a:r>
                  <a:rPr lang="en-US">
                    <a:noFill/>
                  </a:rPr>
                  <a:t> </a:t>
                </a:r>
              </a:p>
            </p:txBody>
          </p:sp>
        </mc:Fallback>
      </mc:AlternateContent>
      <p:sp>
        <p:nvSpPr>
          <p:cNvPr id="5" name="Arrow: Right 4">
            <a:extLst>
              <a:ext uri="{FF2B5EF4-FFF2-40B4-BE49-F238E27FC236}">
                <a16:creationId xmlns:a16="http://schemas.microsoft.com/office/drawing/2014/main" id="{4B406CEF-C58A-F743-CC56-44528CABCB0E}"/>
              </a:ext>
            </a:extLst>
          </p:cNvPr>
          <p:cNvSpPr/>
          <p:nvPr/>
        </p:nvSpPr>
        <p:spPr>
          <a:xfrm>
            <a:off x="5908431" y="2278966"/>
            <a:ext cx="2250831" cy="258845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Business Problem, Transformed to Optimization Problem</a:t>
            </a:r>
          </a:p>
        </p:txBody>
      </p:sp>
      <p:sp>
        <p:nvSpPr>
          <p:cNvPr id="8" name="TextBox 7">
            <a:extLst>
              <a:ext uri="{FF2B5EF4-FFF2-40B4-BE49-F238E27FC236}">
                <a16:creationId xmlns:a16="http://schemas.microsoft.com/office/drawing/2014/main" id="{B412316F-C262-76F3-FD71-3C88F67F1D49}"/>
              </a:ext>
            </a:extLst>
          </p:cNvPr>
          <p:cNvSpPr txBox="1"/>
          <p:nvPr/>
        </p:nvSpPr>
        <p:spPr>
          <a:xfrm>
            <a:off x="8717280" y="6490064"/>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465687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400" dirty="0"/>
              <a:t>Linear Programming Introduction: Toy Shop Example</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131041" y="1363468"/>
            <a:ext cx="11432601" cy="5364992"/>
          </a:xfrm>
          <a:solidFill>
            <a:schemeClr val="accent1"/>
          </a:solidFill>
        </p:spPr>
        <p:txBody>
          <a:bodyPr/>
          <a:lstStyle/>
          <a:p>
            <a:pPr marL="101598" indent="0">
              <a:buNone/>
            </a:pPr>
            <a:r>
              <a:rPr lang="en-US" sz="1600" dirty="0">
                <a:solidFill>
                  <a:schemeClr val="bg1"/>
                </a:solidFill>
                <a:effectLst/>
                <a:latin typeface="Titillium Web" panose="00000500000000000000" pitchFamily="2" charset="0"/>
                <a:ea typeface="Arial" panose="020B0604020202020204" pitchFamily="34" charset="0"/>
              </a:rPr>
              <a:t>In an optimization model,</a:t>
            </a:r>
            <a:r>
              <a:rPr lang="en-US" sz="1600" dirty="0">
                <a:solidFill>
                  <a:schemeClr val="bg1"/>
                </a:solidFill>
                <a:latin typeface="Titillium Web" panose="00000500000000000000" pitchFamily="2" charset="0"/>
                <a:ea typeface="Arial" panose="020B0604020202020204" pitchFamily="34" charset="0"/>
              </a:rPr>
              <a:t> constraints are equality expressions and/or inequality expressions that define the limitations on the decision variables.</a:t>
            </a:r>
          </a:p>
          <a:p>
            <a:pPr marL="101598" indent="0">
              <a:buNone/>
            </a:pPr>
            <a:endParaRPr lang="en-US" sz="1600" dirty="0">
              <a:solidFill>
                <a:schemeClr val="bg1"/>
              </a:solidFill>
              <a:effectLst/>
              <a:latin typeface="Titillium Web" panose="00000500000000000000" pitchFamily="2" charset="0"/>
              <a:ea typeface="Arial" panose="020B0604020202020204" pitchFamily="34" charset="0"/>
            </a:endParaRPr>
          </a:p>
          <a:p>
            <a:pPr marL="101598" indent="0">
              <a:buNone/>
            </a:pPr>
            <a:r>
              <a:rPr lang="en-US" sz="1600" dirty="0">
                <a:solidFill>
                  <a:schemeClr val="bg1"/>
                </a:solidFill>
                <a:latin typeface="Titillium Web" panose="00000500000000000000" pitchFamily="2" charset="0"/>
                <a:ea typeface="Arial" panose="020B0604020202020204" pitchFamily="34" charset="0"/>
              </a:rPr>
              <a:t>The objective function guides the search for the value of decision variables – those that maximize or minimize the objective – within the limitations on the decision variables that are set by the constraints.</a:t>
            </a:r>
          </a:p>
          <a:p>
            <a:pPr marL="101598" indent="0">
              <a:buNone/>
            </a:pPr>
            <a:endParaRPr lang="en-US" sz="1600" dirty="0">
              <a:solidFill>
                <a:schemeClr val="bg1"/>
              </a:solidFill>
              <a:effectLst/>
              <a:latin typeface="Titillium Web" panose="00000500000000000000" pitchFamily="2" charset="0"/>
              <a:ea typeface="Arial" panose="020B0604020202020204" pitchFamily="34" charset="0"/>
            </a:endParaRPr>
          </a:p>
          <a:p>
            <a:pPr marL="101598" indent="0">
              <a:buNone/>
            </a:pPr>
            <a:r>
              <a:rPr lang="en-US" sz="1600" dirty="0">
                <a:solidFill>
                  <a:schemeClr val="bg1"/>
                </a:solidFill>
                <a:latin typeface="Titillium Web" panose="00000500000000000000" pitchFamily="2" charset="0"/>
                <a:ea typeface="Arial" panose="020B0604020202020204" pitchFamily="34" charset="0"/>
              </a:rPr>
              <a:t>The </a:t>
            </a:r>
            <a:r>
              <a:rPr lang="en-US" sz="1600" i="1" dirty="0">
                <a:solidFill>
                  <a:schemeClr val="bg1"/>
                </a:solidFill>
                <a:latin typeface="Titillium Web" panose="00000500000000000000" pitchFamily="2" charset="0"/>
                <a:ea typeface="Arial" panose="020B0604020202020204" pitchFamily="34" charset="0"/>
              </a:rPr>
              <a:t>feasible region</a:t>
            </a:r>
            <a:r>
              <a:rPr lang="en-US" sz="1600" dirty="0">
                <a:solidFill>
                  <a:schemeClr val="bg1"/>
                </a:solidFill>
                <a:latin typeface="Titillium Web" panose="00000500000000000000" pitchFamily="2" charset="0"/>
                <a:ea typeface="Arial" panose="020B0604020202020204" pitchFamily="34" charset="0"/>
              </a:rPr>
              <a:t> is the set of all possible decision variable values, that satisfy all constraints.  Your optimal solution must fall within the feasible region, otherwise, one or more constraints are violated.  </a:t>
            </a:r>
          </a:p>
          <a:p>
            <a:pPr marL="101598" indent="0">
              <a:buNone/>
            </a:pPr>
            <a:endParaRPr lang="en-US" sz="1600" dirty="0">
              <a:solidFill>
                <a:schemeClr val="bg1"/>
              </a:solidFill>
              <a:effectLst/>
              <a:latin typeface="Titillium Web" panose="00000500000000000000" pitchFamily="2" charset="0"/>
              <a:ea typeface="Arial" panose="020B0604020202020204" pitchFamily="34" charset="0"/>
            </a:endParaRPr>
          </a:p>
          <a:p>
            <a:pPr marL="101598" indent="0">
              <a:buNone/>
            </a:pPr>
            <a:r>
              <a:rPr lang="en-US" sz="1600" dirty="0">
                <a:solidFill>
                  <a:schemeClr val="bg1"/>
                </a:solidFill>
                <a:effectLst/>
                <a:latin typeface="Titillium Web" panose="00000500000000000000" pitchFamily="2" charset="0"/>
                <a:ea typeface="Arial" panose="020B0604020202020204" pitchFamily="34" charset="0"/>
              </a:rPr>
              <a:t>You can define constraints such that there is no feasible region – no set of decision variable values, will satisfy all constraints.  You’ve put th</a:t>
            </a:r>
            <a:r>
              <a:rPr lang="en-US" sz="1600" dirty="0">
                <a:solidFill>
                  <a:schemeClr val="bg1"/>
                </a:solidFill>
                <a:latin typeface="Titillium Web" panose="00000500000000000000" pitchFamily="2" charset="0"/>
                <a:ea typeface="Arial" panose="020B0604020202020204" pitchFamily="34" charset="0"/>
              </a:rPr>
              <a:t>e model in an impossible situation – it is </a:t>
            </a:r>
            <a:r>
              <a:rPr lang="en-US" sz="1600" i="1" dirty="0">
                <a:solidFill>
                  <a:schemeClr val="bg1"/>
                </a:solidFill>
                <a:latin typeface="Titillium Web" panose="00000500000000000000" pitchFamily="2" charset="0"/>
                <a:ea typeface="Arial" panose="020B0604020202020204" pitchFamily="34" charset="0"/>
              </a:rPr>
              <a:t>infeasible.</a:t>
            </a:r>
            <a:r>
              <a:rPr lang="en-US" sz="1600" dirty="0">
                <a:solidFill>
                  <a:schemeClr val="bg1"/>
                </a:solidFill>
                <a:latin typeface="Titillium Web" panose="00000500000000000000" pitchFamily="2" charset="0"/>
                <a:ea typeface="Arial" panose="020B0604020202020204" pitchFamily="34" charset="0"/>
              </a:rPr>
              <a:t>  If a model is infeasible, your solver will detect this, let you know, and no solution will be returned.</a:t>
            </a:r>
          </a:p>
          <a:p>
            <a:pPr marL="101598" indent="0">
              <a:buNone/>
            </a:pPr>
            <a:endParaRPr lang="en-US" sz="1600" dirty="0">
              <a:solidFill>
                <a:schemeClr val="bg1"/>
              </a:solidFill>
              <a:latin typeface="Titillium Web" panose="00000500000000000000" pitchFamily="2" charset="0"/>
              <a:ea typeface="Arial" panose="020B0604020202020204" pitchFamily="34" charset="0"/>
            </a:endParaRPr>
          </a:p>
          <a:p>
            <a:pPr marL="101598" indent="0">
              <a:buNone/>
            </a:pPr>
            <a:r>
              <a:rPr lang="en-US" sz="1600" dirty="0">
                <a:solidFill>
                  <a:schemeClr val="bg1"/>
                </a:solidFill>
                <a:effectLst/>
                <a:latin typeface="Titillium Web" panose="00000500000000000000" pitchFamily="2" charset="0"/>
                <a:ea typeface="Arial" panose="020B0604020202020204" pitchFamily="34" charset="0"/>
              </a:rPr>
              <a:t>You can define constraints such that at least one decision variable can increase or decrease</a:t>
            </a:r>
            <a:r>
              <a:rPr lang="en-US" sz="1600" dirty="0">
                <a:solidFill>
                  <a:schemeClr val="bg1"/>
                </a:solidFill>
                <a:latin typeface="Titillium Web" panose="00000500000000000000" pitchFamily="2" charset="0"/>
                <a:ea typeface="Arial" panose="020B0604020202020204" pitchFamily="34" charset="0"/>
              </a:rPr>
              <a:t> forever without limitation, and effectively, that your objective function can increase or decrease without limit. In this case, the model is </a:t>
            </a:r>
            <a:r>
              <a:rPr lang="en-US" sz="1600" i="1" dirty="0">
                <a:solidFill>
                  <a:schemeClr val="bg1"/>
                </a:solidFill>
                <a:latin typeface="Titillium Web" panose="00000500000000000000" pitchFamily="2" charset="0"/>
                <a:ea typeface="Arial" panose="020B0604020202020204" pitchFamily="34" charset="0"/>
              </a:rPr>
              <a:t>unbounded </a:t>
            </a:r>
            <a:r>
              <a:rPr lang="en-US" sz="1600" dirty="0">
                <a:solidFill>
                  <a:schemeClr val="bg1"/>
                </a:solidFill>
                <a:latin typeface="Titillium Web" panose="00000500000000000000" pitchFamily="2" charset="0"/>
                <a:ea typeface="Arial" panose="020B0604020202020204" pitchFamily="34" charset="0"/>
              </a:rPr>
              <a:t>– the objective function can grow without bound.  If a model is unbounded, your solver will detect this, let you know,  and no solution will be returned.</a:t>
            </a:r>
            <a:endParaRPr lang="en-US" sz="1600" dirty="0">
              <a:solidFill>
                <a:schemeClr val="bg1"/>
              </a:solidFill>
              <a:effectLst/>
              <a:latin typeface="Titillium Web" panose="00000500000000000000" pitchFamily="2" charset="0"/>
              <a:ea typeface="Arial" panose="020B0604020202020204" pitchFamily="34" charset="0"/>
            </a:endParaRPr>
          </a:p>
        </p:txBody>
      </p:sp>
      <p:sp>
        <p:nvSpPr>
          <p:cNvPr id="5" name="TextBox 4">
            <a:extLst>
              <a:ext uri="{FF2B5EF4-FFF2-40B4-BE49-F238E27FC236}">
                <a16:creationId xmlns:a16="http://schemas.microsoft.com/office/drawing/2014/main" id="{04CB8D6F-4F48-8947-2FC3-08BF45C16292}"/>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3683703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400" dirty="0"/>
              <a:t>Linear Programming Introduction: Toy Shop Example</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173245" y="1462653"/>
                <a:ext cx="3761020" cy="4997083"/>
              </a:xfrm>
              <a:solidFill>
                <a:schemeClr val="accent1"/>
              </a:solidFill>
            </p:spPr>
            <p:txBody>
              <a:bodyPr/>
              <a:lstStyle/>
              <a:p>
                <a:pPr marL="101598" indent="0">
                  <a:buNone/>
                </a:pPr>
                <a:r>
                  <a:rPr lang="en-US" sz="1800" b="1" i="1" u="sng" dirty="0"/>
                  <a:t>Decision Variables</a:t>
                </a:r>
              </a:p>
              <a:p>
                <a:pPr marL="101598" indent="0">
                  <a:buNone/>
                </a:pPr>
                <a:r>
                  <a:rPr lang="en-US" sz="1800" dirty="0"/>
                  <a:t># Cars (x), # Trains (y)</a:t>
                </a:r>
              </a:p>
              <a:p>
                <a:pPr marL="101598" indent="0">
                  <a:buNone/>
                </a:pPr>
                <a:endParaRPr lang="en-US" sz="1800" b="1" dirty="0"/>
              </a:p>
              <a:p>
                <a:pPr marL="101598" indent="0">
                  <a:buNone/>
                </a:pPr>
                <a:r>
                  <a:rPr lang="en-US" sz="1800" b="1" i="1" u="sng" dirty="0"/>
                  <a:t>Constraints</a:t>
                </a:r>
              </a:p>
              <a:p>
                <a:pPr marL="101598" indent="0">
                  <a:buNone/>
                </a:pPr>
                <a:r>
                  <a:rPr lang="en-US" sz="1800" dirty="0"/>
                  <a:t>Woodwork Hours:     5x + 3y </a:t>
                </a:r>
                <a14:m>
                  <m:oMath xmlns:m="http://schemas.openxmlformats.org/officeDocument/2006/math">
                    <m:r>
                      <a:rPr lang="en-US" sz="1800" b="1" i="1" smtClean="0">
                        <a:latin typeface="Cambria Math" panose="02040503050406030204" pitchFamily="18" charset="0"/>
                      </a:rPr>
                      <m:t>≤</m:t>
                    </m:r>
                  </m:oMath>
                </a14:m>
                <a:r>
                  <a:rPr lang="en-US" sz="1800" dirty="0"/>
                  <a:t> 40</a:t>
                </a:r>
              </a:p>
              <a:p>
                <a:pPr marL="101598" indent="0">
                  <a:buNone/>
                </a:pPr>
                <a:r>
                  <a:rPr lang="en-US" sz="1800" dirty="0"/>
                  <a:t>Wood Availability:     1x + 1y </a:t>
                </a:r>
                <a14:m>
                  <m:oMath xmlns:m="http://schemas.openxmlformats.org/officeDocument/2006/math">
                    <m:r>
                      <a:rPr lang="en-US" sz="1800" b="1" i="1" smtClean="0">
                        <a:latin typeface="Cambria Math" panose="02040503050406030204" pitchFamily="18" charset="0"/>
                      </a:rPr>
                      <m:t>≤</m:t>
                    </m:r>
                  </m:oMath>
                </a14:m>
                <a:r>
                  <a:rPr lang="en-US" sz="1800" b="1" dirty="0"/>
                  <a:t> </a:t>
                </a:r>
                <a:r>
                  <a:rPr lang="en-US" sz="1800" dirty="0"/>
                  <a:t>10</a:t>
                </a:r>
              </a:p>
              <a:p>
                <a:pPr marL="101598" indent="0">
                  <a:buNone/>
                </a:pPr>
                <a:r>
                  <a:rPr lang="en-US" sz="1800" dirty="0"/>
                  <a:t>x </a:t>
                </a:r>
                <a14:m>
                  <m:oMath xmlns:m="http://schemas.openxmlformats.org/officeDocument/2006/math">
                    <m:r>
                      <a:rPr lang="en-US" sz="1800" b="1" i="1" smtClean="0">
                        <a:latin typeface="Cambria Math" panose="02040503050406030204" pitchFamily="18" charset="0"/>
                      </a:rPr>
                      <m:t>≥</m:t>
                    </m:r>
                  </m:oMath>
                </a14:m>
                <a:r>
                  <a:rPr lang="en-US" sz="1800" dirty="0"/>
                  <a:t> 0</a:t>
                </a:r>
              </a:p>
              <a:p>
                <a:pPr marL="101598" indent="0">
                  <a:buNone/>
                </a:pPr>
                <a:r>
                  <a:rPr lang="en-US" sz="1800" dirty="0"/>
                  <a:t>y </a:t>
                </a:r>
                <a14:m>
                  <m:oMath xmlns:m="http://schemas.openxmlformats.org/officeDocument/2006/math">
                    <m:r>
                      <a:rPr lang="en-US" sz="1800" b="1" i="1" smtClean="0">
                        <a:latin typeface="Cambria Math" panose="02040503050406030204" pitchFamily="18" charset="0"/>
                      </a:rPr>
                      <m:t>≥</m:t>
                    </m:r>
                  </m:oMath>
                </a14:m>
                <a:r>
                  <a:rPr lang="en-US" sz="1800" dirty="0"/>
                  <a:t> 0</a:t>
                </a:r>
              </a:p>
              <a:p>
                <a:pPr marL="101598" indent="0">
                  <a:buNone/>
                </a:pPr>
                <a:endParaRPr lang="en-US" sz="1800" dirty="0"/>
              </a:p>
              <a:p>
                <a:pPr marL="101598" indent="0">
                  <a:buNone/>
                </a:pPr>
                <a:r>
                  <a:rPr lang="en-US" sz="1800" b="1" i="1" u="sng" dirty="0"/>
                  <a:t>Objective Function</a:t>
                </a:r>
              </a:p>
              <a:p>
                <a:pPr marL="101598" indent="0">
                  <a:buNone/>
                </a:pPr>
                <a:r>
                  <a:rPr lang="en-US" sz="1800" dirty="0"/>
                  <a:t>Maximize 7x + 4y</a:t>
                </a:r>
                <a:endParaRPr lang="en-US" sz="1800" b="1" dirty="0">
                  <a:solidFill>
                    <a:schemeClr val="bg1"/>
                  </a:solidFill>
                  <a:effectLst/>
                  <a:latin typeface="Titillium Web" panose="00000500000000000000" pitchFamily="2" charset="0"/>
                  <a:ea typeface="Arial" panose="020B0604020202020204" pitchFamily="34" charset="0"/>
                </a:endParaRPr>
              </a:p>
            </p:txBody>
          </p:sp>
        </mc:Choice>
        <mc:Fallback xmlns="">
          <p:sp>
            <p:nvSpPr>
              <p:cNvPr id="3" name="Text Placeholder 2">
                <a:extLst>
                  <a:ext uri="{FF2B5EF4-FFF2-40B4-BE49-F238E27FC236}">
                    <a16:creationId xmlns:a16="http://schemas.microsoft.com/office/drawing/2014/main" id="{B299B1E6-7660-F9B8-454E-2DE26833D461}"/>
                  </a:ext>
                </a:extLst>
              </p:cNvPr>
              <p:cNvSpPr>
                <a:spLocks noGrp="1" noRot="1" noChangeAspect="1" noMove="1" noResize="1" noEditPoints="1" noAdjustHandles="1" noChangeArrowheads="1" noChangeShapeType="1" noTextEdit="1"/>
              </p:cNvSpPr>
              <p:nvPr>
                <p:ph type="body" idx="1"/>
              </p:nvPr>
            </p:nvSpPr>
            <p:spPr>
              <a:xfrm>
                <a:off x="173245" y="1462653"/>
                <a:ext cx="3761020" cy="4997083"/>
              </a:xfrm>
              <a:blipFill>
                <a:blip r:embed="rId3"/>
                <a:stretch>
                  <a:fillRect/>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52CB8509-20EF-8CD7-16C5-DD51D03390A4}"/>
              </a:ext>
            </a:extLst>
          </p:cNvPr>
          <p:cNvSpPr/>
          <p:nvPr/>
        </p:nvSpPr>
        <p:spPr>
          <a:xfrm>
            <a:off x="324051" y="6344938"/>
            <a:ext cx="9593672" cy="427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Screenshots from https://www.transum.org/Maths/Activity/Graph/Desmos.asp</a:t>
            </a:r>
          </a:p>
        </p:txBody>
      </p:sp>
      <p:pic>
        <p:nvPicPr>
          <p:cNvPr id="14" name="Picture 13">
            <a:extLst>
              <a:ext uri="{FF2B5EF4-FFF2-40B4-BE49-F238E27FC236}">
                <a16:creationId xmlns:a16="http://schemas.microsoft.com/office/drawing/2014/main" id="{044C83CB-D243-F0B7-679F-B1368CA7B7F7}"/>
              </a:ext>
            </a:extLst>
          </p:cNvPr>
          <p:cNvPicPr>
            <a:picLocks noChangeAspect="1"/>
          </p:cNvPicPr>
          <p:nvPr/>
        </p:nvPicPr>
        <p:blipFill>
          <a:blip r:embed="rId4"/>
          <a:stretch>
            <a:fillRect/>
          </a:stretch>
        </p:blipFill>
        <p:spPr>
          <a:xfrm>
            <a:off x="4005354" y="620413"/>
            <a:ext cx="8134350" cy="5724525"/>
          </a:xfrm>
          <a:prstGeom prst="rect">
            <a:avLst/>
          </a:prstGeom>
        </p:spPr>
      </p:pic>
      <p:sp>
        <p:nvSpPr>
          <p:cNvPr id="15" name="Oval 14">
            <a:extLst>
              <a:ext uri="{FF2B5EF4-FFF2-40B4-BE49-F238E27FC236}">
                <a16:creationId xmlns:a16="http://schemas.microsoft.com/office/drawing/2014/main" id="{835CE8AC-6749-D6E6-B4CD-21D1C7C1DB4E}"/>
              </a:ext>
            </a:extLst>
          </p:cNvPr>
          <p:cNvSpPr/>
          <p:nvPr/>
        </p:nvSpPr>
        <p:spPr>
          <a:xfrm>
            <a:off x="9917723" y="2637143"/>
            <a:ext cx="1856935" cy="1583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Feasible Region with just x ≥ 0 constraint</a:t>
            </a:r>
          </a:p>
        </p:txBody>
      </p:sp>
    </p:spTree>
    <p:extLst>
      <p:ext uri="{BB962C8B-B14F-4D97-AF65-F5344CB8AC3E}">
        <p14:creationId xmlns:p14="http://schemas.microsoft.com/office/powerpoint/2010/main" val="3673945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2D4382-357F-10FB-663F-8E8567B4B5BC}"/>
              </a:ext>
            </a:extLst>
          </p:cNvPr>
          <p:cNvPicPr>
            <a:picLocks noChangeAspect="1"/>
          </p:cNvPicPr>
          <p:nvPr/>
        </p:nvPicPr>
        <p:blipFill>
          <a:blip r:embed="rId2"/>
          <a:stretch>
            <a:fillRect/>
          </a:stretch>
        </p:blipFill>
        <p:spPr>
          <a:xfrm>
            <a:off x="4085071" y="601363"/>
            <a:ext cx="8048625" cy="5743575"/>
          </a:xfrm>
          <a:prstGeom prst="rect">
            <a:avLst/>
          </a:prstGeom>
        </p:spPr>
      </p:pic>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400" dirty="0"/>
              <a:t>Linear Programming Introduction: Toy Shop Example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173245" y="1462653"/>
                <a:ext cx="3761020" cy="4997083"/>
              </a:xfrm>
              <a:solidFill>
                <a:schemeClr val="accent1"/>
              </a:solidFill>
            </p:spPr>
            <p:txBody>
              <a:bodyPr/>
              <a:lstStyle/>
              <a:p>
                <a:pPr marL="101598" indent="0">
                  <a:buNone/>
                </a:pPr>
                <a:r>
                  <a:rPr lang="en-US" sz="1800" b="1" i="1" u="sng" dirty="0"/>
                  <a:t>Decision Variables</a:t>
                </a:r>
              </a:p>
              <a:p>
                <a:pPr marL="101598" indent="0">
                  <a:buNone/>
                </a:pPr>
                <a:r>
                  <a:rPr lang="en-US" sz="1800" dirty="0"/>
                  <a:t># Cars (x), # Trains (y)</a:t>
                </a:r>
              </a:p>
              <a:p>
                <a:pPr marL="101598" indent="0">
                  <a:buNone/>
                </a:pPr>
                <a:endParaRPr lang="en-US" sz="1800" b="1" dirty="0"/>
              </a:p>
              <a:p>
                <a:pPr marL="101598" indent="0">
                  <a:buNone/>
                </a:pPr>
                <a:r>
                  <a:rPr lang="en-US" sz="1800" b="1" i="1" u="sng" dirty="0"/>
                  <a:t>Constraints</a:t>
                </a:r>
              </a:p>
              <a:p>
                <a:pPr marL="101598" indent="0">
                  <a:buNone/>
                </a:pPr>
                <a:r>
                  <a:rPr lang="en-US" sz="1800" dirty="0"/>
                  <a:t>Woodwork Hours:     5x + 3y </a:t>
                </a:r>
                <a14:m>
                  <m:oMath xmlns:m="http://schemas.openxmlformats.org/officeDocument/2006/math">
                    <m:r>
                      <a:rPr lang="en-US" sz="1800" b="1" i="1" smtClean="0">
                        <a:latin typeface="Cambria Math" panose="02040503050406030204" pitchFamily="18" charset="0"/>
                      </a:rPr>
                      <m:t>≤</m:t>
                    </m:r>
                  </m:oMath>
                </a14:m>
                <a:r>
                  <a:rPr lang="en-US" sz="1800" dirty="0"/>
                  <a:t> 40</a:t>
                </a:r>
              </a:p>
              <a:p>
                <a:pPr marL="101598" indent="0">
                  <a:buNone/>
                </a:pPr>
                <a:r>
                  <a:rPr lang="en-US" sz="1800" dirty="0"/>
                  <a:t>Wood Availability:     1x + 1y </a:t>
                </a:r>
                <a14:m>
                  <m:oMath xmlns:m="http://schemas.openxmlformats.org/officeDocument/2006/math">
                    <m:r>
                      <a:rPr lang="en-US" sz="1800" b="1" i="1" smtClean="0">
                        <a:latin typeface="Cambria Math" panose="02040503050406030204" pitchFamily="18" charset="0"/>
                      </a:rPr>
                      <m:t>≤</m:t>
                    </m:r>
                  </m:oMath>
                </a14:m>
                <a:r>
                  <a:rPr lang="en-US" sz="1800" b="1" dirty="0"/>
                  <a:t> </a:t>
                </a:r>
                <a:r>
                  <a:rPr lang="en-US" sz="1800" dirty="0"/>
                  <a:t>10</a:t>
                </a:r>
              </a:p>
              <a:p>
                <a:pPr marL="101598" indent="0">
                  <a:buNone/>
                </a:pPr>
                <a:r>
                  <a:rPr lang="en-US" sz="1800" dirty="0"/>
                  <a:t>x </a:t>
                </a:r>
                <a14:m>
                  <m:oMath xmlns:m="http://schemas.openxmlformats.org/officeDocument/2006/math">
                    <m:r>
                      <a:rPr lang="en-US" sz="1800" b="1" i="1" smtClean="0">
                        <a:latin typeface="Cambria Math" panose="02040503050406030204" pitchFamily="18" charset="0"/>
                      </a:rPr>
                      <m:t>≥</m:t>
                    </m:r>
                  </m:oMath>
                </a14:m>
                <a:r>
                  <a:rPr lang="en-US" sz="1800" dirty="0"/>
                  <a:t> 0</a:t>
                </a:r>
              </a:p>
              <a:p>
                <a:pPr marL="101598" indent="0">
                  <a:buNone/>
                </a:pPr>
                <a:r>
                  <a:rPr lang="en-US" sz="1800" dirty="0"/>
                  <a:t>y </a:t>
                </a:r>
                <a14:m>
                  <m:oMath xmlns:m="http://schemas.openxmlformats.org/officeDocument/2006/math">
                    <m:r>
                      <a:rPr lang="en-US" sz="1800" b="1" i="1" smtClean="0">
                        <a:latin typeface="Cambria Math" panose="02040503050406030204" pitchFamily="18" charset="0"/>
                      </a:rPr>
                      <m:t>≥</m:t>
                    </m:r>
                  </m:oMath>
                </a14:m>
                <a:r>
                  <a:rPr lang="en-US" sz="1800" dirty="0"/>
                  <a:t> 0</a:t>
                </a:r>
              </a:p>
              <a:p>
                <a:pPr marL="101598" indent="0">
                  <a:buNone/>
                </a:pPr>
                <a:endParaRPr lang="en-US" sz="1800" dirty="0"/>
              </a:p>
              <a:p>
                <a:pPr marL="101598" indent="0">
                  <a:buNone/>
                </a:pPr>
                <a:r>
                  <a:rPr lang="en-US" sz="1800" b="1" i="1" u="sng" dirty="0"/>
                  <a:t>Objective Function</a:t>
                </a:r>
              </a:p>
              <a:p>
                <a:pPr marL="101598" indent="0">
                  <a:buNone/>
                </a:pPr>
                <a:r>
                  <a:rPr lang="en-US" sz="1800" dirty="0"/>
                  <a:t>Maximize 7x + 4y</a:t>
                </a:r>
                <a:endParaRPr lang="en-US" sz="1800" b="1" dirty="0">
                  <a:solidFill>
                    <a:schemeClr val="bg1"/>
                  </a:solidFill>
                  <a:effectLst/>
                  <a:latin typeface="Titillium Web" panose="00000500000000000000" pitchFamily="2" charset="0"/>
                  <a:ea typeface="Arial" panose="020B0604020202020204" pitchFamily="34" charset="0"/>
                </a:endParaRPr>
              </a:p>
            </p:txBody>
          </p:sp>
        </mc:Choice>
        <mc:Fallback xmlns="">
          <p:sp>
            <p:nvSpPr>
              <p:cNvPr id="3" name="Text Placeholder 2">
                <a:extLst>
                  <a:ext uri="{FF2B5EF4-FFF2-40B4-BE49-F238E27FC236}">
                    <a16:creationId xmlns:a16="http://schemas.microsoft.com/office/drawing/2014/main" id="{B299B1E6-7660-F9B8-454E-2DE26833D461}"/>
                  </a:ext>
                </a:extLst>
              </p:cNvPr>
              <p:cNvSpPr>
                <a:spLocks noGrp="1" noRot="1" noChangeAspect="1" noMove="1" noResize="1" noEditPoints="1" noAdjustHandles="1" noChangeArrowheads="1" noChangeShapeType="1" noTextEdit="1"/>
              </p:cNvSpPr>
              <p:nvPr>
                <p:ph type="body" idx="1"/>
              </p:nvPr>
            </p:nvSpPr>
            <p:spPr>
              <a:xfrm>
                <a:off x="173245" y="1462653"/>
                <a:ext cx="3761020" cy="4997083"/>
              </a:xfrm>
              <a:blipFill>
                <a:blip r:embed="rId3"/>
                <a:stretch>
                  <a:fillRect/>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52CB8509-20EF-8CD7-16C5-DD51D03390A4}"/>
              </a:ext>
            </a:extLst>
          </p:cNvPr>
          <p:cNvSpPr/>
          <p:nvPr/>
        </p:nvSpPr>
        <p:spPr>
          <a:xfrm>
            <a:off x="324051" y="6344938"/>
            <a:ext cx="9593672" cy="427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Screenshots from https://www.transum.org/Maths/Activity/Graph/Desmos.asp</a:t>
            </a:r>
          </a:p>
        </p:txBody>
      </p:sp>
      <p:sp>
        <p:nvSpPr>
          <p:cNvPr id="15" name="Oval 14">
            <a:extLst>
              <a:ext uri="{FF2B5EF4-FFF2-40B4-BE49-F238E27FC236}">
                <a16:creationId xmlns:a16="http://schemas.microsoft.com/office/drawing/2014/main" id="{835CE8AC-6749-D6E6-B4CD-21D1C7C1DB4E}"/>
              </a:ext>
            </a:extLst>
          </p:cNvPr>
          <p:cNvSpPr/>
          <p:nvPr/>
        </p:nvSpPr>
        <p:spPr>
          <a:xfrm>
            <a:off x="9787605" y="1589650"/>
            <a:ext cx="1856935" cy="1583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Feasible Region with </a:t>
            </a:r>
          </a:p>
          <a:p>
            <a:pPr algn="ctr"/>
            <a:r>
              <a:rPr lang="en-US" dirty="0"/>
              <a:t>x ≥ 0</a:t>
            </a:r>
          </a:p>
          <a:p>
            <a:pPr algn="ctr"/>
            <a:r>
              <a:rPr lang="en-US" dirty="0"/>
              <a:t>y ≥ 0 constraints</a:t>
            </a:r>
          </a:p>
        </p:txBody>
      </p:sp>
    </p:spTree>
    <p:extLst>
      <p:ext uri="{BB962C8B-B14F-4D97-AF65-F5344CB8AC3E}">
        <p14:creationId xmlns:p14="http://schemas.microsoft.com/office/powerpoint/2010/main" val="738422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D58FFCB-79E2-BD90-9F3A-9D96509B5A54}"/>
              </a:ext>
            </a:extLst>
          </p:cNvPr>
          <p:cNvPicPr>
            <a:picLocks noChangeAspect="1"/>
          </p:cNvPicPr>
          <p:nvPr/>
        </p:nvPicPr>
        <p:blipFill>
          <a:blip r:embed="rId2"/>
          <a:stretch>
            <a:fillRect/>
          </a:stretch>
        </p:blipFill>
        <p:spPr>
          <a:xfrm>
            <a:off x="3998705" y="571500"/>
            <a:ext cx="8020050" cy="5715000"/>
          </a:xfrm>
          <a:prstGeom prst="rect">
            <a:avLst/>
          </a:prstGeom>
        </p:spPr>
      </p:pic>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400" dirty="0"/>
              <a:t>Linear Programming Introduction: Toy Shop Example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173245" y="1462653"/>
                <a:ext cx="3761020" cy="4997083"/>
              </a:xfrm>
              <a:solidFill>
                <a:schemeClr val="accent1"/>
              </a:solidFill>
            </p:spPr>
            <p:txBody>
              <a:bodyPr/>
              <a:lstStyle/>
              <a:p>
                <a:pPr marL="101598" indent="0">
                  <a:buNone/>
                </a:pPr>
                <a:r>
                  <a:rPr lang="en-US" sz="1800" b="1" i="1" u="sng" dirty="0"/>
                  <a:t>Decision Variables</a:t>
                </a:r>
              </a:p>
              <a:p>
                <a:pPr marL="101598" indent="0">
                  <a:buNone/>
                </a:pPr>
                <a:r>
                  <a:rPr lang="en-US" sz="1800" dirty="0"/>
                  <a:t># Cars (x), # Trains (y)</a:t>
                </a:r>
              </a:p>
              <a:p>
                <a:pPr marL="101598" indent="0">
                  <a:buNone/>
                </a:pPr>
                <a:endParaRPr lang="en-US" sz="1800" b="1" dirty="0"/>
              </a:p>
              <a:p>
                <a:pPr marL="101598" indent="0">
                  <a:buNone/>
                </a:pPr>
                <a:r>
                  <a:rPr lang="en-US" sz="1800" b="1" i="1" u="sng" dirty="0"/>
                  <a:t>Constraints</a:t>
                </a:r>
              </a:p>
              <a:p>
                <a:pPr marL="101598" indent="0">
                  <a:buNone/>
                </a:pPr>
                <a:r>
                  <a:rPr lang="en-US" sz="1800" dirty="0"/>
                  <a:t>Woodwork Hours:     5x + 3y </a:t>
                </a:r>
                <a14:m>
                  <m:oMath xmlns:m="http://schemas.openxmlformats.org/officeDocument/2006/math">
                    <m:r>
                      <a:rPr lang="en-US" sz="1800" b="1" i="1" smtClean="0">
                        <a:latin typeface="Cambria Math" panose="02040503050406030204" pitchFamily="18" charset="0"/>
                      </a:rPr>
                      <m:t>≤</m:t>
                    </m:r>
                  </m:oMath>
                </a14:m>
                <a:r>
                  <a:rPr lang="en-US" sz="1800" dirty="0"/>
                  <a:t> 40</a:t>
                </a:r>
              </a:p>
              <a:p>
                <a:pPr marL="101598" indent="0">
                  <a:buNone/>
                </a:pPr>
                <a:r>
                  <a:rPr lang="en-US" sz="1800" dirty="0"/>
                  <a:t>Wood Availability:     1x + 1y </a:t>
                </a:r>
                <a14:m>
                  <m:oMath xmlns:m="http://schemas.openxmlformats.org/officeDocument/2006/math">
                    <m:r>
                      <a:rPr lang="en-US" sz="1800" b="1" i="1" smtClean="0">
                        <a:latin typeface="Cambria Math" panose="02040503050406030204" pitchFamily="18" charset="0"/>
                      </a:rPr>
                      <m:t>≤</m:t>
                    </m:r>
                  </m:oMath>
                </a14:m>
                <a:r>
                  <a:rPr lang="en-US" sz="1800" b="1" dirty="0"/>
                  <a:t> </a:t>
                </a:r>
                <a:r>
                  <a:rPr lang="en-US" sz="1800" dirty="0"/>
                  <a:t>10</a:t>
                </a:r>
              </a:p>
              <a:p>
                <a:pPr marL="101598" indent="0">
                  <a:buNone/>
                </a:pPr>
                <a:r>
                  <a:rPr lang="en-US" sz="1800" dirty="0"/>
                  <a:t>x </a:t>
                </a:r>
                <a14:m>
                  <m:oMath xmlns:m="http://schemas.openxmlformats.org/officeDocument/2006/math">
                    <m:r>
                      <a:rPr lang="en-US" sz="1800" b="1" i="1" smtClean="0">
                        <a:latin typeface="Cambria Math" panose="02040503050406030204" pitchFamily="18" charset="0"/>
                      </a:rPr>
                      <m:t>≥</m:t>
                    </m:r>
                  </m:oMath>
                </a14:m>
                <a:r>
                  <a:rPr lang="en-US" sz="1800" dirty="0"/>
                  <a:t> 0</a:t>
                </a:r>
              </a:p>
              <a:p>
                <a:pPr marL="101598" indent="0">
                  <a:buNone/>
                </a:pPr>
                <a:r>
                  <a:rPr lang="en-US" sz="1800" dirty="0"/>
                  <a:t>y </a:t>
                </a:r>
                <a14:m>
                  <m:oMath xmlns:m="http://schemas.openxmlformats.org/officeDocument/2006/math">
                    <m:r>
                      <a:rPr lang="en-US" sz="1800" b="1" i="1" smtClean="0">
                        <a:latin typeface="Cambria Math" panose="02040503050406030204" pitchFamily="18" charset="0"/>
                      </a:rPr>
                      <m:t>≥</m:t>
                    </m:r>
                  </m:oMath>
                </a14:m>
                <a:r>
                  <a:rPr lang="en-US" sz="1800" dirty="0"/>
                  <a:t> 0</a:t>
                </a:r>
              </a:p>
              <a:p>
                <a:pPr marL="101598" indent="0">
                  <a:buNone/>
                </a:pPr>
                <a:endParaRPr lang="en-US" sz="1800" dirty="0"/>
              </a:p>
              <a:p>
                <a:pPr marL="101598" indent="0">
                  <a:buNone/>
                </a:pPr>
                <a:r>
                  <a:rPr lang="en-US" sz="1800" b="1" i="1" u="sng" dirty="0"/>
                  <a:t>Objective Function</a:t>
                </a:r>
              </a:p>
              <a:p>
                <a:pPr marL="101598" indent="0">
                  <a:buNone/>
                </a:pPr>
                <a:r>
                  <a:rPr lang="en-US" sz="1800" dirty="0"/>
                  <a:t>Maximize 7x + 4y</a:t>
                </a:r>
                <a:endParaRPr lang="en-US" sz="1800" b="1" dirty="0">
                  <a:solidFill>
                    <a:schemeClr val="bg1"/>
                  </a:solidFill>
                  <a:effectLst/>
                  <a:latin typeface="Titillium Web" panose="00000500000000000000" pitchFamily="2" charset="0"/>
                  <a:ea typeface="Arial" panose="020B0604020202020204" pitchFamily="34" charset="0"/>
                </a:endParaRPr>
              </a:p>
            </p:txBody>
          </p:sp>
        </mc:Choice>
        <mc:Fallback xmlns="">
          <p:sp>
            <p:nvSpPr>
              <p:cNvPr id="3" name="Text Placeholder 2">
                <a:extLst>
                  <a:ext uri="{FF2B5EF4-FFF2-40B4-BE49-F238E27FC236}">
                    <a16:creationId xmlns:a16="http://schemas.microsoft.com/office/drawing/2014/main" id="{B299B1E6-7660-F9B8-454E-2DE26833D461}"/>
                  </a:ext>
                </a:extLst>
              </p:cNvPr>
              <p:cNvSpPr>
                <a:spLocks noGrp="1" noRot="1" noChangeAspect="1" noMove="1" noResize="1" noEditPoints="1" noAdjustHandles="1" noChangeArrowheads="1" noChangeShapeType="1" noTextEdit="1"/>
              </p:cNvSpPr>
              <p:nvPr>
                <p:ph type="body" idx="1"/>
              </p:nvPr>
            </p:nvSpPr>
            <p:spPr>
              <a:xfrm>
                <a:off x="173245" y="1462653"/>
                <a:ext cx="3761020" cy="4997083"/>
              </a:xfrm>
              <a:blipFill>
                <a:blip r:embed="rId3"/>
                <a:stretch>
                  <a:fillRect/>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52CB8509-20EF-8CD7-16C5-DD51D03390A4}"/>
              </a:ext>
            </a:extLst>
          </p:cNvPr>
          <p:cNvSpPr/>
          <p:nvPr/>
        </p:nvSpPr>
        <p:spPr>
          <a:xfrm>
            <a:off x="324051" y="6344938"/>
            <a:ext cx="9593672" cy="427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Screenshots from https://www.transum.org/Maths/Activity/Graph/Desmos.asp</a:t>
            </a:r>
          </a:p>
        </p:txBody>
      </p:sp>
      <p:sp>
        <p:nvSpPr>
          <p:cNvPr id="15" name="Oval 14">
            <a:extLst>
              <a:ext uri="{FF2B5EF4-FFF2-40B4-BE49-F238E27FC236}">
                <a16:creationId xmlns:a16="http://schemas.microsoft.com/office/drawing/2014/main" id="{835CE8AC-6749-D6E6-B4CD-21D1C7C1DB4E}"/>
              </a:ext>
            </a:extLst>
          </p:cNvPr>
          <p:cNvSpPr/>
          <p:nvPr/>
        </p:nvSpPr>
        <p:spPr>
          <a:xfrm>
            <a:off x="9551963" y="1363468"/>
            <a:ext cx="2092577" cy="2274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Feasible Region with </a:t>
            </a:r>
          </a:p>
          <a:p>
            <a:pPr algn="ctr"/>
            <a:r>
              <a:rPr lang="en-US" dirty="0"/>
              <a:t>x ≥ 0</a:t>
            </a:r>
          </a:p>
          <a:p>
            <a:pPr algn="ctr"/>
            <a:r>
              <a:rPr lang="en-US" dirty="0"/>
              <a:t>y ≥ 0</a:t>
            </a:r>
          </a:p>
          <a:p>
            <a:pPr algn="ctr"/>
            <a:r>
              <a:rPr lang="en-US" dirty="0"/>
              <a:t>5x + 3y ≤ 40</a:t>
            </a:r>
          </a:p>
          <a:p>
            <a:pPr algn="ctr"/>
            <a:endParaRPr lang="en-US" dirty="0"/>
          </a:p>
          <a:p>
            <a:pPr algn="ctr"/>
            <a:r>
              <a:rPr lang="en-US" dirty="0"/>
              <a:t> constraints</a:t>
            </a:r>
          </a:p>
        </p:txBody>
      </p:sp>
      <p:sp>
        <p:nvSpPr>
          <p:cNvPr id="7" name="Arrow: Right 6">
            <a:extLst>
              <a:ext uri="{FF2B5EF4-FFF2-40B4-BE49-F238E27FC236}">
                <a16:creationId xmlns:a16="http://schemas.microsoft.com/office/drawing/2014/main" id="{80E2A2A2-2542-A0C6-8DEE-84ED83C2829F}"/>
              </a:ext>
            </a:extLst>
          </p:cNvPr>
          <p:cNvSpPr/>
          <p:nvPr/>
        </p:nvSpPr>
        <p:spPr>
          <a:xfrm rot="6828886">
            <a:off x="9081545" y="3890975"/>
            <a:ext cx="1672353" cy="4360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8AC0CA3-861F-66D9-E182-BA1C4F2AB4FB}"/>
              </a:ext>
            </a:extLst>
          </p:cNvPr>
          <p:cNvSpPr txBox="1"/>
          <p:nvPr/>
        </p:nvSpPr>
        <p:spPr>
          <a:xfrm>
            <a:off x="8801100" y="6545738"/>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2132583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133430-E693-B66C-133E-5547950EB272}"/>
              </a:ext>
            </a:extLst>
          </p:cNvPr>
          <p:cNvPicPr>
            <a:picLocks noChangeAspect="1"/>
          </p:cNvPicPr>
          <p:nvPr/>
        </p:nvPicPr>
        <p:blipFill>
          <a:blip r:embed="rId2"/>
          <a:stretch>
            <a:fillRect/>
          </a:stretch>
        </p:blipFill>
        <p:spPr>
          <a:xfrm>
            <a:off x="3955769" y="601363"/>
            <a:ext cx="8067675" cy="5743575"/>
          </a:xfrm>
          <a:prstGeom prst="rect">
            <a:avLst/>
          </a:prstGeom>
        </p:spPr>
      </p:pic>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400" dirty="0"/>
              <a:t>Linear Programming Introduction: Toy Shop Example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173245" y="1462653"/>
                <a:ext cx="3761020" cy="4997083"/>
              </a:xfrm>
              <a:solidFill>
                <a:schemeClr val="accent1"/>
              </a:solidFill>
            </p:spPr>
            <p:txBody>
              <a:bodyPr/>
              <a:lstStyle/>
              <a:p>
                <a:pPr marL="101598" indent="0">
                  <a:buNone/>
                </a:pPr>
                <a:r>
                  <a:rPr lang="en-US" sz="1800" b="1" i="1" u="sng" dirty="0"/>
                  <a:t>Decision Variables</a:t>
                </a:r>
              </a:p>
              <a:p>
                <a:pPr marL="101598" indent="0">
                  <a:buNone/>
                </a:pPr>
                <a:r>
                  <a:rPr lang="en-US" sz="1800" dirty="0"/>
                  <a:t># Cars (x), # Trains (y)</a:t>
                </a:r>
              </a:p>
              <a:p>
                <a:pPr marL="101598" indent="0">
                  <a:buNone/>
                </a:pPr>
                <a:endParaRPr lang="en-US" sz="1800" b="1" dirty="0"/>
              </a:p>
              <a:p>
                <a:pPr marL="101598" indent="0">
                  <a:buNone/>
                </a:pPr>
                <a:r>
                  <a:rPr lang="en-US" sz="1800" b="1" i="1" u="sng" dirty="0"/>
                  <a:t>Constraints</a:t>
                </a:r>
              </a:p>
              <a:p>
                <a:pPr marL="101598" indent="0">
                  <a:buNone/>
                </a:pPr>
                <a:r>
                  <a:rPr lang="en-US" sz="1800" dirty="0"/>
                  <a:t>Woodwork Hours:     5x + 3y </a:t>
                </a:r>
                <a14:m>
                  <m:oMath xmlns:m="http://schemas.openxmlformats.org/officeDocument/2006/math">
                    <m:r>
                      <a:rPr lang="en-US" sz="1800" b="1" i="1" smtClean="0">
                        <a:latin typeface="Cambria Math" panose="02040503050406030204" pitchFamily="18" charset="0"/>
                      </a:rPr>
                      <m:t>≤</m:t>
                    </m:r>
                  </m:oMath>
                </a14:m>
                <a:r>
                  <a:rPr lang="en-US" sz="1800" dirty="0"/>
                  <a:t> 40</a:t>
                </a:r>
              </a:p>
              <a:p>
                <a:pPr marL="101598" indent="0">
                  <a:buNone/>
                </a:pPr>
                <a:r>
                  <a:rPr lang="en-US" sz="1800" dirty="0"/>
                  <a:t>Wood Availability:     1x + 1y </a:t>
                </a:r>
                <a14:m>
                  <m:oMath xmlns:m="http://schemas.openxmlformats.org/officeDocument/2006/math">
                    <m:r>
                      <a:rPr lang="en-US" sz="1800" b="1" i="1" smtClean="0">
                        <a:latin typeface="Cambria Math" panose="02040503050406030204" pitchFamily="18" charset="0"/>
                      </a:rPr>
                      <m:t>≤</m:t>
                    </m:r>
                  </m:oMath>
                </a14:m>
                <a:r>
                  <a:rPr lang="en-US" sz="1800" b="1" dirty="0"/>
                  <a:t> </a:t>
                </a:r>
                <a:r>
                  <a:rPr lang="en-US" sz="1800" dirty="0"/>
                  <a:t>10</a:t>
                </a:r>
              </a:p>
              <a:p>
                <a:pPr marL="101598" indent="0">
                  <a:buNone/>
                </a:pPr>
                <a:r>
                  <a:rPr lang="en-US" sz="1800" dirty="0"/>
                  <a:t>x </a:t>
                </a:r>
                <a14:m>
                  <m:oMath xmlns:m="http://schemas.openxmlformats.org/officeDocument/2006/math">
                    <m:r>
                      <a:rPr lang="en-US" sz="1800" b="1" i="1" smtClean="0">
                        <a:latin typeface="Cambria Math" panose="02040503050406030204" pitchFamily="18" charset="0"/>
                      </a:rPr>
                      <m:t>≥</m:t>
                    </m:r>
                  </m:oMath>
                </a14:m>
                <a:r>
                  <a:rPr lang="en-US" sz="1800" dirty="0"/>
                  <a:t> 0</a:t>
                </a:r>
              </a:p>
              <a:p>
                <a:pPr marL="101598" indent="0">
                  <a:buNone/>
                </a:pPr>
                <a:r>
                  <a:rPr lang="en-US" sz="1800" dirty="0"/>
                  <a:t>y </a:t>
                </a:r>
                <a14:m>
                  <m:oMath xmlns:m="http://schemas.openxmlformats.org/officeDocument/2006/math">
                    <m:r>
                      <a:rPr lang="en-US" sz="1800" b="1" i="1" smtClean="0">
                        <a:latin typeface="Cambria Math" panose="02040503050406030204" pitchFamily="18" charset="0"/>
                      </a:rPr>
                      <m:t>≥</m:t>
                    </m:r>
                  </m:oMath>
                </a14:m>
                <a:r>
                  <a:rPr lang="en-US" sz="1800" dirty="0"/>
                  <a:t> 0</a:t>
                </a:r>
              </a:p>
              <a:p>
                <a:pPr marL="101598" indent="0">
                  <a:buNone/>
                </a:pPr>
                <a:endParaRPr lang="en-US" sz="1800" dirty="0"/>
              </a:p>
              <a:p>
                <a:pPr marL="101598" indent="0">
                  <a:buNone/>
                </a:pPr>
                <a:r>
                  <a:rPr lang="en-US" sz="1800" b="1" i="1" u="sng" dirty="0"/>
                  <a:t>Objective Function</a:t>
                </a:r>
              </a:p>
              <a:p>
                <a:pPr marL="101598" indent="0">
                  <a:buNone/>
                </a:pPr>
                <a:r>
                  <a:rPr lang="en-US" sz="1800" dirty="0"/>
                  <a:t>Maximize 7x + 4y</a:t>
                </a:r>
                <a:endParaRPr lang="en-US" sz="1800" b="1" dirty="0">
                  <a:solidFill>
                    <a:schemeClr val="bg1"/>
                  </a:solidFill>
                  <a:effectLst/>
                  <a:latin typeface="Titillium Web" panose="00000500000000000000" pitchFamily="2" charset="0"/>
                  <a:ea typeface="Arial" panose="020B0604020202020204" pitchFamily="34" charset="0"/>
                </a:endParaRPr>
              </a:p>
            </p:txBody>
          </p:sp>
        </mc:Choice>
        <mc:Fallback xmlns="">
          <p:sp>
            <p:nvSpPr>
              <p:cNvPr id="3" name="Text Placeholder 2">
                <a:extLst>
                  <a:ext uri="{FF2B5EF4-FFF2-40B4-BE49-F238E27FC236}">
                    <a16:creationId xmlns:a16="http://schemas.microsoft.com/office/drawing/2014/main" id="{B299B1E6-7660-F9B8-454E-2DE26833D461}"/>
                  </a:ext>
                </a:extLst>
              </p:cNvPr>
              <p:cNvSpPr>
                <a:spLocks noGrp="1" noRot="1" noChangeAspect="1" noMove="1" noResize="1" noEditPoints="1" noAdjustHandles="1" noChangeArrowheads="1" noChangeShapeType="1" noTextEdit="1"/>
              </p:cNvSpPr>
              <p:nvPr>
                <p:ph type="body" idx="1"/>
              </p:nvPr>
            </p:nvSpPr>
            <p:spPr>
              <a:xfrm>
                <a:off x="173245" y="1462653"/>
                <a:ext cx="3761020" cy="4997083"/>
              </a:xfrm>
              <a:blipFill>
                <a:blip r:embed="rId3"/>
                <a:stretch>
                  <a:fillRect/>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52CB8509-20EF-8CD7-16C5-DD51D03390A4}"/>
              </a:ext>
            </a:extLst>
          </p:cNvPr>
          <p:cNvSpPr/>
          <p:nvPr/>
        </p:nvSpPr>
        <p:spPr>
          <a:xfrm>
            <a:off x="324051" y="6344938"/>
            <a:ext cx="9593672" cy="427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Screenshots from https://www.transum.org/Maths/Activity/Graph/Desmos.asp</a:t>
            </a:r>
          </a:p>
        </p:txBody>
      </p:sp>
      <p:sp>
        <p:nvSpPr>
          <p:cNvPr id="15" name="Oval 14">
            <a:extLst>
              <a:ext uri="{FF2B5EF4-FFF2-40B4-BE49-F238E27FC236}">
                <a16:creationId xmlns:a16="http://schemas.microsoft.com/office/drawing/2014/main" id="{835CE8AC-6749-D6E6-B4CD-21D1C7C1DB4E}"/>
              </a:ext>
            </a:extLst>
          </p:cNvPr>
          <p:cNvSpPr/>
          <p:nvPr/>
        </p:nvSpPr>
        <p:spPr>
          <a:xfrm>
            <a:off x="9551963" y="1363468"/>
            <a:ext cx="2092577" cy="2274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Feasible Region with </a:t>
            </a:r>
          </a:p>
          <a:p>
            <a:pPr algn="ctr"/>
            <a:r>
              <a:rPr lang="en-US" dirty="0"/>
              <a:t>x ≥ 0</a:t>
            </a:r>
          </a:p>
          <a:p>
            <a:pPr algn="ctr"/>
            <a:r>
              <a:rPr lang="en-US" dirty="0"/>
              <a:t>y ≥ 0</a:t>
            </a:r>
          </a:p>
          <a:p>
            <a:pPr algn="ctr"/>
            <a:r>
              <a:rPr lang="en-US" dirty="0"/>
              <a:t>5x + 3y ≤ 40</a:t>
            </a:r>
          </a:p>
          <a:p>
            <a:pPr algn="ctr"/>
            <a:r>
              <a:rPr lang="en-US" dirty="0"/>
              <a:t>x + y ≤ 10</a:t>
            </a:r>
          </a:p>
          <a:p>
            <a:pPr algn="ctr"/>
            <a:endParaRPr lang="en-US" dirty="0"/>
          </a:p>
          <a:p>
            <a:pPr algn="ctr"/>
            <a:r>
              <a:rPr lang="en-US" dirty="0"/>
              <a:t> constraints</a:t>
            </a:r>
          </a:p>
        </p:txBody>
      </p:sp>
      <p:sp>
        <p:nvSpPr>
          <p:cNvPr id="7" name="Arrow: Right 6">
            <a:extLst>
              <a:ext uri="{FF2B5EF4-FFF2-40B4-BE49-F238E27FC236}">
                <a16:creationId xmlns:a16="http://schemas.microsoft.com/office/drawing/2014/main" id="{80E2A2A2-2542-A0C6-8DEE-84ED83C2829F}"/>
              </a:ext>
            </a:extLst>
          </p:cNvPr>
          <p:cNvSpPr/>
          <p:nvPr/>
        </p:nvSpPr>
        <p:spPr>
          <a:xfrm rot="6828886">
            <a:off x="10302489" y="3419549"/>
            <a:ext cx="1672353" cy="4360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77F1935-4B1D-CEE7-B430-F793C6188C10}"/>
              </a:ext>
            </a:extLst>
          </p:cNvPr>
          <p:cNvSpPr txBox="1"/>
          <p:nvPr/>
        </p:nvSpPr>
        <p:spPr>
          <a:xfrm>
            <a:off x="8778240" y="6550223"/>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1268796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5EE4EB0-F290-D4E1-87D0-1B26A028DAE2}"/>
              </a:ext>
            </a:extLst>
          </p:cNvPr>
          <p:cNvPicPr>
            <a:picLocks noChangeAspect="1"/>
          </p:cNvPicPr>
          <p:nvPr/>
        </p:nvPicPr>
        <p:blipFill>
          <a:blip r:embed="rId2"/>
          <a:stretch>
            <a:fillRect/>
          </a:stretch>
        </p:blipFill>
        <p:spPr>
          <a:xfrm>
            <a:off x="0" y="0"/>
            <a:ext cx="9739512" cy="6858000"/>
          </a:xfrm>
          <a:prstGeom prst="rect">
            <a:avLst/>
          </a:prstGeom>
        </p:spPr>
      </p:pic>
      <p:sp>
        <p:nvSpPr>
          <p:cNvPr id="13" name="Rectangle: Rounded Corners 12">
            <a:extLst>
              <a:ext uri="{FF2B5EF4-FFF2-40B4-BE49-F238E27FC236}">
                <a16:creationId xmlns:a16="http://schemas.microsoft.com/office/drawing/2014/main" id="{42CEDD82-6BBA-4A79-AB8E-312BF9402B4F}"/>
              </a:ext>
            </a:extLst>
          </p:cNvPr>
          <p:cNvSpPr/>
          <p:nvPr/>
        </p:nvSpPr>
        <p:spPr>
          <a:xfrm>
            <a:off x="4869756" y="5795889"/>
            <a:ext cx="897998" cy="295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(0,0)</a:t>
            </a:r>
          </a:p>
        </p:txBody>
      </p:sp>
      <p:sp>
        <p:nvSpPr>
          <p:cNvPr id="16" name="Rectangle: Rounded Corners 15">
            <a:extLst>
              <a:ext uri="{FF2B5EF4-FFF2-40B4-BE49-F238E27FC236}">
                <a16:creationId xmlns:a16="http://schemas.microsoft.com/office/drawing/2014/main" id="{4F89A9EE-1213-01BC-4E8A-34A5C3A6CDA0}"/>
              </a:ext>
            </a:extLst>
          </p:cNvPr>
          <p:cNvSpPr/>
          <p:nvPr/>
        </p:nvSpPr>
        <p:spPr>
          <a:xfrm>
            <a:off x="7779424" y="5835748"/>
            <a:ext cx="897998" cy="295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(8,0)</a:t>
            </a:r>
          </a:p>
        </p:txBody>
      </p:sp>
      <p:sp>
        <p:nvSpPr>
          <p:cNvPr id="18" name="Rectangle: Rounded Corners 17">
            <a:extLst>
              <a:ext uri="{FF2B5EF4-FFF2-40B4-BE49-F238E27FC236}">
                <a16:creationId xmlns:a16="http://schemas.microsoft.com/office/drawing/2014/main" id="{58EF3D9F-B420-D0E6-28CF-5C65685EDE43}"/>
              </a:ext>
            </a:extLst>
          </p:cNvPr>
          <p:cNvSpPr/>
          <p:nvPr/>
        </p:nvSpPr>
        <p:spPr>
          <a:xfrm>
            <a:off x="5050291" y="751369"/>
            <a:ext cx="897998" cy="295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(0,10)</a:t>
            </a:r>
          </a:p>
        </p:txBody>
      </p:sp>
      <p:sp>
        <p:nvSpPr>
          <p:cNvPr id="19" name="Oval 18">
            <a:extLst>
              <a:ext uri="{FF2B5EF4-FFF2-40B4-BE49-F238E27FC236}">
                <a16:creationId xmlns:a16="http://schemas.microsoft.com/office/drawing/2014/main" id="{485AD6D8-78CD-2EEF-4782-8ADBB1A892CC}"/>
              </a:ext>
            </a:extLst>
          </p:cNvPr>
          <p:cNvSpPr/>
          <p:nvPr/>
        </p:nvSpPr>
        <p:spPr>
          <a:xfrm>
            <a:off x="4781833" y="6159305"/>
            <a:ext cx="101991" cy="101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5E30DE39-1221-A8C4-27D4-CFC63700EC85}"/>
              </a:ext>
            </a:extLst>
          </p:cNvPr>
          <p:cNvSpPr/>
          <p:nvPr/>
        </p:nvSpPr>
        <p:spPr>
          <a:xfrm>
            <a:off x="8943530" y="6156958"/>
            <a:ext cx="101991" cy="101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B46B695-FF2B-B936-4F86-B9602D78EA6D}"/>
              </a:ext>
            </a:extLst>
          </p:cNvPr>
          <p:cNvSpPr/>
          <p:nvPr/>
        </p:nvSpPr>
        <p:spPr>
          <a:xfrm>
            <a:off x="4793557" y="951915"/>
            <a:ext cx="101991" cy="101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93EFD46-1D96-8BFE-DB45-7AF45A282961}"/>
              </a:ext>
            </a:extLst>
          </p:cNvPr>
          <p:cNvSpPr/>
          <p:nvPr/>
        </p:nvSpPr>
        <p:spPr>
          <a:xfrm rot="2341047">
            <a:off x="7396078" y="3542598"/>
            <a:ext cx="101991" cy="101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89094624-9AEF-8521-6D28-9070BC12F21C}"/>
              </a:ext>
            </a:extLst>
          </p:cNvPr>
          <p:cNvSpPr/>
          <p:nvPr/>
        </p:nvSpPr>
        <p:spPr>
          <a:xfrm>
            <a:off x="7619810" y="3328352"/>
            <a:ext cx="897998" cy="295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(5,5)</a:t>
            </a:r>
          </a:p>
        </p:txBody>
      </p:sp>
      <p:cxnSp>
        <p:nvCxnSpPr>
          <p:cNvPr id="29" name="Straight Connector 28">
            <a:extLst>
              <a:ext uri="{FF2B5EF4-FFF2-40B4-BE49-F238E27FC236}">
                <a16:creationId xmlns:a16="http://schemas.microsoft.com/office/drawing/2014/main" id="{113157AB-09A0-FD4E-17FF-FCB12A856940}"/>
              </a:ext>
            </a:extLst>
          </p:cNvPr>
          <p:cNvCxnSpPr>
            <a:cxnSpLocks/>
            <a:stCxn id="25" idx="2"/>
            <a:endCxn id="21" idx="1"/>
          </p:cNvCxnSpPr>
          <p:nvPr/>
        </p:nvCxnSpPr>
        <p:spPr>
          <a:xfrm>
            <a:off x="7407452" y="3561489"/>
            <a:ext cx="1551014" cy="2610405"/>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E3A569-5426-7012-C6DC-B94229C35BA2}"/>
              </a:ext>
            </a:extLst>
          </p:cNvPr>
          <p:cNvCxnSpPr>
            <a:cxnSpLocks/>
          </p:cNvCxnSpPr>
          <p:nvPr/>
        </p:nvCxnSpPr>
        <p:spPr>
          <a:xfrm flipV="1">
            <a:off x="4868888" y="6207754"/>
            <a:ext cx="4089578" cy="2347"/>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37A7723-A4D6-1773-3ADD-AF8C996C6356}"/>
              </a:ext>
            </a:extLst>
          </p:cNvPr>
          <p:cNvCxnSpPr>
            <a:cxnSpLocks/>
            <a:stCxn id="23" idx="4"/>
          </p:cNvCxnSpPr>
          <p:nvPr/>
        </p:nvCxnSpPr>
        <p:spPr>
          <a:xfrm flipH="1">
            <a:off x="4832828" y="1053906"/>
            <a:ext cx="11725" cy="5135881"/>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A624EA4-9914-F7C9-AC40-92A76C6292C9}"/>
              </a:ext>
            </a:extLst>
          </p:cNvPr>
          <p:cNvCxnSpPr>
            <a:cxnSpLocks/>
          </p:cNvCxnSpPr>
          <p:nvPr/>
        </p:nvCxnSpPr>
        <p:spPr>
          <a:xfrm>
            <a:off x="4802522" y="984981"/>
            <a:ext cx="2613895" cy="2558578"/>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22CCEC32-A12D-4D25-2BBD-F0916E10FA65}"/>
              </a:ext>
            </a:extLst>
          </p:cNvPr>
          <p:cNvSpPr/>
          <p:nvPr/>
        </p:nvSpPr>
        <p:spPr>
          <a:xfrm>
            <a:off x="9931791" y="1266092"/>
            <a:ext cx="2082018" cy="5233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points inside the polygon bounded by (0,0), (10,0), (5,5), and (8,0) , including points on the polygon edges themselves,</a:t>
            </a:r>
          </a:p>
          <a:p>
            <a:pPr algn="ctr"/>
            <a:r>
              <a:rPr lang="en-US" dirty="0"/>
              <a:t>satisfy all the constraints. </a:t>
            </a:r>
          </a:p>
          <a:p>
            <a:pPr algn="ctr"/>
            <a:endParaRPr lang="en-US" dirty="0"/>
          </a:p>
          <a:p>
            <a:pPr algn="ctr"/>
            <a:r>
              <a:rPr lang="en-US" dirty="0"/>
              <a:t>In other words, any point inside this polygon lies in the feasible region and is a </a:t>
            </a:r>
            <a:r>
              <a:rPr lang="en-US" i="1" dirty="0"/>
              <a:t>feasible solution.</a:t>
            </a:r>
          </a:p>
          <a:p>
            <a:pPr algn="ctr"/>
            <a:endParaRPr lang="en-US" i="1" dirty="0"/>
          </a:p>
          <a:p>
            <a:pPr algn="ctr"/>
            <a:r>
              <a:rPr lang="en-US" i="1" dirty="0"/>
              <a:t>This includes (0,0), not producing anything!!!</a:t>
            </a:r>
          </a:p>
          <a:p>
            <a:pPr algn="ctr"/>
            <a:endParaRPr lang="en-US" i="1" dirty="0"/>
          </a:p>
          <a:p>
            <a:pPr algn="ctr"/>
            <a:r>
              <a:rPr lang="en-US" dirty="0"/>
              <a:t>How do we proceed from “feasible” to the optimal solution?</a:t>
            </a:r>
          </a:p>
          <a:p>
            <a:pPr algn="ctr"/>
            <a:r>
              <a:rPr lang="en-US" dirty="0"/>
              <a:t> </a:t>
            </a:r>
          </a:p>
        </p:txBody>
      </p:sp>
      <p:sp>
        <p:nvSpPr>
          <p:cNvPr id="43" name="TextBox 42">
            <a:extLst>
              <a:ext uri="{FF2B5EF4-FFF2-40B4-BE49-F238E27FC236}">
                <a16:creationId xmlns:a16="http://schemas.microsoft.com/office/drawing/2014/main" id="{7B47703F-21F4-483E-8358-514CFF397221}"/>
              </a:ext>
            </a:extLst>
          </p:cNvPr>
          <p:cNvSpPr txBox="1"/>
          <p:nvPr/>
        </p:nvSpPr>
        <p:spPr>
          <a:xfrm>
            <a:off x="635524" y="3967467"/>
            <a:ext cx="2323377" cy="523220"/>
          </a:xfrm>
          <a:prstGeom prst="rect">
            <a:avLst/>
          </a:prstGeom>
          <a:noFill/>
        </p:spPr>
        <p:txBody>
          <a:bodyPr wrap="square">
            <a:spAutoFit/>
          </a:bodyPr>
          <a:lstStyle/>
          <a:p>
            <a:pPr marL="101598" indent="0">
              <a:buNone/>
            </a:pPr>
            <a:r>
              <a:rPr lang="en-US" sz="1400" b="1" i="1" u="sng" dirty="0"/>
              <a:t>Objective Function</a:t>
            </a:r>
          </a:p>
          <a:p>
            <a:pPr marL="101598" indent="0">
              <a:buNone/>
            </a:pPr>
            <a:r>
              <a:rPr lang="en-US" sz="1400" dirty="0"/>
              <a:t>Maximize 7x + 4y</a:t>
            </a:r>
            <a:endParaRPr lang="en-US" sz="1400" b="1" dirty="0">
              <a:solidFill>
                <a:schemeClr val="bg1"/>
              </a:solidFill>
              <a:effectLst/>
              <a:latin typeface="Titillium Web" panose="00000500000000000000" pitchFamily="2" charset="0"/>
              <a:ea typeface="Arial" panose="020B0604020202020204" pitchFamily="34" charset="0"/>
            </a:endParaRPr>
          </a:p>
        </p:txBody>
      </p:sp>
      <p:sp>
        <p:nvSpPr>
          <p:cNvPr id="2" name="Rectangle: Rounded Corners 1">
            <a:extLst>
              <a:ext uri="{FF2B5EF4-FFF2-40B4-BE49-F238E27FC236}">
                <a16:creationId xmlns:a16="http://schemas.microsoft.com/office/drawing/2014/main" id="{17189AD1-C717-5D83-A297-7EBDD5788EC8}"/>
              </a:ext>
            </a:extLst>
          </p:cNvPr>
          <p:cNvSpPr/>
          <p:nvPr/>
        </p:nvSpPr>
        <p:spPr>
          <a:xfrm>
            <a:off x="5050291" y="3543558"/>
            <a:ext cx="2153768" cy="16044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Feasible Region</a:t>
            </a:r>
          </a:p>
        </p:txBody>
      </p:sp>
      <p:sp>
        <p:nvSpPr>
          <p:cNvPr id="4" name="TextBox 3">
            <a:extLst>
              <a:ext uri="{FF2B5EF4-FFF2-40B4-BE49-F238E27FC236}">
                <a16:creationId xmlns:a16="http://schemas.microsoft.com/office/drawing/2014/main" id="{EAA118C6-EE4A-C702-B22D-7F38ED54A144}"/>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2627269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5EE4EB0-F290-D4E1-87D0-1B26A028DAE2}"/>
              </a:ext>
            </a:extLst>
          </p:cNvPr>
          <p:cNvPicPr>
            <a:picLocks noChangeAspect="1"/>
          </p:cNvPicPr>
          <p:nvPr/>
        </p:nvPicPr>
        <p:blipFill>
          <a:blip r:embed="rId2"/>
          <a:stretch>
            <a:fillRect/>
          </a:stretch>
        </p:blipFill>
        <p:spPr>
          <a:xfrm>
            <a:off x="0" y="0"/>
            <a:ext cx="9739512" cy="6858000"/>
          </a:xfrm>
          <a:prstGeom prst="rect">
            <a:avLst/>
          </a:prstGeom>
        </p:spPr>
      </p:pic>
      <p:sp>
        <p:nvSpPr>
          <p:cNvPr id="13" name="Rectangle: Rounded Corners 12">
            <a:extLst>
              <a:ext uri="{FF2B5EF4-FFF2-40B4-BE49-F238E27FC236}">
                <a16:creationId xmlns:a16="http://schemas.microsoft.com/office/drawing/2014/main" id="{42CEDD82-6BBA-4A79-AB8E-312BF9402B4F}"/>
              </a:ext>
            </a:extLst>
          </p:cNvPr>
          <p:cNvSpPr/>
          <p:nvPr/>
        </p:nvSpPr>
        <p:spPr>
          <a:xfrm>
            <a:off x="4869756" y="5795889"/>
            <a:ext cx="897998" cy="295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(0,0)</a:t>
            </a:r>
          </a:p>
        </p:txBody>
      </p:sp>
      <p:sp>
        <p:nvSpPr>
          <p:cNvPr id="16" name="Rectangle: Rounded Corners 15">
            <a:extLst>
              <a:ext uri="{FF2B5EF4-FFF2-40B4-BE49-F238E27FC236}">
                <a16:creationId xmlns:a16="http://schemas.microsoft.com/office/drawing/2014/main" id="{4F89A9EE-1213-01BC-4E8A-34A5C3A6CDA0}"/>
              </a:ext>
            </a:extLst>
          </p:cNvPr>
          <p:cNvSpPr/>
          <p:nvPr/>
        </p:nvSpPr>
        <p:spPr>
          <a:xfrm>
            <a:off x="7779424" y="5835748"/>
            <a:ext cx="897998" cy="295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(8,0)</a:t>
            </a:r>
          </a:p>
        </p:txBody>
      </p:sp>
      <p:sp>
        <p:nvSpPr>
          <p:cNvPr id="18" name="Rectangle: Rounded Corners 17">
            <a:extLst>
              <a:ext uri="{FF2B5EF4-FFF2-40B4-BE49-F238E27FC236}">
                <a16:creationId xmlns:a16="http://schemas.microsoft.com/office/drawing/2014/main" id="{58EF3D9F-B420-D0E6-28CF-5C65685EDE43}"/>
              </a:ext>
            </a:extLst>
          </p:cNvPr>
          <p:cNvSpPr/>
          <p:nvPr/>
        </p:nvSpPr>
        <p:spPr>
          <a:xfrm>
            <a:off x="5050291" y="751369"/>
            <a:ext cx="897998" cy="295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(0,10)</a:t>
            </a:r>
          </a:p>
        </p:txBody>
      </p:sp>
      <p:sp>
        <p:nvSpPr>
          <p:cNvPr id="19" name="Oval 18">
            <a:extLst>
              <a:ext uri="{FF2B5EF4-FFF2-40B4-BE49-F238E27FC236}">
                <a16:creationId xmlns:a16="http://schemas.microsoft.com/office/drawing/2014/main" id="{485AD6D8-78CD-2EEF-4782-8ADBB1A892CC}"/>
              </a:ext>
            </a:extLst>
          </p:cNvPr>
          <p:cNvSpPr/>
          <p:nvPr/>
        </p:nvSpPr>
        <p:spPr>
          <a:xfrm>
            <a:off x="4781833" y="6159305"/>
            <a:ext cx="101991" cy="101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5E30DE39-1221-A8C4-27D4-CFC63700EC85}"/>
              </a:ext>
            </a:extLst>
          </p:cNvPr>
          <p:cNvSpPr/>
          <p:nvPr/>
        </p:nvSpPr>
        <p:spPr>
          <a:xfrm>
            <a:off x="8943530" y="6156958"/>
            <a:ext cx="101991" cy="101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B46B695-FF2B-B936-4F86-B9602D78EA6D}"/>
              </a:ext>
            </a:extLst>
          </p:cNvPr>
          <p:cNvSpPr/>
          <p:nvPr/>
        </p:nvSpPr>
        <p:spPr>
          <a:xfrm>
            <a:off x="4793557" y="951915"/>
            <a:ext cx="101991" cy="101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93EFD46-1D96-8BFE-DB45-7AF45A282961}"/>
              </a:ext>
            </a:extLst>
          </p:cNvPr>
          <p:cNvSpPr/>
          <p:nvPr/>
        </p:nvSpPr>
        <p:spPr>
          <a:xfrm rot="2341047">
            <a:off x="7396078" y="3542598"/>
            <a:ext cx="101991" cy="101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89094624-9AEF-8521-6D28-9070BC12F21C}"/>
              </a:ext>
            </a:extLst>
          </p:cNvPr>
          <p:cNvSpPr/>
          <p:nvPr/>
        </p:nvSpPr>
        <p:spPr>
          <a:xfrm>
            <a:off x="7619810" y="3328352"/>
            <a:ext cx="897998" cy="295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(5,5)</a:t>
            </a:r>
          </a:p>
        </p:txBody>
      </p:sp>
      <p:cxnSp>
        <p:nvCxnSpPr>
          <p:cNvPr id="29" name="Straight Connector 28">
            <a:extLst>
              <a:ext uri="{FF2B5EF4-FFF2-40B4-BE49-F238E27FC236}">
                <a16:creationId xmlns:a16="http://schemas.microsoft.com/office/drawing/2014/main" id="{113157AB-09A0-FD4E-17FF-FCB12A856940}"/>
              </a:ext>
            </a:extLst>
          </p:cNvPr>
          <p:cNvCxnSpPr>
            <a:cxnSpLocks/>
            <a:stCxn id="25" idx="2"/>
            <a:endCxn id="21" idx="1"/>
          </p:cNvCxnSpPr>
          <p:nvPr/>
        </p:nvCxnSpPr>
        <p:spPr>
          <a:xfrm>
            <a:off x="7407452" y="3561489"/>
            <a:ext cx="1551014" cy="2610405"/>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E3A569-5426-7012-C6DC-B94229C35BA2}"/>
              </a:ext>
            </a:extLst>
          </p:cNvPr>
          <p:cNvCxnSpPr>
            <a:cxnSpLocks/>
          </p:cNvCxnSpPr>
          <p:nvPr/>
        </p:nvCxnSpPr>
        <p:spPr>
          <a:xfrm flipV="1">
            <a:off x="4868888" y="6207754"/>
            <a:ext cx="4089578" cy="2347"/>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37A7723-A4D6-1773-3ADD-AF8C996C6356}"/>
              </a:ext>
            </a:extLst>
          </p:cNvPr>
          <p:cNvCxnSpPr>
            <a:cxnSpLocks/>
            <a:stCxn id="23" idx="4"/>
          </p:cNvCxnSpPr>
          <p:nvPr/>
        </p:nvCxnSpPr>
        <p:spPr>
          <a:xfrm flipH="1">
            <a:off x="4832828" y="1053906"/>
            <a:ext cx="11725" cy="5135881"/>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A624EA4-9914-F7C9-AC40-92A76C6292C9}"/>
              </a:ext>
            </a:extLst>
          </p:cNvPr>
          <p:cNvCxnSpPr>
            <a:cxnSpLocks/>
            <a:stCxn id="23" idx="1"/>
            <a:endCxn id="25" idx="2"/>
          </p:cNvCxnSpPr>
          <p:nvPr/>
        </p:nvCxnSpPr>
        <p:spPr>
          <a:xfrm>
            <a:off x="4808493" y="966851"/>
            <a:ext cx="2598959" cy="2594638"/>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22CCEC32-A12D-4D25-2BBD-F0916E10FA65}"/>
              </a:ext>
            </a:extLst>
          </p:cNvPr>
          <p:cNvSpPr/>
          <p:nvPr/>
        </p:nvSpPr>
        <p:spPr>
          <a:xfrm>
            <a:off x="9931791" y="1266092"/>
            <a:ext cx="2082018" cy="5233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a linear program, the optimal solution can be found at a corner point.</a:t>
            </a:r>
          </a:p>
          <a:p>
            <a:pPr algn="ctr"/>
            <a:endParaRPr lang="en-US" dirty="0"/>
          </a:p>
          <a:p>
            <a:pPr algn="ctr"/>
            <a:r>
              <a:rPr lang="en-US" dirty="0"/>
              <a:t>This makes pure linear programs (no integer or binary variables) MUCH easier to solve than models with binary or integer variables!</a:t>
            </a:r>
          </a:p>
          <a:p>
            <a:pPr algn="ctr"/>
            <a:endParaRPr lang="en-US" dirty="0"/>
          </a:p>
          <a:p>
            <a:pPr algn="ctr"/>
            <a:r>
              <a:rPr lang="en-US" dirty="0"/>
              <a:t>In this case, the optimal objective value is $56, found at x=8, y=0.  Produce 8 cars, zero trains</a:t>
            </a:r>
          </a:p>
          <a:p>
            <a:pPr algn="ctr"/>
            <a:endParaRPr lang="en-US" dirty="0"/>
          </a:p>
          <a:p>
            <a:pPr algn="ctr"/>
            <a:r>
              <a:rPr lang="en-US" dirty="0"/>
              <a:t>What is the objective values associated with the other corner points?</a:t>
            </a:r>
          </a:p>
          <a:p>
            <a:pPr algn="ctr"/>
            <a:r>
              <a:rPr lang="en-US" dirty="0"/>
              <a:t> </a:t>
            </a:r>
          </a:p>
        </p:txBody>
      </p:sp>
      <p:sp>
        <p:nvSpPr>
          <p:cNvPr id="43" name="TextBox 42">
            <a:extLst>
              <a:ext uri="{FF2B5EF4-FFF2-40B4-BE49-F238E27FC236}">
                <a16:creationId xmlns:a16="http://schemas.microsoft.com/office/drawing/2014/main" id="{7B47703F-21F4-483E-8358-514CFF397221}"/>
              </a:ext>
            </a:extLst>
          </p:cNvPr>
          <p:cNvSpPr txBox="1"/>
          <p:nvPr/>
        </p:nvSpPr>
        <p:spPr>
          <a:xfrm>
            <a:off x="635524" y="3967467"/>
            <a:ext cx="2323377" cy="523220"/>
          </a:xfrm>
          <a:prstGeom prst="rect">
            <a:avLst/>
          </a:prstGeom>
          <a:noFill/>
        </p:spPr>
        <p:txBody>
          <a:bodyPr wrap="square">
            <a:spAutoFit/>
          </a:bodyPr>
          <a:lstStyle/>
          <a:p>
            <a:pPr marL="101598" indent="0">
              <a:buNone/>
            </a:pPr>
            <a:r>
              <a:rPr lang="en-US" sz="1400" b="1" i="1" u="sng" dirty="0"/>
              <a:t>Objective Function</a:t>
            </a:r>
          </a:p>
          <a:p>
            <a:pPr marL="101598" indent="0">
              <a:buNone/>
            </a:pPr>
            <a:r>
              <a:rPr lang="en-US" sz="1400" dirty="0"/>
              <a:t>Maximize 7x + 4y</a:t>
            </a:r>
            <a:endParaRPr lang="en-US" sz="1400" b="1" dirty="0">
              <a:solidFill>
                <a:schemeClr val="bg1"/>
              </a:solidFill>
              <a:effectLst/>
              <a:latin typeface="Titillium Web" panose="00000500000000000000" pitchFamily="2" charset="0"/>
              <a:ea typeface="Arial" panose="020B0604020202020204" pitchFamily="34" charset="0"/>
            </a:endParaRPr>
          </a:p>
        </p:txBody>
      </p:sp>
      <p:sp>
        <p:nvSpPr>
          <p:cNvPr id="3" name="Rectangle: Rounded Corners 2">
            <a:extLst>
              <a:ext uri="{FF2B5EF4-FFF2-40B4-BE49-F238E27FC236}">
                <a16:creationId xmlns:a16="http://schemas.microsoft.com/office/drawing/2014/main" id="{9A6EC7EF-554B-0051-8CD4-BFC79E4049F2}"/>
              </a:ext>
            </a:extLst>
          </p:cNvPr>
          <p:cNvSpPr/>
          <p:nvPr/>
        </p:nvSpPr>
        <p:spPr>
          <a:xfrm>
            <a:off x="5050291" y="3543558"/>
            <a:ext cx="2153768" cy="16044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Feasible Region</a:t>
            </a:r>
          </a:p>
        </p:txBody>
      </p:sp>
      <p:sp>
        <p:nvSpPr>
          <p:cNvPr id="4" name="TextBox 3">
            <a:extLst>
              <a:ext uri="{FF2B5EF4-FFF2-40B4-BE49-F238E27FC236}">
                <a16:creationId xmlns:a16="http://schemas.microsoft.com/office/drawing/2014/main" id="{01491C52-AF0C-2286-300B-A771F4D2F8C6}"/>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4152458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125506" y="214047"/>
            <a:ext cx="11698941" cy="796529"/>
          </a:xfrm>
        </p:spPr>
        <p:txBody>
          <a:bodyPr/>
          <a:lstStyle/>
          <a:p>
            <a:r>
              <a:rPr lang="en-US" sz="4000" dirty="0"/>
              <a:t>Feasible Region, Colored by Objective Function Value</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pic>
        <p:nvPicPr>
          <p:cNvPr id="8" name="Picture 7">
            <a:extLst>
              <a:ext uri="{FF2B5EF4-FFF2-40B4-BE49-F238E27FC236}">
                <a16:creationId xmlns:a16="http://schemas.microsoft.com/office/drawing/2014/main" id="{2E3CA5DD-0CAB-3DDE-BD41-D3E4C864ACE3}"/>
              </a:ext>
            </a:extLst>
          </p:cNvPr>
          <p:cNvPicPr>
            <a:picLocks noChangeAspect="1"/>
          </p:cNvPicPr>
          <p:nvPr/>
        </p:nvPicPr>
        <p:blipFill>
          <a:blip r:embed="rId3"/>
          <a:stretch>
            <a:fillRect/>
          </a:stretch>
        </p:blipFill>
        <p:spPr>
          <a:xfrm>
            <a:off x="890587" y="1162050"/>
            <a:ext cx="4467225" cy="5695950"/>
          </a:xfrm>
          <a:prstGeom prst="rect">
            <a:avLst/>
          </a:prstGeom>
        </p:spPr>
      </p:pic>
      <p:sp>
        <p:nvSpPr>
          <p:cNvPr id="9" name="Text Placeholder 2">
            <a:extLst>
              <a:ext uri="{FF2B5EF4-FFF2-40B4-BE49-F238E27FC236}">
                <a16:creationId xmlns:a16="http://schemas.microsoft.com/office/drawing/2014/main" id="{EF5C1CCF-E491-E89A-A3EE-9E1993FDDDF0}"/>
              </a:ext>
            </a:extLst>
          </p:cNvPr>
          <p:cNvSpPr>
            <a:spLocks noGrp="1"/>
          </p:cNvSpPr>
          <p:nvPr>
            <p:ph type="body" idx="1"/>
          </p:nvPr>
        </p:nvSpPr>
        <p:spPr>
          <a:xfrm>
            <a:off x="5683624" y="1646870"/>
            <a:ext cx="4826716" cy="796528"/>
          </a:xfrm>
        </p:spPr>
        <p:txBody>
          <a:bodyPr/>
          <a:lstStyle/>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Optimal solution (8,0) objective value 56</a:t>
            </a:r>
            <a:endParaRPr lang="en-US" sz="1800" dirty="0">
              <a:solidFill>
                <a:schemeClr val="bg1"/>
              </a:solidFill>
              <a:effectLst/>
              <a:latin typeface="Titillium Web" panose="00000500000000000000" pitchFamily="2" charset="0"/>
              <a:ea typeface="Arial" panose="020B0604020202020204" pitchFamily="34" charset="0"/>
            </a:endParaRPr>
          </a:p>
        </p:txBody>
      </p:sp>
      <p:sp>
        <p:nvSpPr>
          <p:cNvPr id="3" name="TextBox 2">
            <a:extLst>
              <a:ext uri="{FF2B5EF4-FFF2-40B4-BE49-F238E27FC236}">
                <a16:creationId xmlns:a16="http://schemas.microsoft.com/office/drawing/2014/main" id="{6058CFB9-1472-A02F-5413-00246CD76D99}"/>
              </a:ext>
            </a:extLst>
          </p:cNvPr>
          <p:cNvSpPr txBox="1"/>
          <p:nvPr/>
        </p:nvSpPr>
        <p:spPr>
          <a:xfrm>
            <a:off x="6834190" y="6564776"/>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1489737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Fundamentals of ompr</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262340" y="1646870"/>
            <a:ext cx="12028272" cy="4131200"/>
          </a:xfrm>
        </p:spPr>
        <p:txBody>
          <a:bodyPr/>
          <a:lstStyle/>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ompr (Optimization Modeling Package) is a R package, authored by Dirk Schumacher, for modeling Linear Programming and Mixed Integer Linear Programming problems in R</a:t>
            </a: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Available on CRAN</a:t>
            </a:r>
          </a:p>
          <a:p>
            <a:pPr marL="0" marR="0" lvl="0" indent="0">
              <a:lnSpc>
                <a:spcPct val="106000"/>
              </a:lnSpc>
              <a:spcBef>
                <a:spcPts val="0"/>
              </a:spcBef>
              <a:spcAft>
                <a:spcPts val="800"/>
              </a:spcAft>
              <a:buNone/>
            </a:pPr>
            <a:endParaRPr lang="en-US" sz="1800" dirty="0">
              <a:solidFill>
                <a:schemeClr val="bg1"/>
              </a:solidFill>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ompr enables a modeler to build flexible LP/MILP in R and connect to multiple different open-source and commercial solvers.</a:t>
            </a:r>
          </a:p>
          <a:p>
            <a:pPr marL="0" marR="0" lvl="0" indent="0">
              <a:lnSpc>
                <a:spcPct val="106000"/>
              </a:lnSpc>
              <a:spcBef>
                <a:spcPts val="0"/>
              </a:spcBef>
              <a:spcAft>
                <a:spcPts val="800"/>
              </a:spcAft>
              <a:buNone/>
            </a:pPr>
            <a:r>
              <a:rPr lang="en-US" sz="1800" i="1" u="sng" dirty="0">
                <a:solidFill>
                  <a:schemeClr val="bg1"/>
                </a:solidFill>
                <a:latin typeface="Titillium Web" panose="00000500000000000000" pitchFamily="2" charset="0"/>
                <a:ea typeface="Arial" panose="020B0604020202020204" pitchFamily="34" charset="0"/>
              </a:rPr>
              <a:t>Vast improvement over </a:t>
            </a:r>
            <a:r>
              <a:rPr lang="en-US" sz="1800" i="1" u="sng" dirty="0" err="1">
                <a:solidFill>
                  <a:schemeClr val="bg1"/>
                </a:solidFill>
                <a:latin typeface="Titillium Web" panose="00000500000000000000" pitchFamily="2" charset="0"/>
                <a:ea typeface="Arial" panose="020B0604020202020204" pitchFamily="34" charset="0"/>
              </a:rPr>
              <a:t>lpSolve</a:t>
            </a:r>
            <a:r>
              <a:rPr lang="en-US" sz="1800" i="1" u="sng" dirty="0">
                <a:solidFill>
                  <a:schemeClr val="bg1"/>
                </a:solidFill>
                <a:latin typeface="Titillium Web" panose="00000500000000000000" pitchFamily="2" charset="0"/>
                <a:ea typeface="Arial" panose="020B0604020202020204" pitchFamily="34" charset="0"/>
              </a:rPr>
              <a:t> (another R package for linear optimization)</a:t>
            </a:r>
          </a:p>
          <a:p>
            <a:pPr marL="0" marR="0" lvl="0" indent="0">
              <a:lnSpc>
                <a:spcPct val="106000"/>
              </a:lnSpc>
              <a:spcBef>
                <a:spcPts val="0"/>
              </a:spcBef>
              <a:spcAft>
                <a:spcPts val="800"/>
              </a:spcAft>
              <a:buNone/>
            </a:pPr>
            <a:endParaRPr lang="en-US" sz="1800" dirty="0">
              <a:solidFill>
                <a:schemeClr val="bg1"/>
              </a:solidFill>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endParaRPr lang="en-US" sz="1800" dirty="0">
              <a:solidFill>
                <a:schemeClr val="bg1"/>
              </a:solidFill>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endParaRPr lang="en-US" sz="1800" dirty="0">
              <a:solidFill>
                <a:schemeClr val="bg1"/>
              </a:solidFill>
              <a:effectLst/>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endParaRPr lang="en-US" sz="1800" dirty="0">
              <a:solidFill>
                <a:schemeClr val="bg1"/>
              </a:solidFill>
              <a:effectLst/>
              <a:latin typeface="Titillium Web" panose="00000500000000000000" pitchFamily="2" charset="0"/>
              <a:ea typeface="Arial" panose="020B0604020202020204" pitchFamily="34" charset="0"/>
            </a:endParaRPr>
          </a:p>
        </p:txBody>
      </p:sp>
      <p:sp>
        <p:nvSpPr>
          <p:cNvPr id="5" name="TextBox 4">
            <a:extLst>
              <a:ext uri="{FF2B5EF4-FFF2-40B4-BE49-F238E27FC236}">
                <a16:creationId xmlns:a16="http://schemas.microsoft.com/office/drawing/2014/main" id="{0D44A318-A7AB-3442-B2FE-2B6588E6A236}"/>
              </a:ext>
            </a:extLst>
          </p:cNvPr>
          <p:cNvSpPr txBox="1"/>
          <p:nvPr/>
        </p:nvSpPr>
        <p:spPr>
          <a:xfrm>
            <a:off x="262340" y="6061472"/>
            <a:ext cx="6145306" cy="738664"/>
          </a:xfrm>
          <a:prstGeom prst="rect">
            <a:avLst/>
          </a:prstGeom>
          <a:solidFill>
            <a:schemeClr val="accent1"/>
          </a:solidFill>
        </p:spPr>
        <p:txBody>
          <a:bodyPr wrap="square">
            <a:spAutoFit/>
          </a:bodyPr>
          <a:lstStyle/>
          <a:p>
            <a:r>
              <a:rPr lang="en-US" b="0" i="0" dirty="0">
                <a:solidFill>
                  <a:schemeClr val="bg1"/>
                </a:solidFill>
                <a:effectLst/>
                <a:latin typeface="Nunito Sans" pitchFamily="2" charset="0"/>
              </a:rPr>
              <a:t>Schumacher D (2022). </a:t>
            </a:r>
            <a:r>
              <a:rPr lang="en-US" b="0" i="1" dirty="0">
                <a:solidFill>
                  <a:schemeClr val="bg1"/>
                </a:solidFill>
                <a:effectLst/>
                <a:latin typeface="Nunito Sans" pitchFamily="2" charset="0"/>
              </a:rPr>
              <a:t>ompr: Model and Solve Mixed Integer Linear Programs</a:t>
            </a:r>
            <a:r>
              <a:rPr lang="en-US" b="0" i="0" dirty="0">
                <a:solidFill>
                  <a:schemeClr val="bg1"/>
                </a:solidFill>
                <a:effectLst/>
                <a:latin typeface="Nunito Sans" pitchFamily="2" charset="0"/>
              </a:rPr>
              <a:t>. R package version 1.0.2.9000, </a:t>
            </a:r>
            <a:r>
              <a:rPr lang="en-US" b="0" i="0" u="sng" dirty="0">
                <a:solidFill>
                  <a:schemeClr val="bg1"/>
                </a:solidFill>
                <a:effectLst/>
                <a:latin typeface="Nunito Sans" pitchFamily="2" charset="0"/>
                <a:hlinkClick r:id="rId3">
                  <a:extLst>
                    <a:ext uri="{A12FA001-AC4F-418D-AE19-62706E023703}">
                      <ahyp:hlinkClr xmlns:ahyp="http://schemas.microsoft.com/office/drawing/2018/hyperlinkcolor" val="tx"/>
                    </a:ext>
                  </a:extLst>
                </a:hlinkClick>
              </a:rPr>
              <a:t>https://github.com/dirkschumacher/ompr</a:t>
            </a:r>
            <a:r>
              <a:rPr lang="en-US" b="0" i="0" dirty="0">
                <a:solidFill>
                  <a:schemeClr val="bg1"/>
                </a:solidFill>
                <a:effectLst/>
                <a:latin typeface="Nunito Sans" pitchFamily="2" charset="0"/>
              </a:rPr>
              <a:t>.</a:t>
            </a:r>
            <a:endParaRPr lang="en-US" dirty="0">
              <a:solidFill>
                <a:schemeClr val="bg1"/>
              </a:solidFill>
            </a:endParaRPr>
          </a:p>
        </p:txBody>
      </p:sp>
      <p:sp>
        <p:nvSpPr>
          <p:cNvPr id="7" name="Rectangle: Rounded Corners 6">
            <a:extLst>
              <a:ext uri="{FF2B5EF4-FFF2-40B4-BE49-F238E27FC236}">
                <a16:creationId xmlns:a16="http://schemas.microsoft.com/office/drawing/2014/main" id="{50C862BA-52FE-AB48-0E6F-C78F96D4023B}"/>
              </a:ext>
            </a:extLst>
          </p:cNvPr>
          <p:cNvSpPr/>
          <p:nvPr/>
        </p:nvSpPr>
        <p:spPr>
          <a:xfrm>
            <a:off x="145799" y="4679576"/>
            <a:ext cx="1333378" cy="887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 R</a:t>
            </a:r>
          </a:p>
        </p:txBody>
      </p:sp>
      <p:sp>
        <p:nvSpPr>
          <p:cNvPr id="9" name="Rectangle: Rounded Corners 8">
            <a:extLst>
              <a:ext uri="{FF2B5EF4-FFF2-40B4-BE49-F238E27FC236}">
                <a16:creationId xmlns:a16="http://schemas.microsoft.com/office/drawing/2014/main" id="{9FEFFC41-055F-23A7-F8B4-36D97B65FFBC}"/>
              </a:ext>
            </a:extLst>
          </p:cNvPr>
          <p:cNvSpPr/>
          <p:nvPr/>
        </p:nvSpPr>
        <p:spPr>
          <a:xfrm>
            <a:off x="2579750" y="4679576"/>
            <a:ext cx="1517121" cy="887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Building: ompr</a:t>
            </a:r>
          </a:p>
        </p:txBody>
      </p:sp>
      <p:sp>
        <p:nvSpPr>
          <p:cNvPr id="11" name="Rectangle: Rounded Corners 10">
            <a:extLst>
              <a:ext uri="{FF2B5EF4-FFF2-40B4-BE49-F238E27FC236}">
                <a16:creationId xmlns:a16="http://schemas.microsoft.com/office/drawing/2014/main" id="{1EA3A5DF-683A-BBDF-8E0F-53F8C2E82411}"/>
              </a:ext>
            </a:extLst>
          </p:cNvPr>
          <p:cNvSpPr/>
          <p:nvPr/>
        </p:nvSpPr>
        <p:spPr>
          <a:xfrm>
            <a:off x="5286537" y="4679576"/>
            <a:ext cx="1517121" cy="887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Solve: </a:t>
            </a:r>
            <a:r>
              <a:rPr lang="en-US" dirty="0" err="1"/>
              <a:t>glpk</a:t>
            </a:r>
            <a:r>
              <a:rPr lang="en-US" dirty="0"/>
              <a:t>, </a:t>
            </a:r>
            <a:r>
              <a:rPr lang="en-US" dirty="0" err="1"/>
              <a:t>cbc</a:t>
            </a:r>
            <a:r>
              <a:rPr lang="en-US" dirty="0"/>
              <a:t>, </a:t>
            </a:r>
            <a:r>
              <a:rPr lang="en-US" dirty="0" err="1"/>
              <a:t>Gurobi</a:t>
            </a:r>
            <a:r>
              <a:rPr lang="en-US" dirty="0"/>
              <a:t>, </a:t>
            </a:r>
            <a:r>
              <a:rPr lang="en-US" dirty="0" err="1"/>
              <a:t>CPLEX,etc</a:t>
            </a:r>
            <a:r>
              <a:rPr lang="en-US" dirty="0"/>
              <a:t>.</a:t>
            </a:r>
          </a:p>
        </p:txBody>
      </p:sp>
      <p:sp>
        <p:nvSpPr>
          <p:cNvPr id="13" name="Rectangle: Rounded Corners 12">
            <a:extLst>
              <a:ext uri="{FF2B5EF4-FFF2-40B4-BE49-F238E27FC236}">
                <a16:creationId xmlns:a16="http://schemas.microsoft.com/office/drawing/2014/main" id="{0D655155-69C6-ADAF-314C-5BB0D8961A41}"/>
              </a:ext>
            </a:extLst>
          </p:cNvPr>
          <p:cNvSpPr/>
          <p:nvPr/>
        </p:nvSpPr>
        <p:spPr>
          <a:xfrm>
            <a:off x="7993324" y="4679576"/>
            <a:ext cx="1329694" cy="887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Solution Extraction: ompr</a:t>
            </a:r>
          </a:p>
        </p:txBody>
      </p:sp>
      <p:sp>
        <p:nvSpPr>
          <p:cNvPr id="15" name="Rectangle: Rounded Corners 14">
            <a:extLst>
              <a:ext uri="{FF2B5EF4-FFF2-40B4-BE49-F238E27FC236}">
                <a16:creationId xmlns:a16="http://schemas.microsoft.com/office/drawing/2014/main" id="{AFB2DD2F-9432-FFA2-0B14-F8BEB09CDBBB}"/>
              </a:ext>
            </a:extLst>
          </p:cNvPr>
          <p:cNvSpPr/>
          <p:nvPr/>
        </p:nvSpPr>
        <p:spPr>
          <a:xfrm>
            <a:off x="10402584" y="4679576"/>
            <a:ext cx="1566460" cy="887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Solution Postprocessing: R</a:t>
            </a:r>
          </a:p>
        </p:txBody>
      </p:sp>
      <p:sp>
        <p:nvSpPr>
          <p:cNvPr id="16" name="Arrow: Right 15">
            <a:extLst>
              <a:ext uri="{FF2B5EF4-FFF2-40B4-BE49-F238E27FC236}">
                <a16:creationId xmlns:a16="http://schemas.microsoft.com/office/drawing/2014/main" id="{8F9A4B04-B408-0510-3004-2AAE995C1870}"/>
              </a:ext>
            </a:extLst>
          </p:cNvPr>
          <p:cNvSpPr/>
          <p:nvPr/>
        </p:nvSpPr>
        <p:spPr>
          <a:xfrm>
            <a:off x="1540887" y="4894729"/>
            <a:ext cx="977153"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569901EB-0976-E614-3A8E-C64FEF7B371F}"/>
              </a:ext>
            </a:extLst>
          </p:cNvPr>
          <p:cNvSpPr/>
          <p:nvPr/>
        </p:nvSpPr>
        <p:spPr>
          <a:xfrm>
            <a:off x="4203127" y="4894729"/>
            <a:ext cx="977153"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06D3D63F-F478-63CD-F913-A5BD911AFD97}"/>
              </a:ext>
            </a:extLst>
          </p:cNvPr>
          <p:cNvSpPr/>
          <p:nvPr/>
        </p:nvSpPr>
        <p:spPr>
          <a:xfrm>
            <a:off x="6909915" y="4894729"/>
            <a:ext cx="977153"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7AB48103-ADA5-5DA4-0AF1-6900E2D31090}"/>
              </a:ext>
            </a:extLst>
          </p:cNvPr>
          <p:cNvSpPr/>
          <p:nvPr/>
        </p:nvSpPr>
        <p:spPr>
          <a:xfrm>
            <a:off x="9395012" y="4894729"/>
            <a:ext cx="977153"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07AE1FD-2F8B-3399-0B64-0F8FFE3C9361}"/>
              </a:ext>
            </a:extLst>
          </p:cNvPr>
          <p:cNvSpPr txBox="1"/>
          <p:nvPr/>
        </p:nvSpPr>
        <p:spPr>
          <a:xfrm>
            <a:off x="6897935" y="6542603"/>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2452909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p:txBody>
          <a:bodyPr/>
          <a:lstStyle/>
          <a:p>
            <a:r>
              <a:rPr lang="en-US" sz="5400" dirty="0"/>
              <a:t>Who Am I?</a:t>
            </a:r>
          </a:p>
        </p:txBody>
      </p:sp>
      <p:sp>
        <p:nvSpPr>
          <p:cNvPr id="5" name="Text Placeholder 4">
            <a:extLst>
              <a:ext uri="{FF2B5EF4-FFF2-40B4-BE49-F238E27FC236}">
                <a16:creationId xmlns:a16="http://schemas.microsoft.com/office/drawing/2014/main" id="{5EDBA4AC-43BF-4FA7-83DB-6EAD7EEAF03C}"/>
              </a:ext>
            </a:extLst>
          </p:cNvPr>
          <p:cNvSpPr>
            <a:spLocks noGrp="1"/>
          </p:cNvSpPr>
          <p:nvPr>
            <p:ph type="body" idx="1"/>
          </p:nvPr>
        </p:nvSpPr>
        <p:spPr>
          <a:xfrm>
            <a:off x="28466" y="1434843"/>
            <a:ext cx="9607240" cy="5265150"/>
          </a:xfrm>
          <a:solidFill>
            <a:schemeClr val="accent1"/>
          </a:solidFill>
        </p:spPr>
        <p:txBody>
          <a:bodyPr/>
          <a:lstStyle/>
          <a:p>
            <a:r>
              <a:rPr lang="en-US" sz="2000" dirty="0"/>
              <a:t>BS Physics, MS Operations Research</a:t>
            </a:r>
          </a:p>
          <a:p>
            <a:r>
              <a:rPr lang="en-US" sz="2000" dirty="0"/>
              <a:t>US Marine Corps, 2006-2012 (Active Duty), 2013-Present (Part-Time / Reservist)</a:t>
            </a:r>
          </a:p>
          <a:p>
            <a:endParaRPr lang="en-US" sz="2000" dirty="0"/>
          </a:p>
          <a:p>
            <a:r>
              <a:rPr lang="en-US" sz="2000" dirty="0"/>
              <a:t>General Mills &amp; Target: Supply Chain Design &amp; Simulation (2013-2021)</a:t>
            </a:r>
          </a:p>
          <a:p>
            <a:pPr lvl="1"/>
            <a:r>
              <a:rPr lang="en-US" sz="2000" dirty="0"/>
              <a:t>Warehouse Network Design (General Mills)</a:t>
            </a:r>
          </a:p>
          <a:p>
            <a:pPr lvl="1"/>
            <a:r>
              <a:rPr lang="en-US" sz="2000" dirty="0"/>
              <a:t>Last-Mile Delivery Network Design (Target)</a:t>
            </a:r>
          </a:p>
          <a:p>
            <a:pPr lvl="1"/>
            <a:endParaRPr lang="en-US" sz="2000" dirty="0"/>
          </a:p>
          <a:p>
            <a:r>
              <a:rPr lang="en-US" sz="2000" b="1" i="1" dirty="0"/>
              <a:t>Data Driven Supply Chain LLC:  </a:t>
            </a:r>
            <a:r>
              <a:rPr lang="en-US" sz="2000" dirty="0"/>
              <a:t>Consulting &amp; Training in Supply Chain Analytics, Design, Optimization and Simulation</a:t>
            </a:r>
          </a:p>
          <a:p>
            <a:pPr lvl="1"/>
            <a:r>
              <a:rPr lang="en-US" sz="2000" dirty="0">
                <a:hlinkClick r:id="rId3"/>
              </a:rPr>
              <a:t>www.datadrivensupplychain.com</a:t>
            </a:r>
            <a:endParaRPr lang="en-US" sz="2000" dirty="0"/>
          </a:p>
          <a:p>
            <a:endParaRPr lang="en-US" sz="2000" dirty="0"/>
          </a:p>
          <a:p>
            <a:r>
              <a:rPr lang="en-US" sz="2000" dirty="0"/>
              <a:t>Math, maps, and coding enthusiast since childhood</a:t>
            </a:r>
          </a:p>
          <a:p>
            <a:pPr lvl="1"/>
            <a:r>
              <a:rPr lang="en-US" sz="2000" dirty="0"/>
              <a:t>USSR, MS-DOS, BASIC, and other antiquated acronyms </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4"/>
          <a:stretch>
            <a:fillRect/>
          </a:stretch>
        </p:blipFill>
        <p:spPr>
          <a:xfrm>
            <a:off x="10363200" y="6069493"/>
            <a:ext cx="1828800" cy="796528"/>
          </a:xfrm>
          <a:prstGeom prst="rect">
            <a:avLst/>
          </a:prstGeom>
        </p:spPr>
      </p:pic>
      <p:pic>
        <p:nvPicPr>
          <p:cNvPr id="8" name="Picture 7" descr="A person wearing glasses&#10;&#10;Description automatically generated with low confidence">
            <a:extLst>
              <a:ext uri="{FF2B5EF4-FFF2-40B4-BE49-F238E27FC236}">
                <a16:creationId xmlns:a16="http://schemas.microsoft.com/office/drawing/2014/main" id="{2AC087C2-D1A6-43BF-B74F-107D10B9A36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68736" y="2426360"/>
            <a:ext cx="2294798" cy="2005279"/>
          </a:xfrm>
          <a:prstGeom prst="rect">
            <a:avLst/>
          </a:prstGeom>
        </p:spPr>
      </p:pic>
      <p:sp>
        <p:nvSpPr>
          <p:cNvPr id="3" name="TextBox 2">
            <a:extLst>
              <a:ext uri="{FF2B5EF4-FFF2-40B4-BE49-F238E27FC236}">
                <a16:creationId xmlns:a16="http://schemas.microsoft.com/office/drawing/2014/main" id="{EB65C480-A5F6-534F-377E-E273E195717D}"/>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1280594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Fundamentals of ompr</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0" y="1646870"/>
            <a:ext cx="12028272" cy="4131200"/>
          </a:xfrm>
          <a:solidFill>
            <a:schemeClr val="accent1"/>
          </a:solidFill>
        </p:spPr>
        <p:txBody>
          <a:bodyPr/>
          <a:lstStyle/>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Primary functions within ompr (from </a:t>
            </a:r>
            <a:r>
              <a:rPr lang="en-US" sz="1800" dirty="0" err="1">
                <a:solidFill>
                  <a:schemeClr val="bg1"/>
                </a:solidFill>
                <a:latin typeface="Titillium Web" panose="00000500000000000000" pitchFamily="2" charset="0"/>
                <a:ea typeface="Arial" panose="020B0604020202020204" pitchFamily="34" charset="0"/>
              </a:rPr>
              <a:t>Github</a:t>
            </a:r>
            <a:r>
              <a:rPr lang="en-US" sz="1800" dirty="0">
                <a:solidFill>
                  <a:schemeClr val="bg1"/>
                </a:solidFill>
                <a:latin typeface="Titillium Web" panose="00000500000000000000" pitchFamily="2" charset="0"/>
                <a:ea typeface="Arial" panose="020B0604020202020204" pitchFamily="34" charset="0"/>
              </a:rPr>
              <a:t> site):</a:t>
            </a:r>
          </a:p>
          <a:p>
            <a:pPr marL="0" marR="0" lvl="0" indent="0">
              <a:lnSpc>
                <a:spcPct val="106000"/>
              </a:lnSpc>
              <a:spcBef>
                <a:spcPts val="0"/>
              </a:spcBef>
              <a:spcAft>
                <a:spcPts val="800"/>
              </a:spcAft>
              <a:buNone/>
            </a:pPr>
            <a:endParaRPr lang="en-US" sz="1800" dirty="0">
              <a:solidFill>
                <a:schemeClr val="bg1"/>
              </a:solidFill>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MIPModel() create an empty mixed integer linear model. </a:t>
            </a:r>
            <a:r>
              <a:rPr lang="en-US" sz="1800" b="1" i="1" u="sng" dirty="0">
                <a:solidFill>
                  <a:schemeClr val="bg1"/>
                </a:solidFill>
                <a:latin typeface="Titillium Web" panose="00000500000000000000" pitchFamily="2" charset="0"/>
                <a:ea typeface="Arial" panose="020B0604020202020204" pitchFamily="34" charset="0"/>
              </a:rPr>
              <a:t>Always do this first!</a:t>
            </a: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add_variable() adds variables to a model  </a:t>
            </a:r>
            <a:r>
              <a:rPr lang="en-US" sz="1800" b="1" i="1" u="sng" dirty="0">
                <a:solidFill>
                  <a:schemeClr val="bg1"/>
                </a:solidFill>
                <a:latin typeface="Titillium Web" panose="00000500000000000000" pitchFamily="2" charset="0"/>
                <a:ea typeface="Arial" panose="020B0604020202020204" pitchFamily="34" charset="0"/>
              </a:rPr>
              <a:t>Highly recommend declaring all variables right after creating the empty model!</a:t>
            </a:r>
            <a:endParaRPr lang="en-US" sz="1800" b="1" u="sng" dirty="0">
              <a:solidFill>
                <a:schemeClr val="bg1"/>
              </a:solidFill>
              <a:latin typeface="Titillium Web" panose="00000500000000000000" pitchFamily="2" charset="0"/>
              <a:ea typeface="Arial" panose="020B0604020202020204" pitchFamily="34" charset="0"/>
            </a:endParaRPr>
          </a:p>
          <a:p>
            <a:pPr mar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add_constraint() add constraints</a:t>
            </a: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set_objective() sets the objective function of a model</a:t>
            </a: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set_bounds() sets bounds of variables  </a:t>
            </a:r>
            <a:r>
              <a:rPr lang="en-US" sz="1800" b="1" i="1" u="sng" dirty="0">
                <a:solidFill>
                  <a:schemeClr val="bg1"/>
                </a:solidFill>
                <a:latin typeface="Titillium Web" panose="00000500000000000000" pitchFamily="2" charset="0"/>
                <a:ea typeface="Arial" panose="020B0604020202020204" pitchFamily="34" charset="0"/>
              </a:rPr>
              <a:t>(not always necessary)</a:t>
            </a:r>
            <a:endParaRPr lang="en-US" sz="1800" b="1" u="sng" dirty="0">
              <a:solidFill>
                <a:schemeClr val="bg1"/>
              </a:solidFill>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solve_model() solves a model with a given solver</a:t>
            </a: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get_solution() returns the column solution (primal or dual) of a solved model for a given variable or group of variables</a:t>
            </a:r>
          </a:p>
          <a:p>
            <a:pPr marL="0" marR="0" lvl="0" indent="0">
              <a:lnSpc>
                <a:spcPct val="106000"/>
              </a:lnSpc>
              <a:spcBef>
                <a:spcPts val="0"/>
              </a:spcBef>
              <a:spcAft>
                <a:spcPts val="800"/>
              </a:spcAft>
              <a:buNone/>
            </a:pPr>
            <a:endParaRPr lang="en-US" sz="1800" dirty="0">
              <a:solidFill>
                <a:schemeClr val="bg1"/>
              </a:solidFill>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endParaRPr lang="en-US" sz="1800" dirty="0">
              <a:solidFill>
                <a:schemeClr val="bg1"/>
              </a:solidFill>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endParaRPr lang="en-US" sz="1800" dirty="0">
              <a:solidFill>
                <a:schemeClr val="bg1"/>
              </a:solidFill>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endParaRPr lang="en-US" sz="1800" dirty="0">
              <a:solidFill>
                <a:schemeClr val="bg1"/>
              </a:solidFill>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endParaRPr lang="en-US" sz="1800" dirty="0">
              <a:solidFill>
                <a:schemeClr val="bg1"/>
              </a:solidFill>
              <a:effectLst/>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endParaRPr lang="en-US" sz="1800" dirty="0">
              <a:solidFill>
                <a:schemeClr val="bg1"/>
              </a:solidFill>
              <a:effectLst/>
              <a:latin typeface="Titillium Web" panose="00000500000000000000" pitchFamily="2" charset="0"/>
              <a:ea typeface="Arial" panose="020B0604020202020204" pitchFamily="34" charset="0"/>
            </a:endParaRPr>
          </a:p>
        </p:txBody>
      </p:sp>
      <p:sp>
        <p:nvSpPr>
          <p:cNvPr id="5" name="TextBox 4">
            <a:extLst>
              <a:ext uri="{FF2B5EF4-FFF2-40B4-BE49-F238E27FC236}">
                <a16:creationId xmlns:a16="http://schemas.microsoft.com/office/drawing/2014/main" id="{0D44A318-A7AB-3442-B2FE-2B6588E6A236}"/>
              </a:ext>
            </a:extLst>
          </p:cNvPr>
          <p:cNvSpPr txBox="1"/>
          <p:nvPr/>
        </p:nvSpPr>
        <p:spPr>
          <a:xfrm>
            <a:off x="262340" y="6061472"/>
            <a:ext cx="6145306" cy="738664"/>
          </a:xfrm>
          <a:prstGeom prst="rect">
            <a:avLst/>
          </a:prstGeom>
          <a:solidFill>
            <a:schemeClr val="accent1"/>
          </a:solidFill>
        </p:spPr>
        <p:txBody>
          <a:bodyPr wrap="square">
            <a:spAutoFit/>
          </a:bodyPr>
          <a:lstStyle/>
          <a:p>
            <a:r>
              <a:rPr lang="en-US" b="0" i="0" dirty="0">
                <a:solidFill>
                  <a:schemeClr val="bg1"/>
                </a:solidFill>
                <a:effectLst/>
                <a:latin typeface="Nunito Sans" pitchFamily="2" charset="0"/>
              </a:rPr>
              <a:t>Schumacher D (2022). </a:t>
            </a:r>
            <a:r>
              <a:rPr lang="en-US" b="0" i="1" dirty="0">
                <a:solidFill>
                  <a:schemeClr val="bg1"/>
                </a:solidFill>
                <a:effectLst/>
                <a:latin typeface="Nunito Sans" pitchFamily="2" charset="0"/>
              </a:rPr>
              <a:t>ompr: Model and Solve Mixed Integer Linear Programs</a:t>
            </a:r>
            <a:r>
              <a:rPr lang="en-US" b="0" i="0" dirty="0">
                <a:solidFill>
                  <a:schemeClr val="bg1"/>
                </a:solidFill>
                <a:effectLst/>
                <a:latin typeface="Nunito Sans" pitchFamily="2" charset="0"/>
              </a:rPr>
              <a:t>. R package version 1.0.2.9000, </a:t>
            </a:r>
            <a:r>
              <a:rPr lang="en-US" b="0" i="0" u="sng" dirty="0">
                <a:solidFill>
                  <a:schemeClr val="bg1"/>
                </a:solidFill>
                <a:effectLst/>
                <a:latin typeface="Nunito Sans" pitchFamily="2" charset="0"/>
                <a:hlinkClick r:id="rId3">
                  <a:extLst>
                    <a:ext uri="{A12FA001-AC4F-418D-AE19-62706E023703}">
                      <ahyp:hlinkClr xmlns:ahyp="http://schemas.microsoft.com/office/drawing/2018/hyperlinkcolor" val="tx"/>
                    </a:ext>
                  </a:extLst>
                </a:hlinkClick>
              </a:rPr>
              <a:t>https://github.com/dirkschumacher/ompr</a:t>
            </a:r>
            <a:r>
              <a:rPr lang="en-US" b="0" i="0" dirty="0">
                <a:solidFill>
                  <a:schemeClr val="bg1"/>
                </a:solidFill>
                <a:effectLst/>
                <a:latin typeface="Nunito Sans" pitchFamily="2" charset="0"/>
              </a:rPr>
              <a:t>.</a:t>
            </a:r>
            <a:endParaRPr lang="en-US" dirty="0">
              <a:solidFill>
                <a:schemeClr val="bg1"/>
              </a:solidFill>
            </a:endParaRPr>
          </a:p>
        </p:txBody>
      </p:sp>
      <p:sp>
        <p:nvSpPr>
          <p:cNvPr id="7" name="TextBox 6">
            <a:extLst>
              <a:ext uri="{FF2B5EF4-FFF2-40B4-BE49-F238E27FC236}">
                <a16:creationId xmlns:a16="http://schemas.microsoft.com/office/drawing/2014/main" id="{AEF5D663-7909-A14D-7595-BEB84EBB1A4F}"/>
              </a:ext>
            </a:extLst>
          </p:cNvPr>
          <p:cNvSpPr txBox="1"/>
          <p:nvPr/>
        </p:nvSpPr>
        <p:spPr>
          <a:xfrm>
            <a:off x="6957060" y="6527363"/>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3520774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ompr::add_variable() </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163728" y="1363400"/>
            <a:ext cx="12028272" cy="5413918"/>
          </a:xfrm>
          <a:solidFill>
            <a:schemeClr val="accent1"/>
          </a:solidFill>
        </p:spPr>
        <p:txBody>
          <a:bodyPr/>
          <a:lstStyle/>
          <a:p>
            <a:pPr marL="0" marR="0" lvl="0" indent="0">
              <a:lnSpc>
                <a:spcPct val="106000"/>
              </a:lnSpc>
              <a:spcBef>
                <a:spcPts val="0"/>
              </a:spcBef>
              <a:spcAft>
                <a:spcPts val="800"/>
              </a:spcAft>
              <a:buNone/>
            </a:pPr>
            <a:r>
              <a:rPr lang="en-US" sz="1800" i="1" dirty="0">
                <a:solidFill>
                  <a:schemeClr val="bg1"/>
                </a:solidFill>
                <a:latin typeface="Titillium Web" panose="00000500000000000000" pitchFamily="2" charset="0"/>
                <a:ea typeface="Arial" panose="020B0604020202020204" pitchFamily="34" charset="0"/>
              </a:rPr>
              <a:t>add_variable(.model, .variable, ..., type = "continuous", </a:t>
            </a:r>
            <a:r>
              <a:rPr lang="en-US" sz="1800" i="1" dirty="0" err="1">
                <a:solidFill>
                  <a:schemeClr val="bg1"/>
                </a:solidFill>
                <a:latin typeface="Titillium Web" panose="00000500000000000000" pitchFamily="2" charset="0"/>
                <a:ea typeface="Arial" panose="020B0604020202020204" pitchFamily="34" charset="0"/>
              </a:rPr>
              <a:t>lb</a:t>
            </a:r>
            <a:r>
              <a:rPr lang="en-US" sz="1800" i="1" dirty="0">
                <a:solidFill>
                  <a:schemeClr val="bg1"/>
                </a:solidFill>
                <a:latin typeface="Titillium Web" panose="00000500000000000000" pitchFamily="2" charset="0"/>
                <a:ea typeface="Arial" panose="020B0604020202020204" pitchFamily="34" charset="0"/>
              </a:rPr>
              <a:t> = -Inf, </a:t>
            </a:r>
            <a:r>
              <a:rPr lang="en-US" sz="1800" i="1" dirty="0" err="1">
                <a:solidFill>
                  <a:schemeClr val="bg1"/>
                </a:solidFill>
                <a:latin typeface="Titillium Web" panose="00000500000000000000" pitchFamily="2" charset="0"/>
                <a:ea typeface="Arial" panose="020B0604020202020204" pitchFamily="34" charset="0"/>
              </a:rPr>
              <a:t>ub</a:t>
            </a:r>
            <a:r>
              <a:rPr lang="en-US" sz="1800" i="1" dirty="0">
                <a:solidFill>
                  <a:schemeClr val="bg1"/>
                </a:solidFill>
                <a:latin typeface="Titillium Web" panose="00000500000000000000" pitchFamily="2" charset="0"/>
                <a:ea typeface="Arial" panose="020B0604020202020204" pitchFamily="34" charset="0"/>
              </a:rPr>
              <a:t> = Inf)</a:t>
            </a:r>
          </a:p>
          <a:p>
            <a:pPr marL="0" marR="0" lvl="0" indent="0">
              <a:lnSpc>
                <a:spcPct val="106000"/>
              </a:lnSpc>
              <a:spcBef>
                <a:spcPts val="0"/>
              </a:spcBef>
              <a:spcAft>
                <a:spcPts val="800"/>
              </a:spcAft>
              <a:buNone/>
            </a:pPr>
            <a:endParaRPr lang="en-US" sz="1800" dirty="0">
              <a:solidFill>
                <a:schemeClr val="bg1"/>
              </a:solidFill>
              <a:effectLst/>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b="1" i="1" dirty="0">
                <a:solidFill>
                  <a:schemeClr val="bg1"/>
                </a:solidFill>
                <a:latin typeface="Titillium Web" panose="00000500000000000000" pitchFamily="2" charset="0"/>
                <a:ea typeface="Arial" panose="020B0604020202020204" pitchFamily="34" charset="0"/>
              </a:rPr>
              <a:t>Variable:</a:t>
            </a:r>
            <a:r>
              <a:rPr lang="en-US" sz="1800" dirty="0">
                <a:solidFill>
                  <a:schemeClr val="bg1"/>
                </a:solidFill>
                <a:latin typeface="Titillium Web" panose="00000500000000000000" pitchFamily="2" charset="0"/>
                <a:ea typeface="Arial" panose="020B0604020202020204" pitchFamily="34" charset="0"/>
              </a:rPr>
              <a:t> text name of decision variable (without quotes), with or without indexing.  If indexed, must give index range afterwards.</a:t>
            </a:r>
            <a:endParaRPr lang="en-US" sz="1800" dirty="0">
              <a:solidFill>
                <a:schemeClr val="bg1"/>
              </a:solidFill>
              <a:effectLst/>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b="1" i="1" dirty="0">
                <a:solidFill>
                  <a:schemeClr val="bg1"/>
                </a:solidFill>
                <a:effectLst/>
                <a:latin typeface="Titillium Web" panose="00000500000000000000" pitchFamily="2" charset="0"/>
                <a:ea typeface="Arial" panose="020B0604020202020204" pitchFamily="34" charset="0"/>
              </a:rPr>
              <a:t>Type:</a:t>
            </a:r>
            <a:r>
              <a:rPr lang="en-US" sz="1800" dirty="0">
                <a:solidFill>
                  <a:schemeClr val="bg1"/>
                </a:solidFill>
                <a:effectLst/>
                <a:latin typeface="Titillium Web" panose="00000500000000000000" pitchFamily="2" charset="0"/>
                <a:ea typeface="Arial" panose="020B0604020202020204" pitchFamily="34" charset="0"/>
              </a:rPr>
              <a:t> “continuous”, “integer”, or “binary”.</a:t>
            </a:r>
          </a:p>
          <a:p>
            <a:pPr marL="0" marR="0" lvl="0" indent="0">
              <a:lnSpc>
                <a:spcPct val="106000"/>
              </a:lnSpc>
              <a:spcBef>
                <a:spcPts val="0"/>
              </a:spcBef>
              <a:spcAft>
                <a:spcPts val="800"/>
              </a:spcAft>
              <a:buNone/>
            </a:pPr>
            <a:r>
              <a:rPr lang="en-US" sz="1800" b="1" i="1" dirty="0" err="1">
                <a:solidFill>
                  <a:schemeClr val="bg1"/>
                </a:solidFill>
                <a:effectLst/>
                <a:latin typeface="Titillium Web" panose="00000500000000000000" pitchFamily="2" charset="0"/>
                <a:ea typeface="Arial" panose="020B0604020202020204" pitchFamily="34" charset="0"/>
              </a:rPr>
              <a:t>lb</a:t>
            </a:r>
            <a:r>
              <a:rPr lang="en-US" sz="1800" b="1" i="1" dirty="0">
                <a:solidFill>
                  <a:schemeClr val="bg1"/>
                </a:solidFill>
                <a:effectLst/>
                <a:latin typeface="Titillium Web" panose="00000500000000000000" pitchFamily="2" charset="0"/>
                <a:ea typeface="Arial" panose="020B0604020202020204" pitchFamily="34" charset="0"/>
              </a:rPr>
              <a:t> (lower bound) and </a:t>
            </a:r>
            <a:r>
              <a:rPr lang="en-US" sz="1800" b="1" i="1" dirty="0" err="1">
                <a:solidFill>
                  <a:schemeClr val="bg1"/>
                </a:solidFill>
                <a:effectLst/>
                <a:latin typeface="Titillium Web" panose="00000500000000000000" pitchFamily="2" charset="0"/>
                <a:ea typeface="Arial" panose="020B0604020202020204" pitchFamily="34" charset="0"/>
              </a:rPr>
              <a:t>ub</a:t>
            </a:r>
            <a:r>
              <a:rPr lang="en-US" sz="1800" b="1" i="1" dirty="0">
                <a:solidFill>
                  <a:schemeClr val="bg1"/>
                </a:solidFill>
                <a:effectLst/>
                <a:latin typeface="Titillium Web" panose="00000500000000000000" pitchFamily="2" charset="0"/>
                <a:ea typeface="Arial" panose="020B0604020202020204" pitchFamily="34" charset="0"/>
              </a:rPr>
              <a:t> (upper bound)</a:t>
            </a:r>
            <a:r>
              <a:rPr lang="en-US" sz="1800" b="1" i="1" dirty="0">
                <a:solidFill>
                  <a:schemeClr val="bg1"/>
                </a:solidFill>
                <a:latin typeface="Titillium Web" panose="00000500000000000000" pitchFamily="2" charset="0"/>
                <a:ea typeface="Arial" panose="020B0604020202020204" pitchFamily="34" charset="0"/>
              </a:rPr>
              <a:t>: </a:t>
            </a:r>
            <a:r>
              <a:rPr lang="en-US" sz="1800" dirty="0">
                <a:solidFill>
                  <a:schemeClr val="bg1"/>
                </a:solidFill>
                <a:latin typeface="Titillium Web" panose="00000500000000000000" pitchFamily="2" charset="0"/>
                <a:ea typeface="Arial" panose="020B0604020202020204" pitchFamily="34" charset="0"/>
              </a:rPr>
              <a:t>Initial constraints on values that the decision variables can take.  In our toy shop example, both variables were ≥ 0, hence they had a lower bound of zero and an upper bound of Infinity.  (Before taking into account the additional operational constraints on the decision variables).</a:t>
            </a:r>
            <a:endParaRPr lang="en-US" sz="1800" dirty="0">
              <a:solidFill>
                <a:schemeClr val="bg1"/>
              </a:solidFill>
              <a:effectLst/>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endParaRPr lang="en-US" sz="1800" dirty="0">
              <a:solidFill>
                <a:schemeClr val="bg1"/>
              </a:solidFill>
              <a:effectLst/>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Examples:</a:t>
            </a:r>
          </a:p>
          <a:p>
            <a:pPr marL="0" marR="0" lvl="0" indent="0">
              <a:lnSpc>
                <a:spcPct val="106000"/>
              </a:lnSpc>
              <a:spcBef>
                <a:spcPts val="0"/>
              </a:spcBef>
              <a:spcAft>
                <a:spcPts val="800"/>
              </a:spcAft>
              <a:buNone/>
            </a:pPr>
            <a:r>
              <a:rPr lang="en-US" sz="1800" dirty="0" err="1">
                <a:solidFill>
                  <a:schemeClr val="bg1"/>
                </a:solidFill>
                <a:latin typeface="Titillium Web" panose="00000500000000000000" pitchFamily="2" charset="0"/>
                <a:ea typeface="Arial" panose="020B0604020202020204" pitchFamily="34" charset="0"/>
              </a:rPr>
              <a:t>mymodel</a:t>
            </a:r>
            <a:r>
              <a:rPr lang="en-US" sz="1800" dirty="0">
                <a:solidFill>
                  <a:schemeClr val="bg1"/>
                </a:solidFill>
                <a:latin typeface="Titillium Web" panose="00000500000000000000" pitchFamily="2" charset="0"/>
                <a:ea typeface="Arial" panose="020B0604020202020204" pitchFamily="34" charset="0"/>
              </a:rPr>
              <a:t>() %&gt;% add_variable( </a:t>
            </a:r>
            <a:r>
              <a:rPr lang="en-US" sz="1800" dirty="0" err="1">
                <a:solidFill>
                  <a:schemeClr val="bg1"/>
                </a:solidFill>
                <a:latin typeface="Titillium Web" panose="00000500000000000000" pitchFamily="2" charset="0"/>
                <a:ea typeface="Arial" panose="020B0604020202020204" pitchFamily="34" charset="0"/>
              </a:rPr>
              <a:t>myvar</a:t>
            </a:r>
            <a:r>
              <a:rPr lang="en-US" sz="1800" dirty="0">
                <a:solidFill>
                  <a:schemeClr val="bg1"/>
                </a:solidFill>
                <a:latin typeface="Titillium Web" panose="00000500000000000000" pitchFamily="2" charset="0"/>
                <a:ea typeface="Arial" panose="020B0604020202020204" pitchFamily="34" charset="0"/>
              </a:rPr>
              <a:t>, type=‘continuous’, </a:t>
            </a:r>
            <a:r>
              <a:rPr lang="en-US" sz="1800" dirty="0" err="1">
                <a:solidFill>
                  <a:schemeClr val="bg1"/>
                </a:solidFill>
                <a:latin typeface="Titillium Web" panose="00000500000000000000" pitchFamily="2" charset="0"/>
                <a:ea typeface="Arial" panose="020B0604020202020204" pitchFamily="34" charset="0"/>
              </a:rPr>
              <a:t>lb</a:t>
            </a:r>
            <a:r>
              <a:rPr lang="en-US" sz="1800" dirty="0">
                <a:solidFill>
                  <a:schemeClr val="bg1"/>
                </a:solidFill>
                <a:latin typeface="Titillium Web" panose="00000500000000000000" pitchFamily="2" charset="0"/>
                <a:ea typeface="Arial" panose="020B0604020202020204" pitchFamily="34" charset="0"/>
              </a:rPr>
              <a:t>=0)   </a:t>
            </a:r>
          </a:p>
          <a:p>
            <a:pPr marL="0" marR="0" lvl="0" indent="0">
              <a:lnSpc>
                <a:spcPct val="106000"/>
              </a:lnSpc>
              <a:spcBef>
                <a:spcPts val="0"/>
              </a:spcBef>
              <a:spcAft>
                <a:spcPts val="800"/>
              </a:spcAft>
              <a:buNone/>
            </a:pPr>
            <a:r>
              <a:rPr lang="en-US" sz="1800" i="1" dirty="0">
                <a:solidFill>
                  <a:schemeClr val="bg1"/>
                </a:solidFill>
                <a:latin typeface="Titillium Web" panose="00000500000000000000" pitchFamily="2" charset="0"/>
                <a:ea typeface="Arial" panose="020B0604020202020204" pitchFamily="34" charset="0"/>
              </a:rPr>
              <a:t>		creates a single continuous decision variable named </a:t>
            </a:r>
            <a:r>
              <a:rPr lang="en-US" sz="1800" i="1" dirty="0" err="1">
                <a:solidFill>
                  <a:schemeClr val="bg1"/>
                </a:solidFill>
                <a:latin typeface="Titillium Web" panose="00000500000000000000" pitchFamily="2" charset="0"/>
                <a:ea typeface="Arial" panose="020B0604020202020204" pitchFamily="34" charset="0"/>
              </a:rPr>
              <a:t>myvar</a:t>
            </a:r>
            <a:endParaRPr lang="en-US" sz="1800" dirty="0">
              <a:solidFill>
                <a:schemeClr val="bg1"/>
              </a:solidFill>
              <a:latin typeface="Titillium Web" panose="00000500000000000000" pitchFamily="2" charset="0"/>
              <a:ea typeface="Arial" panose="020B0604020202020204" pitchFamily="34" charset="0"/>
            </a:endParaRPr>
          </a:p>
          <a:p>
            <a:pPr marL="0" indent="0">
              <a:lnSpc>
                <a:spcPct val="106000"/>
              </a:lnSpc>
              <a:spcBef>
                <a:spcPts val="0"/>
              </a:spcBef>
              <a:spcAft>
                <a:spcPts val="800"/>
              </a:spcAft>
              <a:buNone/>
            </a:pPr>
            <a:r>
              <a:rPr lang="en-US" sz="1800" dirty="0" err="1">
                <a:solidFill>
                  <a:schemeClr val="bg1"/>
                </a:solidFill>
                <a:latin typeface="Titillium Web" panose="00000500000000000000" pitchFamily="2" charset="0"/>
                <a:ea typeface="Arial" panose="020B0604020202020204" pitchFamily="34" charset="0"/>
              </a:rPr>
              <a:t>mymodel</a:t>
            </a:r>
            <a:r>
              <a:rPr lang="en-US" sz="1800" dirty="0">
                <a:solidFill>
                  <a:schemeClr val="bg1"/>
                </a:solidFill>
                <a:latin typeface="Titillium Web" panose="00000500000000000000" pitchFamily="2" charset="0"/>
                <a:ea typeface="Arial" panose="020B0604020202020204" pitchFamily="34" charset="0"/>
              </a:rPr>
              <a:t>() %&gt;% add_variable( </a:t>
            </a:r>
            <a:r>
              <a:rPr lang="en-US" sz="1800" i="1" dirty="0" err="1">
                <a:solidFill>
                  <a:schemeClr val="bg1"/>
                </a:solidFill>
                <a:latin typeface="Titillium Web" panose="00000500000000000000" pitchFamily="2" charset="0"/>
                <a:ea typeface="Arial" panose="020B0604020202020204" pitchFamily="34" charset="0"/>
              </a:rPr>
              <a:t>myvar</a:t>
            </a:r>
            <a:r>
              <a:rPr lang="en-US" sz="1800" dirty="0">
                <a:solidFill>
                  <a:schemeClr val="bg1"/>
                </a:solidFill>
                <a:latin typeface="Titillium Web" panose="00000500000000000000" pitchFamily="2" charset="0"/>
                <a:ea typeface="Arial" panose="020B0604020202020204" pitchFamily="34" charset="0"/>
              </a:rPr>
              <a:t>[j], j = 1:10, type=‘binary’)  </a:t>
            </a:r>
          </a:p>
          <a:p>
            <a:pPr mar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		</a:t>
            </a:r>
            <a:r>
              <a:rPr lang="en-US" sz="1800" i="1" dirty="0">
                <a:solidFill>
                  <a:schemeClr val="bg1"/>
                </a:solidFill>
                <a:latin typeface="Titillium Web" panose="00000500000000000000" pitchFamily="2" charset="0"/>
                <a:ea typeface="Arial" panose="020B0604020202020204" pitchFamily="34" charset="0"/>
              </a:rPr>
              <a:t>creates ten decision variables, </a:t>
            </a:r>
            <a:r>
              <a:rPr lang="en-US" sz="1800" i="1" dirty="0" err="1">
                <a:solidFill>
                  <a:schemeClr val="bg1"/>
                </a:solidFill>
                <a:latin typeface="Titillium Web" panose="00000500000000000000" pitchFamily="2" charset="0"/>
                <a:ea typeface="Arial" panose="020B0604020202020204" pitchFamily="34" charset="0"/>
              </a:rPr>
              <a:t>myvar</a:t>
            </a:r>
            <a:r>
              <a:rPr lang="en-US" sz="1800" i="1" dirty="0">
                <a:solidFill>
                  <a:schemeClr val="bg1"/>
                </a:solidFill>
                <a:latin typeface="Titillium Web" panose="00000500000000000000" pitchFamily="2" charset="0"/>
                <a:ea typeface="Arial" panose="020B0604020202020204" pitchFamily="34" charset="0"/>
              </a:rPr>
              <a:t>[1], </a:t>
            </a:r>
            <a:r>
              <a:rPr lang="en-US" sz="1800" i="1" dirty="0" err="1">
                <a:solidFill>
                  <a:schemeClr val="bg1"/>
                </a:solidFill>
                <a:latin typeface="Titillium Web" panose="00000500000000000000" pitchFamily="2" charset="0"/>
                <a:ea typeface="Arial" panose="020B0604020202020204" pitchFamily="34" charset="0"/>
              </a:rPr>
              <a:t>myvar</a:t>
            </a:r>
            <a:r>
              <a:rPr lang="en-US" sz="1800" i="1" dirty="0">
                <a:solidFill>
                  <a:schemeClr val="bg1"/>
                </a:solidFill>
                <a:latin typeface="Titillium Web" panose="00000500000000000000" pitchFamily="2" charset="0"/>
                <a:ea typeface="Arial" panose="020B0604020202020204" pitchFamily="34" charset="0"/>
              </a:rPr>
              <a:t>[2], </a:t>
            </a:r>
            <a:r>
              <a:rPr lang="en-US" sz="1800" i="1" dirty="0" err="1">
                <a:solidFill>
                  <a:schemeClr val="bg1"/>
                </a:solidFill>
                <a:latin typeface="Titillium Web" panose="00000500000000000000" pitchFamily="2" charset="0"/>
                <a:ea typeface="Arial" panose="020B0604020202020204" pitchFamily="34" charset="0"/>
              </a:rPr>
              <a:t>myvar</a:t>
            </a:r>
            <a:r>
              <a:rPr lang="en-US" sz="1800" i="1" dirty="0">
                <a:solidFill>
                  <a:schemeClr val="bg1"/>
                </a:solidFill>
                <a:latin typeface="Titillium Web" panose="00000500000000000000" pitchFamily="2" charset="0"/>
                <a:ea typeface="Arial" panose="020B0604020202020204" pitchFamily="34" charset="0"/>
              </a:rPr>
              <a:t>[3], … </a:t>
            </a:r>
            <a:r>
              <a:rPr lang="en-US" sz="1800" i="1" dirty="0" err="1">
                <a:solidFill>
                  <a:schemeClr val="bg1"/>
                </a:solidFill>
                <a:latin typeface="Titillium Web" panose="00000500000000000000" pitchFamily="2" charset="0"/>
                <a:ea typeface="Arial" panose="020B0604020202020204" pitchFamily="34" charset="0"/>
              </a:rPr>
              <a:t>myvar</a:t>
            </a:r>
            <a:r>
              <a:rPr lang="en-US" sz="1800" i="1" dirty="0">
                <a:solidFill>
                  <a:schemeClr val="bg1"/>
                </a:solidFill>
                <a:latin typeface="Titillium Web" panose="00000500000000000000" pitchFamily="2" charset="0"/>
                <a:ea typeface="Arial" panose="020B0604020202020204" pitchFamily="34" charset="0"/>
              </a:rPr>
              <a:t>[10], all binary</a:t>
            </a:r>
          </a:p>
          <a:p>
            <a:pPr marL="0" marR="0" lvl="0" indent="0">
              <a:lnSpc>
                <a:spcPct val="106000"/>
              </a:lnSpc>
              <a:spcBef>
                <a:spcPts val="0"/>
              </a:spcBef>
              <a:spcAft>
                <a:spcPts val="800"/>
              </a:spcAft>
              <a:buNone/>
            </a:pPr>
            <a:endParaRPr lang="en-US" sz="1800" dirty="0">
              <a:solidFill>
                <a:schemeClr val="bg1"/>
              </a:solidFill>
              <a:effectLst/>
              <a:latin typeface="Titillium Web" panose="00000500000000000000" pitchFamily="2" charset="0"/>
              <a:ea typeface="Arial" panose="020B0604020202020204" pitchFamily="34" charset="0"/>
            </a:endParaRPr>
          </a:p>
        </p:txBody>
      </p:sp>
      <p:sp>
        <p:nvSpPr>
          <p:cNvPr id="5" name="TextBox 4">
            <a:extLst>
              <a:ext uri="{FF2B5EF4-FFF2-40B4-BE49-F238E27FC236}">
                <a16:creationId xmlns:a16="http://schemas.microsoft.com/office/drawing/2014/main" id="{801B033C-74C7-797C-BB77-FC430E88A14D}"/>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441915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163728" y="1363400"/>
            <a:ext cx="12028272" cy="5413918"/>
          </a:xfrm>
          <a:solidFill>
            <a:schemeClr val="accent1"/>
          </a:solidFill>
        </p:spPr>
        <p:txBody>
          <a:bodyPr/>
          <a:lstStyle/>
          <a:p>
            <a:pPr marL="0" marR="0" lvl="0" indent="0">
              <a:lnSpc>
                <a:spcPct val="106000"/>
              </a:lnSpc>
              <a:spcBef>
                <a:spcPts val="0"/>
              </a:spcBef>
              <a:spcAft>
                <a:spcPts val="800"/>
              </a:spcAft>
              <a:buNone/>
            </a:pPr>
            <a:r>
              <a:rPr lang="en-US" sz="1800" i="1" dirty="0">
                <a:solidFill>
                  <a:schemeClr val="bg1"/>
                </a:solidFill>
                <a:latin typeface="Titillium Web" panose="00000500000000000000" pitchFamily="2" charset="0"/>
                <a:ea typeface="Arial" panose="020B0604020202020204" pitchFamily="34" charset="0"/>
              </a:rPr>
              <a:t>add_constraint(.model, .</a:t>
            </a:r>
            <a:r>
              <a:rPr lang="en-US" sz="1800" i="1" dirty="0" err="1">
                <a:solidFill>
                  <a:schemeClr val="bg1"/>
                </a:solidFill>
                <a:latin typeface="Titillium Web" panose="00000500000000000000" pitchFamily="2" charset="0"/>
                <a:ea typeface="Arial" panose="020B0604020202020204" pitchFamily="34" charset="0"/>
              </a:rPr>
              <a:t>constraint_expr</a:t>
            </a:r>
            <a:r>
              <a:rPr lang="en-US" sz="1800" i="1" dirty="0">
                <a:solidFill>
                  <a:schemeClr val="bg1"/>
                </a:solidFill>
                <a:latin typeface="Titillium Web" panose="00000500000000000000" pitchFamily="2" charset="0"/>
                <a:ea typeface="Arial" panose="020B0604020202020204" pitchFamily="34" charset="0"/>
              </a:rPr>
              <a:t>, ..., .</a:t>
            </a:r>
            <a:r>
              <a:rPr lang="en-US" sz="1800" i="1" dirty="0" err="1">
                <a:solidFill>
                  <a:schemeClr val="bg1"/>
                </a:solidFill>
                <a:latin typeface="Titillium Web" panose="00000500000000000000" pitchFamily="2" charset="0"/>
                <a:ea typeface="Arial" panose="020B0604020202020204" pitchFamily="34" charset="0"/>
              </a:rPr>
              <a:t>show_progress_bar</a:t>
            </a:r>
            <a:r>
              <a:rPr lang="en-US" sz="1800" i="1" dirty="0">
                <a:solidFill>
                  <a:schemeClr val="bg1"/>
                </a:solidFill>
                <a:latin typeface="Titillium Web" panose="00000500000000000000" pitchFamily="2" charset="0"/>
                <a:ea typeface="Arial" panose="020B0604020202020204" pitchFamily="34" charset="0"/>
              </a:rPr>
              <a:t> = TRUE)</a:t>
            </a:r>
          </a:p>
          <a:p>
            <a:pPr marL="0" marR="0" lvl="0" indent="0">
              <a:lnSpc>
                <a:spcPct val="106000"/>
              </a:lnSpc>
              <a:spcBef>
                <a:spcPts val="0"/>
              </a:spcBef>
              <a:spcAft>
                <a:spcPts val="800"/>
              </a:spcAft>
              <a:buNone/>
            </a:pPr>
            <a:endParaRPr lang="en-US" sz="1800" i="1" dirty="0">
              <a:solidFill>
                <a:schemeClr val="bg1"/>
              </a:solidFill>
              <a:effectLst/>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Constraints are linear equalities or inequalities of form == , ≤ , or ≥.  Never &lt; or &gt;.</a:t>
            </a: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Constraints must include one or more decision variables, and </a:t>
            </a:r>
            <a:r>
              <a:rPr lang="en-US" sz="1800">
                <a:solidFill>
                  <a:schemeClr val="bg1"/>
                </a:solidFill>
                <a:latin typeface="Titillium Web" panose="00000500000000000000" pitchFamily="2" charset="0"/>
                <a:ea typeface="Arial" panose="020B0604020202020204" pitchFamily="34" charset="0"/>
              </a:rPr>
              <a:t>can include </a:t>
            </a:r>
            <a:r>
              <a:rPr lang="en-US" sz="1800" dirty="0">
                <a:solidFill>
                  <a:schemeClr val="bg1"/>
                </a:solidFill>
                <a:latin typeface="Titillium Web" panose="00000500000000000000" pitchFamily="2" charset="0"/>
                <a:ea typeface="Arial" panose="020B0604020202020204" pitchFamily="34" charset="0"/>
              </a:rPr>
              <a:t>constant or constants.</a:t>
            </a: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Constraints can include decision variables of multiple types (continuous, binary, and integer).</a:t>
            </a:r>
          </a:p>
          <a:p>
            <a:pPr marL="0" marR="0" lvl="0" indent="0">
              <a:lnSpc>
                <a:spcPct val="106000"/>
              </a:lnSpc>
              <a:spcBef>
                <a:spcPts val="0"/>
              </a:spcBef>
              <a:spcAft>
                <a:spcPts val="800"/>
              </a:spcAft>
              <a:buNone/>
            </a:pPr>
            <a:endParaRPr lang="en-US" sz="1800" dirty="0">
              <a:solidFill>
                <a:schemeClr val="bg1"/>
              </a:solidFill>
              <a:effectLst/>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Examples:</a:t>
            </a:r>
          </a:p>
          <a:p>
            <a:pPr marL="0" marR="0" lvl="0" indent="0">
              <a:lnSpc>
                <a:spcPct val="106000"/>
              </a:lnSpc>
              <a:spcBef>
                <a:spcPts val="0"/>
              </a:spcBef>
              <a:spcAft>
                <a:spcPts val="800"/>
              </a:spcAft>
              <a:buNone/>
            </a:pPr>
            <a:r>
              <a:rPr lang="en-US" sz="1800" dirty="0" err="1">
                <a:solidFill>
                  <a:schemeClr val="bg1"/>
                </a:solidFill>
                <a:latin typeface="Titillium Web" panose="00000500000000000000" pitchFamily="2" charset="0"/>
                <a:ea typeface="Arial" panose="020B0604020202020204" pitchFamily="34" charset="0"/>
              </a:rPr>
              <a:t>mymodel</a:t>
            </a:r>
            <a:r>
              <a:rPr lang="en-US" sz="1800" dirty="0">
                <a:solidFill>
                  <a:schemeClr val="bg1"/>
                </a:solidFill>
                <a:latin typeface="Titillium Web" panose="00000500000000000000" pitchFamily="2" charset="0"/>
                <a:ea typeface="Arial" panose="020B0604020202020204" pitchFamily="34" charset="0"/>
              </a:rPr>
              <a:t>() %&gt;% add_constraint( x == 5)   </a:t>
            </a:r>
            <a:r>
              <a:rPr lang="en-US" sz="1800" i="1" dirty="0">
                <a:solidFill>
                  <a:schemeClr val="bg1"/>
                </a:solidFill>
                <a:latin typeface="Titillium Web" panose="00000500000000000000" pitchFamily="2" charset="0"/>
                <a:ea typeface="Arial" panose="020B0604020202020204" pitchFamily="34" charset="0"/>
              </a:rPr>
              <a:t>requires x to have a value of 5</a:t>
            </a:r>
          </a:p>
          <a:p>
            <a:pPr marL="0" indent="0">
              <a:lnSpc>
                <a:spcPct val="106000"/>
              </a:lnSpc>
              <a:spcBef>
                <a:spcPts val="0"/>
              </a:spcBef>
              <a:spcAft>
                <a:spcPts val="800"/>
              </a:spcAft>
              <a:buNone/>
            </a:pPr>
            <a:r>
              <a:rPr lang="en-US" sz="1800" dirty="0" err="1">
                <a:solidFill>
                  <a:schemeClr val="bg1"/>
                </a:solidFill>
                <a:latin typeface="Titillium Web" panose="00000500000000000000" pitchFamily="2" charset="0"/>
                <a:ea typeface="Arial" panose="020B0604020202020204" pitchFamily="34" charset="0"/>
              </a:rPr>
              <a:t>mymodel</a:t>
            </a:r>
            <a:r>
              <a:rPr lang="en-US" sz="1800" dirty="0">
                <a:solidFill>
                  <a:schemeClr val="bg1"/>
                </a:solidFill>
                <a:latin typeface="Titillium Web" panose="00000500000000000000" pitchFamily="2" charset="0"/>
                <a:ea typeface="Arial" panose="020B0604020202020204" pitchFamily="34" charset="0"/>
              </a:rPr>
              <a:t>() %&gt;% add_constraint( x ≤ 5)   </a:t>
            </a:r>
            <a:r>
              <a:rPr lang="en-US" sz="1800" i="1" dirty="0">
                <a:solidFill>
                  <a:schemeClr val="bg1"/>
                </a:solidFill>
                <a:latin typeface="Titillium Web" panose="00000500000000000000" pitchFamily="2" charset="0"/>
                <a:ea typeface="Arial" panose="020B0604020202020204" pitchFamily="34" charset="0"/>
              </a:rPr>
              <a:t>requires x to have a value ≤ 5</a:t>
            </a:r>
          </a:p>
          <a:p>
            <a:pPr marL="0" indent="0">
              <a:lnSpc>
                <a:spcPct val="106000"/>
              </a:lnSpc>
              <a:spcBef>
                <a:spcPts val="0"/>
              </a:spcBef>
              <a:spcAft>
                <a:spcPts val="800"/>
              </a:spcAft>
              <a:buNone/>
            </a:pPr>
            <a:r>
              <a:rPr lang="en-US" sz="1800" dirty="0" err="1">
                <a:solidFill>
                  <a:schemeClr val="bg1"/>
                </a:solidFill>
                <a:latin typeface="Titillium Web" panose="00000500000000000000" pitchFamily="2" charset="0"/>
                <a:ea typeface="Arial" panose="020B0604020202020204" pitchFamily="34" charset="0"/>
              </a:rPr>
              <a:t>mymodel</a:t>
            </a:r>
            <a:r>
              <a:rPr lang="en-US" sz="1800" dirty="0">
                <a:solidFill>
                  <a:schemeClr val="bg1"/>
                </a:solidFill>
                <a:latin typeface="Titillium Web" panose="00000500000000000000" pitchFamily="2" charset="0"/>
                <a:ea typeface="Arial" panose="020B0604020202020204" pitchFamily="34" charset="0"/>
              </a:rPr>
              <a:t>() %&gt;% add_constraint( x ≥ 3)   </a:t>
            </a:r>
            <a:r>
              <a:rPr lang="en-US" sz="1800" i="1" dirty="0">
                <a:solidFill>
                  <a:schemeClr val="bg1"/>
                </a:solidFill>
                <a:latin typeface="Titillium Web" panose="00000500000000000000" pitchFamily="2" charset="0"/>
                <a:ea typeface="Arial" panose="020B0604020202020204" pitchFamily="34" charset="0"/>
              </a:rPr>
              <a:t>requires x to have a value ≥ 3</a:t>
            </a:r>
          </a:p>
          <a:p>
            <a:pPr marL="0" indent="0">
              <a:lnSpc>
                <a:spcPct val="106000"/>
              </a:lnSpc>
              <a:spcBef>
                <a:spcPts val="0"/>
              </a:spcBef>
              <a:spcAft>
                <a:spcPts val="800"/>
              </a:spcAft>
              <a:buNone/>
            </a:pPr>
            <a:r>
              <a:rPr lang="en-US" sz="1800" dirty="0" err="1">
                <a:solidFill>
                  <a:schemeClr val="bg1"/>
                </a:solidFill>
                <a:latin typeface="Titillium Web" panose="00000500000000000000" pitchFamily="2" charset="0"/>
                <a:ea typeface="Arial" panose="020B0604020202020204" pitchFamily="34" charset="0"/>
              </a:rPr>
              <a:t>mymodel</a:t>
            </a:r>
            <a:r>
              <a:rPr lang="en-US" sz="1800" dirty="0">
                <a:solidFill>
                  <a:schemeClr val="bg1"/>
                </a:solidFill>
                <a:latin typeface="Titillium Web" panose="00000500000000000000" pitchFamily="2" charset="0"/>
                <a:ea typeface="Arial" panose="020B0604020202020204" pitchFamily="34" charset="0"/>
              </a:rPr>
              <a:t>() %&gt;% add_constraint( x + y ≤ 7)   </a:t>
            </a:r>
            <a:r>
              <a:rPr lang="en-US" sz="1800" i="1" dirty="0">
                <a:solidFill>
                  <a:schemeClr val="bg1"/>
                </a:solidFill>
                <a:latin typeface="Titillium Web" panose="00000500000000000000" pitchFamily="2" charset="0"/>
                <a:ea typeface="Arial" panose="020B0604020202020204" pitchFamily="34" charset="0"/>
              </a:rPr>
              <a:t>requires x + y to have a value ≤ 7</a:t>
            </a:r>
          </a:p>
          <a:p>
            <a:pPr marL="0" indent="0">
              <a:lnSpc>
                <a:spcPct val="106000"/>
              </a:lnSpc>
              <a:spcBef>
                <a:spcPts val="0"/>
              </a:spcBef>
              <a:spcAft>
                <a:spcPts val="800"/>
              </a:spcAft>
              <a:buNone/>
            </a:pPr>
            <a:r>
              <a:rPr lang="en-US" sz="1800" dirty="0" err="1">
                <a:solidFill>
                  <a:schemeClr val="bg1"/>
                </a:solidFill>
                <a:latin typeface="Titillium Web" panose="00000500000000000000" pitchFamily="2" charset="0"/>
                <a:ea typeface="Arial" panose="020B0604020202020204" pitchFamily="34" charset="0"/>
              </a:rPr>
              <a:t>mymodel</a:t>
            </a:r>
            <a:r>
              <a:rPr lang="en-US" sz="1800" dirty="0">
                <a:solidFill>
                  <a:schemeClr val="bg1"/>
                </a:solidFill>
                <a:latin typeface="Titillium Web" panose="00000500000000000000" pitchFamily="2" charset="0"/>
                <a:ea typeface="Arial" panose="020B0604020202020204" pitchFamily="34" charset="0"/>
              </a:rPr>
              <a:t>() %&gt;% add_constraint( x + y == 12)   </a:t>
            </a:r>
            <a:r>
              <a:rPr lang="en-US" sz="1800" i="1" dirty="0">
                <a:solidFill>
                  <a:schemeClr val="bg1"/>
                </a:solidFill>
                <a:latin typeface="Titillium Web" panose="00000500000000000000" pitchFamily="2" charset="0"/>
                <a:ea typeface="Arial" panose="020B0604020202020204" pitchFamily="34" charset="0"/>
              </a:rPr>
              <a:t>requires x + y to equal 12.</a:t>
            </a:r>
            <a:endParaRPr lang="en-US" sz="1800" dirty="0">
              <a:solidFill>
                <a:schemeClr val="bg1"/>
              </a:solidFill>
              <a:effectLst/>
              <a:latin typeface="Titillium Web" panose="00000500000000000000" pitchFamily="2" charset="0"/>
              <a:ea typeface="Arial" panose="020B0604020202020204" pitchFamily="34" charset="0"/>
            </a:endParaRPr>
          </a:p>
        </p:txBody>
      </p:sp>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ompr::add_constraint() </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5" name="TextBox 4">
            <a:extLst>
              <a:ext uri="{FF2B5EF4-FFF2-40B4-BE49-F238E27FC236}">
                <a16:creationId xmlns:a16="http://schemas.microsoft.com/office/drawing/2014/main" id="{50FC92F2-60D1-564C-086B-53B8FBF276C8}"/>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432460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163728" y="1363400"/>
            <a:ext cx="12028272" cy="5413918"/>
          </a:xfrm>
          <a:solidFill>
            <a:schemeClr val="accent1"/>
          </a:solidFill>
        </p:spPr>
        <p:txBody>
          <a:bodyPr/>
          <a:lstStyle/>
          <a:p>
            <a:pPr marL="0" marR="0" lvl="0" indent="0">
              <a:lnSpc>
                <a:spcPct val="106000"/>
              </a:lnSpc>
              <a:spcBef>
                <a:spcPts val="0"/>
              </a:spcBef>
              <a:spcAft>
                <a:spcPts val="800"/>
              </a:spcAft>
              <a:buNone/>
            </a:pPr>
            <a:r>
              <a:rPr lang="en-US" sz="1800" i="1" dirty="0">
                <a:solidFill>
                  <a:schemeClr val="bg1"/>
                </a:solidFill>
                <a:latin typeface="Titillium Web" panose="00000500000000000000" pitchFamily="2" charset="0"/>
                <a:ea typeface="Arial" panose="020B0604020202020204" pitchFamily="34" charset="0"/>
              </a:rPr>
              <a:t>set_objective(model, expression, sense = c("max", "min"))</a:t>
            </a:r>
          </a:p>
          <a:p>
            <a:pPr marL="0" marR="0" lvl="0" indent="0">
              <a:lnSpc>
                <a:spcPct val="106000"/>
              </a:lnSpc>
              <a:spcBef>
                <a:spcPts val="0"/>
              </a:spcBef>
              <a:spcAft>
                <a:spcPts val="800"/>
              </a:spcAft>
              <a:buNone/>
            </a:pPr>
            <a:endParaRPr lang="en-US" sz="1800" i="1" dirty="0">
              <a:solidFill>
                <a:schemeClr val="bg1"/>
              </a:solidFill>
              <a:effectLst/>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b="1" i="1" dirty="0">
                <a:solidFill>
                  <a:schemeClr val="bg1"/>
                </a:solidFill>
                <a:latin typeface="Titillium Web" panose="00000500000000000000" pitchFamily="2" charset="0"/>
                <a:ea typeface="Arial" panose="020B0604020202020204" pitchFamily="34" charset="0"/>
              </a:rPr>
              <a:t>expression</a:t>
            </a:r>
            <a:r>
              <a:rPr lang="en-US" sz="1800" dirty="0">
                <a:solidFill>
                  <a:schemeClr val="bg1"/>
                </a:solidFill>
                <a:latin typeface="Titillium Web" panose="00000500000000000000" pitchFamily="2" charset="0"/>
                <a:ea typeface="Arial" panose="020B0604020202020204" pitchFamily="34" charset="0"/>
              </a:rPr>
              <a:t> is the objective function, a function of one or more decision variables.  </a:t>
            </a:r>
            <a:r>
              <a:rPr lang="en-US" sz="1800" b="1" i="1" dirty="0">
                <a:solidFill>
                  <a:schemeClr val="bg1"/>
                </a:solidFill>
                <a:latin typeface="Titillium Web" panose="00000500000000000000" pitchFamily="2" charset="0"/>
                <a:ea typeface="Arial" panose="020B0604020202020204" pitchFamily="34" charset="0"/>
              </a:rPr>
              <a:t>sense</a:t>
            </a:r>
            <a:r>
              <a:rPr lang="en-US" sz="1800" i="1" dirty="0">
                <a:solidFill>
                  <a:schemeClr val="bg1"/>
                </a:solidFill>
                <a:latin typeface="Titillium Web" panose="00000500000000000000" pitchFamily="2" charset="0"/>
                <a:ea typeface="Arial" panose="020B0604020202020204" pitchFamily="34" charset="0"/>
              </a:rPr>
              <a:t> </a:t>
            </a:r>
            <a:r>
              <a:rPr lang="en-US" sz="1800" dirty="0">
                <a:solidFill>
                  <a:schemeClr val="bg1"/>
                </a:solidFill>
                <a:latin typeface="Titillium Web" panose="00000500000000000000" pitchFamily="2" charset="0"/>
                <a:ea typeface="Arial" panose="020B0604020202020204" pitchFamily="34" charset="0"/>
              </a:rPr>
              <a:t>is whether the optimization solver should minimize or maximize the value of the objective function, within the constraints of the model.</a:t>
            </a:r>
          </a:p>
          <a:p>
            <a:pPr marL="0" marR="0" lvl="0" indent="0">
              <a:lnSpc>
                <a:spcPct val="106000"/>
              </a:lnSpc>
              <a:spcBef>
                <a:spcPts val="0"/>
              </a:spcBef>
              <a:spcAft>
                <a:spcPts val="800"/>
              </a:spcAft>
              <a:buNone/>
            </a:pPr>
            <a:endParaRPr lang="en-US" sz="1800" dirty="0">
              <a:solidFill>
                <a:schemeClr val="bg1"/>
              </a:solidFill>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Not all decision variables need to be part of the objective function.  In many larger optimization models, only a small portion of the decision variables actually factor into the objective function.</a:t>
            </a:r>
          </a:p>
          <a:p>
            <a:pPr marL="0" marR="0" lvl="0" indent="0">
              <a:lnSpc>
                <a:spcPct val="106000"/>
              </a:lnSpc>
              <a:spcBef>
                <a:spcPts val="0"/>
              </a:spcBef>
              <a:spcAft>
                <a:spcPts val="800"/>
              </a:spcAft>
              <a:buNone/>
            </a:pPr>
            <a:endParaRPr lang="en-US" sz="1800" dirty="0">
              <a:solidFill>
                <a:schemeClr val="bg1"/>
              </a:solidFill>
              <a:effectLst/>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Example:</a:t>
            </a:r>
          </a:p>
          <a:p>
            <a:pPr marL="0" marR="0" lvl="0" indent="0">
              <a:lnSpc>
                <a:spcPct val="106000"/>
              </a:lnSpc>
              <a:spcBef>
                <a:spcPts val="0"/>
              </a:spcBef>
              <a:spcAft>
                <a:spcPts val="800"/>
              </a:spcAft>
              <a:buNone/>
            </a:pPr>
            <a:r>
              <a:rPr lang="en-US" sz="1800" dirty="0" err="1">
                <a:solidFill>
                  <a:schemeClr val="bg1"/>
                </a:solidFill>
                <a:latin typeface="Titillium Web" panose="00000500000000000000" pitchFamily="2" charset="0"/>
                <a:ea typeface="Arial" panose="020B0604020202020204" pitchFamily="34" charset="0"/>
              </a:rPr>
              <a:t>mymodel</a:t>
            </a:r>
            <a:r>
              <a:rPr lang="en-US" sz="1800" dirty="0">
                <a:solidFill>
                  <a:schemeClr val="bg1"/>
                </a:solidFill>
                <a:latin typeface="Titillium Web" panose="00000500000000000000" pitchFamily="2" charset="0"/>
                <a:ea typeface="Arial" panose="020B0604020202020204" pitchFamily="34" charset="0"/>
              </a:rPr>
              <a:t>() %&gt;% set_objective( 5*x + 3*y, sense = ‘max’)     </a:t>
            </a:r>
            <a:r>
              <a:rPr lang="en-US" sz="1800" i="1" dirty="0">
                <a:solidFill>
                  <a:schemeClr val="bg1"/>
                </a:solidFill>
                <a:latin typeface="Titillium Web" panose="00000500000000000000" pitchFamily="2" charset="0"/>
                <a:ea typeface="Arial" panose="020B0604020202020204" pitchFamily="34" charset="0"/>
              </a:rPr>
              <a:t>maximizes 5x+3y</a:t>
            </a:r>
          </a:p>
          <a:p>
            <a:pPr marL="0" indent="0">
              <a:lnSpc>
                <a:spcPct val="106000"/>
              </a:lnSpc>
              <a:spcBef>
                <a:spcPts val="0"/>
              </a:spcBef>
              <a:spcAft>
                <a:spcPts val="800"/>
              </a:spcAft>
              <a:buNone/>
            </a:pPr>
            <a:r>
              <a:rPr lang="en-US" sz="1800" dirty="0" err="1">
                <a:solidFill>
                  <a:schemeClr val="bg1"/>
                </a:solidFill>
                <a:latin typeface="Titillium Web" panose="00000500000000000000" pitchFamily="2" charset="0"/>
                <a:ea typeface="Arial" panose="020B0604020202020204" pitchFamily="34" charset="0"/>
              </a:rPr>
              <a:t>mymodel</a:t>
            </a:r>
            <a:r>
              <a:rPr lang="en-US" sz="1800" dirty="0">
                <a:solidFill>
                  <a:schemeClr val="bg1"/>
                </a:solidFill>
                <a:latin typeface="Titillium Web" panose="00000500000000000000" pitchFamily="2" charset="0"/>
                <a:ea typeface="Arial" panose="020B0604020202020204" pitchFamily="34" charset="0"/>
              </a:rPr>
              <a:t>() %&gt;% set_objective( 3*x, sense = ‘min’)     </a:t>
            </a:r>
            <a:r>
              <a:rPr lang="en-US" sz="1800" i="1" dirty="0">
                <a:solidFill>
                  <a:schemeClr val="bg1"/>
                </a:solidFill>
                <a:latin typeface="Titillium Web" panose="00000500000000000000" pitchFamily="2" charset="0"/>
                <a:ea typeface="Arial" panose="020B0604020202020204" pitchFamily="34" charset="0"/>
              </a:rPr>
              <a:t>minimizes 3x</a:t>
            </a:r>
          </a:p>
          <a:p>
            <a:pPr marL="0" indent="0">
              <a:lnSpc>
                <a:spcPct val="106000"/>
              </a:lnSpc>
              <a:spcBef>
                <a:spcPts val="0"/>
              </a:spcBef>
              <a:spcAft>
                <a:spcPts val="800"/>
              </a:spcAft>
              <a:buNone/>
            </a:pPr>
            <a:r>
              <a:rPr lang="en-US" sz="1800" dirty="0" err="1">
                <a:solidFill>
                  <a:schemeClr val="bg1"/>
                </a:solidFill>
                <a:latin typeface="Titillium Web" panose="00000500000000000000" pitchFamily="2" charset="0"/>
                <a:ea typeface="Arial" panose="020B0604020202020204" pitchFamily="34" charset="0"/>
              </a:rPr>
              <a:t>mymodel</a:t>
            </a:r>
            <a:r>
              <a:rPr lang="en-US" sz="1800" dirty="0">
                <a:solidFill>
                  <a:schemeClr val="bg1"/>
                </a:solidFill>
                <a:latin typeface="Titillium Web" panose="00000500000000000000" pitchFamily="2" charset="0"/>
                <a:ea typeface="Arial" panose="020B0604020202020204" pitchFamily="34" charset="0"/>
              </a:rPr>
              <a:t>() %&gt;% set_objective(  3*y – 2*x - 17, sense = ‘max’)     </a:t>
            </a:r>
            <a:r>
              <a:rPr lang="en-US" sz="1800" i="1" dirty="0">
                <a:solidFill>
                  <a:schemeClr val="bg1"/>
                </a:solidFill>
                <a:latin typeface="Titillium Web" panose="00000500000000000000" pitchFamily="2" charset="0"/>
                <a:ea typeface="Arial" panose="020B0604020202020204" pitchFamily="34" charset="0"/>
              </a:rPr>
              <a:t>maximizes 3y – 2x - 17</a:t>
            </a:r>
            <a:endParaRPr lang="en-US" sz="1800" dirty="0">
              <a:solidFill>
                <a:schemeClr val="bg1"/>
              </a:solidFill>
              <a:effectLst/>
              <a:latin typeface="Titillium Web" panose="00000500000000000000" pitchFamily="2" charset="0"/>
              <a:ea typeface="Arial" panose="020B0604020202020204" pitchFamily="34" charset="0"/>
            </a:endParaRPr>
          </a:p>
        </p:txBody>
      </p:sp>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ompr::set_objective()</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5" name="TextBox 4">
            <a:extLst>
              <a:ext uri="{FF2B5EF4-FFF2-40B4-BE49-F238E27FC236}">
                <a16:creationId xmlns:a16="http://schemas.microsoft.com/office/drawing/2014/main" id="{99B90FA0-1124-90F8-CE03-641EBB0B90AE}"/>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1768135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163728" y="1363400"/>
            <a:ext cx="12028272" cy="5413918"/>
          </a:xfrm>
          <a:solidFill>
            <a:schemeClr val="accent1"/>
          </a:solidFill>
        </p:spPr>
        <p:txBody>
          <a:bodyPr/>
          <a:lstStyle/>
          <a:p>
            <a:pPr marL="0" marR="0" lvl="0" indent="0">
              <a:lnSpc>
                <a:spcPct val="106000"/>
              </a:lnSpc>
              <a:spcBef>
                <a:spcPts val="0"/>
              </a:spcBef>
              <a:spcAft>
                <a:spcPts val="800"/>
              </a:spcAft>
              <a:buNone/>
            </a:pPr>
            <a:r>
              <a:rPr lang="en-US" sz="1800" i="1" dirty="0">
                <a:solidFill>
                  <a:schemeClr val="bg1"/>
                </a:solidFill>
                <a:latin typeface="Titillium Web" panose="00000500000000000000" pitchFamily="2" charset="0"/>
                <a:ea typeface="Arial" panose="020B0604020202020204" pitchFamily="34" charset="0"/>
              </a:rPr>
              <a:t>solve_model(model, solver)</a:t>
            </a:r>
          </a:p>
          <a:p>
            <a:pPr marL="0" marR="0" lvl="0" indent="0">
              <a:lnSpc>
                <a:spcPct val="106000"/>
              </a:lnSpc>
              <a:spcBef>
                <a:spcPts val="0"/>
              </a:spcBef>
              <a:spcAft>
                <a:spcPts val="800"/>
              </a:spcAft>
              <a:buNone/>
            </a:pPr>
            <a:endParaRPr lang="en-US" sz="1800" i="1" dirty="0">
              <a:solidFill>
                <a:schemeClr val="bg1"/>
              </a:solidFill>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Send the model (including defined variables, constraints, and objective function) to a solver.  </a:t>
            </a:r>
          </a:p>
          <a:p>
            <a:pPr marL="0" marR="0" lvl="0" indent="0">
              <a:lnSpc>
                <a:spcPct val="106000"/>
              </a:lnSpc>
              <a:spcBef>
                <a:spcPts val="0"/>
              </a:spcBef>
              <a:spcAft>
                <a:spcPts val="800"/>
              </a:spcAft>
              <a:buNone/>
            </a:pPr>
            <a:endParaRPr lang="en-US" sz="1800" dirty="0">
              <a:solidFill>
                <a:schemeClr val="bg1"/>
              </a:solidFill>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The </a:t>
            </a:r>
            <a:r>
              <a:rPr lang="en-US" sz="1800" dirty="0" err="1">
                <a:solidFill>
                  <a:schemeClr val="bg1"/>
                </a:solidFill>
                <a:latin typeface="Titillium Web" panose="00000500000000000000" pitchFamily="2" charset="0"/>
                <a:ea typeface="Arial" panose="020B0604020202020204" pitchFamily="34" charset="0"/>
              </a:rPr>
              <a:t>ROI.plugin.</a:t>
            </a:r>
            <a:r>
              <a:rPr lang="en-US" sz="1800" i="1" dirty="0" err="1">
                <a:solidFill>
                  <a:schemeClr val="bg1"/>
                </a:solidFill>
                <a:latin typeface="Titillium Web" panose="00000500000000000000" pitchFamily="2" charset="0"/>
                <a:ea typeface="Arial" panose="020B0604020202020204" pitchFamily="34" charset="0"/>
              </a:rPr>
              <a:t>solver</a:t>
            </a:r>
            <a:r>
              <a:rPr lang="en-US" sz="1800" dirty="0">
                <a:solidFill>
                  <a:schemeClr val="bg1"/>
                </a:solidFill>
                <a:latin typeface="Titillium Web" panose="00000500000000000000" pitchFamily="2" charset="0"/>
                <a:ea typeface="Arial" panose="020B0604020202020204" pitchFamily="34" charset="0"/>
              </a:rPr>
              <a:t> package must be installed and called via library(), where </a:t>
            </a:r>
            <a:r>
              <a:rPr lang="en-US" sz="1800" i="1" dirty="0">
                <a:solidFill>
                  <a:schemeClr val="bg1"/>
                </a:solidFill>
                <a:latin typeface="Titillium Web" panose="00000500000000000000" pitchFamily="2" charset="0"/>
                <a:ea typeface="Arial" panose="020B0604020202020204" pitchFamily="34" charset="0"/>
              </a:rPr>
              <a:t>solver</a:t>
            </a:r>
            <a:r>
              <a:rPr lang="en-US" sz="1800" dirty="0">
                <a:solidFill>
                  <a:schemeClr val="bg1"/>
                </a:solidFill>
                <a:latin typeface="Titillium Web" panose="00000500000000000000" pitchFamily="2" charset="0"/>
                <a:ea typeface="Arial" panose="020B0604020202020204" pitchFamily="34" charset="0"/>
              </a:rPr>
              <a:t> is specific to the actual solver you’re using: </a:t>
            </a:r>
            <a:r>
              <a:rPr lang="en-US" sz="1800" dirty="0" err="1">
                <a:solidFill>
                  <a:schemeClr val="bg1"/>
                </a:solidFill>
                <a:latin typeface="Titillium Web" panose="00000500000000000000" pitchFamily="2" charset="0"/>
                <a:ea typeface="Arial" panose="020B0604020202020204" pitchFamily="34" charset="0"/>
              </a:rPr>
              <a:t>ROI.plugin.glpk</a:t>
            </a:r>
            <a:r>
              <a:rPr lang="en-US" sz="1800" dirty="0">
                <a:solidFill>
                  <a:schemeClr val="bg1"/>
                </a:solidFill>
                <a:latin typeface="Titillium Web" panose="00000500000000000000" pitchFamily="2" charset="0"/>
                <a:ea typeface="Arial" panose="020B0604020202020204" pitchFamily="34" charset="0"/>
              </a:rPr>
              <a:t>, </a:t>
            </a:r>
            <a:r>
              <a:rPr lang="en-US" sz="1800" dirty="0" err="1">
                <a:solidFill>
                  <a:schemeClr val="bg1"/>
                </a:solidFill>
                <a:latin typeface="Titillium Web" panose="00000500000000000000" pitchFamily="2" charset="0"/>
                <a:ea typeface="Arial" panose="020B0604020202020204" pitchFamily="34" charset="0"/>
              </a:rPr>
              <a:t>ROI.plugin.cbc</a:t>
            </a:r>
            <a:r>
              <a:rPr lang="en-US" sz="1800" dirty="0">
                <a:solidFill>
                  <a:schemeClr val="bg1"/>
                </a:solidFill>
                <a:latin typeface="Titillium Web" panose="00000500000000000000" pitchFamily="2" charset="0"/>
                <a:ea typeface="Arial" panose="020B0604020202020204" pitchFamily="34" charset="0"/>
              </a:rPr>
              <a:t>, </a:t>
            </a:r>
            <a:r>
              <a:rPr lang="en-US" sz="1800" dirty="0" err="1">
                <a:solidFill>
                  <a:schemeClr val="bg1"/>
                </a:solidFill>
                <a:latin typeface="Titillium Web" panose="00000500000000000000" pitchFamily="2" charset="0"/>
                <a:ea typeface="Arial" panose="020B0604020202020204" pitchFamily="34" charset="0"/>
              </a:rPr>
              <a:t>ROI.plugin.symphony</a:t>
            </a:r>
            <a:r>
              <a:rPr lang="en-US" sz="1800" dirty="0">
                <a:solidFill>
                  <a:schemeClr val="bg1"/>
                </a:solidFill>
                <a:latin typeface="Titillium Web" panose="00000500000000000000" pitchFamily="2" charset="0"/>
                <a:ea typeface="Arial" panose="020B0604020202020204" pitchFamily="34" charset="0"/>
              </a:rPr>
              <a:t>, </a:t>
            </a:r>
            <a:r>
              <a:rPr lang="en-US" sz="1800" dirty="0" err="1">
                <a:solidFill>
                  <a:schemeClr val="bg1"/>
                </a:solidFill>
                <a:latin typeface="Titillium Web" panose="00000500000000000000" pitchFamily="2" charset="0"/>
                <a:ea typeface="Arial" panose="020B0604020202020204" pitchFamily="34" charset="0"/>
              </a:rPr>
              <a:t>ROI.plugin.cplex</a:t>
            </a:r>
            <a:r>
              <a:rPr lang="en-US" sz="1800" dirty="0">
                <a:solidFill>
                  <a:schemeClr val="bg1"/>
                </a:solidFill>
                <a:latin typeface="Titillium Web" panose="00000500000000000000" pitchFamily="2" charset="0"/>
                <a:ea typeface="Arial" panose="020B0604020202020204" pitchFamily="34" charset="0"/>
              </a:rPr>
              <a:t>, </a:t>
            </a:r>
            <a:r>
              <a:rPr lang="en-US" sz="1800" dirty="0" err="1">
                <a:solidFill>
                  <a:schemeClr val="bg1"/>
                </a:solidFill>
                <a:latin typeface="Titillium Web" panose="00000500000000000000" pitchFamily="2" charset="0"/>
                <a:ea typeface="Arial" panose="020B0604020202020204" pitchFamily="34" charset="0"/>
              </a:rPr>
              <a:t>ROI.plugin.gurobi</a:t>
            </a:r>
            <a:r>
              <a:rPr lang="en-US" sz="1800" dirty="0">
                <a:solidFill>
                  <a:schemeClr val="bg1"/>
                </a:solidFill>
                <a:latin typeface="Titillium Web" panose="00000500000000000000" pitchFamily="2" charset="0"/>
                <a:ea typeface="Arial" panose="020B0604020202020204" pitchFamily="34" charset="0"/>
              </a:rPr>
              <a:t>, etc.</a:t>
            </a:r>
          </a:p>
          <a:p>
            <a:pPr marL="0" marR="0" lvl="0" indent="0">
              <a:lnSpc>
                <a:spcPct val="106000"/>
              </a:lnSpc>
              <a:spcBef>
                <a:spcPts val="0"/>
              </a:spcBef>
              <a:spcAft>
                <a:spcPts val="800"/>
              </a:spcAft>
              <a:buNone/>
            </a:pPr>
            <a:endParaRPr lang="en-US" sz="1800" dirty="0">
              <a:solidFill>
                <a:schemeClr val="bg1"/>
              </a:solidFill>
              <a:effectLst/>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Example:</a:t>
            </a:r>
          </a:p>
          <a:p>
            <a:pPr marL="0" marR="0" lvl="0" indent="0">
              <a:lnSpc>
                <a:spcPct val="106000"/>
              </a:lnSpc>
              <a:spcBef>
                <a:spcPts val="0"/>
              </a:spcBef>
              <a:spcAft>
                <a:spcPts val="800"/>
              </a:spcAft>
              <a:buNone/>
            </a:pPr>
            <a:r>
              <a:rPr lang="en-US" sz="1800" dirty="0" err="1">
                <a:solidFill>
                  <a:schemeClr val="bg1"/>
                </a:solidFill>
                <a:latin typeface="Titillium Web" panose="00000500000000000000" pitchFamily="2" charset="0"/>
                <a:ea typeface="Arial" panose="020B0604020202020204" pitchFamily="34" charset="0"/>
              </a:rPr>
              <a:t>mymodel</a:t>
            </a:r>
            <a:r>
              <a:rPr lang="en-US" sz="1800" dirty="0">
                <a:solidFill>
                  <a:schemeClr val="bg1"/>
                </a:solidFill>
                <a:latin typeface="Titillium Web" panose="00000500000000000000" pitchFamily="2" charset="0"/>
                <a:ea typeface="Arial" panose="020B0604020202020204" pitchFamily="34" charset="0"/>
              </a:rPr>
              <a:t>() %&gt;% </a:t>
            </a:r>
            <a:r>
              <a:rPr lang="en-US" sz="1800" dirty="0">
                <a:solidFill>
                  <a:schemeClr val="bg1"/>
                </a:solidFill>
                <a:effectLst/>
                <a:latin typeface="Titillium Web" panose="00000500000000000000" pitchFamily="2" charset="0"/>
                <a:ea typeface="Arial" panose="020B0604020202020204" pitchFamily="34" charset="0"/>
              </a:rPr>
              <a:t>solve_model(</a:t>
            </a:r>
            <a:r>
              <a:rPr lang="en-US" sz="1800" dirty="0" err="1">
                <a:solidFill>
                  <a:schemeClr val="bg1"/>
                </a:solidFill>
                <a:effectLst/>
                <a:latin typeface="Titillium Web" panose="00000500000000000000" pitchFamily="2" charset="0"/>
                <a:ea typeface="Arial" panose="020B0604020202020204" pitchFamily="34" charset="0"/>
              </a:rPr>
              <a:t>with_ROI</a:t>
            </a:r>
            <a:r>
              <a:rPr lang="en-US" sz="1800" dirty="0">
                <a:solidFill>
                  <a:schemeClr val="bg1"/>
                </a:solidFill>
                <a:effectLst/>
                <a:latin typeface="Titillium Web" panose="00000500000000000000" pitchFamily="2" charset="0"/>
                <a:ea typeface="Arial" panose="020B0604020202020204" pitchFamily="34" charset="0"/>
              </a:rPr>
              <a:t>(solver = "</a:t>
            </a:r>
            <a:r>
              <a:rPr lang="en-US" sz="1800" dirty="0" err="1">
                <a:solidFill>
                  <a:schemeClr val="bg1"/>
                </a:solidFill>
                <a:effectLst/>
                <a:latin typeface="Titillium Web" panose="00000500000000000000" pitchFamily="2" charset="0"/>
                <a:ea typeface="Arial" panose="020B0604020202020204" pitchFamily="34" charset="0"/>
              </a:rPr>
              <a:t>glpk</a:t>
            </a:r>
            <a:r>
              <a:rPr lang="en-US" sz="1800" dirty="0">
                <a:solidFill>
                  <a:schemeClr val="bg1"/>
                </a:solidFill>
                <a:effectLst/>
                <a:latin typeface="Titillium Web" panose="00000500000000000000" pitchFamily="2" charset="0"/>
                <a:ea typeface="Arial" panose="020B0604020202020204" pitchFamily="34" charset="0"/>
              </a:rPr>
              <a:t>"))   </a:t>
            </a:r>
            <a:r>
              <a:rPr lang="en-US" sz="1800" i="1" dirty="0">
                <a:solidFill>
                  <a:schemeClr val="bg1"/>
                </a:solidFill>
                <a:effectLst/>
                <a:latin typeface="Titillium Web" panose="00000500000000000000" pitchFamily="2" charset="0"/>
                <a:ea typeface="Arial" panose="020B0604020202020204" pitchFamily="34" charset="0"/>
              </a:rPr>
              <a:t>Sends model to </a:t>
            </a:r>
            <a:r>
              <a:rPr lang="en-US" sz="1800" i="1" dirty="0" err="1">
                <a:solidFill>
                  <a:schemeClr val="bg1"/>
                </a:solidFill>
                <a:effectLst/>
                <a:latin typeface="Titillium Web" panose="00000500000000000000" pitchFamily="2" charset="0"/>
                <a:ea typeface="Arial" panose="020B0604020202020204" pitchFamily="34" charset="0"/>
              </a:rPr>
              <a:t>glpk</a:t>
            </a:r>
            <a:r>
              <a:rPr lang="en-US" sz="1800" i="1" dirty="0">
                <a:solidFill>
                  <a:schemeClr val="bg1"/>
                </a:solidFill>
                <a:effectLst/>
                <a:latin typeface="Titillium Web" panose="00000500000000000000" pitchFamily="2" charset="0"/>
                <a:ea typeface="Arial" panose="020B0604020202020204" pitchFamily="34" charset="0"/>
              </a:rPr>
              <a:t> solver, must have </a:t>
            </a:r>
            <a:r>
              <a:rPr lang="en-US" sz="1800" i="1" dirty="0" err="1">
                <a:solidFill>
                  <a:schemeClr val="bg1"/>
                </a:solidFill>
                <a:effectLst/>
                <a:latin typeface="Titillium Web" panose="00000500000000000000" pitchFamily="2" charset="0"/>
                <a:ea typeface="Arial" panose="020B0604020202020204" pitchFamily="34" charset="0"/>
              </a:rPr>
              <a:t>ROI.plugin.glpk</a:t>
            </a:r>
            <a:r>
              <a:rPr lang="en-US" sz="1800" i="1" dirty="0">
                <a:solidFill>
                  <a:schemeClr val="bg1"/>
                </a:solidFill>
                <a:effectLst/>
                <a:latin typeface="Titillium Web" panose="00000500000000000000" pitchFamily="2" charset="0"/>
                <a:ea typeface="Arial" panose="020B0604020202020204" pitchFamily="34" charset="0"/>
              </a:rPr>
              <a:t> package</a:t>
            </a:r>
            <a:endParaRPr lang="en-US" sz="1800" dirty="0">
              <a:solidFill>
                <a:schemeClr val="bg1"/>
              </a:solidFill>
              <a:effectLst/>
              <a:latin typeface="Titillium Web" panose="00000500000000000000" pitchFamily="2" charset="0"/>
              <a:ea typeface="Arial" panose="020B0604020202020204" pitchFamily="34" charset="0"/>
            </a:endParaRPr>
          </a:p>
        </p:txBody>
      </p:sp>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ompr::solve_model()</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5" name="TextBox 4">
            <a:extLst>
              <a:ext uri="{FF2B5EF4-FFF2-40B4-BE49-F238E27FC236}">
                <a16:creationId xmlns:a16="http://schemas.microsoft.com/office/drawing/2014/main" id="{A1E0D1C1-CD88-BF85-AA51-9B0DB69AD921}"/>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1288750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63C55C-4061-5B6C-83BF-77A6A4E026A0}"/>
              </a:ext>
            </a:extLst>
          </p:cNvPr>
          <p:cNvSpPr>
            <a:spLocks noGrp="1"/>
          </p:cNvSpPr>
          <p:nvPr>
            <p:ph type="ctrTitle"/>
          </p:nvPr>
        </p:nvSpPr>
        <p:spPr/>
        <p:txBody>
          <a:bodyPr/>
          <a:lstStyle/>
          <a:p>
            <a:r>
              <a:rPr lang="en-US" dirty="0"/>
              <a:t>Activity: </a:t>
            </a:r>
          </a:p>
        </p:txBody>
      </p:sp>
      <p:sp>
        <p:nvSpPr>
          <p:cNvPr id="5" name="Subtitle 4">
            <a:extLst>
              <a:ext uri="{FF2B5EF4-FFF2-40B4-BE49-F238E27FC236}">
                <a16:creationId xmlns:a16="http://schemas.microsoft.com/office/drawing/2014/main" id="{16D8575C-3879-49E7-E8F9-D77D2DD8E7B3}"/>
              </a:ext>
            </a:extLst>
          </p:cNvPr>
          <p:cNvSpPr>
            <a:spLocks noGrp="1"/>
          </p:cNvSpPr>
          <p:nvPr>
            <p:ph type="subTitle" idx="1"/>
          </p:nvPr>
        </p:nvSpPr>
        <p:spPr/>
        <p:txBody>
          <a:bodyPr/>
          <a:lstStyle/>
          <a:p>
            <a:r>
              <a:rPr lang="en-US" b="1" dirty="0">
                <a:solidFill>
                  <a:schemeClr val="bg1"/>
                </a:solidFill>
                <a:latin typeface="Titillium Web" panose="00000500000000000000" pitchFamily="2" charset="0"/>
                <a:ea typeface="Arial" panose="020B0604020202020204" pitchFamily="34" charset="0"/>
              </a:rPr>
              <a:t>Open Session 2, Exercise 1 </a:t>
            </a:r>
            <a:r>
              <a:rPr lang="en-US" b="1" dirty="0" err="1">
                <a:solidFill>
                  <a:schemeClr val="bg1"/>
                </a:solidFill>
                <a:latin typeface="Titillium Web" panose="00000500000000000000" pitchFamily="2" charset="0"/>
                <a:ea typeface="Arial" panose="020B0604020202020204" pitchFamily="34" charset="0"/>
              </a:rPr>
              <a:t>Toyshop.Rmd</a:t>
            </a:r>
            <a:endParaRPr lang="en-US" sz="2400" b="1" dirty="0">
              <a:solidFill>
                <a:schemeClr val="bg1"/>
              </a:solidFill>
              <a:effectLst/>
              <a:latin typeface="Titillium Web" panose="00000500000000000000" pitchFamily="2" charset="0"/>
              <a:ea typeface="Arial" panose="020B0604020202020204" pitchFamily="34" charset="0"/>
            </a:endParaRPr>
          </a:p>
        </p:txBody>
      </p:sp>
      <p:pic>
        <p:nvPicPr>
          <p:cNvPr id="3" name="Picture 2">
            <a:extLst>
              <a:ext uri="{FF2B5EF4-FFF2-40B4-BE49-F238E27FC236}">
                <a16:creationId xmlns:a16="http://schemas.microsoft.com/office/drawing/2014/main" id="{A77EA5E3-79CD-0898-69D1-E775DE9E324B}"/>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6" name="TextBox 5">
            <a:extLst>
              <a:ext uri="{FF2B5EF4-FFF2-40B4-BE49-F238E27FC236}">
                <a16:creationId xmlns:a16="http://schemas.microsoft.com/office/drawing/2014/main" id="{0A0CEB8A-3A0A-9721-3638-3643BB8D30FA}"/>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3289897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163728" y="1363400"/>
            <a:ext cx="12028272" cy="5413918"/>
          </a:xfrm>
          <a:solidFill>
            <a:schemeClr val="accent1"/>
          </a:solidFill>
        </p:spPr>
        <p:txBody>
          <a:bodyPr/>
          <a:lstStyle/>
          <a:p>
            <a:pPr marL="0" marR="0" lvl="0" indent="0">
              <a:lnSpc>
                <a:spcPct val="106000"/>
              </a:lnSpc>
              <a:spcBef>
                <a:spcPts val="0"/>
              </a:spcBef>
              <a:spcAft>
                <a:spcPts val="800"/>
              </a:spcAft>
              <a:buNone/>
            </a:pPr>
            <a:r>
              <a:rPr lang="en-US" sz="1800" dirty="0">
                <a:solidFill>
                  <a:schemeClr val="bg1"/>
                </a:solidFill>
                <a:effectLst/>
                <a:latin typeface="Titillium Web" panose="00000500000000000000" pitchFamily="2" charset="0"/>
                <a:ea typeface="Arial" panose="020B0604020202020204" pitchFamily="34" charset="0"/>
              </a:rPr>
              <a:t>In a linear program, the optimization solve</a:t>
            </a:r>
            <a:r>
              <a:rPr lang="en-US" sz="1800" dirty="0">
                <a:solidFill>
                  <a:schemeClr val="bg1"/>
                </a:solidFill>
                <a:latin typeface="Titillium Web" panose="00000500000000000000" pitchFamily="2" charset="0"/>
                <a:ea typeface="Arial" panose="020B0604020202020204" pitchFamily="34" charset="0"/>
              </a:rPr>
              <a:t>r returns a solution that yields the optimal (highest or lowest) objective value.</a:t>
            </a:r>
          </a:p>
          <a:p>
            <a:pPr marL="0" marR="0" lvl="0" indent="0">
              <a:lnSpc>
                <a:spcPct val="106000"/>
              </a:lnSpc>
              <a:spcBef>
                <a:spcPts val="0"/>
              </a:spcBef>
              <a:spcAft>
                <a:spcPts val="800"/>
              </a:spcAft>
              <a:buNone/>
            </a:pPr>
            <a:endParaRPr lang="en-US" sz="1800" dirty="0">
              <a:solidFill>
                <a:schemeClr val="bg1"/>
              </a:solidFill>
              <a:effectLst/>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There may be multiple, or infinitely many, solutions that yield the exact same optimal objective function.  These are called </a:t>
            </a:r>
            <a:r>
              <a:rPr lang="en-US" sz="1800" i="1" dirty="0">
                <a:solidFill>
                  <a:schemeClr val="bg1"/>
                </a:solidFill>
                <a:latin typeface="Titillium Web" panose="00000500000000000000" pitchFamily="2" charset="0"/>
                <a:ea typeface="Arial" panose="020B0604020202020204" pitchFamily="34" charset="0"/>
              </a:rPr>
              <a:t>alternative solutions </a:t>
            </a:r>
            <a:r>
              <a:rPr lang="en-US" sz="1800" dirty="0">
                <a:solidFill>
                  <a:schemeClr val="bg1"/>
                </a:solidFill>
                <a:latin typeface="Titillium Web" panose="00000500000000000000" pitchFamily="2" charset="0"/>
                <a:ea typeface="Arial" panose="020B0604020202020204" pitchFamily="34" charset="0"/>
              </a:rPr>
              <a:t>and it’s not always easy to tell if they exist.</a:t>
            </a:r>
          </a:p>
          <a:p>
            <a:pPr marL="0" marR="0" lvl="0" indent="0">
              <a:lnSpc>
                <a:spcPct val="106000"/>
              </a:lnSpc>
              <a:spcBef>
                <a:spcPts val="0"/>
              </a:spcBef>
              <a:spcAft>
                <a:spcPts val="800"/>
              </a:spcAft>
              <a:buNone/>
            </a:pPr>
            <a:endParaRPr lang="en-US" sz="1800" dirty="0">
              <a:solidFill>
                <a:schemeClr val="bg1"/>
              </a:solidFill>
              <a:effectLst/>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There also may be many more solutions that yield an objective function only marginally worse than the optimal objective function.</a:t>
            </a:r>
          </a:p>
          <a:p>
            <a:pPr marL="0" marR="0" lvl="0" indent="0">
              <a:lnSpc>
                <a:spcPct val="106000"/>
              </a:lnSpc>
              <a:spcBef>
                <a:spcPts val="0"/>
              </a:spcBef>
              <a:spcAft>
                <a:spcPts val="800"/>
              </a:spcAft>
              <a:buNone/>
            </a:pPr>
            <a:endParaRPr lang="en-US" sz="1800" dirty="0">
              <a:solidFill>
                <a:schemeClr val="bg1"/>
              </a:solidFill>
              <a:effectLst/>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Part of the art of modeling is understanding where alternative solutions may exist, and if a solution that is slightly sub-optimal may actually be preferable from a business perspective.</a:t>
            </a:r>
            <a:endParaRPr lang="en-US" sz="1800" dirty="0">
              <a:solidFill>
                <a:schemeClr val="bg1"/>
              </a:solidFill>
              <a:effectLst/>
              <a:latin typeface="Titillium Web" panose="00000500000000000000" pitchFamily="2" charset="0"/>
              <a:ea typeface="Arial" panose="020B0604020202020204" pitchFamily="34" charset="0"/>
            </a:endParaRPr>
          </a:p>
        </p:txBody>
      </p:sp>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Alternative Solutions</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5" name="TextBox 4">
            <a:extLst>
              <a:ext uri="{FF2B5EF4-FFF2-40B4-BE49-F238E27FC236}">
                <a16:creationId xmlns:a16="http://schemas.microsoft.com/office/drawing/2014/main" id="{8AB52580-4CF6-4ED8-EF99-97E6E7F82F1C}"/>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2373316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135793" y="268941"/>
            <a:ext cx="10392022" cy="921155"/>
          </a:xfrm>
        </p:spPr>
        <p:txBody>
          <a:bodyPr/>
          <a:lstStyle/>
          <a:p>
            <a:r>
              <a:rPr lang="en-US" sz="4800" dirty="0"/>
              <a:t>Alternative Solutions</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pic>
        <p:nvPicPr>
          <p:cNvPr id="8" name="Picture 7">
            <a:extLst>
              <a:ext uri="{FF2B5EF4-FFF2-40B4-BE49-F238E27FC236}">
                <a16:creationId xmlns:a16="http://schemas.microsoft.com/office/drawing/2014/main" id="{DD72E41E-1EC8-3E6C-DAB5-54F609D14376}"/>
              </a:ext>
            </a:extLst>
          </p:cNvPr>
          <p:cNvPicPr>
            <a:picLocks noChangeAspect="1"/>
          </p:cNvPicPr>
          <p:nvPr/>
        </p:nvPicPr>
        <p:blipFill>
          <a:blip r:embed="rId3"/>
          <a:stretch>
            <a:fillRect/>
          </a:stretch>
        </p:blipFill>
        <p:spPr>
          <a:xfrm>
            <a:off x="3876627" y="1190096"/>
            <a:ext cx="4467225" cy="5667904"/>
          </a:xfrm>
          <a:prstGeom prst="rect">
            <a:avLst/>
          </a:prstGeom>
        </p:spPr>
      </p:pic>
      <p:sp>
        <p:nvSpPr>
          <p:cNvPr id="9" name="Text Placeholder 2">
            <a:extLst>
              <a:ext uri="{FF2B5EF4-FFF2-40B4-BE49-F238E27FC236}">
                <a16:creationId xmlns:a16="http://schemas.microsoft.com/office/drawing/2014/main" id="{C253B434-2586-422E-51DE-C47FFA0C19D2}"/>
              </a:ext>
            </a:extLst>
          </p:cNvPr>
          <p:cNvSpPr>
            <a:spLocks noGrp="1"/>
          </p:cNvSpPr>
          <p:nvPr>
            <p:ph type="body" idx="1"/>
          </p:nvPr>
        </p:nvSpPr>
        <p:spPr>
          <a:xfrm>
            <a:off x="528918" y="3030736"/>
            <a:ext cx="3083858" cy="796528"/>
          </a:xfrm>
        </p:spPr>
        <p:txBody>
          <a:bodyPr/>
          <a:lstStyle/>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Optimal solution (8,0) objective value 56</a:t>
            </a:r>
            <a:endParaRPr lang="en-US" sz="1800" dirty="0">
              <a:solidFill>
                <a:schemeClr val="bg1"/>
              </a:solidFill>
              <a:effectLst/>
              <a:latin typeface="Titillium Web" panose="00000500000000000000" pitchFamily="2" charset="0"/>
              <a:ea typeface="Arial" panose="020B0604020202020204" pitchFamily="34" charset="0"/>
            </a:endParaRPr>
          </a:p>
        </p:txBody>
      </p:sp>
      <p:sp>
        <p:nvSpPr>
          <p:cNvPr id="3" name="TextBox 2">
            <a:extLst>
              <a:ext uri="{FF2B5EF4-FFF2-40B4-BE49-F238E27FC236}">
                <a16:creationId xmlns:a16="http://schemas.microsoft.com/office/drawing/2014/main" id="{D5480FF1-6BC6-043A-0E9A-C7A8AD3D0F53}"/>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3665648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81864" y="1485870"/>
            <a:ext cx="12028272" cy="4453200"/>
          </a:xfrm>
          <a:solidFill>
            <a:schemeClr val="accent1"/>
          </a:solidFill>
        </p:spPr>
        <p:txBody>
          <a:bodyPr/>
          <a:lstStyle/>
          <a:p>
            <a:pPr marL="0" marR="0" lvl="0" indent="0">
              <a:lnSpc>
                <a:spcPct val="106000"/>
              </a:lnSpc>
              <a:spcBef>
                <a:spcPts val="0"/>
              </a:spcBef>
              <a:spcAft>
                <a:spcPts val="800"/>
              </a:spcAft>
              <a:buNone/>
            </a:pPr>
            <a:r>
              <a:rPr lang="en-US" sz="2800" b="0" i="0" dirty="0">
                <a:solidFill>
                  <a:schemeClr val="bg1"/>
                </a:solidFill>
                <a:latin typeface="Titillium Web" panose="00000500000000000000" pitchFamily="2" charset="0"/>
              </a:rPr>
              <a:t>The transportation </a:t>
            </a:r>
            <a:r>
              <a:rPr lang="en-US" sz="2800" dirty="0">
                <a:solidFill>
                  <a:schemeClr val="bg1"/>
                </a:solidFill>
                <a:latin typeface="Titillium Web" panose="00000500000000000000" pitchFamily="2" charset="0"/>
              </a:rPr>
              <a:t>Problem is a Linear Programming problem where the decision variables are how much product to ship from each origin (out of a set of origins) to each destination (out of a set of destinations).  Each destination has a required amount of product (demand) and each origin has a maximum amount of product it can ship (capacity).</a:t>
            </a:r>
          </a:p>
          <a:p>
            <a:pPr marL="0" marR="0" lvl="0" indent="0">
              <a:lnSpc>
                <a:spcPct val="106000"/>
              </a:lnSpc>
              <a:spcBef>
                <a:spcPts val="0"/>
              </a:spcBef>
              <a:spcAft>
                <a:spcPts val="800"/>
              </a:spcAft>
              <a:buNone/>
            </a:pPr>
            <a:endParaRPr lang="en-US" sz="2800" dirty="0">
              <a:solidFill>
                <a:schemeClr val="bg1"/>
              </a:solidFill>
              <a:latin typeface="Titillium Web" panose="00000500000000000000" pitchFamily="2" charset="0"/>
            </a:endParaRPr>
          </a:p>
          <a:p>
            <a:pPr marL="0" marR="0" lvl="0" indent="0">
              <a:lnSpc>
                <a:spcPct val="106000"/>
              </a:lnSpc>
              <a:spcBef>
                <a:spcPts val="0"/>
              </a:spcBef>
              <a:spcAft>
                <a:spcPts val="800"/>
              </a:spcAft>
              <a:buNone/>
            </a:pPr>
            <a:r>
              <a:rPr lang="en-US" sz="2800" dirty="0">
                <a:solidFill>
                  <a:schemeClr val="bg1"/>
                </a:solidFill>
                <a:latin typeface="Titillium Web" panose="00000500000000000000" pitchFamily="2" charset="0"/>
              </a:rPr>
              <a:t>The objective function is calculated by multiplying the total volume from each origin to each destination, by the distance between the locations.  The objective function is minimized.</a:t>
            </a:r>
            <a:endParaRPr lang="en-US" sz="3600" dirty="0">
              <a:solidFill>
                <a:schemeClr val="bg1"/>
              </a:solidFill>
              <a:effectLst/>
              <a:latin typeface="Titillium Web" panose="00000500000000000000" pitchFamily="2" charset="0"/>
              <a:ea typeface="Arial" panose="020B0604020202020204" pitchFamily="34" charset="0"/>
            </a:endParaRPr>
          </a:p>
        </p:txBody>
      </p:sp>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Transportation Problem</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5" name="TextBox 4">
            <a:extLst>
              <a:ext uri="{FF2B5EF4-FFF2-40B4-BE49-F238E27FC236}">
                <a16:creationId xmlns:a16="http://schemas.microsoft.com/office/drawing/2014/main" id="{A75E2CB9-E38B-C996-0FEE-EF9D196AF7C1}"/>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3214798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Transportation Problem</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11" name="Rectangle: Rounded Corners 10">
            <a:extLst>
              <a:ext uri="{FF2B5EF4-FFF2-40B4-BE49-F238E27FC236}">
                <a16:creationId xmlns:a16="http://schemas.microsoft.com/office/drawing/2014/main" id="{E4794238-93C7-749B-5011-9152ADA191D6}"/>
              </a:ext>
            </a:extLst>
          </p:cNvPr>
          <p:cNvSpPr/>
          <p:nvPr/>
        </p:nvSpPr>
        <p:spPr>
          <a:xfrm>
            <a:off x="3263900" y="5105400"/>
            <a:ext cx="4229100" cy="1354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Decision Variables: How much to ship from each Supplier to each Customer?</a:t>
            </a:r>
          </a:p>
        </p:txBody>
      </p:sp>
      <p:pic>
        <p:nvPicPr>
          <p:cNvPr id="17" name="Picture 16">
            <a:extLst>
              <a:ext uri="{FF2B5EF4-FFF2-40B4-BE49-F238E27FC236}">
                <a16:creationId xmlns:a16="http://schemas.microsoft.com/office/drawing/2014/main" id="{FE99CA65-CE72-218A-64C7-670A03C86A58}"/>
              </a:ext>
            </a:extLst>
          </p:cNvPr>
          <p:cNvPicPr>
            <a:picLocks noChangeAspect="1"/>
          </p:cNvPicPr>
          <p:nvPr/>
        </p:nvPicPr>
        <p:blipFill>
          <a:blip r:embed="rId3"/>
          <a:stretch>
            <a:fillRect/>
          </a:stretch>
        </p:blipFill>
        <p:spPr>
          <a:xfrm>
            <a:off x="827087" y="2347912"/>
            <a:ext cx="10450513" cy="2162175"/>
          </a:xfrm>
          <a:prstGeom prst="rect">
            <a:avLst/>
          </a:prstGeom>
        </p:spPr>
      </p:pic>
      <p:sp>
        <p:nvSpPr>
          <p:cNvPr id="3" name="TextBox 2">
            <a:extLst>
              <a:ext uri="{FF2B5EF4-FFF2-40B4-BE49-F238E27FC236}">
                <a16:creationId xmlns:a16="http://schemas.microsoft.com/office/drawing/2014/main" id="{7E81D0E8-CCFE-942C-AF38-6D40A7CC207C}"/>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2703743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1707" y="244663"/>
            <a:ext cx="10392022" cy="918516"/>
          </a:xfrm>
        </p:spPr>
        <p:txBody>
          <a:bodyPr/>
          <a:lstStyle/>
          <a:p>
            <a:r>
              <a:rPr lang="en-US" sz="4800" dirty="0"/>
              <a:t>What is Optimization Modeling?</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5" name="Text Placeholder 4">
            <a:extLst>
              <a:ext uri="{FF2B5EF4-FFF2-40B4-BE49-F238E27FC236}">
                <a16:creationId xmlns:a16="http://schemas.microsoft.com/office/drawing/2014/main" id="{5EDBA4AC-43BF-4FA7-83DB-6EAD7EEAF03C}"/>
              </a:ext>
            </a:extLst>
          </p:cNvPr>
          <p:cNvSpPr>
            <a:spLocks noGrp="1"/>
          </p:cNvSpPr>
          <p:nvPr>
            <p:ph type="body" idx="1"/>
          </p:nvPr>
        </p:nvSpPr>
        <p:spPr>
          <a:xfrm>
            <a:off x="138610" y="1048930"/>
            <a:ext cx="11138990" cy="5809069"/>
          </a:xfrm>
          <a:solidFill>
            <a:schemeClr val="accent1"/>
          </a:solidFill>
        </p:spPr>
        <p:txBody>
          <a:bodyPr/>
          <a:lstStyle/>
          <a:p>
            <a:pPr marL="101598" indent="0">
              <a:buNone/>
            </a:pPr>
            <a:r>
              <a:rPr lang="en-US" sz="3200" b="1" dirty="0"/>
              <a:t>Optimization modeling</a:t>
            </a:r>
            <a:r>
              <a:rPr lang="en-US" sz="3200" dirty="0"/>
              <a:t> is a mathematical technique that allows a practitioner to optimize a set of interconnected decisions, where the decisions are constrained by real-world limitations.  Optimization solvers take the set of decisions, formulated as a mathematical model, and return the set of decisions that optimizes (minimizes or maximizes) an expression (“objective function”) that includes some or all the decisions as inputs.</a:t>
            </a:r>
          </a:p>
          <a:p>
            <a:pPr marL="101598" indent="0">
              <a:buNone/>
            </a:pPr>
            <a:endParaRPr lang="en-US" sz="3200" b="1" i="1" dirty="0"/>
          </a:p>
          <a:p>
            <a:pPr marL="101598" indent="0">
              <a:buNone/>
            </a:pPr>
            <a:r>
              <a:rPr lang="en-US" sz="3200" b="1" i="1" dirty="0"/>
              <a:t>Optimization Modeling is also called Mathematical Programming</a:t>
            </a:r>
          </a:p>
          <a:p>
            <a:endParaRPr lang="en-US" sz="3200" dirty="0"/>
          </a:p>
          <a:p>
            <a:endParaRPr lang="en-US" sz="3200" b="1" i="1" dirty="0"/>
          </a:p>
        </p:txBody>
      </p:sp>
      <p:sp>
        <p:nvSpPr>
          <p:cNvPr id="3" name="TextBox 2">
            <a:extLst>
              <a:ext uri="{FF2B5EF4-FFF2-40B4-BE49-F238E27FC236}">
                <a16:creationId xmlns:a16="http://schemas.microsoft.com/office/drawing/2014/main" id="{C57FEE69-5D20-FFA8-C95F-1271ACDFCD50}"/>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3538706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594DD9-4844-4073-61C5-535435C63C63}"/>
              </a:ext>
            </a:extLst>
          </p:cNvPr>
          <p:cNvPicPr>
            <a:picLocks noChangeAspect="1"/>
          </p:cNvPicPr>
          <p:nvPr/>
        </p:nvPicPr>
        <p:blipFill>
          <a:blip r:embed="rId2"/>
          <a:stretch>
            <a:fillRect/>
          </a:stretch>
        </p:blipFill>
        <p:spPr>
          <a:xfrm>
            <a:off x="0" y="2021069"/>
            <a:ext cx="8996161" cy="4836931"/>
          </a:xfrm>
          <a:prstGeom prst="rect">
            <a:avLst/>
          </a:prstGeom>
        </p:spPr>
      </p:pic>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Transportation Problem</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3"/>
          <a:stretch>
            <a:fillRect/>
          </a:stretch>
        </p:blipFill>
        <p:spPr>
          <a:xfrm>
            <a:off x="10363200" y="6061472"/>
            <a:ext cx="1828800" cy="796528"/>
          </a:xfrm>
          <a:prstGeom prst="rect">
            <a:avLst/>
          </a:prstGeom>
        </p:spPr>
      </p:pic>
      <p:sp>
        <p:nvSpPr>
          <p:cNvPr id="11" name="Rectangle: Rounded Corners 10">
            <a:extLst>
              <a:ext uri="{FF2B5EF4-FFF2-40B4-BE49-F238E27FC236}">
                <a16:creationId xmlns:a16="http://schemas.microsoft.com/office/drawing/2014/main" id="{E4794238-93C7-749B-5011-9152ADA191D6}"/>
              </a:ext>
            </a:extLst>
          </p:cNvPr>
          <p:cNvSpPr/>
          <p:nvPr/>
        </p:nvSpPr>
        <p:spPr>
          <a:xfrm>
            <a:off x="9448800" y="2358134"/>
            <a:ext cx="2507456" cy="3026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Red: Suppliers</a:t>
            </a:r>
          </a:p>
          <a:p>
            <a:pPr algn="ctr"/>
            <a:endParaRPr lang="en-US" sz="2000" dirty="0"/>
          </a:p>
          <a:p>
            <a:pPr algn="ctr"/>
            <a:r>
              <a:rPr lang="en-US" sz="2000" dirty="0"/>
              <a:t>Green: Customers</a:t>
            </a:r>
          </a:p>
        </p:txBody>
      </p:sp>
      <p:graphicFrame>
        <p:nvGraphicFramePr>
          <p:cNvPr id="8" name="Table 7">
            <a:extLst>
              <a:ext uri="{FF2B5EF4-FFF2-40B4-BE49-F238E27FC236}">
                <a16:creationId xmlns:a16="http://schemas.microsoft.com/office/drawing/2014/main" id="{C95CDB71-9F1F-3EE0-5F30-7095DF0565A9}"/>
              </a:ext>
            </a:extLst>
          </p:cNvPr>
          <p:cNvGraphicFramePr>
            <a:graphicFrameLocks noGrp="1"/>
          </p:cNvGraphicFramePr>
          <p:nvPr>
            <p:extLst>
              <p:ext uri="{D42A27DB-BD31-4B8C-83A1-F6EECF244321}">
                <p14:modId xmlns:p14="http://schemas.microsoft.com/office/powerpoint/2010/main" val="660288728"/>
              </p:ext>
            </p:extLst>
          </p:nvPr>
        </p:nvGraphicFramePr>
        <p:xfrm>
          <a:off x="235744" y="2190750"/>
          <a:ext cx="5098256" cy="952500"/>
        </p:xfrm>
        <a:graphic>
          <a:graphicData uri="http://schemas.openxmlformats.org/drawingml/2006/table">
            <a:tbl>
              <a:tblPr>
                <a:tableStyleId>{5C22544A-7EE6-4342-B048-85BDC9FD1C3A}</a:tableStyleId>
              </a:tblPr>
              <a:tblGrid>
                <a:gridCol w="1483638">
                  <a:extLst>
                    <a:ext uri="{9D8B030D-6E8A-4147-A177-3AD203B41FA5}">
                      <a16:colId xmlns:a16="http://schemas.microsoft.com/office/drawing/2014/main" val="1772498606"/>
                    </a:ext>
                  </a:extLst>
                </a:gridCol>
                <a:gridCol w="839795">
                  <a:extLst>
                    <a:ext uri="{9D8B030D-6E8A-4147-A177-3AD203B41FA5}">
                      <a16:colId xmlns:a16="http://schemas.microsoft.com/office/drawing/2014/main" val="3713614591"/>
                    </a:ext>
                  </a:extLst>
                </a:gridCol>
                <a:gridCol w="923775">
                  <a:extLst>
                    <a:ext uri="{9D8B030D-6E8A-4147-A177-3AD203B41FA5}">
                      <a16:colId xmlns:a16="http://schemas.microsoft.com/office/drawing/2014/main" val="1186387056"/>
                    </a:ext>
                  </a:extLst>
                </a:gridCol>
                <a:gridCol w="937771">
                  <a:extLst>
                    <a:ext uri="{9D8B030D-6E8A-4147-A177-3AD203B41FA5}">
                      <a16:colId xmlns:a16="http://schemas.microsoft.com/office/drawing/2014/main" val="1008396163"/>
                    </a:ext>
                  </a:extLst>
                </a:gridCol>
                <a:gridCol w="913277">
                  <a:extLst>
                    <a:ext uri="{9D8B030D-6E8A-4147-A177-3AD203B41FA5}">
                      <a16:colId xmlns:a16="http://schemas.microsoft.com/office/drawing/2014/main" val="3723145933"/>
                    </a:ext>
                  </a:extLst>
                </a:gridCol>
              </a:tblGrid>
              <a:tr h="3810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Customer: Dallas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Customer: Denver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Customer: Kansas City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Customer: Memphis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05281087"/>
                  </a:ext>
                </a:extLst>
              </a:tr>
              <a:tr h="190500">
                <a:tc>
                  <a:txBody>
                    <a:bodyPr/>
                    <a:lstStyle/>
                    <a:p>
                      <a:pPr algn="l" fontAlgn="b"/>
                      <a:r>
                        <a:rPr lang="en-US" sz="1100" u="none" strike="noStrike">
                          <a:effectLst/>
                        </a:rPr>
                        <a:t>Supplier: Chicago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1286 km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1466 km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656 km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774 km</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18726824"/>
                  </a:ext>
                </a:extLst>
              </a:tr>
              <a:tr h="190500">
                <a:tc>
                  <a:txBody>
                    <a:bodyPr/>
                    <a:lstStyle/>
                    <a:p>
                      <a:pPr algn="l" fontAlgn="b"/>
                      <a:r>
                        <a:rPr lang="en-US" sz="1100" u="none" strike="noStrike">
                          <a:effectLst/>
                        </a:rPr>
                        <a:t>Supplier: Los Angeles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2014 km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1358 km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2199 km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2598 km</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2495798"/>
                  </a:ext>
                </a:extLst>
              </a:tr>
              <a:tr h="190500">
                <a:tc>
                  <a:txBody>
                    <a:bodyPr/>
                    <a:lstStyle/>
                    <a:p>
                      <a:pPr algn="l" fontAlgn="b"/>
                      <a:r>
                        <a:rPr lang="en-US" sz="1100" u="none" strike="noStrike" dirty="0">
                          <a:effectLst/>
                        </a:rPr>
                        <a:t>Supplier: New York</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2210 km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2621 km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1767 km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1539 km</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7435990"/>
                  </a:ext>
                </a:extLst>
              </a:tr>
            </a:tbl>
          </a:graphicData>
        </a:graphic>
      </p:graphicFrame>
      <p:sp>
        <p:nvSpPr>
          <p:cNvPr id="5" name="TextBox 4">
            <a:extLst>
              <a:ext uri="{FF2B5EF4-FFF2-40B4-BE49-F238E27FC236}">
                <a16:creationId xmlns:a16="http://schemas.microsoft.com/office/drawing/2014/main" id="{4DA64C16-187E-9D24-1833-350F83445CEB}"/>
              </a:ext>
            </a:extLst>
          </p:cNvPr>
          <p:cNvSpPr txBox="1"/>
          <p:nvPr/>
        </p:nvSpPr>
        <p:spPr>
          <a:xfrm>
            <a:off x="8740140" y="60158"/>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2929959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63C55C-4061-5B6C-83BF-77A6A4E026A0}"/>
              </a:ext>
            </a:extLst>
          </p:cNvPr>
          <p:cNvSpPr>
            <a:spLocks noGrp="1"/>
          </p:cNvSpPr>
          <p:nvPr>
            <p:ph type="ctrTitle"/>
          </p:nvPr>
        </p:nvSpPr>
        <p:spPr/>
        <p:txBody>
          <a:bodyPr/>
          <a:lstStyle/>
          <a:p>
            <a:r>
              <a:rPr lang="en-US" dirty="0"/>
              <a:t>Activity: </a:t>
            </a:r>
          </a:p>
        </p:txBody>
      </p:sp>
      <p:sp>
        <p:nvSpPr>
          <p:cNvPr id="5" name="Subtitle 4">
            <a:extLst>
              <a:ext uri="{FF2B5EF4-FFF2-40B4-BE49-F238E27FC236}">
                <a16:creationId xmlns:a16="http://schemas.microsoft.com/office/drawing/2014/main" id="{16D8575C-3879-49E7-E8F9-D77D2DD8E7B3}"/>
              </a:ext>
            </a:extLst>
          </p:cNvPr>
          <p:cNvSpPr>
            <a:spLocks noGrp="1"/>
          </p:cNvSpPr>
          <p:nvPr>
            <p:ph type="subTitle" idx="1"/>
          </p:nvPr>
        </p:nvSpPr>
        <p:spPr/>
        <p:txBody>
          <a:bodyPr/>
          <a:lstStyle/>
          <a:p>
            <a:r>
              <a:rPr lang="en-US" b="1" dirty="0">
                <a:solidFill>
                  <a:schemeClr val="bg1"/>
                </a:solidFill>
                <a:latin typeface="Titillium Web" panose="00000500000000000000" pitchFamily="2" charset="0"/>
                <a:ea typeface="Arial" panose="020B0604020202020204" pitchFamily="34" charset="0"/>
              </a:rPr>
              <a:t>Open Session 2, Exercise 2 Transportation </a:t>
            </a:r>
            <a:r>
              <a:rPr lang="en-US" b="1" dirty="0" err="1">
                <a:solidFill>
                  <a:schemeClr val="bg1"/>
                </a:solidFill>
                <a:latin typeface="Titillium Web" panose="00000500000000000000" pitchFamily="2" charset="0"/>
                <a:ea typeface="Arial" panose="020B0604020202020204" pitchFamily="34" charset="0"/>
              </a:rPr>
              <a:t>Problem.Rmd</a:t>
            </a:r>
            <a:endParaRPr lang="en-US" sz="2400" b="1" dirty="0">
              <a:solidFill>
                <a:schemeClr val="bg1"/>
              </a:solidFill>
              <a:effectLst/>
              <a:latin typeface="Titillium Web" panose="00000500000000000000" pitchFamily="2" charset="0"/>
              <a:ea typeface="Arial" panose="020B0604020202020204" pitchFamily="34" charset="0"/>
            </a:endParaRPr>
          </a:p>
        </p:txBody>
      </p:sp>
      <p:pic>
        <p:nvPicPr>
          <p:cNvPr id="3" name="Picture 2">
            <a:extLst>
              <a:ext uri="{FF2B5EF4-FFF2-40B4-BE49-F238E27FC236}">
                <a16:creationId xmlns:a16="http://schemas.microsoft.com/office/drawing/2014/main" id="{A77EA5E3-79CD-0898-69D1-E775DE9E324B}"/>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6" name="TextBox 5">
            <a:extLst>
              <a:ext uri="{FF2B5EF4-FFF2-40B4-BE49-F238E27FC236}">
                <a16:creationId xmlns:a16="http://schemas.microsoft.com/office/drawing/2014/main" id="{3398B663-0313-0E39-1AED-331FA6AF85FF}"/>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4146647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140333" y="-123578"/>
            <a:ext cx="10392022" cy="1149421"/>
          </a:xfrm>
        </p:spPr>
        <p:txBody>
          <a:bodyPr/>
          <a:lstStyle/>
          <a:p>
            <a:r>
              <a:rPr lang="en-US" sz="4800" dirty="0"/>
              <a:t>Transportation Problem</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pic>
        <p:nvPicPr>
          <p:cNvPr id="7" name="Picture 6">
            <a:extLst>
              <a:ext uri="{FF2B5EF4-FFF2-40B4-BE49-F238E27FC236}">
                <a16:creationId xmlns:a16="http://schemas.microsoft.com/office/drawing/2014/main" id="{9A6F5312-E82B-BB56-9025-E041E00DCDB4}"/>
              </a:ext>
            </a:extLst>
          </p:cNvPr>
          <p:cNvPicPr>
            <a:picLocks noChangeAspect="1"/>
          </p:cNvPicPr>
          <p:nvPr/>
        </p:nvPicPr>
        <p:blipFill>
          <a:blip r:embed="rId3"/>
          <a:stretch>
            <a:fillRect/>
          </a:stretch>
        </p:blipFill>
        <p:spPr>
          <a:xfrm>
            <a:off x="582809" y="907646"/>
            <a:ext cx="11026381" cy="2349304"/>
          </a:xfrm>
          <a:prstGeom prst="rect">
            <a:avLst/>
          </a:prstGeom>
        </p:spPr>
      </p:pic>
      <p:sp>
        <p:nvSpPr>
          <p:cNvPr id="3" name="Rectangle: Rounded Corners 2">
            <a:extLst>
              <a:ext uri="{FF2B5EF4-FFF2-40B4-BE49-F238E27FC236}">
                <a16:creationId xmlns:a16="http://schemas.microsoft.com/office/drawing/2014/main" id="{C563405D-4614-ADBB-8D6F-6F192C51836A}"/>
              </a:ext>
            </a:extLst>
          </p:cNvPr>
          <p:cNvSpPr/>
          <p:nvPr/>
        </p:nvSpPr>
        <p:spPr>
          <a:xfrm>
            <a:off x="9278627" y="3668774"/>
            <a:ext cx="2507456" cy="3026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Red: Suppliers</a:t>
            </a:r>
          </a:p>
          <a:p>
            <a:pPr algn="ctr"/>
            <a:endParaRPr lang="en-US" sz="2000" dirty="0"/>
          </a:p>
          <a:p>
            <a:pPr algn="ctr"/>
            <a:r>
              <a:rPr lang="en-US" sz="2000" dirty="0"/>
              <a:t>Green: Customers</a:t>
            </a:r>
          </a:p>
        </p:txBody>
      </p:sp>
      <p:sp>
        <p:nvSpPr>
          <p:cNvPr id="5" name="TextBox 4">
            <a:extLst>
              <a:ext uri="{FF2B5EF4-FFF2-40B4-BE49-F238E27FC236}">
                <a16:creationId xmlns:a16="http://schemas.microsoft.com/office/drawing/2014/main" id="{DF069639-CF5B-311A-E4DB-B477900022A2}"/>
              </a:ext>
            </a:extLst>
          </p:cNvPr>
          <p:cNvSpPr txBox="1"/>
          <p:nvPr/>
        </p:nvSpPr>
        <p:spPr>
          <a:xfrm>
            <a:off x="8610600" y="162560"/>
            <a:ext cx="8153400" cy="307777"/>
          </a:xfrm>
          <a:prstGeom prst="rect">
            <a:avLst/>
          </a:prstGeom>
          <a:noFill/>
        </p:spPr>
        <p:txBody>
          <a:bodyPr wrap="square" rtlCol="0">
            <a:spAutoFit/>
          </a:bodyPr>
          <a:lstStyle/>
          <a:p>
            <a:r>
              <a:rPr lang="en-US" dirty="0"/>
              <a:t>Copyright Data Driven Supply Chain LLC </a:t>
            </a:r>
          </a:p>
        </p:txBody>
      </p:sp>
      <p:pic>
        <p:nvPicPr>
          <p:cNvPr id="8" name="Picture 7">
            <a:extLst>
              <a:ext uri="{FF2B5EF4-FFF2-40B4-BE49-F238E27FC236}">
                <a16:creationId xmlns:a16="http://schemas.microsoft.com/office/drawing/2014/main" id="{B24529ED-6CD0-EEFD-8731-BCCFEFD063D8}"/>
              </a:ext>
            </a:extLst>
          </p:cNvPr>
          <p:cNvPicPr>
            <a:picLocks noChangeAspect="1"/>
          </p:cNvPicPr>
          <p:nvPr/>
        </p:nvPicPr>
        <p:blipFill>
          <a:blip r:embed="rId4"/>
          <a:stretch>
            <a:fillRect/>
          </a:stretch>
        </p:blipFill>
        <p:spPr>
          <a:xfrm>
            <a:off x="2669929" y="3306096"/>
            <a:ext cx="5732281" cy="3551904"/>
          </a:xfrm>
          <a:prstGeom prst="rect">
            <a:avLst/>
          </a:prstGeom>
        </p:spPr>
      </p:pic>
    </p:spTree>
    <p:extLst>
      <p:ext uri="{BB962C8B-B14F-4D97-AF65-F5344CB8AC3E}">
        <p14:creationId xmlns:p14="http://schemas.microsoft.com/office/powerpoint/2010/main" val="827045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B78ECD-9DBF-1E8E-058D-C2DD5FC16795}"/>
              </a:ext>
            </a:extLst>
          </p:cNvPr>
          <p:cNvSpPr>
            <a:spLocks noGrp="1"/>
          </p:cNvSpPr>
          <p:nvPr>
            <p:ph type="ctrTitle"/>
          </p:nvPr>
        </p:nvSpPr>
        <p:spPr/>
        <p:txBody>
          <a:bodyPr/>
          <a:lstStyle/>
          <a:p>
            <a:r>
              <a:rPr lang="en-US" dirty="0"/>
              <a:t>Integer Variables</a:t>
            </a:r>
          </a:p>
        </p:txBody>
      </p:sp>
    </p:spTree>
    <p:extLst>
      <p:ext uri="{BB962C8B-B14F-4D97-AF65-F5344CB8AC3E}">
        <p14:creationId xmlns:p14="http://schemas.microsoft.com/office/powerpoint/2010/main" val="2234164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Why Integer Variables?</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3" name="Text Placeholder 2">
            <a:extLst>
              <a:ext uri="{FF2B5EF4-FFF2-40B4-BE49-F238E27FC236}">
                <a16:creationId xmlns:a16="http://schemas.microsoft.com/office/drawing/2014/main" id="{B299B1E6-7660-F9B8-454E-2DE26833D461}"/>
              </a:ext>
            </a:extLst>
          </p:cNvPr>
          <p:cNvSpPr>
            <a:spLocks noGrp="1"/>
          </p:cNvSpPr>
          <p:nvPr>
            <p:ph type="body" idx="4294967295"/>
          </p:nvPr>
        </p:nvSpPr>
        <p:spPr>
          <a:xfrm>
            <a:off x="262340" y="1646870"/>
            <a:ext cx="11388640" cy="4131200"/>
          </a:xfrm>
          <a:solidFill>
            <a:schemeClr val="accent1"/>
          </a:solidFill>
        </p:spPr>
        <p:txBody>
          <a:bodyPr/>
          <a:lstStyle/>
          <a:p>
            <a:pPr marL="101598" indent="0">
              <a:buNone/>
            </a:pPr>
            <a:r>
              <a:rPr lang="en-US" sz="1800" dirty="0"/>
              <a:t>Decision variables can be three main types:</a:t>
            </a:r>
          </a:p>
          <a:p>
            <a:r>
              <a:rPr lang="en-US" sz="1800" b="1" dirty="0"/>
              <a:t>Continuous</a:t>
            </a:r>
            <a:r>
              <a:rPr lang="en-US" sz="1800" dirty="0"/>
              <a:t>: any real value, possibly within user-defined upper or lower bounds</a:t>
            </a:r>
          </a:p>
          <a:p>
            <a:r>
              <a:rPr lang="en-US" sz="1800" b="1" dirty="0"/>
              <a:t>Integer: </a:t>
            </a:r>
            <a:r>
              <a:rPr lang="en-US" sz="1800" dirty="0"/>
              <a:t>any integer value, possibly within user-defined upper or lower bounds</a:t>
            </a:r>
          </a:p>
          <a:p>
            <a:r>
              <a:rPr lang="en-US" sz="1800" b="1" dirty="0"/>
              <a:t>Binary</a:t>
            </a:r>
            <a:r>
              <a:rPr lang="en-US" sz="1800" dirty="0"/>
              <a:t>: only 0 or 1</a:t>
            </a:r>
          </a:p>
          <a:p>
            <a:pPr marL="0" marR="0" lvl="0" indent="0">
              <a:lnSpc>
                <a:spcPct val="106000"/>
              </a:lnSpc>
              <a:spcBef>
                <a:spcPts val="0"/>
              </a:spcBef>
              <a:spcAft>
                <a:spcPts val="800"/>
              </a:spcAft>
              <a:buNone/>
            </a:pPr>
            <a:endParaRPr lang="en-US" sz="1800" b="0" i="0" dirty="0">
              <a:solidFill>
                <a:schemeClr val="bg1"/>
              </a:solidFill>
              <a:latin typeface="Titillium Web" panose="00000500000000000000" pitchFamily="2" charset="0"/>
            </a:endParaRPr>
          </a:p>
          <a:p>
            <a:pPr marL="0" marR="0" lvl="0" indent="0">
              <a:lnSpc>
                <a:spcPct val="106000"/>
              </a:lnSpc>
              <a:spcBef>
                <a:spcPts val="0"/>
              </a:spcBef>
              <a:spcAft>
                <a:spcPts val="800"/>
              </a:spcAft>
              <a:buNone/>
            </a:pPr>
            <a:r>
              <a:rPr lang="en-US" sz="1800" b="0" i="0" dirty="0">
                <a:solidFill>
                  <a:schemeClr val="bg1"/>
                </a:solidFill>
                <a:latin typeface="Titillium Web" panose="00000500000000000000" pitchFamily="2" charset="0"/>
              </a:rPr>
              <a:t>In general, the fewer integer or binary decision variables a </a:t>
            </a:r>
            <a:r>
              <a:rPr lang="en-US" sz="1800" dirty="0">
                <a:solidFill>
                  <a:schemeClr val="bg1"/>
                </a:solidFill>
                <a:latin typeface="Titillium Web" panose="00000500000000000000" pitchFamily="2" charset="0"/>
              </a:rPr>
              <a:t>problem has, the faster it will solve to optimality. </a:t>
            </a:r>
          </a:p>
          <a:p>
            <a:pPr marL="0" marR="0" lvl="0" indent="0">
              <a:lnSpc>
                <a:spcPct val="106000"/>
              </a:lnSpc>
              <a:spcBef>
                <a:spcPts val="0"/>
              </a:spcBef>
              <a:spcAft>
                <a:spcPts val="800"/>
              </a:spcAft>
              <a:buNone/>
            </a:pPr>
            <a:endParaRPr lang="en-US" sz="1800" dirty="0">
              <a:solidFill>
                <a:schemeClr val="bg1"/>
              </a:solidFill>
              <a:latin typeface="Titillium Web" panose="00000500000000000000" pitchFamily="2"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rPr>
              <a:t>If possible, you usually want to formulate your model entirely with continuous decision variables.</a:t>
            </a: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rPr>
              <a:t> However, there are many real-world situations where a modeler </a:t>
            </a:r>
            <a:r>
              <a:rPr lang="en-US" sz="1800" b="1" i="1" dirty="0">
                <a:solidFill>
                  <a:schemeClr val="bg1"/>
                </a:solidFill>
                <a:latin typeface="Titillium Web" panose="00000500000000000000" pitchFamily="2" charset="0"/>
              </a:rPr>
              <a:t>must</a:t>
            </a:r>
            <a:r>
              <a:rPr lang="en-US" sz="1800" dirty="0">
                <a:solidFill>
                  <a:schemeClr val="bg1"/>
                </a:solidFill>
                <a:latin typeface="Titillium Web" panose="00000500000000000000" pitchFamily="2" charset="0"/>
              </a:rPr>
              <a:t> use integer or binary decision variables to effectively recommend decisions using the optimization model.</a:t>
            </a:r>
            <a:endParaRPr lang="en-US" sz="1800" dirty="0">
              <a:solidFill>
                <a:schemeClr val="bg1"/>
              </a:solidFill>
              <a:effectLst/>
              <a:latin typeface="Titillium Web" panose="00000500000000000000" pitchFamily="2" charset="0"/>
              <a:ea typeface="Arial" panose="020B0604020202020204" pitchFamily="34" charset="0"/>
            </a:endParaRPr>
          </a:p>
        </p:txBody>
      </p:sp>
    </p:spTree>
    <p:extLst>
      <p:ext uri="{BB962C8B-B14F-4D97-AF65-F5344CB8AC3E}">
        <p14:creationId xmlns:p14="http://schemas.microsoft.com/office/powerpoint/2010/main" val="3595651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Why Integer Variables?</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3" name="Text Placeholder 2">
            <a:extLst>
              <a:ext uri="{FF2B5EF4-FFF2-40B4-BE49-F238E27FC236}">
                <a16:creationId xmlns:a16="http://schemas.microsoft.com/office/drawing/2014/main" id="{B299B1E6-7660-F9B8-454E-2DE26833D461}"/>
              </a:ext>
            </a:extLst>
          </p:cNvPr>
          <p:cNvSpPr>
            <a:spLocks noGrp="1"/>
          </p:cNvSpPr>
          <p:nvPr>
            <p:ph type="body" idx="4294967295"/>
          </p:nvPr>
        </p:nvSpPr>
        <p:spPr>
          <a:xfrm>
            <a:off x="262340" y="1646870"/>
            <a:ext cx="11388640" cy="4131200"/>
          </a:xfrm>
          <a:solidFill>
            <a:schemeClr val="accent1"/>
          </a:solidFill>
        </p:spPr>
        <p:txBody>
          <a:bodyPr/>
          <a:lstStyle/>
          <a:p>
            <a:pPr marL="101598" indent="0">
              <a:buNone/>
            </a:pPr>
            <a:r>
              <a:rPr lang="en-US" sz="1800" dirty="0"/>
              <a:t>Integer decision variables often are used in situations where using continuous decision variables doesn’t make sense.  For example, in our last toy shop example, the optimal mix of toys to produce was 5 cars and 2.5 airplanes.  How does one make 2.5 airplanes?</a:t>
            </a:r>
          </a:p>
          <a:p>
            <a:pPr marL="101598" indent="0">
              <a:buNone/>
            </a:pPr>
            <a:endParaRPr lang="en-US" sz="1800" dirty="0">
              <a:solidFill>
                <a:schemeClr val="bg1"/>
              </a:solidFill>
              <a:effectLst/>
              <a:latin typeface="Titillium Web" panose="00000500000000000000" pitchFamily="2" charset="0"/>
              <a:ea typeface="Arial" panose="020B0604020202020204" pitchFamily="34" charset="0"/>
            </a:endParaRPr>
          </a:p>
          <a:p>
            <a:pPr marL="101598" indent="0">
              <a:buNone/>
            </a:pPr>
            <a:r>
              <a:rPr lang="en-US" sz="1800" dirty="0">
                <a:solidFill>
                  <a:schemeClr val="bg1"/>
                </a:solidFill>
                <a:latin typeface="Titillium Web" panose="00000500000000000000" pitchFamily="2" charset="0"/>
                <a:ea typeface="Arial" panose="020B0604020202020204" pitchFamily="34" charset="0"/>
              </a:rPr>
              <a:t>In some modeling contexts, it’s acceptable to use continuous decision variables to represent what are discrete values.  If a model says for a plant to produce 714,229.33 units, it’s probably acceptable to round down to 714,229 without significantly degrading the optimality of the plan.</a:t>
            </a:r>
          </a:p>
          <a:p>
            <a:pPr marL="101598" indent="0">
              <a:buNone/>
            </a:pPr>
            <a:endParaRPr lang="en-US" sz="1800" dirty="0">
              <a:solidFill>
                <a:schemeClr val="bg1"/>
              </a:solidFill>
              <a:effectLst/>
              <a:latin typeface="Titillium Web" panose="00000500000000000000" pitchFamily="2" charset="0"/>
              <a:ea typeface="Arial" panose="020B0604020202020204" pitchFamily="34" charset="0"/>
            </a:endParaRPr>
          </a:p>
          <a:p>
            <a:pPr marL="101598" indent="0">
              <a:buNone/>
            </a:pPr>
            <a:r>
              <a:rPr lang="en-US" sz="1800" dirty="0">
                <a:solidFill>
                  <a:schemeClr val="bg1"/>
                </a:solidFill>
                <a:latin typeface="Titillium Web" panose="00000500000000000000" pitchFamily="2" charset="0"/>
                <a:ea typeface="Arial" panose="020B0604020202020204" pitchFamily="34" charset="0"/>
              </a:rPr>
              <a:t>But in other cases, rounding isn’t acceptable!  In which case, you need to use integer decision variables instead of continuous decision variables.</a:t>
            </a:r>
          </a:p>
          <a:p>
            <a:pPr marL="101598" indent="0">
              <a:buNone/>
            </a:pPr>
            <a:endParaRPr lang="en-US" sz="1800" dirty="0">
              <a:solidFill>
                <a:schemeClr val="bg1"/>
              </a:solidFill>
              <a:effectLst/>
              <a:latin typeface="Titillium Web" panose="00000500000000000000" pitchFamily="2" charset="0"/>
              <a:ea typeface="Arial" panose="020B0604020202020204" pitchFamily="34" charset="0"/>
            </a:endParaRPr>
          </a:p>
          <a:p>
            <a:pPr marL="101598" indent="0">
              <a:buNone/>
            </a:pPr>
            <a:endParaRPr lang="en-US" sz="1800" dirty="0">
              <a:solidFill>
                <a:schemeClr val="bg1"/>
              </a:solidFill>
              <a:effectLst/>
              <a:latin typeface="Titillium Web" panose="00000500000000000000" pitchFamily="2" charset="0"/>
              <a:ea typeface="Arial" panose="020B0604020202020204" pitchFamily="34" charset="0"/>
            </a:endParaRPr>
          </a:p>
        </p:txBody>
      </p:sp>
    </p:spTree>
    <p:extLst>
      <p:ext uri="{BB962C8B-B14F-4D97-AF65-F5344CB8AC3E}">
        <p14:creationId xmlns:p14="http://schemas.microsoft.com/office/powerpoint/2010/main" val="2086608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Why Integer Variables?</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3" name="Text Placeholder 2">
            <a:extLst>
              <a:ext uri="{FF2B5EF4-FFF2-40B4-BE49-F238E27FC236}">
                <a16:creationId xmlns:a16="http://schemas.microsoft.com/office/drawing/2014/main" id="{B299B1E6-7660-F9B8-454E-2DE26833D461}"/>
              </a:ext>
            </a:extLst>
          </p:cNvPr>
          <p:cNvSpPr>
            <a:spLocks noGrp="1"/>
          </p:cNvSpPr>
          <p:nvPr>
            <p:ph type="body" idx="4294967295"/>
          </p:nvPr>
        </p:nvSpPr>
        <p:spPr>
          <a:xfrm>
            <a:off x="262340" y="1646870"/>
            <a:ext cx="11388640" cy="4131200"/>
          </a:xfrm>
          <a:solidFill>
            <a:schemeClr val="accent1"/>
          </a:solidFill>
        </p:spPr>
        <p:txBody>
          <a:bodyPr/>
          <a:lstStyle/>
          <a:p>
            <a:pPr marL="101598" indent="0">
              <a:buNone/>
            </a:pPr>
            <a:r>
              <a:rPr lang="en-US" sz="1800" dirty="0"/>
              <a:t>Integer decision variables often are used in situations where using continuous decision variables doesn’t make sense.  For example, in our last toy shop example, the optimal mix of toys to produce was 5 cars and 2.5 airplanes.  How does one make 2.5 airplanes?</a:t>
            </a:r>
          </a:p>
          <a:p>
            <a:pPr marL="101598" indent="0">
              <a:buNone/>
            </a:pPr>
            <a:endParaRPr lang="en-US" sz="1800" dirty="0">
              <a:solidFill>
                <a:schemeClr val="bg1"/>
              </a:solidFill>
              <a:effectLst/>
              <a:latin typeface="Titillium Web" panose="00000500000000000000" pitchFamily="2" charset="0"/>
              <a:ea typeface="Arial" panose="020B0604020202020204" pitchFamily="34" charset="0"/>
            </a:endParaRPr>
          </a:p>
          <a:p>
            <a:pPr marL="101598" indent="0">
              <a:buNone/>
            </a:pPr>
            <a:r>
              <a:rPr lang="en-US" sz="1800" dirty="0">
                <a:solidFill>
                  <a:schemeClr val="bg1"/>
                </a:solidFill>
                <a:latin typeface="Titillium Web" panose="00000500000000000000" pitchFamily="2" charset="0"/>
                <a:ea typeface="Arial" panose="020B0604020202020204" pitchFamily="34" charset="0"/>
              </a:rPr>
              <a:t>In some modeling contexts, it’s acceptable to use continuous decision variables to represent what are discrete values.  If a model says for a manufacturing plant to produce 714,229.33 widgets, it’s probably acceptable to round down to 714,229 without significantly degrading the optimality of the plan.</a:t>
            </a:r>
          </a:p>
          <a:p>
            <a:pPr marL="101598" indent="0">
              <a:buNone/>
            </a:pPr>
            <a:endParaRPr lang="en-US" sz="1800" dirty="0">
              <a:solidFill>
                <a:schemeClr val="bg1"/>
              </a:solidFill>
              <a:effectLst/>
              <a:latin typeface="Titillium Web" panose="00000500000000000000" pitchFamily="2" charset="0"/>
              <a:ea typeface="Arial" panose="020B0604020202020204" pitchFamily="34" charset="0"/>
            </a:endParaRPr>
          </a:p>
          <a:p>
            <a:pPr marL="101598" indent="0">
              <a:buNone/>
            </a:pPr>
            <a:r>
              <a:rPr lang="en-US" sz="1800" dirty="0">
                <a:solidFill>
                  <a:schemeClr val="bg1"/>
                </a:solidFill>
                <a:latin typeface="Titillium Web" panose="00000500000000000000" pitchFamily="2" charset="0"/>
                <a:ea typeface="Arial" panose="020B0604020202020204" pitchFamily="34" charset="0"/>
              </a:rPr>
              <a:t>But in other cases, rounding isn’t acceptable!  In which case, you need to use integer decision variables instead of continuous decision variables.</a:t>
            </a:r>
          </a:p>
          <a:p>
            <a:pPr marL="101598" indent="0">
              <a:buNone/>
            </a:pPr>
            <a:endParaRPr lang="en-US" sz="1800" dirty="0">
              <a:solidFill>
                <a:schemeClr val="bg1"/>
              </a:solidFill>
              <a:effectLst/>
              <a:latin typeface="Titillium Web" panose="00000500000000000000" pitchFamily="2" charset="0"/>
              <a:ea typeface="Arial" panose="020B0604020202020204" pitchFamily="34" charset="0"/>
            </a:endParaRPr>
          </a:p>
          <a:p>
            <a:pPr marL="101598" indent="0">
              <a:buNone/>
            </a:pPr>
            <a:endParaRPr lang="en-US" sz="1800" dirty="0">
              <a:solidFill>
                <a:schemeClr val="bg1"/>
              </a:solidFill>
              <a:effectLst/>
              <a:latin typeface="Titillium Web" panose="00000500000000000000" pitchFamily="2" charset="0"/>
              <a:ea typeface="Arial" panose="020B0604020202020204" pitchFamily="34" charset="0"/>
            </a:endParaRPr>
          </a:p>
        </p:txBody>
      </p:sp>
    </p:spTree>
    <p:extLst>
      <p:ext uri="{BB962C8B-B14F-4D97-AF65-F5344CB8AC3E}">
        <p14:creationId xmlns:p14="http://schemas.microsoft.com/office/powerpoint/2010/main" val="1923308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153722" y="672352"/>
            <a:ext cx="10392022" cy="921155"/>
          </a:xfrm>
        </p:spPr>
        <p:txBody>
          <a:bodyPr/>
          <a:lstStyle/>
          <a:p>
            <a:r>
              <a:rPr lang="en-US" sz="4800" dirty="0"/>
              <a:t>Integer Solutions to the Cars &amp; Trains Problem</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9" name="Text Placeholder 2">
            <a:extLst>
              <a:ext uri="{FF2B5EF4-FFF2-40B4-BE49-F238E27FC236}">
                <a16:creationId xmlns:a16="http://schemas.microsoft.com/office/drawing/2014/main" id="{C253B434-2586-422E-51DE-C47FFA0C19D2}"/>
              </a:ext>
            </a:extLst>
          </p:cNvPr>
          <p:cNvSpPr>
            <a:spLocks noGrp="1"/>
          </p:cNvSpPr>
          <p:nvPr>
            <p:ph type="body" idx="4294967295"/>
          </p:nvPr>
        </p:nvSpPr>
        <p:spPr>
          <a:xfrm>
            <a:off x="384883" y="2098074"/>
            <a:ext cx="3083858" cy="2661852"/>
          </a:xfrm>
          <a:solidFill>
            <a:schemeClr val="accent1"/>
          </a:solidFill>
        </p:spPr>
        <p:txBody>
          <a:bodyPr/>
          <a:lstStyle/>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Optimal solution (8,0) objective value 56</a:t>
            </a:r>
          </a:p>
          <a:p>
            <a:pPr marL="0" marR="0" lvl="0" indent="0">
              <a:lnSpc>
                <a:spcPct val="106000"/>
              </a:lnSpc>
              <a:spcBef>
                <a:spcPts val="0"/>
              </a:spcBef>
              <a:spcAft>
                <a:spcPts val="800"/>
              </a:spcAft>
              <a:buNone/>
            </a:pPr>
            <a:endParaRPr lang="en-US" sz="1800" dirty="0">
              <a:solidFill>
                <a:schemeClr val="bg1"/>
              </a:solidFill>
              <a:effectLst/>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Luckily, the optimal solution for the continuous variable problem is also an integer solution… but we’re rarely that lucky!</a:t>
            </a:r>
            <a:endParaRPr lang="en-US" sz="1800" dirty="0">
              <a:solidFill>
                <a:schemeClr val="bg1"/>
              </a:solidFill>
              <a:effectLst/>
              <a:latin typeface="Titillium Web" panose="00000500000000000000" pitchFamily="2" charset="0"/>
              <a:ea typeface="Arial" panose="020B0604020202020204" pitchFamily="34" charset="0"/>
            </a:endParaRPr>
          </a:p>
        </p:txBody>
      </p:sp>
      <p:pic>
        <p:nvPicPr>
          <p:cNvPr id="5" name="Picture 4">
            <a:extLst>
              <a:ext uri="{FF2B5EF4-FFF2-40B4-BE49-F238E27FC236}">
                <a16:creationId xmlns:a16="http://schemas.microsoft.com/office/drawing/2014/main" id="{CB9E2D12-A280-13B2-3717-B112F7BA07B7}"/>
              </a:ext>
            </a:extLst>
          </p:cNvPr>
          <p:cNvPicPr>
            <a:picLocks noChangeAspect="1"/>
          </p:cNvPicPr>
          <p:nvPr/>
        </p:nvPicPr>
        <p:blipFill>
          <a:blip r:embed="rId3"/>
          <a:stretch>
            <a:fillRect/>
          </a:stretch>
        </p:blipFill>
        <p:spPr>
          <a:xfrm>
            <a:off x="3699901" y="1419225"/>
            <a:ext cx="4505325" cy="5438775"/>
          </a:xfrm>
          <a:prstGeom prst="rect">
            <a:avLst/>
          </a:prstGeom>
        </p:spPr>
      </p:pic>
    </p:spTree>
    <p:extLst>
      <p:ext uri="{BB962C8B-B14F-4D97-AF65-F5344CB8AC3E}">
        <p14:creationId xmlns:p14="http://schemas.microsoft.com/office/powerpoint/2010/main" val="2725333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Optimality Gaps In Integer Programming</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3" name="Text Placeholder 2">
            <a:extLst>
              <a:ext uri="{FF2B5EF4-FFF2-40B4-BE49-F238E27FC236}">
                <a16:creationId xmlns:a16="http://schemas.microsoft.com/office/drawing/2014/main" id="{B299B1E6-7660-F9B8-454E-2DE26833D461}"/>
              </a:ext>
            </a:extLst>
          </p:cNvPr>
          <p:cNvSpPr>
            <a:spLocks noGrp="1"/>
          </p:cNvSpPr>
          <p:nvPr>
            <p:ph type="body" idx="4294967295"/>
          </p:nvPr>
        </p:nvSpPr>
        <p:spPr>
          <a:xfrm>
            <a:off x="140420" y="1462653"/>
            <a:ext cx="11388640" cy="5181300"/>
          </a:xfrm>
          <a:solidFill>
            <a:schemeClr val="accent1"/>
          </a:solidFill>
        </p:spPr>
        <p:txBody>
          <a:bodyPr/>
          <a:lstStyle/>
          <a:p>
            <a:pPr marL="101598" indent="0">
              <a:buNone/>
            </a:pPr>
            <a:r>
              <a:rPr lang="en-US" sz="1800" dirty="0">
                <a:solidFill>
                  <a:schemeClr val="bg1"/>
                </a:solidFill>
                <a:latin typeface="Titillium Web" panose="00000500000000000000" pitchFamily="2" charset="0"/>
                <a:ea typeface="Arial" panose="020B0604020202020204" pitchFamily="34" charset="0"/>
              </a:rPr>
              <a:t>Optimization models with only continuous decision variables, can always be solved to optimality by searching the corner points (like in our previous toy example).</a:t>
            </a:r>
          </a:p>
          <a:p>
            <a:pPr marL="101598" indent="0">
              <a:buNone/>
            </a:pPr>
            <a:endParaRPr lang="en-US" sz="1800" dirty="0">
              <a:solidFill>
                <a:schemeClr val="bg1"/>
              </a:solidFill>
              <a:latin typeface="Titillium Web" panose="00000500000000000000" pitchFamily="2" charset="0"/>
              <a:ea typeface="Arial" panose="020B0604020202020204" pitchFamily="34" charset="0"/>
            </a:endParaRPr>
          </a:p>
          <a:p>
            <a:pPr marL="101598" indent="0">
              <a:buNone/>
            </a:pPr>
            <a:r>
              <a:rPr lang="en-US" sz="1800" dirty="0">
                <a:solidFill>
                  <a:schemeClr val="bg1"/>
                </a:solidFill>
                <a:latin typeface="Titillium Web" panose="00000500000000000000" pitchFamily="2" charset="0"/>
                <a:ea typeface="Arial" panose="020B0604020202020204" pitchFamily="34" charset="0"/>
              </a:rPr>
              <a:t>When integer or binary variables are introduced, that certainty no longer applies.  Instead, optimization solvers:</a:t>
            </a:r>
          </a:p>
          <a:p>
            <a:pPr lvl="1"/>
            <a:r>
              <a:rPr lang="en-US" sz="1800" dirty="0">
                <a:solidFill>
                  <a:schemeClr val="bg1"/>
                </a:solidFill>
                <a:latin typeface="Titillium Web" panose="00000500000000000000" pitchFamily="2" charset="0"/>
                <a:ea typeface="Arial" panose="020B0604020202020204" pitchFamily="34" charset="0"/>
              </a:rPr>
              <a:t>Find solutions (feasible values of the decision variables) that meet all constraints</a:t>
            </a:r>
          </a:p>
          <a:p>
            <a:pPr lvl="1"/>
            <a:r>
              <a:rPr lang="en-US" sz="1800" dirty="0">
                <a:solidFill>
                  <a:schemeClr val="bg1"/>
                </a:solidFill>
                <a:latin typeface="Titillium Web" panose="00000500000000000000" pitchFamily="2" charset="0"/>
                <a:ea typeface="Arial" panose="020B0604020202020204" pitchFamily="34" charset="0"/>
              </a:rPr>
              <a:t>Find the objective value of those solutions</a:t>
            </a:r>
          </a:p>
          <a:p>
            <a:pPr lvl="1"/>
            <a:r>
              <a:rPr lang="en-US" sz="1800" dirty="0">
                <a:solidFill>
                  <a:schemeClr val="bg1"/>
                </a:solidFill>
                <a:latin typeface="Titillium Web" panose="00000500000000000000" pitchFamily="2" charset="0"/>
                <a:ea typeface="Arial" panose="020B0604020202020204" pitchFamily="34" charset="0"/>
              </a:rPr>
              <a:t>Compare that objective value, to the absolute best (lowest or highest) objective value that </a:t>
            </a:r>
            <a:r>
              <a:rPr lang="en-US" sz="1800" i="1" dirty="0">
                <a:solidFill>
                  <a:schemeClr val="bg1"/>
                </a:solidFill>
                <a:latin typeface="Titillium Web" panose="00000500000000000000" pitchFamily="2" charset="0"/>
                <a:ea typeface="Arial" panose="020B0604020202020204" pitchFamily="34" charset="0"/>
              </a:rPr>
              <a:t>may</a:t>
            </a:r>
            <a:r>
              <a:rPr lang="en-US" sz="1800" dirty="0">
                <a:solidFill>
                  <a:schemeClr val="bg1"/>
                </a:solidFill>
                <a:latin typeface="Titillium Web" panose="00000500000000000000" pitchFamily="2" charset="0"/>
                <a:ea typeface="Arial" panose="020B0604020202020204" pitchFamily="34" charset="0"/>
              </a:rPr>
              <a:t> exist for the problem</a:t>
            </a:r>
          </a:p>
          <a:p>
            <a:pPr lvl="1"/>
            <a:r>
              <a:rPr lang="en-US" sz="1800" dirty="0">
                <a:solidFill>
                  <a:schemeClr val="bg1"/>
                </a:solidFill>
                <a:latin typeface="Titillium Web" panose="00000500000000000000" pitchFamily="2" charset="0"/>
                <a:ea typeface="Arial" panose="020B0604020202020204" pitchFamily="34" charset="0"/>
              </a:rPr>
              <a:t>Repeat until the integer solution is “good enough”</a:t>
            </a:r>
          </a:p>
          <a:p>
            <a:pPr lvl="1"/>
            <a:endParaRPr lang="en-US" sz="1800" dirty="0">
              <a:solidFill>
                <a:schemeClr val="bg1"/>
              </a:solidFill>
              <a:latin typeface="Titillium Web" panose="00000500000000000000" pitchFamily="2" charset="0"/>
              <a:ea typeface="Arial" panose="020B0604020202020204" pitchFamily="34" charset="0"/>
            </a:endParaRPr>
          </a:p>
          <a:p>
            <a:pPr marL="101598" indent="0">
              <a:buNone/>
            </a:pPr>
            <a:r>
              <a:rPr lang="en-US" sz="1800" dirty="0">
                <a:solidFill>
                  <a:schemeClr val="bg1"/>
                </a:solidFill>
                <a:latin typeface="Titillium Web" panose="00000500000000000000" pitchFamily="2" charset="0"/>
                <a:ea typeface="Arial" panose="020B0604020202020204" pitchFamily="34" charset="0"/>
              </a:rPr>
              <a:t>The difference between the current (“incumbent”) solution’s objective value, and the theoretical best objective value, is called the </a:t>
            </a:r>
            <a:r>
              <a:rPr lang="en-US" sz="1800" i="1" dirty="0">
                <a:solidFill>
                  <a:schemeClr val="bg1"/>
                </a:solidFill>
                <a:latin typeface="Titillium Web" panose="00000500000000000000" pitchFamily="2" charset="0"/>
                <a:ea typeface="Arial" panose="020B0604020202020204" pitchFamily="34" charset="0"/>
              </a:rPr>
              <a:t>optimality gap </a:t>
            </a:r>
            <a:r>
              <a:rPr lang="en-US" sz="1800" dirty="0">
                <a:solidFill>
                  <a:schemeClr val="bg1"/>
                </a:solidFill>
                <a:latin typeface="Titillium Web" panose="00000500000000000000" pitchFamily="2" charset="0"/>
                <a:ea typeface="Arial" panose="020B0604020202020204" pitchFamily="34" charset="0"/>
              </a:rPr>
              <a:t>and is expressed as a percentage.</a:t>
            </a:r>
          </a:p>
          <a:p>
            <a:pPr marL="101598" indent="0">
              <a:buNone/>
            </a:pPr>
            <a:endParaRPr lang="en-US" sz="1800" dirty="0">
              <a:solidFill>
                <a:schemeClr val="bg1"/>
              </a:solidFill>
              <a:latin typeface="Titillium Web" panose="00000500000000000000" pitchFamily="2" charset="0"/>
              <a:ea typeface="Arial" panose="020B0604020202020204" pitchFamily="34" charset="0"/>
            </a:endParaRPr>
          </a:p>
          <a:p>
            <a:pPr marL="101598" indent="0">
              <a:buNone/>
            </a:pPr>
            <a:r>
              <a:rPr lang="en-US" sz="1800" dirty="0">
                <a:solidFill>
                  <a:schemeClr val="bg1"/>
                </a:solidFill>
                <a:latin typeface="Titillium Web" panose="00000500000000000000" pitchFamily="2" charset="0"/>
                <a:ea typeface="Arial" panose="020B0604020202020204" pitchFamily="34" charset="0"/>
              </a:rPr>
              <a:t>For Mixed Integer Linear Programs, solvers usually are set to stop when the optimality gap is at a threshold percentage (1% or 5% are common) or lower.  Thus, the returned solution may not actually be the optimal solution, but a </a:t>
            </a:r>
            <a:r>
              <a:rPr lang="en-US" sz="1800" i="1" dirty="0">
                <a:solidFill>
                  <a:schemeClr val="bg1"/>
                </a:solidFill>
                <a:latin typeface="Titillium Web" panose="00000500000000000000" pitchFamily="2" charset="0"/>
                <a:ea typeface="Arial" panose="020B0604020202020204" pitchFamily="34" charset="0"/>
              </a:rPr>
              <a:t>“good enough” solution</a:t>
            </a:r>
            <a:r>
              <a:rPr lang="en-US" sz="1800" dirty="0">
                <a:solidFill>
                  <a:schemeClr val="bg1"/>
                </a:solidFill>
                <a:latin typeface="Titillium Web" panose="00000500000000000000" pitchFamily="2" charset="0"/>
                <a:ea typeface="Arial" panose="020B0604020202020204" pitchFamily="34" charset="0"/>
              </a:rPr>
              <a:t>.</a:t>
            </a:r>
          </a:p>
          <a:p>
            <a:pPr marL="101598" indent="0">
              <a:buNone/>
            </a:pPr>
            <a:endParaRPr lang="en-US" sz="1800" dirty="0">
              <a:solidFill>
                <a:schemeClr val="bg1"/>
              </a:solidFill>
              <a:effectLst/>
              <a:latin typeface="Titillium Web" panose="00000500000000000000" pitchFamily="2" charset="0"/>
              <a:ea typeface="Arial" panose="020B0604020202020204" pitchFamily="34" charset="0"/>
            </a:endParaRPr>
          </a:p>
          <a:p>
            <a:pPr marL="101598" indent="0">
              <a:buNone/>
            </a:pPr>
            <a:endParaRPr lang="en-US" sz="1800" dirty="0">
              <a:solidFill>
                <a:schemeClr val="bg1"/>
              </a:solidFill>
              <a:effectLst/>
              <a:latin typeface="Titillium Web" panose="00000500000000000000" pitchFamily="2" charset="0"/>
              <a:ea typeface="Arial" panose="020B0604020202020204" pitchFamily="34" charset="0"/>
            </a:endParaRPr>
          </a:p>
        </p:txBody>
      </p:sp>
    </p:spTree>
    <p:extLst>
      <p:ext uri="{BB962C8B-B14F-4D97-AF65-F5344CB8AC3E}">
        <p14:creationId xmlns:p14="http://schemas.microsoft.com/office/powerpoint/2010/main" val="23380840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63C55C-4061-5B6C-83BF-77A6A4E026A0}"/>
              </a:ext>
            </a:extLst>
          </p:cNvPr>
          <p:cNvSpPr>
            <a:spLocks noGrp="1"/>
          </p:cNvSpPr>
          <p:nvPr>
            <p:ph type="ctrTitle"/>
          </p:nvPr>
        </p:nvSpPr>
        <p:spPr/>
        <p:txBody>
          <a:bodyPr/>
          <a:lstStyle/>
          <a:p>
            <a:r>
              <a:rPr lang="en-US" dirty="0"/>
              <a:t>Activity: </a:t>
            </a:r>
          </a:p>
        </p:txBody>
      </p:sp>
      <p:sp>
        <p:nvSpPr>
          <p:cNvPr id="5" name="Subtitle 4">
            <a:extLst>
              <a:ext uri="{FF2B5EF4-FFF2-40B4-BE49-F238E27FC236}">
                <a16:creationId xmlns:a16="http://schemas.microsoft.com/office/drawing/2014/main" id="{16D8575C-3879-49E7-E8F9-D77D2DD8E7B3}"/>
              </a:ext>
            </a:extLst>
          </p:cNvPr>
          <p:cNvSpPr>
            <a:spLocks noGrp="1"/>
          </p:cNvSpPr>
          <p:nvPr>
            <p:ph type="subTitle" idx="1"/>
          </p:nvPr>
        </p:nvSpPr>
        <p:spPr/>
        <p:txBody>
          <a:bodyPr/>
          <a:lstStyle/>
          <a:p>
            <a:r>
              <a:rPr lang="en-US" b="1" dirty="0">
                <a:solidFill>
                  <a:schemeClr val="bg1"/>
                </a:solidFill>
                <a:latin typeface="Titillium Web" panose="00000500000000000000" pitchFamily="2" charset="0"/>
                <a:ea typeface="Arial" panose="020B0604020202020204" pitchFamily="34" charset="0"/>
              </a:rPr>
              <a:t>Open Session 3, Exercise 1 Toyshop </a:t>
            </a:r>
            <a:r>
              <a:rPr lang="en-US" b="1" dirty="0" err="1">
                <a:solidFill>
                  <a:schemeClr val="bg1"/>
                </a:solidFill>
                <a:latin typeface="Titillium Web" panose="00000500000000000000" pitchFamily="2" charset="0"/>
                <a:ea typeface="Arial" panose="020B0604020202020204" pitchFamily="34" charset="0"/>
              </a:rPr>
              <a:t>Integer.Rmd</a:t>
            </a:r>
            <a:endParaRPr lang="en-US" sz="2400" b="1" dirty="0">
              <a:solidFill>
                <a:schemeClr val="bg1"/>
              </a:solidFill>
              <a:effectLst/>
              <a:latin typeface="Titillium Web" panose="00000500000000000000" pitchFamily="2" charset="0"/>
              <a:ea typeface="Arial" panose="020B0604020202020204" pitchFamily="34" charset="0"/>
            </a:endParaRPr>
          </a:p>
        </p:txBody>
      </p:sp>
      <p:pic>
        <p:nvPicPr>
          <p:cNvPr id="3" name="Picture 2">
            <a:extLst>
              <a:ext uri="{FF2B5EF4-FFF2-40B4-BE49-F238E27FC236}">
                <a16:creationId xmlns:a16="http://schemas.microsoft.com/office/drawing/2014/main" id="{A77EA5E3-79CD-0898-69D1-E775DE9E324B}"/>
              </a:ext>
            </a:extLst>
          </p:cNvPr>
          <p:cNvPicPr>
            <a:picLocks noChangeAspect="1"/>
          </p:cNvPicPr>
          <p:nvPr/>
        </p:nvPicPr>
        <p:blipFill>
          <a:blip r:embed="rId2"/>
          <a:stretch>
            <a:fillRect/>
          </a:stretch>
        </p:blipFill>
        <p:spPr>
          <a:xfrm>
            <a:off x="10363200" y="6061472"/>
            <a:ext cx="1828800" cy="796528"/>
          </a:xfrm>
          <a:prstGeom prst="rect">
            <a:avLst/>
          </a:prstGeom>
        </p:spPr>
      </p:pic>
    </p:spTree>
    <p:extLst>
      <p:ext uri="{BB962C8B-B14F-4D97-AF65-F5344CB8AC3E}">
        <p14:creationId xmlns:p14="http://schemas.microsoft.com/office/powerpoint/2010/main" val="1173462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D725-5C90-92F5-2977-0C2B0CC8E55A}"/>
              </a:ext>
            </a:extLst>
          </p:cNvPr>
          <p:cNvSpPr>
            <a:spLocks noGrp="1"/>
          </p:cNvSpPr>
          <p:nvPr>
            <p:ph type="title"/>
          </p:nvPr>
        </p:nvSpPr>
        <p:spPr>
          <a:xfrm>
            <a:off x="505326" y="0"/>
            <a:ext cx="10714674" cy="1143200"/>
          </a:xfrm>
        </p:spPr>
        <p:txBody>
          <a:bodyPr/>
          <a:lstStyle/>
          <a:p>
            <a:r>
              <a:rPr lang="en-US" sz="4400" dirty="0"/>
              <a:t>Optimization Modeling: Decision Variables</a:t>
            </a:r>
          </a:p>
        </p:txBody>
      </p:sp>
      <p:pic>
        <p:nvPicPr>
          <p:cNvPr id="4" name="Picture 3">
            <a:extLst>
              <a:ext uri="{FF2B5EF4-FFF2-40B4-BE49-F238E27FC236}">
                <a16:creationId xmlns:a16="http://schemas.microsoft.com/office/drawing/2014/main" id="{168312DE-B32D-C768-4B18-CD32013DC174}"/>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3" name="Text Placeholder 2">
            <a:extLst>
              <a:ext uri="{FF2B5EF4-FFF2-40B4-BE49-F238E27FC236}">
                <a16:creationId xmlns:a16="http://schemas.microsoft.com/office/drawing/2014/main" id="{7365E6D3-6DE9-58BB-32FA-8F8CAA339774}"/>
              </a:ext>
            </a:extLst>
          </p:cNvPr>
          <p:cNvSpPr>
            <a:spLocks noGrp="1"/>
          </p:cNvSpPr>
          <p:nvPr>
            <p:ph type="body" idx="1"/>
          </p:nvPr>
        </p:nvSpPr>
        <p:spPr>
          <a:xfrm>
            <a:off x="433137" y="1143200"/>
            <a:ext cx="10786863" cy="5369895"/>
          </a:xfrm>
          <a:solidFill>
            <a:schemeClr val="accent1"/>
          </a:solidFill>
        </p:spPr>
        <p:txBody>
          <a:bodyPr/>
          <a:lstStyle/>
          <a:p>
            <a:pPr marL="101598" indent="0">
              <a:buNone/>
            </a:pPr>
            <a:r>
              <a:rPr lang="en-US" sz="2000" dirty="0"/>
              <a:t>A modeler will define </a:t>
            </a:r>
            <a:r>
              <a:rPr lang="en-US" sz="2000" b="1" i="1" dirty="0"/>
              <a:t>decision variables, </a:t>
            </a:r>
            <a:r>
              <a:rPr lang="en-US" sz="2000" dirty="0"/>
              <a:t>numeric</a:t>
            </a:r>
            <a:r>
              <a:rPr lang="en-US" sz="2000" b="1" dirty="0"/>
              <a:t> </a:t>
            </a:r>
            <a:r>
              <a:rPr lang="en-US" sz="2000" dirty="0"/>
              <a:t>variables that either:</a:t>
            </a:r>
          </a:p>
          <a:p>
            <a:pPr lvl="1"/>
            <a:r>
              <a:rPr lang="en-US" sz="2000" dirty="0"/>
              <a:t>directly represent the decisions they want to make, or </a:t>
            </a:r>
          </a:p>
          <a:p>
            <a:pPr lvl="1"/>
            <a:r>
              <a:rPr lang="en-US" sz="2000" dirty="0"/>
              <a:t>facilitate the constraints.</a:t>
            </a:r>
          </a:p>
          <a:p>
            <a:pPr marL="101598" indent="0">
              <a:buNone/>
            </a:pPr>
            <a:endParaRPr lang="en-US" sz="2000" dirty="0"/>
          </a:p>
          <a:p>
            <a:pPr marL="101598" indent="0">
              <a:buNone/>
            </a:pPr>
            <a:r>
              <a:rPr lang="en-US" sz="2000" dirty="0"/>
              <a:t>The objective function is the expression in the optimization model that we want to minimize or maximize.  It consists of some or all decision variables (with coefficients), plus a constant (incl zero)</a:t>
            </a:r>
          </a:p>
          <a:p>
            <a:pPr marL="101598" indent="0">
              <a:buNone/>
            </a:pPr>
            <a:endParaRPr lang="en-US" sz="2000" dirty="0"/>
          </a:p>
          <a:p>
            <a:pPr marL="101598" indent="0">
              <a:buNone/>
            </a:pPr>
            <a:r>
              <a:rPr lang="en-US" sz="2000" dirty="0"/>
              <a:t>When the optimization model is sent to specialized software (a “solver”), the solver will determine the values of all decision variables that yield the optimal value of the objective function.</a:t>
            </a:r>
          </a:p>
          <a:p>
            <a:pPr marL="101598" indent="0">
              <a:buNone/>
            </a:pPr>
            <a:endParaRPr lang="en-US" sz="2000" dirty="0"/>
          </a:p>
          <a:p>
            <a:pPr marL="101598" indent="0">
              <a:buNone/>
            </a:pPr>
            <a:r>
              <a:rPr lang="en-US" sz="2000" dirty="0"/>
              <a:t>Decision variables can be three main types:</a:t>
            </a:r>
          </a:p>
          <a:p>
            <a:r>
              <a:rPr lang="en-US" sz="2000" b="1" dirty="0"/>
              <a:t>Continuous</a:t>
            </a:r>
            <a:r>
              <a:rPr lang="en-US" sz="2000" dirty="0"/>
              <a:t>: any real value, possibly within user-defined upper or lower bounds</a:t>
            </a:r>
          </a:p>
          <a:p>
            <a:r>
              <a:rPr lang="en-US" sz="2000" b="1" dirty="0"/>
              <a:t>Integer: </a:t>
            </a:r>
            <a:r>
              <a:rPr lang="en-US" sz="2000" dirty="0"/>
              <a:t>any integer value, possibly within user-defined upper or lower bounds</a:t>
            </a:r>
          </a:p>
          <a:p>
            <a:r>
              <a:rPr lang="en-US" sz="2000" b="1" dirty="0"/>
              <a:t>Binary</a:t>
            </a:r>
            <a:r>
              <a:rPr lang="en-US" sz="2000" dirty="0"/>
              <a:t>: only 0 or 1</a:t>
            </a:r>
          </a:p>
          <a:p>
            <a:pPr lvl="1"/>
            <a:endParaRPr lang="en-US" sz="2000" dirty="0"/>
          </a:p>
          <a:p>
            <a:pPr marL="101598" indent="0">
              <a:buNone/>
            </a:pPr>
            <a:endParaRPr lang="en-US" sz="2000" dirty="0"/>
          </a:p>
        </p:txBody>
      </p:sp>
      <p:sp>
        <p:nvSpPr>
          <p:cNvPr id="6" name="TextBox 5">
            <a:extLst>
              <a:ext uri="{FF2B5EF4-FFF2-40B4-BE49-F238E27FC236}">
                <a16:creationId xmlns:a16="http://schemas.microsoft.com/office/drawing/2014/main" id="{97D04772-50ED-0A3A-58F5-A57F7455CD9B}"/>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2272845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E25C-EE62-5A90-E29D-08D0C0015C29}"/>
              </a:ext>
            </a:extLst>
          </p:cNvPr>
          <p:cNvSpPr>
            <a:spLocks noGrp="1"/>
          </p:cNvSpPr>
          <p:nvPr>
            <p:ph type="title"/>
          </p:nvPr>
        </p:nvSpPr>
        <p:spPr>
          <a:xfrm>
            <a:off x="260092" y="393504"/>
            <a:ext cx="10248000" cy="1143200"/>
          </a:xfrm>
        </p:spPr>
        <p:txBody>
          <a:bodyPr/>
          <a:lstStyle/>
          <a:p>
            <a:r>
              <a:rPr lang="en-US" sz="3600" dirty="0"/>
              <a:t>Comparing Continuous Vs. Integer Decision Variable Results</a:t>
            </a:r>
          </a:p>
        </p:txBody>
      </p:sp>
      <p:pic>
        <p:nvPicPr>
          <p:cNvPr id="5" name="Picture 4">
            <a:extLst>
              <a:ext uri="{FF2B5EF4-FFF2-40B4-BE49-F238E27FC236}">
                <a16:creationId xmlns:a16="http://schemas.microsoft.com/office/drawing/2014/main" id="{02DF086C-F3EB-F512-9331-E3B5CD68F498}"/>
              </a:ext>
            </a:extLst>
          </p:cNvPr>
          <p:cNvPicPr>
            <a:picLocks noChangeAspect="1"/>
          </p:cNvPicPr>
          <p:nvPr/>
        </p:nvPicPr>
        <p:blipFill>
          <a:blip r:embed="rId2"/>
          <a:stretch>
            <a:fillRect/>
          </a:stretch>
        </p:blipFill>
        <p:spPr>
          <a:xfrm>
            <a:off x="860726" y="2219175"/>
            <a:ext cx="10002815" cy="1784236"/>
          </a:xfrm>
          <a:prstGeom prst="rect">
            <a:avLst/>
          </a:prstGeom>
        </p:spPr>
      </p:pic>
      <p:pic>
        <p:nvPicPr>
          <p:cNvPr id="7" name="Picture 6">
            <a:extLst>
              <a:ext uri="{FF2B5EF4-FFF2-40B4-BE49-F238E27FC236}">
                <a16:creationId xmlns:a16="http://schemas.microsoft.com/office/drawing/2014/main" id="{7C382825-EF31-8EAE-6EE9-A0F60FBD8D1E}"/>
              </a:ext>
            </a:extLst>
          </p:cNvPr>
          <p:cNvPicPr>
            <a:picLocks noChangeAspect="1"/>
          </p:cNvPicPr>
          <p:nvPr/>
        </p:nvPicPr>
        <p:blipFill>
          <a:blip r:embed="rId3"/>
          <a:stretch>
            <a:fillRect/>
          </a:stretch>
        </p:blipFill>
        <p:spPr>
          <a:xfrm>
            <a:off x="860725" y="4717870"/>
            <a:ext cx="10258425" cy="1238250"/>
          </a:xfrm>
          <a:prstGeom prst="rect">
            <a:avLst/>
          </a:prstGeom>
        </p:spPr>
      </p:pic>
      <p:pic>
        <p:nvPicPr>
          <p:cNvPr id="9" name="Picture 8">
            <a:extLst>
              <a:ext uri="{FF2B5EF4-FFF2-40B4-BE49-F238E27FC236}">
                <a16:creationId xmlns:a16="http://schemas.microsoft.com/office/drawing/2014/main" id="{F57C5C84-FEE5-BB04-544E-4C8EC52B20FC}"/>
              </a:ext>
            </a:extLst>
          </p:cNvPr>
          <p:cNvPicPr>
            <a:picLocks noChangeAspect="1"/>
          </p:cNvPicPr>
          <p:nvPr/>
        </p:nvPicPr>
        <p:blipFill>
          <a:blip r:embed="rId4"/>
          <a:stretch>
            <a:fillRect/>
          </a:stretch>
        </p:blipFill>
        <p:spPr>
          <a:xfrm>
            <a:off x="10363200" y="6061472"/>
            <a:ext cx="1828800" cy="796528"/>
          </a:xfrm>
          <a:prstGeom prst="rect">
            <a:avLst/>
          </a:prstGeom>
        </p:spPr>
      </p:pic>
      <p:sp>
        <p:nvSpPr>
          <p:cNvPr id="10" name="Rectangle 9">
            <a:extLst>
              <a:ext uri="{FF2B5EF4-FFF2-40B4-BE49-F238E27FC236}">
                <a16:creationId xmlns:a16="http://schemas.microsoft.com/office/drawing/2014/main" id="{FE1E784B-32F7-FD05-20B6-AF8CD7034096}"/>
              </a:ext>
            </a:extLst>
          </p:cNvPr>
          <p:cNvSpPr/>
          <p:nvPr/>
        </p:nvSpPr>
        <p:spPr>
          <a:xfrm>
            <a:off x="860726" y="1622612"/>
            <a:ext cx="2796874" cy="44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Continuous Decision Variables,</a:t>
            </a:r>
          </a:p>
          <a:p>
            <a:pPr algn="ctr"/>
            <a:r>
              <a:rPr lang="en-US" dirty="0"/>
              <a:t>Objective Function 57.5</a:t>
            </a:r>
          </a:p>
        </p:txBody>
      </p:sp>
      <p:sp>
        <p:nvSpPr>
          <p:cNvPr id="12" name="Rectangle 11">
            <a:extLst>
              <a:ext uri="{FF2B5EF4-FFF2-40B4-BE49-F238E27FC236}">
                <a16:creationId xmlns:a16="http://schemas.microsoft.com/office/drawing/2014/main" id="{AC9F5EB2-B8C9-3F02-FA4A-0A817A56685B}"/>
              </a:ext>
            </a:extLst>
          </p:cNvPr>
          <p:cNvSpPr/>
          <p:nvPr/>
        </p:nvSpPr>
        <p:spPr>
          <a:xfrm>
            <a:off x="860725" y="4174579"/>
            <a:ext cx="2796874" cy="44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Integer Decision Variables, Objective Function 57</a:t>
            </a:r>
          </a:p>
        </p:txBody>
      </p:sp>
    </p:spTree>
    <p:extLst>
      <p:ext uri="{BB962C8B-B14F-4D97-AF65-F5344CB8AC3E}">
        <p14:creationId xmlns:p14="http://schemas.microsoft.com/office/powerpoint/2010/main" val="4209569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Why Binary Variables?</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3" name="Text Placeholder 2">
            <a:extLst>
              <a:ext uri="{FF2B5EF4-FFF2-40B4-BE49-F238E27FC236}">
                <a16:creationId xmlns:a16="http://schemas.microsoft.com/office/drawing/2014/main" id="{B299B1E6-7660-F9B8-454E-2DE26833D461}"/>
              </a:ext>
            </a:extLst>
          </p:cNvPr>
          <p:cNvSpPr>
            <a:spLocks noGrp="1"/>
          </p:cNvSpPr>
          <p:nvPr>
            <p:ph type="body" idx="4294967295"/>
          </p:nvPr>
        </p:nvSpPr>
        <p:spPr>
          <a:xfrm>
            <a:off x="262339" y="1646869"/>
            <a:ext cx="11840013" cy="4997083"/>
          </a:xfrm>
          <a:solidFill>
            <a:schemeClr val="accent1"/>
          </a:solidFill>
        </p:spPr>
        <p:txBody>
          <a:bodyPr/>
          <a:lstStyle/>
          <a:p>
            <a:pPr marL="101598" indent="0">
              <a:buNone/>
            </a:pPr>
            <a:r>
              <a:rPr lang="en-US" sz="1800" dirty="0">
                <a:solidFill>
                  <a:schemeClr val="bg1"/>
                </a:solidFill>
                <a:effectLst/>
                <a:latin typeface="Titillium Web" panose="00000500000000000000" pitchFamily="2" charset="0"/>
                <a:ea typeface="Arial" panose="020B0604020202020204" pitchFamily="34" charset="0"/>
              </a:rPr>
              <a:t>In optimization modeling, you may need to model decisions that are, fundamentally, a yes/no question.</a:t>
            </a:r>
            <a:endParaRPr lang="en-US" sz="1800" dirty="0">
              <a:solidFill>
                <a:schemeClr val="bg1"/>
              </a:solidFill>
              <a:latin typeface="Titillium Web" panose="00000500000000000000" pitchFamily="2" charset="0"/>
              <a:ea typeface="Arial" panose="020B0604020202020204" pitchFamily="34" charset="0"/>
            </a:endParaRPr>
          </a:p>
          <a:p>
            <a:r>
              <a:rPr lang="en-US" sz="1800" dirty="0">
                <a:solidFill>
                  <a:schemeClr val="bg1"/>
                </a:solidFill>
                <a:effectLst/>
                <a:latin typeface="Titillium Web" panose="00000500000000000000" pitchFamily="2" charset="0"/>
                <a:ea typeface="Arial" panose="020B0604020202020204" pitchFamily="34" charset="0"/>
              </a:rPr>
              <a:t>Should I open a new warehouse in City X, yes or no?</a:t>
            </a:r>
            <a:endParaRPr lang="en-US" sz="1800" dirty="0">
              <a:solidFill>
                <a:schemeClr val="bg1"/>
              </a:solidFill>
              <a:latin typeface="Titillium Web" panose="00000500000000000000" pitchFamily="2" charset="0"/>
              <a:ea typeface="Arial" panose="020B0604020202020204" pitchFamily="34" charset="0"/>
            </a:endParaRPr>
          </a:p>
          <a:p>
            <a:r>
              <a:rPr lang="en-US" sz="1800" dirty="0">
                <a:solidFill>
                  <a:schemeClr val="bg1"/>
                </a:solidFill>
                <a:effectLst/>
                <a:latin typeface="Titillium Web" panose="00000500000000000000" pitchFamily="2" charset="0"/>
                <a:ea typeface="Arial" panose="020B0604020202020204" pitchFamily="34" charset="0"/>
              </a:rPr>
              <a:t>Should I engage a new manufacturer located in City Y, yes or no?</a:t>
            </a:r>
          </a:p>
          <a:p>
            <a:pPr marL="101598" indent="0">
              <a:buNone/>
            </a:pPr>
            <a:endParaRPr lang="en-US" sz="1800" dirty="0">
              <a:solidFill>
                <a:schemeClr val="bg1"/>
              </a:solidFill>
              <a:latin typeface="Titillium Web" panose="00000500000000000000" pitchFamily="2" charset="0"/>
              <a:ea typeface="Arial" panose="020B0604020202020204" pitchFamily="34" charset="0"/>
            </a:endParaRPr>
          </a:p>
          <a:p>
            <a:pPr marL="101598" indent="0">
              <a:buNone/>
            </a:pPr>
            <a:r>
              <a:rPr lang="en-US" sz="1800" dirty="0">
                <a:solidFill>
                  <a:schemeClr val="bg1"/>
                </a:solidFill>
                <a:latin typeface="Titillium Web" panose="00000500000000000000" pitchFamily="2" charset="0"/>
                <a:ea typeface="Arial" panose="020B0604020202020204" pitchFamily="34" charset="0"/>
              </a:rPr>
              <a:t>In these circumstances, there are usually positive and negative impacts to either a Yes or a No.  For example, opening a new warehouse near a major market may help lower your total delivery cost (good!) but there are startup capital costs (bad!)  You want your decision – yes or no – to reflect those puts and takes.</a:t>
            </a:r>
          </a:p>
          <a:p>
            <a:pPr marL="101598" indent="0">
              <a:buNone/>
            </a:pPr>
            <a:endParaRPr lang="en-US" sz="1800" dirty="0">
              <a:solidFill>
                <a:schemeClr val="bg1"/>
              </a:solidFill>
              <a:latin typeface="Titillium Web" panose="00000500000000000000" pitchFamily="2" charset="0"/>
              <a:ea typeface="Arial" panose="020B0604020202020204" pitchFamily="34" charset="0"/>
            </a:endParaRPr>
          </a:p>
          <a:p>
            <a:pPr marL="101598" indent="0">
              <a:buNone/>
            </a:pPr>
            <a:r>
              <a:rPr lang="en-US" sz="1800" dirty="0">
                <a:solidFill>
                  <a:schemeClr val="bg1"/>
                </a:solidFill>
                <a:latin typeface="Titillium Web" panose="00000500000000000000" pitchFamily="2" charset="0"/>
                <a:ea typeface="Arial" panose="020B0604020202020204" pitchFamily="34" charset="0"/>
              </a:rPr>
              <a:t>Binary decision variables are integer variables that </a:t>
            </a:r>
            <a:r>
              <a:rPr lang="en-US" sz="1800" i="1" dirty="0">
                <a:solidFill>
                  <a:schemeClr val="bg1"/>
                </a:solidFill>
                <a:latin typeface="Titillium Web" panose="00000500000000000000" pitchFamily="2" charset="0"/>
                <a:ea typeface="Arial" panose="020B0604020202020204" pitchFamily="34" charset="0"/>
              </a:rPr>
              <a:t>only can take the values of 0 or 1.  </a:t>
            </a:r>
            <a:r>
              <a:rPr lang="en-US" sz="1800" dirty="0">
                <a:solidFill>
                  <a:schemeClr val="bg1"/>
                </a:solidFill>
                <a:latin typeface="Titillium Web" panose="00000500000000000000" pitchFamily="2" charset="0"/>
                <a:ea typeface="Arial" panose="020B0604020202020204" pitchFamily="34" charset="0"/>
              </a:rPr>
              <a:t>In most supply chain modeling, 1 represents the presence of a facility (e.g., opening, or keeping open, a plant or warehouse) whereas 0 represents a closure or non-opening.</a:t>
            </a:r>
          </a:p>
          <a:p>
            <a:pPr marL="101598" indent="0">
              <a:buNone/>
            </a:pPr>
            <a:endParaRPr lang="en-US" sz="1800" dirty="0">
              <a:solidFill>
                <a:schemeClr val="bg1"/>
              </a:solidFill>
              <a:latin typeface="Titillium Web" panose="00000500000000000000" pitchFamily="2" charset="0"/>
              <a:ea typeface="Arial" panose="020B0604020202020204" pitchFamily="34" charset="0"/>
            </a:endParaRPr>
          </a:p>
          <a:p>
            <a:pPr marL="101598" indent="0">
              <a:buNone/>
            </a:pPr>
            <a:r>
              <a:rPr lang="en-US" sz="1800" dirty="0">
                <a:solidFill>
                  <a:schemeClr val="bg1"/>
                </a:solidFill>
                <a:latin typeface="Titillium Web" panose="00000500000000000000" pitchFamily="2" charset="0"/>
                <a:ea typeface="Arial" panose="020B0604020202020204" pitchFamily="34" charset="0"/>
              </a:rPr>
              <a:t>Binary variables are used in many other technical circumstances, particularly to enable specific types of constraints.</a:t>
            </a:r>
          </a:p>
        </p:txBody>
      </p:sp>
    </p:spTree>
    <p:extLst>
      <p:ext uri="{BB962C8B-B14F-4D97-AF65-F5344CB8AC3E}">
        <p14:creationId xmlns:p14="http://schemas.microsoft.com/office/powerpoint/2010/main" val="31756961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Why Binary Variables?</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3" name="Text Placeholder 2">
            <a:extLst>
              <a:ext uri="{FF2B5EF4-FFF2-40B4-BE49-F238E27FC236}">
                <a16:creationId xmlns:a16="http://schemas.microsoft.com/office/drawing/2014/main" id="{B299B1E6-7660-F9B8-454E-2DE26833D461}"/>
              </a:ext>
            </a:extLst>
          </p:cNvPr>
          <p:cNvSpPr>
            <a:spLocks noGrp="1"/>
          </p:cNvSpPr>
          <p:nvPr>
            <p:ph type="body" idx="4294967295"/>
          </p:nvPr>
        </p:nvSpPr>
        <p:spPr>
          <a:xfrm>
            <a:off x="262340" y="1646869"/>
            <a:ext cx="11388640" cy="4414603"/>
          </a:xfrm>
          <a:solidFill>
            <a:schemeClr val="accent1"/>
          </a:solidFill>
        </p:spPr>
        <p:txBody>
          <a:bodyPr/>
          <a:lstStyle/>
          <a:p>
            <a:pPr marL="101598" indent="0">
              <a:buNone/>
            </a:pPr>
            <a:r>
              <a:rPr lang="en-US" sz="1800" b="1" i="1" dirty="0">
                <a:solidFill>
                  <a:schemeClr val="bg1"/>
                </a:solidFill>
                <a:latin typeface="Titillium Web" panose="00000500000000000000" pitchFamily="2" charset="0"/>
                <a:ea typeface="Arial" panose="020B0604020202020204" pitchFamily="34" charset="0"/>
              </a:rPr>
              <a:t>Objective Function With Binary Variables</a:t>
            </a:r>
          </a:p>
          <a:p>
            <a:pPr marL="101598" indent="0">
              <a:buNone/>
            </a:pPr>
            <a:endParaRPr lang="en-US" sz="1800" b="1" i="1" dirty="0">
              <a:solidFill>
                <a:schemeClr val="bg1"/>
              </a:solidFill>
              <a:latin typeface="Titillium Web" panose="00000500000000000000" pitchFamily="2" charset="0"/>
              <a:ea typeface="Arial" panose="020B0604020202020204" pitchFamily="34" charset="0"/>
            </a:endParaRPr>
          </a:p>
          <a:p>
            <a:pPr marL="101598" indent="0">
              <a:buNone/>
            </a:pPr>
            <a:r>
              <a:rPr lang="en-US" sz="1800" dirty="0">
                <a:solidFill>
                  <a:schemeClr val="bg1"/>
                </a:solidFill>
                <a:latin typeface="Titillium Web" panose="00000500000000000000" pitchFamily="2" charset="0"/>
                <a:ea typeface="Arial" panose="020B0604020202020204" pitchFamily="34" charset="0"/>
              </a:rPr>
              <a:t>Suppose y is a binary decision variable, representing whether to open (y=1) or not open (y=0) a warehouse.  Opening the warehouse will cost $1,000,000.  You want the opening cost of the warehouse to be included in your overall cost – the objective function.</a:t>
            </a:r>
          </a:p>
          <a:p>
            <a:pPr marL="101598" indent="0">
              <a:buNone/>
            </a:pPr>
            <a:endParaRPr lang="en-US" sz="1800" dirty="0">
              <a:solidFill>
                <a:schemeClr val="bg1"/>
              </a:solidFill>
              <a:latin typeface="Titillium Web" panose="00000500000000000000" pitchFamily="2" charset="0"/>
              <a:ea typeface="Arial" panose="020B0604020202020204" pitchFamily="34" charset="0"/>
            </a:endParaRPr>
          </a:p>
          <a:p>
            <a:pPr marL="101598" indent="0">
              <a:buNone/>
            </a:pPr>
            <a:r>
              <a:rPr lang="en-US" sz="1800" dirty="0">
                <a:solidFill>
                  <a:schemeClr val="bg1"/>
                </a:solidFill>
                <a:latin typeface="Titillium Web" panose="00000500000000000000" pitchFamily="2" charset="0"/>
                <a:ea typeface="Arial" panose="020B0604020202020204" pitchFamily="34" charset="0"/>
              </a:rPr>
              <a:t>To do this, you would include a term in the objective function:</a:t>
            </a:r>
          </a:p>
          <a:p>
            <a:pPr marL="101598" indent="0">
              <a:buNone/>
            </a:pPr>
            <a:endParaRPr lang="en-US" sz="1800" dirty="0">
              <a:solidFill>
                <a:schemeClr val="bg1"/>
              </a:solidFill>
              <a:latin typeface="Titillium Web" panose="00000500000000000000" pitchFamily="2" charset="0"/>
              <a:ea typeface="Arial" panose="020B0604020202020204" pitchFamily="34" charset="0"/>
            </a:endParaRPr>
          </a:p>
          <a:p>
            <a:pPr marL="101598" indent="0">
              <a:buNone/>
            </a:pPr>
            <a:r>
              <a:rPr lang="en-US" sz="1800" dirty="0">
                <a:solidFill>
                  <a:schemeClr val="bg1"/>
                </a:solidFill>
                <a:latin typeface="Titillium Web" panose="00000500000000000000" pitchFamily="2" charset="0"/>
                <a:ea typeface="Arial" panose="020B0604020202020204" pitchFamily="34" charset="0"/>
              </a:rPr>
              <a:t>{rest of objective function} + 1000000y</a:t>
            </a:r>
          </a:p>
          <a:p>
            <a:pPr marL="101598" indent="0">
              <a:buNone/>
            </a:pPr>
            <a:endParaRPr lang="en-US" sz="1800" dirty="0">
              <a:solidFill>
                <a:schemeClr val="bg1"/>
              </a:solidFill>
              <a:latin typeface="Titillium Web" panose="00000500000000000000" pitchFamily="2" charset="0"/>
              <a:ea typeface="Arial" panose="020B0604020202020204" pitchFamily="34" charset="0"/>
            </a:endParaRPr>
          </a:p>
          <a:p>
            <a:pPr marL="101598" indent="0">
              <a:buNone/>
            </a:pPr>
            <a:r>
              <a:rPr lang="en-US" sz="1800" dirty="0">
                <a:solidFill>
                  <a:schemeClr val="bg1"/>
                </a:solidFill>
                <a:latin typeface="Titillium Web" panose="00000500000000000000" pitchFamily="2" charset="0"/>
                <a:ea typeface="Arial" panose="020B0604020202020204" pitchFamily="34" charset="0"/>
              </a:rPr>
              <a:t>If the model opens the warehouse (y=1), then $1,000,000 will be added to the objective function.  If the model does not open the warehouse (y=0), then nothing will be added to the objective function.</a:t>
            </a:r>
          </a:p>
        </p:txBody>
      </p:sp>
    </p:spTree>
    <p:extLst>
      <p:ext uri="{BB962C8B-B14F-4D97-AF65-F5344CB8AC3E}">
        <p14:creationId xmlns:p14="http://schemas.microsoft.com/office/powerpoint/2010/main" val="12071814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DAC73D-B746-B0CF-DC6D-950C78832B19}"/>
              </a:ext>
            </a:extLst>
          </p:cNvPr>
          <p:cNvSpPr>
            <a:spLocks noGrp="1"/>
          </p:cNvSpPr>
          <p:nvPr>
            <p:ph type="ctrTitle"/>
          </p:nvPr>
        </p:nvSpPr>
        <p:spPr/>
        <p:txBody>
          <a:bodyPr/>
          <a:lstStyle/>
          <a:p>
            <a:r>
              <a:rPr lang="en-US"/>
              <a:t>Questions?</a:t>
            </a:r>
            <a:endParaRPr lang="en-US" dirty="0"/>
          </a:p>
        </p:txBody>
      </p:sp>
      <p:pic>
        <p:nvPicPr>
          <p:cNvPr id="6" name="Picture 5">
            <a:extLst>
              <a:ext uri="{FF2B5EF4-FFF2-40B4-BE49-F238E27FC236}">
                <a16:creationId xmlns:a16="http://schemas.microsoft.com/office/drawing/2014/main" id="{01BB7AA1-8434-49F7-4838-1A235FFD0A6D}"/>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3" name="TextBox 2">
            <a:extLst>
              <a:ext uri="{FF2B5EF4-FFF2-40B4-BE49-F238E27FC236}">
                <a16:creationId xmlns:a16="http://schemas.microsoft.com/office/drawing/2014/main" id="{95B6A11C-3192-5A1B-289B-3A87DAE92B2D}"/>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29503122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p:txBody>
          <a:bodyPr/>
          <a:lstStyle/>
          <a:p>
            <a:r>
              <a:rPr lang="en-US" sz="4800" dirty="0"/>
              <a:t>Thank you for listening!</a:t>
            </a:r>
          </a:p>
        </p:txBody>
      </p:sp>
      <p:sp>
        <p:nvSpPr>
          <p:cNvPr id="7" name="Text Placeholder 6">
            <a:extLst>
              <a:ext uri="{FF2B5EF4-FFF2-40B4-BE49-F238E27FC236}">
                <a16:creationId xmlns:a16="http://schemas.microsoft.com/office/drawing/2014/main" id="{253B2842-5AF8-47E1-92F8-358C3DEC5D1B}"/>
              </a:ext>
            </a:extLst>
          </p:cNvPr>
          <p:cNvSpPr>
            <a:spLocks noGrp="1"/>
          </p:cNvSpPr>
          <p:nvPr>
            <p:ph type="body" idx="1"/>
          </p:nvPr>
        </p:nvSpPr>
        <p:spPr>
          <a:xfrm>
            <a:off x="152399" y="2455071"/>
            <a:ext cx="6353175" cy="2316954"/>
          </a:xfrm>
          <a:solidFill>
            <a:schemeClr val="accent1"/>
          </a:solidFill>
        </p:spPr>
        <p:txBody>
          <a:bodyPr/>
          <a:lstStyle/>
          <a:p>
            <a:r>
              <a:rPr lang="en-US" sz="2400" dirty="0">
                <a:solidFill>
                  <a:schemeClr val="bg1"/>
                </a:solidFill>
              </a:rPr>
              <a:t>ralph@datadrivensupplychain.com</a:t>
            </a:r>
          </a:p>
          <a:p>
            <a:r>
              <a:rPr lang="en-US" sz="2400" dirty="0">
                <a:solidFill>
                  <a:schemeClr val="bg1"/>
                </a:solidFill>
              </a:rPr>
              <a:t>www.datadrivensupplychain.com</a:t>
            </a:r>
          </a:p>
          <a:p>
            <a:r>
              <a:rPr lang="en-US" sz="2400" dirty="0">
                <a:solidFill>
                  <a:schemeClr val="bg1"/>
                </a:solidFill>
              </a:rPr>
              <a:t>https://www.linkedin.com/company/data-driven-supply-chain</a:t>
            </a:r>
          </a:p>
          <a:p>
            <a:r>
              <a:rPr lang="en-US" sz="2400" dirty="0">
                <a:solidFill>
                  <a:schemeClr val="bg1"/>
                </a:solidFill>
              </a:rPr>
              <a:t>https://www.linkedin.com/in/ralphasher/</a:t>
            </a:r>
            <a:endParaRPr lang="en-US" dirty="0">
              <a:solidFill>
                <a:schemeClr val="bg1"/>
              </a:solidFill>
            </a:endParaRP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3"/>
          <a:stretch>
            <a:fillRect/>
          </a:stretch>
        </p:blipFill>
        <p:spPr>
          <a:xfrm>
            <a:off x="10363200" y="6061472"/>
            <a:ext cx="1828800" cy="796528"/>
          </a:xfrm>
          <a:prstGeom prst="rect">
            <a:avLst/>
          </a:prstGeom>
        </p:spPr>
      </p:pic>
      <p:pic>
        <p:nvPicPr>
          <p:cNvPr id="5" name="Picture 4" descr="A person wearing glasses&#10;&#10;Description automatically generated with low confidence">
            <a:extLst>
              <a:ext uri="{FF2B5EF4-FFF2-40B4-BE49-F238E27FC236}">
                <a16:creationId xmlns:a16="http://schemas.microsoft.com/office/drawing/2014/main" id="{A192717F-1A20-4D86-BC68-F306A53ABC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2984" y="1049867"/>
            <a:ext cx="4806617" cy="4200200"/>
          </a:xfrm>
          <a:prstGeom prst="rect">
            <a:avLst/>
          </a:prstGeom>
        </p:spPr>
      </p:pic>
    </p:spTree>
    <p:extLst>
      <p:ext uri="{BB962C8B-B14F-4D97-AF65-F5344CB8AC3E}">
        <p14:creationId xmlns:p14="http://schemas.microsoft.com/office/powerpoint/2010/main" val="229102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D725-5C90-92F5-2977-0C2B0CC8E55A}"/>
              </a:ext>
            </a:extLst>
          </p:cNvPr>
          <p:cNvSpPr>
            <a:spLocks noGrp="1"/>
          </p:cNvSpPr>
          <p:nvPr>
            <p:ph type="title"/>
          </p:nvPr>
        </p:nvSpPr>
        <p:spPr>
          <a:xfrm>
            <a:off x="972000" y="0"/>
            <a:ext cx="10248000" cy="1143200"/>
          </a:xfrm>
        </p:spPr>
        <p:txBody>
          <a:bodyPr/>
          <a:lstStyle/>
          <a:p>
            <a:r>
              <a:rPr lang="en-US" sz="4400" dirty="0"/>
              <a:t>Optimization Model Types</a:t>
            </a:r>
          </a:p>
        </p:txBody>
      </p:sp>
      <p:sp>
        <p:nvSpPr>
          <p:cNvPr id="3" name="Text Placeholder 2">
            <a:extLst>
              <a:ext uri="{FF2B5EF4-FFF2-40B4-BE49-F238E27FC236}">
                <a16:creationId xmlns:a16="http://schemas.microsoft.com/office/drawing/2014/main" id="{7365E6D3-6DE9-58BB-32FA-8F8CAA339774}"/>
              </a:ext>
            </a:extLst>
          </p:cNvPr>
          <p:cNvSpPr>
            <a:spLocks noGrp="1"/>
          </p:cNvSpPr>
          <p:nvPr>
            <p:ph type="body" idx="1"/>
          </p:nvPr>
        </p:nvSpPr>
        <p:spPr>
          <a:xfrm>
            <a:off x="972000" y="1143200"/>
            <a:ext cx="10248000" cy="5321296"/>
          </a:xfrm>
          <a:solidFill>
            <a:schemeClr val="accent1"/>
          </a:solidFill>
        </p:spPr>
        <p:txBody>
          <a:bodyPr/>
          <a:lstStyle/>
          <a:p>
            <a:pPr marL="101598" indent="0">
              <a:buNone/>
            </a:pPr>
            <a:r>
              <a:rPr lang="en-US" sz="2000" dirty="0"/>
              <a:t>The types of decision variables, and the form of the constraints and objective function, will determine what type optimization model you have.</a:t>
            </a:r>
          </a:p>
          <a:p>
            <a:pPr marL="101598" indent="0">
              <a:buNone/>
            </a:pPr>
            <a:endParaRPr lang="en-US" sz="2000" dirty="0"/>
          </a:p>
          <a:p>
            <a:r>
              <a:rPr lang="en-US" sz="2000" b="1" dirty="0"/>
              <a:t>Linear Programming (LP) model:</a:t>
            </a:r>
            <a:r>
              <a:rPr lang="en-US" sz="2000" dirty="0"/>
              <a:t> only continuous decision variables, all constraints and the objective function are linear</a:t>
            </a:r>
          </a:p>
          <a:p>
            <a:r>
              <a:rPr lang="en-US" sz="2000" b="1" dirty="0"/>
              <a:t>Mixed Integer Linear Programming (MILP) model:</a:t>
            </a:r>
            <a:r>
              <a:rPr lang="en-US" sz="2000" dirty="0"/>
              <a:t> at least some decision variables are binary or integer, all constraints and the objective function are linear</a:t>
            </a:r>
          </a:p>
          <a:p>
            <a:r>
              <a:rPr lang="en-US" sz="2000" b="1" dirty="0"/>
              <a:t>Nonlinear Programming (NLP) model:</a:t>
            </a:r>
            <a:r>
              <a:rPr lang="en-US" sz="2000" dirty="0"/>
              <a:t> At least one term in the constraints or objective function are nonlinear (e.g., two decision variables multiplied by each other, or a decision variable raised to an exponent other than 1)</a:t>
            </a:r>
          </a:p>
          <a:p>
            <a:endParaRPr lang="en-US" sz="2000" dirty="0"/>
          </a:p>
          <a:p>
            <a:r>
              <a:rPr lang="en-US" sz="2000" b="1" i="1" dirty="0"/>
              <a:t>Mixed Integer Linear Programming is the dominant form of optimization modeling used in supply chain modeling</a:t>
            </a:r>
          </a:p>
          <a:p>
            <a:pPr marL="101598" indent="0">
              <a:buNone/>
            </a:pPr>
            <a:endParaRPr lang="en-US" sz="2000" b="1" dirty="0"/>
          </a:p>
          <a:p>
            <a:pPr marL="101598" indent="0">
              <a:buNone/>
            </a:pPr>
            <a:endParaRPr lang="en-US" sz="2000" dirty="0"/>
          </a:p>
          <a:p>
            <a:pPr lvl="1"/>
            <a:endParaRPr lang="en-US" sz="2000" dirty="0"/>
          </a:p>
          <a:p>
            <a:pPr lvl="1"/>
            <a:endParaRPr lang="en-US" sz="2000" dirty="0"/>
          </a:p>
          <a:p>
            <a:pPr marL="101598" indent="0">
              <a:buNone/>
            </a:pPr>
            <a:endParaRPr lang="en-US" sz="2000" dirty="0"/>
          </a:p>
        </p:txBody>
      </p:sp>
      <p:pic>
        <p:nvPicPr>
          <p:cNvPr id="4" name="Picture 3">
            <a:extLst>
              <a:ext uri="{FF2B5EF4-FFF2-40B4-BE49-F238E27FC236}">
                <a16:creationId xmlns:a16="http://schemas.microsoft.com/office/drawing/2014/main" id="{A75F08D9-734C-3832-4562-AC7038135E8D}"/>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6" name="TextBox 5">
            <a:extLst>
              <a:ext uri="{FF2B5EF4-FFF2-40B4-BE49-F238E27FC236}">
                <a16:creationId xmlns:a16="http://schemas.microsoft.com/office/drawing/2014/main" id="{8EC0B3B6-B396-FFB7-828B-E7FADA816FDB}"/>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2591435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D725-5C90-92F5-2977-0C2B0CC8E55A}"/>
              </a:ext>
            </a:extLst>
          </p:cNvPr>
          <p:cNvSpPr>
            <a:spLocks noGrp="1"/>
          </p:cNvSpPr>
          <p:nvPr>
            <p:ph type="title"/>
          </p:nvPr>
        </p:nvSpPr>
        <p:spPr>
          <a:xfrm>
            <a:off x="972000" y="0"/>
            <a:ext cx="10248000" cy="1143200"/>
          </a:xfrm>
        </p:spPr>
        <p:txBody>
          <a:bodyPr/>
          <a:lstStyle/>
          <a:p>
            <a:r>
              <a:rPr lang="en-US" sz="4400" dirty="0"/>
              <a:t>Linear and Nonlinear Expressions</a:t>
            </a:r>
          </a:p>
        </p:txBody>
      </p:sp>
      <p:pic>
        <p:nvPicPr>
          <p:cNvPr id="4" name="Picture 3">
            <a:extLst>
              <a:ext uri="{FF2B5EF4-FFF2-40B4-BE49-F238E27FC236}">
                <a16:creationId xmlns:a16="http://schemas.microsoft.com/office/drawing/2014/main" id="{A75F08D9-734C-3832-4562-AC7038135E8D}"/>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6" name="TextBox 5">
            <a:extLst>
              <a:ext uri="{FF2B5EF4-FFF2-40B4-BE49-F238E27FC236}">
                <a16:creationId xmlns:a16="http://schemas.microsoft.com/office/drawing/2014/main" id="{8EC0B3B6-B396-FFB7-828B-E7FADA816FDB}"/>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365E6D3-6DE9-58BB-32FA-8F8CAA339774}"/>
                  </a:ext>
                </a:extLst>
              </p:cNvPr>
              <p:cNvSpPr>
                <a:spLocks noGrp="1"/>
              </p:cNvSpPr>
              <p:nvPr>
                <p:ph type="body" idx="1"/>
              </p:nvPr>
            </p:nvSpPr>
            <p:spPr>
              <a:xfrm>
                <a:off x="146649" y="1147712"/>
                <a:ext cx="11257472" cy="5710287"/>
              </a:xfrm>
              <a:solidFill>
                <a:schemeClr val="accent1"/>
              </a:solidFill>
            </p:spPr>
            <p:txBody>
              <a:bodyPr/>
              <a:lstStyle/>
              <a:p>
                <a:pPr marL="101598" indent="0">
                  <a:buNone/>
                </a:pPr>
                <a:r>
                  <a:rPr lang="en-US" sz="2000" b="1" dirty="0"/>
                  <a:t>Linear Expressions: Makes a single line in 1+ dimensions, when replacing any </a:t>
                </a:r>
                <a14:m>
                  <m:oMath xmlns:m="http://schemas.openxmlformats.org/officeDocument/2006/math">
                    <m:r>
                      <a:rPr lang="en-US" sz="2000" b="1" i="1" smtClean="0">
                        <a:latin typeface="Cambria Math" panose="02040503050406030204" pitchFamily="18" charset="0"/>
                      </a:rPr>
                      <m:t>≤</m:t>
                    </m:r>
                  </m:oMath>
                </a14:m>
                <a:r>
                  <a:rPr lang="en-US" sz="2000" b="1" dirty="0"/>
                  <a:t> or </a:t>
                </a:r>
                <a14:m>
                  <m:oMath xmlns:m="http://schemas.openxmlformats.org/officeDocument/2006/math">
                    <m:r>
                      <a:rPr lang="en-US" sz="2000" b="1" i="1">
                        <a:latin typeface="Cambria Math" panose="02040503050406030204" pitchFamily="18" charset="0"/>
                      </a:rPr>
                      <m:t>≥</m:t>
                    </m:r>
                  </m:oMath>
                </a14:m>
                <a:r>
                  <a:rPr lang="en-US" sz="2000" b="1" dirty="0"/>
                  <a:t> with =</a:t>
                </a:r>
              </a:p>
              <a:p>
                <a14:m>
                  <m:oMath xmlns:m="http://schemas.openxmlformats.org/officeDocument/2006/math">
                    <m:r>
                      <a:rPr lang="en-US" sz="2000" b="1" i="1" smtClean="0">
                        <a:latin typeface="Cambria Math" panose="02040503050406030204" pitchFamily="18" charset="0"/>
                      </a:rPr>
                      <m:t>𝒙</m:t>
                    </m:r>
                    <m:r>
                      <a:rPr lang="en-US" sz="2000" b="1" i="1" smtClean="0">
                        <a:latin typeface="Cambria Math" panose="02040503050406030204" pitchFamily="18" charset="0"/>
                      </a:rPr>
                      <m:t>+</m:t>
                    </m:r>
                    <m:r>
                      <a:rPr lang="en-US" sz="2000" b="1" i="1" smtClean="0">
                        <a:latin typeface="Cambria Math" panose="02040503050406030204" pitchFamily="18" charset="0"/>
                      </a:rPr>
                      <m:t>𝒚</m:t>
                    </m:r>
                    <m:r>
                      <a:rPr lang="en-US" sz="2000" b="1" i="1" smtClean="0">
                        <a:latin typeface="Cambria Math" panose="02040503050406030204" pitchFamily="18" charset="0"/>
                      </a:rPr>
                      <m:t>=</m:t>
                    </m:r>
                    <m:r>
                      <a:rPr lang="en-US" sz="2000" b="1" i="1" smtClean="0">
                        <a:latin typeface="Cambria Math" panose="02040503050406030204" pitchFamily="18" charset="0"/>
                      </a:rPr>
                      <m:t>𝟕</m:t>
                    </m:r>
                  </m:oMath>
                </a14:m>
                <a:endParaRPr lang="en-US" sz="2000" b="1" dirty="0"/>
              </a:p>
              <a:p>
                <a14:m>
                  <m:oMath xmlns:m="http://schemas.openxmlformats.org/officeDocument/2006/math">
                    <m:r>
                      <a:rPr lang="en-US" sz="2000" b="1" i="1" smtClean="0">
                        <a:latin typeface="Cambria Math" panose="02040503050406030204" pitchFamily="18" charset="0"/>
                      </a:rPr>
                      <m:t>𝒙</m:t>
                    </m:r>
                    <m:r>
                      <a:rPr lang="en-US" sz="2000" b="1" i="1" smtClean="0">
                        <a:latin typeface="Cambria Math" panose="02040503050406030204" pitchFamily="18" charset="0"/>
                      </a:rPr>
                      <m:t>≤</m:t>
                    </m:r>
                    <m:r>
                      <a:rPr lang="en-US" sz="2000" b="1" i="1" smtClean="0">
                        <a:latin typeface="Cambria Math" panose="02040503050406030204" pitchFamily="18" charset="0"/>
                      </a:rPr>
                      <m:t>𝟑</m:t>
                    </m:r>
                  </m:oMath>
                </a14:m>
                <a:endParaRPr lang="en-US" sz="2000" b="1" dirty="0"/>
              </a:p>
              <a:p>
                <a14:m>
                  <m:oMath xmlns:m="http://schemas.openxmlformats.org/officeDocument/2006/math">
                    <m:r>
                      <a:rPr lang="en-US" sz="2000" b="1" i="1" smtClean="0">
                        <a:latin typeface="Cambria Math" panose="02040503050406030204" pitchFamily="18" charset="0"/>
                      </a:rPr>
                      <m:t>𝒙</m:t>
                    </m:r>
                    <m:r>
                      <a:rPr lang="en-US" sz="2000" b="1" i="1" smtClean="0">
                        <a:latin typeface="Cambria Math" panose="02040503050406030204" pitchFamily="18" charset="0"/>
                      </a:rPr>
                      <m:t>+</m:t>
                    </m:r>
                    <m:r>
                      <a:rPr lang="en-US" sz="2000" b="1" i="1" smtClean="0">
                        <a:latin typeface="Cambria Math" panose="02040503050406030204" pitchFamily="18" charset="0"/>
                      </a:rPr>
                      <m:t>𝒚</m:t>
                    </m:r>
                    <m:r>
                      <a:rPr lang="en-US" sz="2000" b="1" i="1" smtClean="0">
                        <a:latin typeface="Cambria Math" panose="02040503050406030204" pitchFamily="18" charset="0"/>
                      </a:rPr>
                      <m:t> −</m:t>
                    </m:r>
                    <m:r>
                      <a:rPr lang="en-US" sz="2000" b="1" i="1" smtClean="0">
                        <a:latin typeface="Cambria Math" panose="02040503050406030204" pitchFamily="18" charset="0"/>
                      </a:rPr>
                      <m:t>𝒛</m:t>
                    </m:r>
                    <m:r>
                      <a:rPr lang="en-US" sz="2000" b="1" i="1" smtClean="0">
                        <a:latin typeface="Cambria Math" panose="02040503050406030204" pitchFamily="18" charset="0"/>
                      </a:rPr>
                      <m:t>≥</m:t>
                    </m:r>
                    <m:r>
                      <a:rPr lang="en-US" sz="2000" b="1" i="1" smtClean="0">
                        <a:latin typeface="Cambria Math" panose="02040503050406030204" pitchFamily="18" charset="0"/>
                      </a:rPr>
                      <m:t>𝟏𝟎</m:t>
                    </m:r>
                  </m:oMath>
                </a14:m>
                <a:endParaRPr lang="en-US" sz="2000" b="1" dirty="0"/>
              </a:p>
              <a:p>
                <a14:m>
                  <m:oMath xmlns:m="http://schemas.openxmlformats.org/officeDocument/2006/math">
                    <m:r>
                      <a:rPr lang="en-US" sz="2000" b="1" i="1" smtClean="0">
                        <a:latin typeface="Cambria Math" panose="02040503050406030204" pitchFamily="18" charset="0"/>
                      </a:rPr>
                      <m:t>𝑪𝒂𝒏</m:t>
                    </m:r>
                    <m:r>
                      <a:rPr lang="en-US" sz="2000" b="1" i="1" smtClean="0">
                        <a:latin typeface="Cambria Math" panose="02040503050406030204" pitchFamily="18" charset="0"/>
                      </a:rPr>
                      <m:t> </m:t>
                    </m:r>
                    <m:r>
                      <a:rPr lang="en-US" sz="2000" b="1" i="1" smtClean="0">
                        <a:latin typeface="Cambria Math" panose="02040503050406030204" pitchFamily="18" charset="0"/>
                      </a:rPr>
                      <m:t>𝒃𝒆</m:t>
                    </m:r>
                    <m:r>
                      <a:rPr lang="en-US" sz="2000" b="1" i="1" smtClean="0">
                        <a:latin typeface="Cambria Math" panose="02040503050406030204" pitchFamily="18" charset="0"/>
                      </a:rPr>
                      <m:t> </m:t>
                    </m:r>
                    <m:r>
                      <a:rPr lang="en-US" sz="2000" b="1" i="1" smtClean="0">
                        <a:latin typeface="Cambria Math" panose="02040503050406030204" pitchFamily="18" charset="0"/>
                      </a:rPr>
                      <m:t>𝒓𝒆𝒂𝒓𝒓𝒂𝒏𝒈𝒆𝒅</m:t>
                    </m:r>
                    <m:r>
                      <a:rPr lang="en-US" sz="2000" b="1" i="1" smtClean="0">
                        <a:latin typeface="Cambria Math" panose="02040503050406030204" pitchFamily="18" charset="0"/>
                      </a:rPr>
                      <m:t> </m:t>
                    </m:r>
                    <m:r>
                      <a:rPr lang="en-US" sz="2000" b="1" i="1" smtClean="0">
                        <a:latin typeface="Cambria Math" panose="02040503050406030204" pitchFamily="18" charset="0"/>
                      </a:rPr>
                      <m:t>𝒕𝒐</m:t>
                    </m:r>
                    <m:r>
                      <a:rPr lang="en-US" sz="2000" b="1" i="1" smtClean="0">
                        <a:latin typeface="Cambria Math" panose="02040503050406030204" pitchFamily="18" charset="0"/>
                      </a:rPr>
                      <m:t> </m:t>
                    </m:r>
                    <m:r>
                      <a:rPr lang="en-US" sz="2000" b="1" i="1" smtClean="0">
                        <a:latin typeface="Cambria Math" panose="02040503050406030204" pitchFamily="18" charset="0"/>
                      </a:rPr>
                      <m:t>𝒇𝒐𝒓𝒎</m:t>
                    </m:r>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𝟏</m:t>
                        </m:r>
                      </m:sub>
                    </m:sSub>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𝟑</m:t>
                        </m:r>
                      </m:sub>
                    </m:sSub>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𝟑</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𝒌</m:t>
                        </m:r>
                      </m:sub>
                    </m:sSub>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𝒌</m:t>
                        </m:r>
                      </m:sub>
                    </m:sSub>
                    <m:r>
                      <a:rPr lang="en-US" sz="2000" b="1" i="1" smtClean="0">
                        <a:latin typeface="Cambria Math" panose="02040503050406030204" pitchFamily="18" charset="0"/>
                      </a:rPr>
                      <m:t>≤</m:t>
                    </m:r>
                    <m:r>
                      <a:rPr lang="en-US" sz="2000" b="1" i="1" smtClean="0">
                        <a:latin typeface="Cambria Math" panose="02040503050406030204" pitchFamily="18" charset="0"/>
                      </a:rPr>
                      <m:t>𝒄</m:t>
                    </m:r>
                    <m:r>
                      <a:rPr lang="en-US" sz="2000" b="1" i="1" smtClean="0">
                        <a:latin typeface="Cambria Math" panose="02040503050406030204" pitchFamily="18" charset="0"/>
                      </a:rPr>
                      <m:t> (</m:t>
                    </m:r>
                    <m:r>
                      <a:rPr lang="en-US" sz="2000" b="1" i="1" smtClean="0">
                        <a:latin typeface="Cambria Math" panose="02040503050406030204" pitchFamily="18" charset="0"/>
                      </a:rPr>
                      <m:t>𝒐𝒓</m:t>
                    </m:r>
                    <m:r>
                      <a:rPr lang="en-US" sz="2000" b="1" i="1" smtClean="0">
                        <a:latin typeface="Cambria Math" panose="02040503050406030204" pitchFamily="18" charset="0"/>
                      </a:rPr>
                      <m:t>=) </m:t>
                    </m:r>
                  </m:oMath>
                </a14:m>
                <a:endParaRPr lang="en-US" sz="2000" b="1" dirty="0"/>
              </a:p>
              <a:p>
                <a:endParaRPr lang="en-US" sz="2000" b="1" dirty="0"/>
              </a:p>
              <a:p>
                <a:pPr marL="101598" indent="0">
                  <a:buNone/>
                </a:pPr>
                <a:r>
                  <a:rPr lang="en-US" sz="2000" b="1" dirty="0"/>
                  <a:t>Nonlinear Expressions: Does not make a line on 1+ dimensions when replacing </a:t>
                </a:r>
                <a14:m>
                  <m:oMath xmlns:m="http://schemas.openxmlformats.org/officeDocument/2006/math">
                    <m:r>
                      <a:rPr lang="en-US" sz="2000" b="1" i="1" smtClean="0">
                        <a:latin typeface="Cambria Math" panose="02040503050406030204" pitchFamily="18" charset="0"/>
                      </a:rPr>
                      <m:t>≤</m:t>
                    </m:r>
                  </m:oMath>
                </a14:m>
                <a:r>
                  <a:rPr lang="en-US" sz="2000" b="1" dirty="0"/>
                  <a:t> or </a:t>
                </a:r>
                <a14:m>
                  <m:oMath xmlns:m="http://schemas.openxmlformats.org/officeDocument/2006/math">
                    <m:r>
                      <a:rPr lang="en-US" sz="2000" b="1" i="1">
                        <a:latin typeface="Cambria Math" panose="02040503050406030204" pitchFamily="18" charset="0"/>
                      </a:rPr>
                      <m:t>≥</m:t>
                    </m:r>
                  </m:oMath>
                </a14:m>
                <a:r>
                  <a:rPr lang="en-US" sz="2000" b="1" dirty="0"/>
                  <a:t> with =</a:t>
                </a:r>
              </a:p>
              <a:p>
                <a14:m>
                  <m:oMath xmlns:m="http://schemas.openxmlformats.org/officeDocument/2006/math">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𝒙</m:t>
                        </m:r>
                      </m:e>
                      <m:sup>
                        <m:r>
                          <a:rPr lang="en-US" sz="2000" b="1" i="1" smtClean="0">
                            <a:latin typeface="Cambria Math" panose="02040503050406030204" pitchFamily="18" charset="0"/>
                          </a:rPr>
                          <m:t>𝟐</m:t>
                        </m:r>
                      </m:sup>
                    </m:sSup>
                    <m:r>
                      <a:rPr lang="en-US" sz="2000" b="1" i="1" smtClean="0">
                        <a:latin typeface="Cambria Math" panose="02040503050406030204" pitchFamily="18" charset="0"/>
                      </a:rPr>
                      <m:t>=</m:t>
                    </m:r>
                    <m:r>
                      <a:rPr lang="en-US" sz="2000" b="1" i="1" smtClean="0">
                        <a:latin typeface="Cambria Math" panose="02040503050406030204" pitchFamily="18" charset="0"/>
                      </a:rPr>
                      <m:t>𝟕</m:t>
                    </m:r>
                  </m:oMath>
                </a14:m>
                <a:endParaRPr lang="en-US" sz="2000" b="1" dirty="0"/>
              </a:p>
              <a:p>
                <a14:m>
                  <m:oMath xmlns:m="http://schemas.openxmlformats.org/officeDocument/2006/math">
                    <m:d>
                      <m:dPr>
                        <m:begChr m:val="|"/>
                        <m:endChr m:val="|"/>
                        <m:ctrlPr>
                          <a:rPr lang="en-US" sz="2000" b="1" i="1" smtClean="0">
                            <a:latin typeface="Cambria Math" panose="02040503050406030204" pitchFamily="18" charset="0"/>
                          </a:rPr>
                        </m:ctrlPr>
                      </m:dPr>
                      <m:e>
                        <m:r>
                          <a:rPr lang="en-US" sz="2000" b="1" i="1" smtClean="0">
                            <a:latin typeface="Cambria Math" panose="02040503050406030204" pitchFamily="18" charset="0"/>
                          </a:rPr>
                          <m:t>𝒙</m:t>
                        </m:r>
                      </m:e>
                    </m:d>
                    <m:r>
                      <a:rPr lang="en-US" sz="2000" b="1" i="1" smtClean="0">
                        <a:latin typeface="Cambria Math" panose="02040503050406030204" pitchFamily="18" charset="0"/>
                      </a:rPr>
                      <m:t>+</m:t>
                    </m:r>
                    <m:r>
                      <a:rPr lang="en-US" sz="2000" b="1" i="1" smtClean="0">
                        <a:latin typeface="Cambria Math" panose="02040503050406030204" pitchFamily="18" charset="0"/>
                      </a:rPr>
                      <m:t>𝟑</m:t>
                    </m:r>
                    <m:r>
                      <a:rPr lang="en-US" sz="2000" b="1" i="1" smtClean="0">
                        <a:latin typeface="Cambria Math" panose="02040503050406030204" pitchFamily="18" charset="0"/>
                      </a:rPr>
                      <m:t>≥</m:t>
                    </m:r>
                    <m:r>
                      <a:rPr lang="en-US" sz="2000" b="1" i="1" smtClean="0">
                        <a:latin typeface="Cambria Math" panose="02040503050406030204" pitchFamily="18" charset="0"/>
                      </a:rPr>
                      <m:t>𝟏𝟗</m:t>
                    </m:r>
                  </m:oMath>
                </a14:m>
                <a:endParaRPr lang="en-US" sz="2000" b="1" dirty="0"/>
              </a:p>
              <a:p>
                <a14:m>
                  <m:oMath xmlns:m="http://schemas.openxmlformats.org/officeDocument/2006/math">
                    <m:r>
                      <a:rPr lang="en-US" sz="2000" b="1" i="1" smtClean="0">
                        <a:latin typeface="Cambria Math" panose="02040503050406030204" pitchFamily="18" charset="0"/>
                      </a:rPr>
                      <m:t>𝒙𝒚</m:t>
                    </m:r>
                    <m:r>
                      <a:rPr lang="en-US" sz="2000" b="1" i="1" smtClean="0">
                        <a:latin typeface="Cambria Math" panose="02040503050406030204" pitchFamily="18" charset="0"/>
                      </a:rPr>
                      <m:t> −</m:t>
                    </m:r>
                    <m:r>
                      <a:rPr lang="en-US" sz="2000" b="1" i="1" smtClean="0">
                        <a:latin typeface="Cambria Math" panose="02040503050406030204" pitchFamily="18" charset="0"/>
                      </a:rPr>
                      <m:t>𝒛</m:t>
                    </m:r>
                    <m:r>
                      <a:rPr lang="en-US" sz="2000" b="1" i="1" smtClean="0">
                        <a:latin typeface="Cambria Math" panose="02040503050406030204" pitchFamily="18" charset="0"/>
                      </a:rPr>
                      <m:t>=</m:t>
                    </m:r>
                    <m:r>
                      <a:rPr lang="en-US" sz="2000" b="1" i="1" smtClean="0">
                        <a:latin typeface="Cambria Math" panose="02040503050406030204" pitchFamily="18" charset="0"/>
                      </a:rPr>
                      <m:t>𝟓</m:t>
                    </m:r>
                  </m:oMath>
                </a14:m>
                <a:endParaRPr lang="en-US" sz="2000" b="1" dirty="0"/>
              </a:p>
              <a:p>
                <a:endParaRPr lang="en-US" sz="2000" b="1" dirty="0"/>
              </a:p>
              <a:p>
                <a:pPr marL="101598" indent="0">
                  <a:buNone/>
                </a:pPr>
                <a:r>
                  <a:rPr lang="en-US" sz="2000" b="1" dirty="0"/>
                  <a:t>The presence of </a:t>
                </a:r>
                <a:r>
                  <a:rPr lang="en-US" sz="2000" b="1" i="1" dirty="0"/>
                  <a:t>any</a:t>
                </a:r>
                <a:r>
                  <a:rPr lang="en-US" sz="2000" b="1" dirty="0"/>
                  <a:t> nonlinear expression in the constraints or objective function of an optimization problem, makes it nonlinear.  Many modeling tricks have been developed to mimic nonlinear functionality, using only linear expressions</a:t>
                </a:r>
              </a:p>
              <a:p>
                <a:pPr marL="101598" indent="0">
                  <a:buNone/>
                </a:pPr>
                <a:endParaRPr lang="en-US" sz="2000" dirty="0"/>
              </a:p>
              <a:p>
                <a:pPr lvl="1"/>
                <a:endParaRPr lang="en-US" sz="2000" dirty="0"/>
              </a:p>
              <a:p>
                <a:pPr lvl="1"/>
                <a:endParaRPr lang="en-US" sz="2000" dirty="0"/>
              </a:p>
              <a:p>
                <a:pPr marL="101598" indent="0">
                  <a:buNone/>
                </a:pPr>
                <a:endParaRPr lang="en-US" sz="2000" dirty="0"/>
              </a:p>
            </p:txBody>
          </p:sp>
        </mc:Choice>
        <mc:Fallback xmlns="">
          <p:sp>
            <p:nvSpPr>
              <p:cNvPr id="3" name="Text Placeholder 2">
                <a:extLst>
                  <a:ext uri="{FF2B5EF4-FFF2-40B4-BE49-F238E27FC236}">
                    <a16:creationId xmlns:a16="http://schemas.microsoft.com/office/drawing/2014/main" id="{7365E6D3-6DE9-58BB-32FA-8F8CAA339774}"/>
                  </a:ext>
                </a:extLst>
              </p:cNvPr>
              <p:cNvSpPr>
                <a:spLocks noGrp="1" noRot="1" noChangeAspect="1" noMove="1" noResize="1" noEditPoints="1" noAdjustHandles="1" noChangeArrowheads="1" noChangeShapeType="1" noTextEdit="1"/>
              </p:cNvSpPr>
              <p:nvPr>
                <p:ph type="body" idx="1"/>
              </p:nvPr>
            </p:nvSpPr>
            <p:spPr>
              <a:xfrm>
                <a:off x="146649" y="1147712"/>
                <a:ext cx="11257472" cy="5710287"/>
              </a:xfrm>
              <a:blipFill>
                <a:blip r:embed="rId3"/>
                <a:stretch>
                  <a:fillRect r="-54" b="-427"/>
                </a:stretch>
              </a:blipFill>
            </p:spPr>
            <p:txBody>
              <a:bodyPr/>
              <a:lstStyle/>
              <a:p>
                <a:r>
                  <a:rPr lang="en-US">
                    <a:noFill/>
                  </a:rPr>
                  <a:t> </a:t>
                </a:r>
              </a:p>
            </p:txBody>
          </p:sp>
        </mc:Fallback>
      </mc:AlternateContent>
    </p:spTree>
    <p:extLst>
      <p:ext uri="{BB962C8B-B14F-4D97-AF65-F5344CB8AC3E}">
        <p14:creationId xmlns:p14="http://schemas.microsoft.com/office/powerpoint/2010/main" val="2899810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262340" y="355748"/>
            <a:ext cx="10392022" cy="1149421"/>
          </a:xfrm>
        </p:spPr>
        <p:txBody>
          <a:bodyPr/>
          <a:lstStyle/>
          <a:p>
            <a:r>
              <a:rPr lang="en-US" sz="4400" dirty="0"/>
              <a:t>Linear Programming Introduction: Toy Shop Example</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262340" y="1646870"/>
            <a:ext cx="11160626" cy="4131200"/>
          </a:xfrm>
          <a:solidFill>
            <a:schemeClr val="accent1"/>
          </a:solidFill>
        </p:spPr>
        <p:txBody>
          <a:bodyPr/>
          <a:lstStyle/>
          <a:p>
            <a:pPr marL="101598" indent="0">
              <a:buNone/>
            </a:pPr>
            <a:r>
              <a:rPr lang="en-US" sz="2000" dirty="0"/>
              <a:t>A modeler will define </a:t>
            </a:r>
            <a:r>
              <a:rPr lang="en-US" sz="2000" b="1" i="1" dirty="0"/>
              <a:t>decision variables, </a:t>
            </a:r>
            <a:r>
              <a:rPr lang="en-US" sz="2000" dirty="0"/>
              <a:t>variables that either:</a:t>
            </a:r>
          </a:p>
          <a:p>
            <a:pPr lvl="1"/>
            <a:r>
              <a:rPr lang="en-US" sz="2000" dirty="0"/>
              <a:t>directly represent the decisions they want to make, or </a:t>
            </a:r>
          </a:p>
          <a:p>
            <a:pPr lvl="1"/>
            <a:r>
              <a:rPr lang="en-US" sz="2000" dirty="0"/>
              <a:t>facilitate the constraints.</a:t>
            </a:r>
          </a:p>
          <a:p>
            <a:pPr marL="101598" indent="0">
              <a:buNone/>
            </a:pPr>
            <a:endParaRPr lang="en-US" sz="2000" dirty="0"/>
          </a:p>
          <a:p>
            <a:pPr marL="101598" indent="0">
              <a:buNone/>
            </a:pPr>
            <a:r>
              <a:rPr lang="en-US" sz="2000" dirty="0"/>
              <a:t>The objective function is the expression in the optimization model that we want to minimize or maximize.  It consists of some or all decision variables, plus coefficients and/or constants.  </a:t>
            </a:r>
          </a:p>
          <a:p>
            <a:pPr marL="101598" indent="0">
              <a:buNone/>
            </a:pPr>
            <a:endParaRPr lang="en-US" sz="1800" b="1" dirty="0"/>
          </a:p>
          <a:p>
            <a:pPr marL="101598" indent="0">
              <a:buNone/>
            </a:pPr>
            <a:r>
              <a:rPr lang="en-US" sz="1800" b="1" dirty="0"/>
              <a:t>Linear Programming (LP) model:</a:t>
            </a:r>
            <a:r>
              <a:rPr lang="en-US" sz="1800" dirty="0"/>
              <a:t> only continuous decision variables, all constraints and the objective function are linear</a:t>
            </a:r>
          </a:p>
          <a:p>
            <a:pPr marL="101598" indent="0">
              <a:buNone/>
            </a:pPr>
            <a:endParaRPr lang="en-US" sz="1800" dirty="0"/>
          </a:p>
          <a:p>
            <a:pPr marL="101598" indent="0">
              <a:buNone/>
            </a:pPr>
            <a:r>
              <a:rPr lang="en-US" sz="1800" b="1" i="1" dirty="0"/>
              <a:t>In this example, we will make simplifying assumptions about the linearity of the real world, for teaching purposes!</a:t>
            </a:r>
          </a:p>
          <a:p>
            <a:pPr marL="342900" marR="0" lvl="0" indent="-342900">
              <a:lnSpc>
                <a:spcPct val="106000"/>
              </a:lnSpc>
              <a:spcBef>
                <a:spcPts val="0"/>
              </a:spcBef>
              <a:spcAft>
                <a:spcPts val="800"/>
              </a:spcAft>
              <a:buFont typeface="Symbol" panose="05050102010706020507" pitchFamily="18" charset="2"/>
              <a:buChar char=""/>
            </a:pPr>
            <a:endParaRPr lang="en-US" sz="1800" b="1" dirty="0">
              <a:solidFill>
                <a:schemeClr val="bg1"/>
              </a:solidFill>
              <a:effectLst/>
              <a:latin typeface="Titillium Web" panose="00000500000000000000" pitchFamily="2" charset="0"/>
              <a:ea typeface="Arial" panose="020B0604020202020204" pitchFamily="34" charset="0"/>
            </a:endParaRPr>
          </a:p>
        </p:txBody>
      </p:sp>
      <p:sp>
        <p:nvSpPr>
          <p:cNvPr id="5" name="TextBox 4">
            <a:extLst>
              <a:ext uri="{FF2B5EF4-FFF2-40B4-BE49-F238E27FC236}">
                <a16:creationId xmlns:a16="http://schemas.microsoft.com/office/drawing/2014/main" id="{6167DDD5-110B-9E65-7F95-958EADD053EF}"/>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52887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74429"/>
            <a:ext cx="10392022" cy="1149421"/>
          </a:xfrm>
        </p:spPr>
        <p:txBody>
          <a:bodyPr/>
          <a:lstStyle/>
          <a:p>
            <a:r>
              <a:rPr lang="en-US" sz="4400" dirty="0"/>
              <a:t>Linear Programming Introduction: Toy Shop Example</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262340" y="1646869"/>
            <a:ext cx="11160626" cy="4997083"/>
          </a:xfrm>
          <a:solidFill>
            <a:schemeClr val="accent1"/>
          </a:solidFill>
        </p:spPr>
        <p:txBody>
          <a:bodyPr/>
          <a:lstStyle/>
          <a:p>
            <a:pPr marL="101598" indent="0">
              <a:buNone/>
            </a:pPr>
            <a:r>
              <a:rPr lang="en-US" sz="1800" dirty="0"/>
              <a:t>North Woods Toy Emporium is the premier toymaker in Minnesota.  The store makes and sells their own product, and they only have two items: wooden cars and wooden trains.  Each toy is prepared by hand.</a:t>
            </a:r>
          </a:p>
          <a:p>
            <a:pPr marL="101598" indent="0">
              <a:buNone/>
            </a:pPr>
            <a:endParaRPr lang="en-US" sz="1800" dirty="0"/>
          </a:p>
          <a:p>
            <a:pPr marL="101598" indent="0">
              <a:buNone/>
            </a:pPr>
            <a:r>
              <a:rPr lang="en-US" sz="1800" dirty="0"/>
              <a:t>Each car requires 5 hours of woodwork and 1 unit of wood.  Each train requires 3 hours of woodwork and 1 unit of wood.  The profit is $7 on each wooden car, and $4 on each wooden train.  The expert toymaker in the shop has 40 hours a week for making toys, and due to supply limitations, only has 10 units of wood available each week.</a:t>
            </a:r>
          </a:p>
          <a:p>
            <a:pPr marL="101598" indent="0">
              <a:buNone/>
            </a:pPr>
            <a:endParaRPr lang="en-US" sz="1800" dirty="0"/>
          </a:p>
          <a:p>
            <a:pPr marL="101598" indent="0">
              <a:buNone/>
            </a:pPr>
            <a:r>
              <a:rPr lang="en-US" sz="1800" dirty="0"/>
              <a:t>How many wooden cars and wooden trains should be produced each week in order to maximize profit?</a:t>
            </a:r>
          </a:p>
          <a:p>
            <a:pPr marL="101598" indent="0">
              <a:buNone/>
            </a:pPr>
            <a:endParaRPr lang="en-US" sz="1800" b="1" dirty="0">
              <a:solidFill>
                <a:schemeClr val="bg1"/>
              </a:solidFill>
              <a:effectLst/>
              <a:latin typeface="Titillium Web" panose="00000500000000000000" pitchFamily="2" charset="0"/>
              <a:ea typeface="Arial" panose="020B0604020202020204" pitchFamily="34" charset="0"/>
            </a:endParaRPr>
          </a:p>
          <a:p>
            <a:pPr marL="101598" indent="0">
              <a:buNone/>
            </a:pPr>
            <a:r>
              <a:rPr lang="en-US" sz="1800" b="1" i="1" u="sng" dirty="0">
                <a:solidFill>
                  <a:schemeClr val="bg1"/>
                </a:solidFill>
                <a:latin typeface="Titillium Web" panose="00000500000000000000" pitchFamily="2" charset="0"/>
                <a:ea typeface="Arial" panose="020B0604020202020204" pitchFamily="34" charset="0"/>
              </a:rPr>
              <a:t>Discussion on Linear Programming Inputs:</a:t>
            </a:r>
          </a:p>
          <a:p>
            <a:pPr marL="101598" indent="0">
              <a:buNone/>
            </a:pPr>
            <a:r>
              <a:rPr lang="en-US" sz="1800" dirty="0">
                <a:solidFill>
                  <a:schemeClr val="bg1"/>
                </a:solidFill>
                <a:effectLst/>
                <a:latin typeface="Titillium Web" panose="00000500000000000000" pitchFamily="2" charset="0"/>
                <a:ea typeface="Arial" panose="020B0604020202020204" pitchFamily="34" charset="0"/>
              </a:rPr>
              <a:t>What are the decisions?</a:t>
            </a:r>
          </a:p>
          <a:p>
            <a:pPr marL="101598" indent="0">
              <a:buNone/>
            </a:pPr>
            <a:r>
              <a:rPr lang="en-US" sz="1800" dirty="0">
                <a:solidFill>
                  <a:schemeClr val="bg1"/>
                </a:solidFill>
                <a:effectLst/>
                <a:latin typeface="Titillium Web" panose="00000500000000000000" pitchFamily="2" charset="0"/>
                <a:ea typeface="Arial" panose="020B0604020202020204" pitchFamily="34" charset="0"/>
              </a:rPr>
              <a:t>What are the constraints?</a:t>
            </a:r>
          </a:p>
          <a:p>
            <a:pPr marL="101598" indent="0">
              <a:buNone/>
            </a:pPr>
            <a:r>
              <a:rPr lang="en-US" sz="1800" dirty="0">
                <a:solidFill>
                  <a:schemeClr val="bg1"/>
                </a:solidFill>
                <a:latin typeface="Titillium Web" panose="00000500000000000000" pitchFamily="2" charset="0"/>
                <a:ea typeface="Arial" panose="020B0604020202020204" pitchFamily="34" charset="0"/>
              </a:rPr>
              <a:t>What is the objective?</a:t>
            </a:r>
          </a:p>
          <a:p>
            <a:pPr marL="101598" indent="0">
              <a:buNone/>
            </a:pPr>
            <a:endParaRPr lang="en-US" sz="1800" b="1" dirty="0">
              <a:solidFill>
                <a:schemeClr val="bg1"/>
              </a:solidFill>
              <a:effectLst/>
              <a:latin typeface="Titillium Web" panose="00000500000000000000" pitchFamily="2" charset="0"/>
              <a:ea typeface="Arial" panose="020B0604020202020204" pitchFamily="34" charset="0"/>
            </a:endParaRPr>
          </a:p>
        </p:txBody>
      </p:sp>
      <p:sp>
        <p:nvSpPr>
          <p:cNvPr id="5" name="TextBox 4">
            <a:extLst>
              <a:ext uri="{FF2B5EF4-FFF2-40B4-BE49-F238E27FC236}">
                <a16:creationId xmlns:a16="http://schemas.microsoft.com/office/drawing/2014/main" id="{6E062154-B80A-F960-F3E6-A2B917110BFC}"/>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2795246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400" dirty="0"/>
              <a:t>Linear Programming Introduction: Toy Shop Example</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262340" y="1646869"/>
                <a:ext cx="11160626" cy="4068131"/>
              </a:xfrm>
              <a:solidFill>
                <a:schemeClr val="accent1"/>
              </a:solidFill>
            </p:spPr>
            <p:txBody>
              <a:bodyPr/>
              <a:lstStyle/>
              <a:p>
                <a:pPr marL="101598" indent="0">
                  <a:buNone/>
                </a:pPr>
                <a:r>
                  <a:rPr lang="en-US" sz="1800" b="1" i="1" u="sng" dirty="0"/>
                  <a:t>Decision Variables</a:t>
                </a:r>
              </a:p>
              <a:p>
                <a:pPr marL="101598" indent="0">
                  <a:buNone/>
                </a:pPr>
                <a:r>
                  <a:rPr lang="en-US" sz="1800" dirty="0"/>
                  <a:t>Number of Cars to Produce (continuous decision variable, </a:t>
                </a:r>
                <a14:m>
                  <m:oMath xmlns:m="http://schemas.openxmlformats.org/officeDocument/2006/math">
                    <m:r>
                      <a:rPr lang="en-US" sz="1800" b="1" i="1" smtClean="0">
                        <a:latin typeface="Cambria Math" panose="02040503050406030204" pitchFamily="18" charset="0"/>
                      </a:rPr>
                      <m:t>≥</m:t>
                    </m:r>
                  </m:oMath>
                </a14:m>
                <a:r>
                  <a:rPr lang="en-US" sz="1800" dirty="0"/>
                  <a:t> 0) </a:t>
                </a:r>
                <a:r>
                  <a:rPr lang="en-US" sz="1800" dirty="0">
                    <a:sym typeface="Wingdings" panose="05000000000000000000" pitchFamily="2" charset="2"/>
                  </a:rPr>
                  <a:t> refer to as x</a:t>
                </a:r>
                <a:endParaRPr lang="en-US" sz="1800" dirty="0"/>
              </a:p>
              <a:p>
                <a:pPr marL="101598" indent="0">
                  <a:buNone/>
                </a:pPr>
                <a:r>
                  <a:rPr lang="en-US" sz="1800" dirty="0"/>
                  <a:t>Number of Trains to Produce  (continuous decision variable, </a:t>
                </a:r>
                <a14:m>
                  <m:oMath xmlns:m="http://schemas.openxmlformats.org/officeDocument/2006/math">
                    <m:r>
                      <a:rPr lang="en-US" sz="1800" b="1" i="1">
                        <a:latin typeface="Cambria Math" panose="02040503050406030204" pitchFamily="18" charset="0"/>
                      </a:rPr>
                      <m:t>≥</m:t>
                    </m:r>
                  </m:oMath>
                </a14:m>
                <a:r>
                  <a:rPr lang="en-US" sz="1800" dirty="0"/>
                  <a:t> 0) </a:t>
                </a:r>
                <a:r>
                  <a:rPr lang="en-US" sz="1800" dirty="0">
                    <a:sym typeface="Wingdings" panose="05000000000000000000" pitchFamily="2" charset="2"/>
                  </a:rPr>
                  <a:t> refer to as y</a:t>
                </a:r>
                <a:endParaRPr lang="en-US" sz="1800" dirty="0"/>
              </a:p>
              <a:p>
                <a:pPr marL="101598" indent="0">
                  <a:buNone/>
                </a:pPr>
                <a:endParaRPr lang="en-US" sz="1800" b="1" dirty="0"/>
              </a:p>
              <a:p>
                <a:pPr marL="101598" indent="0">
                  <a:buNone/>
                </a:pPr>
                <a:r>
                  <a:rPr lang="en-US" sz="1800" b="1" i="1" u="sng" dirty="0"/>
                  <a:t>Constraints</a:t>
                </a:r>
              </a:p>
              <a:p>
                <a:pPr marL="101598" indent="0">
                  <a:buNone/>
                </a:pPr>
                <a:r>
                  <a:rPr lang="en-US" sz="1800" dirty="0"/>
                  <a:t>Woodwork Hours:     5 * (Number of Cars Produced) + 3 * (Number of Trains Produced) </a:t>
                </a:r>
                <a14:m>
                  <m:oMath xmlns:m="http://schemas.openxmlformats.org/officeDocument/2006/math">
                    <m:r>
                      <a:rPr lang="en-US" sz="1800" b="1" i="1" smtClean="0">
                        <a:latin typeface="Cambria Math" panose="02040503050406030204" pitchFamily="18" charset="0"/>
                      </a:rPr>
                      <m:t>≤</m:t>
                    </m:r>
                  </m:oMath>
                </a14:m>
                <a:r>
                  <a:rPr lang="en-US" sz="1800" b="1" dirty="0"/>
                  <a:t> </a:t>
                </a:r>
                <a:r>
                  <a:rPr lang="en-US" sz="1800" dirty="0"/>
                  <a:t>40</a:t>
                </a:r>
              </a:p>
              <a:p>
                <a:pPr marL="101598" indent="0">
                  <a:buNone/>
                </a:pPr>
                <a:r>
                  <a:rPr lang="en-US" sz="1800" dirty="0"/>
                  <a:t>Wood Availability:      1 * (Number of Cars Produced) +  1 * (Number of Trains Produced) </a:t>
                </a:r>
                <a14:m>
                  <m:oMath xmlns:m="http://schemas.openxmlformats.org/officeDocument/2006/math">
                    <m:r>
                      <a:rPr lang="en-US" sz="1800" b="1" i="1" smtClean="0">
                        <a:latin typeface="Cambria Math" panose="02040503050406030204" pitchFamily="18" charset="0"/>
                      </a:rPr>
                      <m:t>≤</m:t>
                    </m:r>
                  </m:oMath>
                </a14:m>
                <a:r>
                  <a:rPr lang="en-US" sz="1800" dirty="0"/>
                  <a:t> 10</a:t>
                </a:r>
              </a:p>
              <a:p>
                <a:pPr marL="101598" indent="0">
                  <a:buNone/>
                </a:pPr>
                <a:endParaRPr lang="en-US" sz="1800" dirty="0"/>
              </a:p>
              <a:p>
                <a:pPr marL="101598" indent="0">
                  <a:buNone/>
                </a:pPr>
                <a:r>
                  <a:rPr lang="en-US" sz="1800" b="1" i="1" u="sng" dirty="0"/>
                  <a:t>Objective Function</a:t>
                </a:r>
              </a:p>
              <a:p>
                <a:pPr marL="101598" indent="0">
                  <a:buNone/>
                </a:pPr>
                <a:r>
                  <a:rPr lang="en-US" sz="1800" dirty="0"/>
                  <a:t>Maximize $7 * (Number of Cars Produced) + $4 * (Number of Trains Produced)</a:t>
                </a:r>
                <a:endParaRPr lang="en-US" sz="1800" b="1" dirty="0">
                  <a:solidFill>
                    <a:schemeClr val="bg1"/>
                  </a:solidFill>
                  <a:effectLst/>
                  <a:latin typeface="Titillium Web" panose="00000500000000000000" pitchFamily="2" charset="0"/>
                  <a:ea typeface="Arial" panose="020B0604020202020204" pitchFamily="34" charset="0"/>
                </a:endParaRPr>
              </a:p>
            </p:txBody>
          </p:sp>
        </mc:Choice>
        <mc:Fallback>
          <p:sp>
            <p:nvSpPr>
              <p:cNvPr id="3" name="Text Placeholder 2">
                <a:extLst>
                  <a:ext uri="{FF2B5EF4-FFF2-40B4-BE49-F238E27FC236}">
                    <a16:creationId xmlns:a16="http://schemas.microsoft.com/office/drawing/2014/main" id="{B299B1E6-7660-F9B8-454E-2DE26833D461}"/>
                  </a:ext>
                </a:extLst>
              </p:cNvPr>
              <p:cNvSpPr>
                <a:spLocks noGrp="1" noRot="1" noChangeAspect="1" noMove="1" noResize="1" noEditPoints="1" noAdjustHandles="1" noChangeArrowheads="1" noChangeShapeType="1" noTextEdit="1"/>
              </p:cNvSpPr>
              <p:nvPr>
                <p:ph type="body" idx="1"/>
              </p:nvPr>
            </p:nvSpPr>
            <p:spPr>
              <a:xfrm>
                <a:off x="262340" y="1646869"/>
                <a:ext cx="11160626" cy="4068131"/>
              </a:xfrm>
              <a:blipFill>
                <a:blip r:embed="rId3"/>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2E57B0DE-1A77-1385-9376-C6D1FD595CE2}"/>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2853640742"/>
      </p:ext>
    </p:extLst>
  </p:cSld>
  <p:clrMapOvr>
    <a:masterClrMapping/>
  </p:clrMapOvr>
</p:sld>
</file>

<file path=ppt/theme/theme1.xml><?xml version="1.0" encoding="utf-8"?>
<a:theme xmlns:a="http://schemas.openxmlformats.org/drawingml/2006/main"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Thaliard · SlidesCarnival</Template>
  <TotalTime>35954</TotalTime>
  <Words>4357</Words>
  <Application>Microsoft Office PowerPoint</Application>
  <PresentationFormat>Widescreen</PresentationFormat>
  <Paragraphs>453</Paragraphs>
  <Slides>44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Cambria Math</vt:lpstr>
      <vt:lpstr>Nunito Sans</vt:lpstr>
      <vt:lpstr>Symbol</vt:lpstr>
      <vt:lpstr>Titillium Web</vt:lpstr>
      <vt:lpstr>Titillium Web ExtraLight</vt:lpstr>
      <vt:lpstr>Thaliard template</vt:lpstr>
      <vt:lpstr>R Ladies STL Introduction to Linear Optimization</vt:lpstr>
      <vt:lpstr>Who Am I?</vt:lpstr>
      <vt:lpstr>What is Optimization Modeling?</vt:lpstr>
      <vt:lpstr>Optimization Modeling: Decision Variables</vt:lpstr>
      <vt:lpstr>Optimization Model Types</vt:lpstr>
      <vt:lpstr>Linear and Nonlinear Expressions</vt:lpstr>
      <vt:lpstr>Linear Programming Introduction: Toy Shop Example</vt:lpstr>
      <vt:lpstr>Linear Programming Introduction: Toy Shop Example</vt:lpstr>
      <vt:lpstr>Linear Programming Introduction: Toy Shop Example</vt:lpstr>
      <vt:lpstr>Linear Programming Introduction: Toy Shop Example</vt:lpstr>
      <vt:lpstr>Linear Programming Introduction: Toy Shop Example</vt:lpstr>
      <vt:lpstr>Linear Programming Introduction: Toy Shop Example</vt:lpstr>
      <vt:lpstr>Linear Programming Introduction: Toy Shop Example</vt:lpstr>
      <vt:lpstr>Linear Programming Introduction: Toy Shop Example</vt:lpstr>
      <vt:lpstr>Linear Programming Introduction: Toy Shop Example</vt:lpstr>
      <vt:lpstr>PowerPoint Presentation</vt:lpstr>
      <vt:lpstr>PowerPoint Presentation</vt:lpstr>
      <vt:lpstr>Feasible Region, Colored by Objective Function Value</vt:lpstr>
      <vt:lpstr>Fundamentals of ompr</vt:lpstr>
      <vt:lpstr>Fundamentals of ompr</vt:lpstr>
      <vt:lpstr>ompr::add_variable() </vt:lpstr>
      <vt:lpstr>ompr::add_constraint() </vt:lpstr>
      <vt:lpstr>ompr::set_objective()</vt:lpstr>
      <vt:lpstr>ompr::solve_model()</vt:lpstr>
      <vt:lpstr>Activity: </vt:lpstr>
      <vt:lpstr>Alternative Solutions</vt:lpstr>
      <vt:lpstr>Alternative Solutions</vt:lpstr>
      <vt:lpstr>Transportation Problem</vt:lpstr>
      <vt:lpstr>Transportation Problem</vt:lpstr>
      <vt:lpstr>Transportation Problem</vt:lpstr>
      <vt:lpstr>Activity: </vt:lpstr>
      <vt:lpstr>Transportation Problem</vt:lpstr>
      <vt:lpstr>Integer Variables</vt:lpstr>
      <vt:lpstr>Why Integer Variables?</vt:lpstr>
      <vt:lpstr>Why Integer Variables?</vt:lpstr>
      <vt:lpstr>Why Integer Variables?</vt:lpstr>
      <vt:lpstr>Integer Solutions to the Cars &amp; Trains Problem</vt:lpstr>
      <vt:lpstr>Optimality Gaps In Integer Programming</vt:lpstr>
      <vt:lpstr>Activity: </vt:lpstr>
      <vt:lpstr>Comparing Continuous Vs. Integer Decision Variable Results</vt:lpstr>
      <vt:lpstr>Why Binary Variables?</vt:lpstr>
      <vt:lpstr>Why Binary Variables?</vt:lpstr>
      <vt:lpstr>Questions?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Driven Supply Chain LLC</dc:title>
  <dc:creator>Ralph Asher</dc:creator>
  <cp:lastModifiedBy>Ralph Asher</cp:lastModifiedBy>
  <cp:revision>224</cp:revision>
  <cp:lastPrinted>2022-07-28T18:02:16Z</cp:lastPrinted>
  <dcterms:created xsi:type="dcterms:W3CDTF">2021-11-10T02:39:36Z</dcterms:created>
  <dcterms:modified xsi:type="dcterms:W3CDTF">2023-01-25T01:56:03Z</dcterms:modified>
</cp:coreProperties>
</file>