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80" r:id="rId2"/>
    <p:sldId id="257" r:id="rId3"/>
    <p:sldId id="258" r:id="rId4"/>
    <p:sldId id="264" r:id="rId5"/>
    <p:sldId id="271" r:id="rId6"/>
    <p:sldId id="266" r:id="rId7"/>
    <p:sldId id="268" r:id="rId8"/>
    <p:sldId id="259" r:id="rId9"/>
    <p:sldId id="260" r:id="rId10"/>
    <p:sldId id="267" r:id="rId11"/>
    <p:sldId id="269" r:id="rId12"/>
    <p:sldId id="270" r:id="rId13"/>
    <p:sldId id="265" r:id="rId14"/>
    <p:sldId id="262" r:id="rId15"/>
    <p:sldId id="272" r:id="rId16"/>
    <p:sldId id="273" r:id="rId17"/>
    <p:sldId id="274" r:id="rId18"/>
    <p:sldId id="275" r:id="rId19"/>
    <p:sldId id="276" r:id="rId20"/>
    <p:sldId id="277" r:id="rId21"/>
    <p:sldId id="278" r:id="rId22"/>
    <p:sldId id="256"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4" d="100"/>
          <a:sy n="84" d="100"/>
        </p:scale>
        <p:origin x="5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0T08:47:23.3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59 1,'434'0,"-431"0,1 0,-1 0,1 0,-1 0,1 1,-1 0,1 0,-1-1,1 2,-1-1,0 0,0 1,0-1,1 1,2 3,-4-2,1-1,-1 1,0 0,-1 0,1 0,0 0,-1 0,0 1,0-1,0 0,0 1,0-1,-1 1,1-1,-1 7,-2 192,-1-70,4-102,1-19,-2 1,0-1,-1 1,-2 19,2-29,1 1,-1-1,0 0,0 1,0-1,0 0,0 0,-1 1,1-1,0 0,-1 0,0-1,1 1,-1 0,0 0,0-1,0 1,0-1,0 0,0 1,-1-1,1 0,0 0,-1-1,1 1,-5 0,-22 3,0-3,0 0,-42-5,-1 1,10 1,-107 4,167-2,-1 1,1-1,-1 1,1 0,0-1,-1 1,1 0,0 1,0-1,-1 0,1 1,0-1,0 1,1-1,-1 1,0 0,0 0,1 0,-1 0,1 0,0 0,0 0,0 1,0-1,0 0,0 1,0-1,1 1,-1-1,1 5,-2 8,1 1,1-1,3 31,-1-17,-2 17,-1-34,0 0,1 0,1 0,0 1,0-1,6 19,-5-27,1 0,-1 0,1 0,0 0,0-1,0 1,1-1,0 1,-1-1,1-1,0 1,0 0,0-1,1 0,-1 0,0 0,6 1,8 3,0-2,35 6,-7-6,1-2,47-4,65 3,-156-1,-1 1,1-1,-1 1,1 0,-1-1,0 1,1 0,-1 1,0-1,0 0,0 1,0-1,0 1,0-1,0 1,0 0,-1 0,1 0,0 0,-1 0,0 1,0-1,0 0,0 0,0 1,0-1,0 1,-1-1,1 1,-1 3,2 10,-1-1,-1 1,-2 30,0-18,-1 177,3-202,0 1,0-1,0 0,-1 0,1 0,-1 0,0 0,0 0,0 0,0 0,-1 0,1 0,-1 0,1-1,-1 1,0 0,0-1,-1 0,1 1,0-1,-1 0,1 0,-1-1,0 1,1 0,-1-1,0 0,0 1,0-1,0-1,0 1,-5 1,-10 0,0 0,-1-1,1 0,-30-4,15 1,-157-1,169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0T21:23:43.4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599 1,'-486'0,"483"-1,-1 1,0 0,1 0,-1 1,0-1,1 1,-1 0,1 0,-1 0,1 0,-1 1,1 0,0-1,-6 5,7-4,0 1,0-1,0 1,0 0,1 0,-1 0,1 0,0 0,0 0,0 0,0 0,0 0,1 1,-1-1,1 0,0 6,-1 53,2-39,-1 1,-2-1,-6 38,4-39,1 0,1 1,2 22,0-24,-1-1,0 1,-9 38,10-57,-1 0,0 0,1 0,0-1,-1 1,1 0,0 0,0 0,0 0,0 0,0 0,0 0,1 0,-1-1,1 1,-1 0,1 0,0 0,-1-1,1 1,0 0,2 1,-1-1,1 0,0 0,-1 0,1-1,0 0,0 1,0-1,0 0,0 0,0-1,0 1,0-1,4 1,31 2,1-2,74-7,-47-6,-47 8,0 0,29-1,-28 3,-1 0,23-7,30-2,-51 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3T19:43:42.8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82 81,'0'-3,"0"0,0 0,1 0,-1 0,1-1,0 1,0 0,0 0,0 0,0 1,1-1,-1 0,1 0,0 1,0-1,0 1,0-1,0 1,1 0,-1 0,1 0,-1 0,1 0,0 1,-1-1,1 1,0 0,0 0,0 0,0 0,6-1,9-1,0 1,1 1,-1 0,26 3,-17-1,-8 1,0 0,0 1,0 2,32 10,-32-8,0-1,0-1,1-1,28 2,12-8,-47 1,0 0,0 0,0 1,0 1,0 0,0 1,-1 0,17 6,-27-7,1 1,0 0,-1 0,0-1,1 1,-1 1,0-1,0 0,0 1,0-1,0 1,-1-1,1 1,-1 0,1 0,-1 0,0 0,0 0,-1 0,1 0,0 6,0 7,0 1,-3 32,1-25,0-7,1-1,0 0,-2 0,0 0,-6 22,7-34,-1 0,1 1,-1-1,-1 0,1 0,0 0,-1 0,0 0,0-1,0 1,-1-1,1 0,-1 0,1 0,-1 0,0 0,0-1,0 0,-7 3,-41 17,-35 12,60-27,-43 5,26-5,-40 1,66-7,-1 0,1 1,0 1,0 0,-32 12,-79 40,126-54,-1 1,1 1,-1-1,1 0,-1 1,1-1,0 1,0 0,1 0,-1 1,1-1,-1 0,1 1,0-1,0 1,1 0,-1 0,1 0,0-1,0 1,-1 8,0 8,0-1,2 0,3 31,-1-8,-1 162,-1-201,0 0,0 0,1 0,-1 0,0-1,1 1,0 0,0 0,0 0,0 0,0 0,0-1,1 1,-1-1,1 1,0-1,0 1,3 2,-1-2,0 0,0-1,0 0,1 0,-1 0,0 0,1-1,0 0,-1 1,1-2,6 2,51 2,107-7,-45 0,-70 2,67 3,-117-2,1 1,-1 0,0 0,0 0,0 1,0 0,0-1,-1 1,1 1,-1-1,1 0,-1 1,1 0,-1 0,0 0,-1 0,1 0,0 1,-1-1,0 1,0 0,0-1,0 1,0 0,-1 0,0 0,1 5,3 13,-1 0,0 0,-1 42,-2-55,-1 0,2 58,-6 72,4-136,-1-1,1 1,-1-1,0 0,0 1,0-1,0 0,0 0,-1 0,1 0,0 0,-1 0,0 0,1 0,-1 0,0-1,0 1,0-1,0 1,0-1,-1 0,1 0,0 0,-1 0,1 0,0-1,-1 1,-3 0,-9 1,1 0,-1-1,-25-2,25 1,-131-4,-142 4,282 0,0 1,0 0,0 0,0 0,0 1,1 0,-1 0,1 0,-1 1,1-1,0 1,0 1,0-1,0 1,1 0,-8 7,8-5,0 0,1-1,0 1,0 1,0-1,0 0,1 1,0 0,1-1,-1 1,1 0,1 0,-1 0,1 7,5 471,-5-481,0 0,0-1,0 1,1 0,-1-1,1 1,0-1,0 1,0-1,0 1,1-1,-1 0,1 0,4 6,-4-7,1 0,0 0,-1 0,1 0,0 0,0-1,0 1,1-1,-1 0,0 0,0 0,1 0,-1-1,0 1,1-1,3 0,16 0,0-1,-1-2,35-7,28-2,52 7,-81 5,103-14,-110 8,1 2,62 3,-97 2,-13-2,-1 1,1 0,-1 0,0 0,1 0,-1 0,0 0,1 1,-1-1,0 0,1 1,-1-1,0 1,1-1,-1 1,0 0,0 0,0-1,0 1,0 0,0 0,0 0,0 0,0 0,0 0,0 0,-1 1,1-1,0 0,-1 0,1 3,0 0,-1 0,0 0,0 0,0 1,-1-1,1 0,-1 0,0 0,-3 7,-3 16,0 1,2 0,2 0,-1 39,0-9,3-49,0 0,-1 0,0 0,-1-1,0 1,0-1,-1 1,0-1,0 0,-1-1,0 1,-6 7,6-10,0 1,0-1,-1 0,1-1,-1 1,0-1,0 0,-1 0,1-1,-1 0,0 0,0-1,0 1,0-2,-8 2,-17 1,1 1,0 2,1 0,-49 20,63-21,-1 0,0-1,0-1,-1-1,-26 1,-88-4,-10 0,138 0,1 1,-1-1,1 1,0 0,-1 0,1 0,0 0,-1 0,1 1,0 0,0-1,0 1,1 0,-1 1,0-1,1 0,-1 1,1-1,0 1,0 0,0 0,0 0,0 0,1 0,0 0,-1 0,1 1,0-1,-1 7,0 8,0 1,1-1,1 0,3 30,-1-9,0 162,-2-198,-1 0,2 1,-1-1,0 0,1 0,-1 0,1 0,0 1,0-1,0 0,0 0,1-1,-1 1,1 0,0 0,0-1,4 5,-3-5,1 1,0-1,0 1,0-1,0 0,0-1,0 1,0-1,1 0,-1 0,1 0,5 0,50 3,106-7,-49-1,197 4,-292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397392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1D5BDF-774E-43B0-B385-5E616D0EC901}"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243544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2219131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2CB0-11AE-4582-B35C-34E3CC9A13B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6216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746874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1D5BDF-774E-43B0-B385-5E616D0EC901}" type="datetimeFigureOut">
              <a:rPr lang="en-US" smtClean="0"/>
              <a:t>12/23/2023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1266074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1D5BDF-774E-43B0-B385-5E616D0EC901}" type="datetimeFigureOut">
              <a:rPr lang="en-US" smtClean="0"/>
              <a:t>12/23/2023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4190396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163419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239152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259926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287454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1D5BDF-774E-43B0-B385-5E616D0EC901}"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183709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91D5BDF-774E-43B0-B385-5E616D0EC901}" type="datetimeFigureOut">
              <a:rPr lang="en-US" smtClean="0"/>
              <a:t>12/23/2023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2466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940532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300058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C91D5BDF-774E-43B0-B385-5E616D0EC901}" type="datetimeFigureOut">
              <a:rPr lang="en-US" smtClean="0"/>
              <a:t>12/23/2023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148538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1D5BDF-774E-43B0-B385-5E616D0EC901}"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2CB0-11AE-4582-B35C-34E3CC9A13B9}" type="slidenum">
              <a:rPr lang="en-US" smtClean="0"/>
              <a:t>‹#›</a:t>
            </a:fld>
            <a:endParaRPr lang="en-US"/>
          </a:p>
        </p:txBody>
      </p:sp>
    </p:spTree>
    <p:extLst>
      <p:ext uri="{BB962C8B-B14F-4D97-AF65-F5344CB8AC3E}">
        <p14:creationId xmlns:p14="http://schemas.microsoft.com/office/powerpoint/2010/main" val="312205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1D5BDF-774E-43B0-B385-5E616D0EC901}" type="datetimeFigureOut">
              <a:rPr lang="en-US" smtClean="0"/>
              <a:t>12/23/2023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7C2CB0-11AE-4582-B35C-34E3CC9A13B9}" type="slidenum">
              <a:rPr lang="en-US" smtClean="0"/>
              <a:t>‹#›</a:t>
            </a:fld>
            <a:endParaRPr lang="en-US"/>
          </a:p>
        </p:txBody>
      </p:sp>
    </p:spTree>
    <p:extLst>
      <p:ext uri="{BB962C8B-B14F-4D97-AF65-F5344CB8AC3E}">
        <p14:creationId xmlns:p14="http://schemas.microsoft.com/office/powerpoint/2010/main" val="895988765"/>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customXml" Target="../ink/ink3.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D8C8-F127-DA73-9F23-2DAB19636523}"/>
              </a:ext>
            </a:extLst>
          </p:cNvPr>
          <p:cNvSpPr>
            <a:spLocks noGrp="1"/>
          </p:cNvSpPr>
          <p:nvPr>
            <p:ph type="title"/>
          </p:nvPr>
        </p:nvSpPr>
        <p:spPr>
          <a:xfrm>
            <a:off x="838200" y="2041207"/>
            <a:ext cx="10515600" cy="1325563"/>
          </a:xfrm>
        </p:spPr>
        <p:txBody>
          <a:bodyPr>
            <a:normAutofit/>
          </a:bodyPr>
          <a:lstStyle/>
          <a:p>
            <a:pPr algn="ctr"/>
            <a:r>
              <a:rPr lang="en-US" sz="7200" b="1" dirty="0">
                <a:latin typeface="+mn-lt"/>
              </a:rPr>
              <a:t>CAPSTONE PROJECT</a:t>
            </a:r>
          </a:p>
        </p:txBody>
      </p:sp>
      <p:sp>
        <p:nvSpPr>
          <p:cNvPr id="3" name="Content Placeholder 2">
            <a:extLst>
              <a:ext uri="{FF2B5EF4-FFF2-40B4-BE49-F238E27FC236}">
                <a16:creationId xmlns:a16="http://schemas.microsoft.com/office/drawing/2014/main" id="{084DEA0A-F1A0-8C3F-DFCA-D584D1B2421E}"/>
              </a:ext>
            </a:extLst>
          </p:cNvPr>
          <p:cNvSpPr>
            <a:spLocks noGrp="1"/>
          </p:cNvSpPr>
          <p:nvPr>
            <p:ph idx="1"/>
          </p:nvPr>
        </p:nvSpPr>
        <p:spPr>
          <a:xfrm>
            <a:off x="3471672" y="3456432"/>
            <a:ext cx="4227576" cy="754570"/>
          </a:xfrm>
        </p:spPr>
        <p:txBody>
          <a:bodyPr/>
          <a:lstStyle/>
          <a:p>
            <a:pPr marL="0" indent="0" algn="ctr">
              <a:buNone/>
            </a:pPr>
            <a:r>
              <a:rPr lang="en-US" sz="2000" dirty="0"/>
              <a:t>Presenter</a:t>
            </a:r>
            <a:r>
              <a:rPr lang="en-US" dirty="0"/>
              <a:t> – Sunita Thapa</a:t>
            </a:r>
          </a:p>
        </p:txBody>
      </p:sp>
    </p:spTree>
    <p:extLst>
      <p:ext uri="{BB962C8B-B14F-4D97-AF65-F5344CB8AC3E}">
        <p14:creationId xmlns:p14="http://schemas.microsoft.com/office/powerpoint/2010/main" val="50388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C09217C-2BEC-7B14-DA56-DCEDCE5673B6}"/>
              </a:ext>
            </a:extLst>
          </p:cNvPr>
          <p:cNvPicPr>
            <a:picLocks noChangeAspect="1"/>
          </p:cNvPicPr>
          <p:nvPr/>
        </p:nvPicPr>
        <p:blipFill>
          <a:blip r:embed="rId2"/>
          <a:stretch>
            <a:fillRect/>
          </a:stretch>
        </p:blipFill>
        <p:spPr>
          <a:xfrm>
            <a:off x="1487200" y="1230649"/>
            <a:ext cx="7944959" cy="1438476"/>
          </a:xfrm>
          <a:prstGeom prst="rect">
            <a:avLst/>
          </a:prstGeom>
        </p:spPr>
      </p:pic>
      <p:pic>
        <p:nvPicPr>
          <p:cNvPr id="13" name="Picture 12">
            <a:extLst>
              <a:ext uri="{FF2B5EF4-FFF2-40B4-BE49-F238E27FC236}">
                <a16:creationId xmlns:a16="http://schemas.microsoft.com/office/drawing/2014/main" id="{FE10FAB3-E2DF-EA4B-DD9D-597309011F1D}"/>
              </a:ext>
            </a:extLst>
          </p:cNvPr>
          <p:cNvPicPr>
            <a:picLocks noChangeAspect="1"/>
          </p:cNvPicPr>
          <p:nvPr/>
        </p:nvPicPr>
        <p:blipFill rotWithShape="1">
          <a:blip r:embed="rId3"/>
          <a:srcRect r="19276"/>
          <a:stretch/>
        </p:blipFill>
        <p:spPr>
          <a:xfrm>
            <a:off x="7900417" y="3888907"/>
            <a:ext cx="2810586" cy="2429214"/>
          </a:xfrm>
          <a:prstGeom prst="rect">
            <a:avLst/>
          </a:prstGeom>
        </p:spPr>
      </p:pic>
      <p:sp>
        <p:nvSpPr>
          <p:cNvPr id="14" name="TextBox 13">
            <a:extLst>
              <a:ext uri="{FF2B5EF4-FFF2-40B4-BE49-F238E27FC236}">
                <a16:creationId xmlns:a16="http://schemas.microsoft.com/office/drawing/2014/main" id="{6C336110-23FA-8BE0-F9AD-7DCA5EB3FE40}"/>
              </a:ext>
            </a:extLst>
          </p:cNvPr>
          <p:cNvSpPr txBox="1"/>
          <p:nvPr/>
        </p:nvSpPr>
        <p:spPr>
          <a:xfrm>
            <a:off x="662044" y="587665"/>
            <a:ext cx="6283580" cy="707886"/>
          </a:xfrm>
          <a:prstGeom prst="rect">
            <a:avLst/>
          </a:prstGeom>
          <a:noFill/>
        </p:spPr>
        <p:txBody>
          <a:bodyPr wrap="none" rtlCol="0">
            <a:spAutoFit/>
          </a:bodyPr>
          <a:lstStyle/>
          <a:p>
            <a:r>
              <a:rPr lang="en-US" sz="2000" b="1" dirty="0" err="1"/>
              <a:t>Usecase</a:t>
            </a:r>
            <a:r>
              <a:rPr lang="en-US" sz="2000" b="1" dirty="0"/>
              <a:t> 1 : </a:t>
            </a:r>
            <a:r>
              <a:rPr lang="en-GB" sz="1800" u="none" strike="noStrike" dirty="0">
                <a:effectLst/>
                <a:latin typeface="Calibri" panose="020F0502020204030204" pitchFamily="34" charset="0"/>
                <a:ea typeface="Calibri" panose="020F0502020204030204" pitchFamily="34" charset="0"/>
              </a:rPr>
              <a:t>Which disease has a maximum number of claims.</a:t>
            </a:r>
            <a:endParaRPr lang="en-US" sz="1800" u="none" strike="noStrike" dirty="0">
              <a:effectLst/>
              <a:latin typeface="Arial" panose="020B0604020202020204" pitchFamily="34" charset="0"/>
              <a:ea typeface="Arial" panose="020B0604020202020204" pitchFamily="34" charset="0"/>
            </a:endParaRPr>
          </a:p>
          <a:p>
            <a:endParaRPr lang="en-US" sz="2000" b="1" dirty="0"/>
          </a:p>
        </p:txBody>
      </p:sp>
      <p:sp>
        <p:nvSpPr>
          <p:cNvPr id="15" name="TextBox 14">
            <a:extLst>
              <a:ext uri="{FF2B5EF4-FFF2-40B4-BE49-F238E27FC236}">
                <a16:creationId xmlns:a16="http://schemas.microsoft.com/office/drawing/2014/main" id="{55222541-A22E-1062-B787-4F429B021DA8}"/>
              </a:ext>
            </a:extLst>
          </p:cNvPr>
          <p:cNvSpPr txBox="1"/>
          <p:nvPr/>
        </p:nvSpPr>
        <p:spPr>
          <a:xfrm>
            <a:off x="6096000" y="4703404"/>
            <a:ext cx="1212191" cy="400110"/>
          </a:xfrm>
          <a:prstGeom prst="rect">
            <a:avLst/>
          </a:prstGeom>
          <a:noFill/>
        </p:spPr>
        <p:txBody>
          <a:bodyPr wrap="none" rtlCol="0">
            <a:spAutoFit/>
          </a:bodyPr>
          <a:lstStyle/>
          <a:p>
            <a:r>
              <a:rPr lang="en-US" sz="2000" b="1" dirty="0"/>
              <a:t>Output -&gt;</a:t>
            </a:r>
          </a:p>
        </p:txBody>
      </p:sp>
      <p:sp>
        <p:nvSpPr>
          <p:cNvPr id="2" name="TextBox 1">
            <a:extLst>
              <a:ext uri="{FF2B5EF4-FFF2-40B4-BE49-F238E27FC236}">
                <a16:creationId xmlns:a16="http://schemas.microsoft.com/office/drawing/2014/main" id="{867B1B30-99B1-7556-9ECD-6F20676A00B9}"/>
              </a:ext>
            </a:extLst>
          </p:cNvPr>
          <p:cNvSpPr txBox="1"/>
          <p:nvPr/>
        </p:nvSpPr>
        <p:spPr>
          <a:xfrm>
            <a:off x="662044" y="3227187"/>
            <a:ext cx="5727416" cy="1323439"/>
          </a:xfrm>
          <a:prstGeom prst="rect">
            <a:avLst/>
          </a:prstGeom>
          <a:noFill/>
        </p:spPr>
        <p:txBody>
          <a:bodyPr wrap="square" rtlCol="0">
            <a:spAutoFit/>
          </a:bodyPr>
          <a:lstStyle/>
          <a:p>
            <a:r>
              <a:rPr lang="en-US" sz="1600" dirty="0"/>
              <a:t>Table used: CLAIMS</a:t>
            </a:r>
          </a:p>
          <a:p>
            <a:endParaRPr lang="en-US" sz="1600" b="1" dirty="0"/>
          </a:p>
          <a:p>
            <a:r>
              <a:rPr lang="en-US" sz="1600" dirty="0"/>
              <a:t>Methods Used: </a:t>
            </a:r>
            <a:r>
              <a:rPr lang="en-US" sz="1600" dirty="0" err="1"/>
              <a:t>groupBy</a:t>
            </a:r>
            <a:r>
              <a:rPr lang="en-US" sz="1600" dirty="0"/>
              <a:t>(), count(), filter(), max()</a:t>
            </a:r>
          </a:p>
          <a:p>
            <a:endParaRPr lang="en-US" sz="1600" b="1" dirty="0"/>
          </a:p>
          <a:p>
            <a:endParaRPr lang="en-US" sz="1600" b="1" dirty="0"/>
          </a:p>
        </p:txBody>
      </p:sp>
    </p:spTree>
    <p:extLst>
      <p:ext uri="{BB962C8B-B14F-4D97-AF65-F5344CB8AC3E}">
        <p14:creationId xmlns:p14="http://schemas.microsoft.com/office/powerpoint/2010/main" val="299145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84AFFA-0ABC-CD69-3900-66BA6680BB7E}"/>
              </a:ext>
            </a:extLst>
          </p:cNvPr>
          <p:cNvSpPr txBox="1"/>
          <p:nvPr/>
        </p:nvSpPr>
        <p:spPr>
          <a:xfrm>
            <a:off x="521318" y="235762"/>
            <a:ext cx="10436352" cy="400110"/>
          </a:xfrm>
          <a:prstGeom prst="rect">
            <a:avLst/>
          </a:prstGeom>
          <a:noFill/>
        </p:spPr>
        <p:txBody>
          <a:bodyPr wrap="square" rtlCol="0">
            <a:spAutoFit/>
          </a:bodyPr>
          <a:lstStyle/>
          <a:p>
            <a:r>
              <a:rPr lang="en-US" sz="2000" b="1" dirty="0" err="1"/>
              <a:t>Usecase</a:t>
            </a:r>
            <a:r>
              <a:rPr lang="en-US" sz="2000" b="1" dirty="0"/>
              <a:t> 2 : </a:t>
            </a:r>
            <a:r>
              <a:rPr lang="en-US" dirty="0"/>
              <a:t>Find those Subscribers having age less than 30 and they subscribe any subgroup</a:t>
            </a:r>
          </a:p>
        </p:txBody>
      </p:sp>
      <p:sp>
        <p:nvSpPr>
          <p:cNvPr id="5" name="TextBox 4">
            <a:extLst>
              <a:ext uri="{FF2B5EF4-FFF2-40B4-BE49-F238E27FC236}">
                <a16:creationId xmlns:a16="http://schemas.microsoft.com/office/drawing/2014/main" id="{95B6A01A-DE29-E10F-627E-3CD68F7DE753}"/>
              </a:ext>
            </a:extLst>
          </p:cNvPr>
          <p:cNvSpPr txBox="1"/>
          <p:nvPr/>
        </p:nvSpPr>
        <p:spPr>
          <a:xfrm>
            <a:off x="5050642" y="4445918"/>
            <a:ext cx="1212191" cy="400110"/>
          </a:xfrm>
          <a:prstGeom prst="rect">
            <a:avLst/>
          </a:prstGeom>
          <a:noFill/>
        </p:spPr>
        <p:txBody>
          <a:bodyPr wrap="none" rtlCol="0">
            <a:spAutoFit/>
          </a:bodyPr>
          <a:lstStyle/>
          <a:p>
            <a:r>
              <a:rPr lang="en-US" sz="2000" b="1" dirty="0"/>
              <a:t>Output -&gt;</a:t>
            </a:r>
          </a:p>
        </p:txBody>
      </p:sp>
      <p:pic>
        <p:nvPicPr>
          <p:cNvPr id="9" name="Picture 8">
            <a:extLst>
              <a:ext uri="{FF2B5EF4-FFF2-40B4-BE49-F238E27FC236}">
                <a16:creationId xmlns:a16="http://schemas.microsoft.com/office/drawing/2014/main" id="{5E7FC287-C277-35AE-D306-4118AB72D283}"/>
              </a:ext>
            </a:extLst>
          </p:cNvPr>
          <p:cNvPicPr>
            <a:picLocks noChangeAspect="1"/>
          </p:cNvPicPr>
          <p:nvPr/>
        </p:nvPicPr>
        <p:blipFill>
          <a:blip r:embed="rId2"/>
          <a:stretch>
            <a:fillRect/>
          </a:stretch>
        </p:blipFill>
        <p:spPr>
          <a:xfrm>
            <a:off x="6535262" y="2642472"/>
            <a:ext cx="4678330" cy="3826348"/>
          </a:xfrm>
          <a:prstGeom prst="rect">
            <a:avLst/>
          </a:prstGeom>
        </p:spPr>
      </p:pic>
      <p:pic>
        <p:nvPicPr>
          <p:cNvPr id="11" name="Picture 10">
            <a:extLst>
              <a:ext uri="{FF2B5EF4-FFF2-40B4-BE49-F238E27FC236}">
                <a16:creationId xmlns:a16="http://schemas.microsoft.com/office/drawing/2014/main" id="{534BFF16-D772-8F7E-8567-A7DA59694EBB}"/>
              </a:ext>
            </a:extLst>
          </p:cNvPr>
          <p:cNvPicPr>
            <a:picLocks noChangeAspect="1"/>
          </p:cNvPicPr>
          <p:nvPr/>
        </p:nvPicPr>
        <p:blipFill>
          <a:blip r:embed="rId3"/>
          <a:stretch>
            <a:fillRect/>
          </a:stretch>
        </p:blipFill>
        <p:spPr>
          <a:xfrm>
            <a:off x="372312" y="4888764"/>
            <a:ext cx="4678330" cy="1267676"/>
          </a:xfrm>
          <a:prstGeom prst="rect">
            <a:avLst/>
          </a:prstGeom>
        </p:spPr>
      </p:pic>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F62064FF-6A94-5A71-9D22-CCBD684644AD}"/>
                  </a:ext>
                </a:extLst>
              </p14:cNvPr>
              <p14:cNvContentPartPr/>
              <p14:nvPr/>
            </p14:nvContentPartPr>
            <p14:xfrm>
              <a:off x="4623840" y="5490578"/>
              <a:ext cx="206640" cy="515520"/>
            </p14:xfrm>
          </p:contentPart>
        </mc:Choice>
        <mc:Fallback>
          <p:pic>
            <p:nvPicPr>
              <p:cNvPr id="13" name="Ink 12">
                <a:extLst>
                  <a:ext uri="{FF2B5EF4-FFF2-40B4-BE49-F238E27FC236}">
                    <a16:creationId xmlns:a16="http://schemas.microsoft.com/office/drawing/2014/main" id="{F62064FF-6A94-5A71-9D22-CCBD684644AD}"/>
                  </a:ext>
                </a:extLst>
              </p:cNvPr>
              <p:cNvPicPr/>
              <p:nvPr/>
            </p:nvPicPr>
            <p:blipFill>
              <a:blip r:embed="rId5"/>
              <a:stretch>
                <a:fillRect/>
              </a:stretch>
            </p:blipFill>
            <p:spPr>
              <a:xfrm>
                <a:off x="4569746" y="5382578"/>
                <a:ext cx="314468" cy="731160"/>
              </a:xfrm>
              <a:prstGeom prst="rect">
                <a:avLst/>
              </a:prstGeom>
            </p:spPr>
          </p:pic>
        </mc:Fallback>
      </mc:AlternateContent>
      <p:pic>
        <p:nvPicPr>
          <p:cNvPr id="15" name="Picture 14">
            <a:extLst>
              <a:ext uri="{FF2B5EF4-FFF2-40B4-BE49-F238E27FC236}">
                <a16:creationId xmlns:a16="http://schemas.microsoft.com/office/drawing/2014/main" id="{AAE3E608-7853-63F7-0752-8EB2DE44BB2C}"/>
              </a:ext>
            </a:extLst>
          </p:cNvPr>
          <p:cNvPicPr>
            <a:picLocks noChangeAspect="1"/>
          </p:cNvPicPr>
          <p:nvPr/>
        </p:nvPicPr>
        <p:blipFill>
          <a:blip r:embed="rId6"/>
          <a:stretch>
            <a:fillRect/>
          </a:stretch>
        </p:blipFill>
        <p:spPr>
          <a:xfrm>
            <a:off x="521318" y="1045762"/>
            <a:ext cx="10692274" cy="1238423"/>
          </a:xfrm>
          <a:prstGeom prst="rect">
            <a:avLst/>
          </a:prstGeom>
        </p:spPr>
      </p:pic>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B0F776C-B2FA-2603-6F99-4BCEA9690257}"/>
                  </a:ext>
                </a:extLst>
              </p14:cNvPr>
              <p14:cNvContentPartPr/>
              <p14:nvPr/>
            </p14:nvContentPartPr>
            <p14:xfrm>
              <a:off x="4634892" y="5110304"/>
              <a:ext cx="215640" cy="203400"/>
            </p14:xfrm>
          </p:contentPart>
        </mc:Choice>
        <mc:Fallback>
          <p:pic>
            <p:nvPicPr>
              <p:cNvPr id="6" name="Ink 5">
                <a:extLst>
                  <a:ext uri="{FF2B5EF4-FFF2-40B4-BE49-F238E27FC236}">
                    <a16:creationId xmlns:a16="http://schemas.microsoft.com/office/drawing/2014/main" id="{5B0F776C-B2FA-2603-6F99-4BCEA9690257}"/>
                  </a:ext>
                </a:extLst>
              </p:cNvPr>
              <p:cNvPicPr/>
              <p:nvPr/>
            </p:nvPicPr>
            <p:blipFill>
              <a:blip r:embed="rId8"/>
              <a:stretch>
                <a:fillRect/>
              </a:stretch>
            </p:blipFill>
            <p:spPr>
              <a:xfrm>
                <a:off x="4580892" y="5002304"/>
                <a:ext cx="323280" cy="419040"/>
              </a:xfrm>
              <a:prstGeom prst="rect">
                <a:avLst/>
              </a:prstGeom>
            </p:spPr>
          </p:pic>
        </mc:Fallback>
      </mc:AlternateContent>
      <p:sp>
        <p:nvSpPr>
          <p:cNvPr id="7" name="TextBox 6">
            <a:extLst>
              <a:ext uri="{FF2B5EF4-FFF2-40B4-BE49-F238E27FC236}">
                <a16:creationId xmlns:a16="http://schemas.microsoft.com/office/drawing/2014/main" id="{E1F547F9-19E9-8722-7D30-88C2A535D3E0}"/>
              </a:ext>
            </a:extLst>
          </p:cNvPr>
          <p:cNvSpPr txBox="1"/>
          <p:nvPr/>
        </p:nvSpPr>
        <p:spPr>
          <a:xfrm>
            <a:off x="521318" y="2387312"/>
            <a:ext cx="5727416" cy="1569660"/>
          </a:xfrm>
          <a:prstGeom prst="rect">
            <a:avLst/>
          </a:prstGeom>
          <a:noFill/>
        </p:spPr>
        <p:txBody>
          <a:bodyPr wrap="square" rtlCol="0">
            <a:spAutoFit/>
          </a:bodyPr>
          <a:lstStyle/>
          <a:p>
            <a:r>
              <a:rPr lang="en-US" sz="1600" dirty="0"/>
              <a:t>Table used: SUBSCRIBER</a:t>
            </a:r>
          </a:p>
          <a:p>
            <a:endParaRPr lang="en-US" sz="1600" dirty="0"/>
          </a:p>
          <a:p>
            <a:r>
              <a:rPr lang="en-US" sz="1600" dirty="0"/>
              <a:t>Methods Used: </a:t>
            </a:r>
            <a:r>
              <a:rPr lang="en-US" sz="1600" dirty="0" err="1"/>
              <a:t>withColumn</a:t>
            </a:r>
            <a:r>
              <a:rPr lang="en-US" sz="1600" dirty="0"/>
              <a:t>(), </a:t>
            </a:r>
            <a:r>
              <a:rPr lang="en-US" sz="1600" dirty="0" err="1"/>
              <a:t>groupBy</a:t>
            </a:r>
            <a:r>
              <a:rPr lang="en-US" sz="1600" dirty="0"/>
              <a:t>(), </a:t>
            </a:r>
            <a:r>
              <a:rPr lang="en-US" sz="1600" dirty="0" err="1"/>
              <a:t>datediff</a:t>
            </a:r>
            <a:r>
              <a:rPr lang="en-US" sz="1600" dirty="0"/>
              <a:t>(), filter(), round(), </a:t>
            </a:r>
            <a:r>
              <a:rPr lang="en-US" sz="1600" dirty="0" err="1"/>
              <a:t>current_date</a:t>
            </a:r>
            <a:r>
              <a:rPr lang="en-US" sz="1600" dirty="0"/>
              <a:t>(), </a:t>
            </a:r>
            <a:r>
              <a:rPr lang="en-US" sz="1600" dirty="0" err="1"/>
              <a:t>orderBy</a:t>
            </a:r>
            <a:r>
              <a:rPr lang="en-US" sz="1600" dirty="0"/>
              <a:t>()</a:t>
            </a:r>
          </a:p>
          <a:p>
            <a:endParaRPr lang="en-US" sz="1600" b="1" dirty="0"/>
          </a:p>
          <a:p>
            <a:endParaRPr lang="en-US" sz="1600" b="1" dirty="0"/>
          </a:p>
        </p:txBody>
      </p:sp>
    </p:spTree>
    <p:extLst>
      <p:ext uri="{BB962C8B-B14F-4D97-AF65-F5344CB8AC3E}">
        <p14:creationId xmlns:p14="http://schemas.microsoft.com/office/powerpoint/2010/main" val="387812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C5C8D6-2B6A-D3DA-CE73-4894B64A61F7}"/>
              </a:ext>
            </a:extLst>
          </p:cNvPr>
          <p:cNvSpPr txBox="1"/>
          <p:nvPr/>
        </p:nvSpPr>
        <p:spPr>
          <a:xfrm>
            <a:off x="743918" y="375712"/>
            <a:ext cx="9884664" cy="400110"/>
          </a:xfrm>
          <a:prstGeom prst="rect">
            <a:avLst/>
          </a:prstGeom>
          <a:noFill/>
        </p:spPr>
        <p:txBody>
          <a:bodyPr wrap="square" rtlCol="0">
            <a:spAutoFit/>
          </a:bodyPr>
          <a:lstStyle/>
          <a:p>
            <a:r>
              <a:rPr lang="en-US" sz="2000" b="1" dirty="0" err="1"/>
              <a:t>Usecase</a:t>
            </a:r>
            <a:r>
              <a:rPr lang="en-US" sz="2000" b="1" dirty="0"/>
              <a:t> 3 : </a:t>
            </a:r>
            <a:r>
              <a:rPr lang="en-GB" sz="1800" u="none" strike="noStrike" dirty="0">
                <a:effectLst/>
                <a:latin typeface="Calibri" panose="020F0502020204030204" pitchFamily="34" charset="0"/>
                <a:ea typeface="Calibri" panose="020F0502020204030204" pitchFamily="34" charset="0"/>
              </a:rPr>
              <a:t>Find out which group has maximum subgroups.</a:t>
            </a:r>
            <a:endParaRPr lang="en-US" sz="1800" u="none" strike="noStrike"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686C7FAB-3619-3170-30D5-090F39DD1BF4}"/>
              </a:ext>
            </a:extLst>
          </p:cNvPr>
          <p:cNvPicPr>
            <a:picLocks noChangeAspect="1"/>
          </p:cNvPicPr>
          <p:nvPr/>
        </p:nvPicPr>
        <p:blipFill>
          <a:blip r:embed="rId2"/>
          <a:stretch>
            <a:fillRect/>
          </a:stretch>
        </p:blipFill>
        <p:spPr>
          <a:xfrm>
            <a:off x="7980135" y="4010412"/>
            <a:ext cx="3134162" cy="1838582"/>
          </a:xfrm>
          <a:prstGeom prst="rect">
            <a:avLst/>
          </a:prstGeom>
        </p:spPr>
      </p:pic>
      <p:sp>
        <p:nvSpPr>
          <p:cNvPr id="9" name="TextBox 8">
            <a:extLst>
              <a:ext uri="{FF2B5EF4-FFF2-40B4-BE49-F238E27FC236}">
                <a16:creationId xmlns:a16="http://schemas.microsoft.com/office/drawing/2014/main" id="{53246FFC-BC18-56F0-8F24-FEB3C989C3A1}"/>
              </a:ext>
            </a:extLst>
          </p:cNvPr>
          <p:cNvSpPr txBox="1"/>
          <p:nvPr/>
        </p:nvSpPr>
        <p:spPr>
          <a:xfrm>
            <a:off x="6209220" y="4729648"/>
            <a:ext cx="1212191" cy="400110"/>
          </a:xfrm>
          <a:prstGeom prst="rect">
            <a:avLst/>
          </a:prstGeom>
          <a:noFill/>
        </p:spPr>
        <p:txBody>
          <a:bodyPr wrap="none" rtlCol="0">
            <a:spAutoFit/>
          </a:bodyPr>
          <a:lstStyle/>
          <a:p>
            <a:r>
              <a:rPr lang="en-US" sz="2000" b="1" dirty="0"/>
              <a:t>Output -&gt;</a:t>
            </a:r>
          </a:p>
        </p:txBody>
      </p:sp>
      <p:pic>
        <p:nvPicPr>
          <p:cNvPr id="11" name="Picture 10">
            <a:extLst>
              <a:ext uri="{FF2B5EF4-FFF2-40B4-BE49-F238E27FC236}">
                <a16:creationId xmlns:a16="http://schemas.microsoft.com/office/drawing/2014/main" id="{F6D7F37A-072B-D231-9576-E5D36F594628}"/>
              </a:ext>
            </a:extLst>
          </p:cNvPr>
          <p:cNvPicPr>
            <a:picLocks noChangeAspect="1"/>
          </p:cNvPicPr>
          <p:nvPr/>
        </p:nvPicPr>
        <p:blipFill>
          <a:blip r:embed="rId3"/>
          <a:stretch>
            <a:fillRect/>
          </a:stretch>
        </p:blipFill>
        <p:spPr>
          <a:xfrm>
            <a:off x="846874" y="1150726"/>
            <a:ext cx="9678751" cy="1209844"/>
          </a:xfrm>
          <a:prstGeom prst="rect">
            <a:avLst/>
          </a:prstGeom>
        </p:spPr>
      </p:pic>
      <p:sp>
        <p:nvSpPr>
          <p:cNvPr id="2" name="TextBox 1">
            <a:extLst>
              <a:ext uri="{FF2B5EF4-FFF2-40B4-BE49-F238E27FC236}">
                <a16:creationId xmlns:a16="http://schemas.microsoft.com/office/drawing/2014/main" id="{C7FCCA1A-F393-8D1B-4489-D2097AC11E9B}"/>
              </a:ext>
            </a:extLst>
          </p:cNvPr>
          <p:cNvSpPr txBox="1"/>
          <p:nvPr/>
        </p:nvSpPr>
        <p:spPr>
          <a:xfrm>
            <a:off x="846874" y="2523771"/>
            <a:ext cx="5727416" cy="1077218"/>
          </a:xfrm>
          <a:prstGeom prst="rect">
            <a:avLst/>
          </a:prstGeom>
          <a:noFill/>
        </p:spPr>
        <p:txBody>
          <a:bodyPr wrap="square" rtlCol="0">
            <a:spAutoFit/>
          </a:bodyPr>
          <a:lstStyle/>
          <a:p>
            <a:r>
              <a:rPr lang="en-US" sz="1600" dirty="0"/>
              <a:t>Table used: GROUPSUBGROUP</a:t>
            </a:r>
          </a:p>
          <a:p>
            <a:endParaRPr lang="en-US" sz="1600" dirty="0"/>
          </a:p>
          <a:p>
            <a:r>
              <a:rPr lang="en-US" sz="1600" dirty="0"/>
              <a:t>Methods Used: </a:t>
            </a:r>
            <a:r>
              <a:rPr lang="en-US" sz="1600" dirty="0" err="1"/>
              <a:t>groupBy</a:t>
            </a:r>
            <a:r>
              <a:rPr lang="en-US" sz="1600" dirty="0"/>
              <a:t>(), count(), filter(), max()</a:t>
            </a:r>
            <a:endParaRPr lang="en-US" sz="1600" b="1" dirty="0"/>
          </a:p>
          <a:p>
            <a:endParaRPr lang="en-US" sz="1600" b="1" dirty="0"/>
          </a:p>
        </p:txBody>
      </p:sp>
    </p:spTree>
    <p:extLst>
      <p:ext uri="{BB962C8B-B14F-4D97-AF65-F5344CB8AC3E}">
        <p14:creationId xmlns:p14="http://schemas.microsoft.com/office/powerpoint/2010/main" val="137852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729D46-5D9D-71F6-EEFF-DB712BFC7269}"/>
              </a:ext>
            </a:extLst>
          </p:cNvPr>
          <p:cNvSpPr txBox="1"/>
          <p:nvPr/>
        </p:nvSpPr>
        <p:spPr>
          <a:xfrm>
            <a:off x="550113" y="387532"/>
            <a:ext cx="10115470" cy="400110"/>
          </a:xfrm>
          <a:prstGeom prst="rect">
            <a:avLst/>
          </a:prstGeom>
          <a:noFill/>
        </p:spPr>
        <p:txBody>
          <a:bodyPr wrap="square" rtlCol="0">
            <a:spAutoFit/>
          </a:bodyPr>
          <a:lstStyle/>
          <a:p>
            <a:r>
              <a:rPr lang="en-US" sz="2000" b="1" dirty="0" err="1"/>
              <a:t>Usecase</a:t>
            </a:r>
            <a:r>
              <a:rPr lang="en-US" sz="2000" b="1" dirty="0"/>
              <a:t> 4 : </a:t>
            </a:r>
            <a:r>
              <a:rPr lang="en-GB" sz="1800" u="none" strike="noStrike" dirty="0">
                <a:effectLst/>
                <a:latin typeface="Calibri" panose="020F0502020204030204" pitchFamily="34" charset="0"/>
                <a:ea typeface="Calibri" panose="020F0502020204030204" pitchFamily="34" charset="0"/>
              </a:rPr>
              <a:t>Find out hospital which serve most number of patients</a:t>
            </a:r>
            <a:endParaRPr lang="en-US" sz="1800" u="none" strike="noStrike"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CD884518-60FA-3025-E81E-83396A45D73A}"/>
              </a:ext>
            </a:extLst>
          </p:cNvPr>
          <p:cNvPicPr>
            <a:picLocks noChangeAspect="1"/>
          </p:cNvPicPr>
          <p:nvPr/>
        </p:nvPicPr>
        <p:blipFill>
          <a:blip r:embed="rId2"/>
          <a:stretch>
            <a:fillRect/>
          </a:stretch>
        </p:blipFill>
        <p:spPr>
          <a:xfrm>
            <a:off x="710569" y="1077130"/>
            <a:ext cx="9955014" cy="1238423"/>
          </a:xfrm>
          <a:prstGeom prst="rect">
            <a:avLst/>
          </a:prstGeom>
        </p:spPr>
      </p:pic>
      <p:pic>
        <p:nvPicPr>
          <p:cNvPr id="8" name="Picture 7">
            <a:extLst>
              <a:ext uri="{FF2B5EF4-FFF2-40B4-BE49-F238E27FC236}">
                <a16:creationId xmlns:a16="http://schemas.microsoft.com/office/drawing/2014/main" id="{AE6794BC-EC5C-954E-499B-06A39E196D15}"/>
              </a:ext>
            </a:extLst>
          </p:cNvPr>
          <p:cNvPicPr>
            <a:picLocks noChangeAspect="1"/>
          </p:cNvPicPr>
          <p:nvPr/>
        </p:nvPicPr>
        <p:blipFill>
          <a:blip r:embed="rId3"/>
          <a:stretch>
            <a:fillRect/>
          </a:stretch>
        </p:blipFill>
        <p:spPr>
          <a:xfrm>
            <a:off x="5413035" y="4332868"/>
            <a:ext cx="4258269" cy="1448002"/>
          </a:xfrm>
          <a:prstGeom prst="rect">
            <a:avLst/>
          </a:prstGeom>
        </p:spPr>
      </p:pic>
      <p:sp>
        <p:nvSpPr>
          <p:cNvPr id="9" name="TextBox 8">
            <a:extLst>
              <a:ext uri="{FF2B5EF4-FFF2-40B4-BE49-F238E27FC236}">
                <a16:creationId xmlns:a16="http://schemas.microsoft.com/office/drawing/2014/main" id="{E165E55A-F16F-5637-E045-7AB45F7FC623}"/>
              </a:ext>
            </a:extLst>
          </p:cNvPr>
          <p:cNvSpPr txBox="1"/>
          <p:nvPr/>
        </p:nvSpPr>
        <p:spPr>
          <a:xfrm>
            <a:off x="3800856" y="4856814"/>
            <a:ext cx="1212191" cy="400110"/>
          </a:xfrm>
          <a:prstGeom prst="rect">
            <a:avLst/>
          </a:prstGeom>
          <a:noFill/>
        </p:spPr>
        <p:txBody>
          <a:bodyPr wrap="none" rtlCol="0">
            <a:spAutoFit/>
          </a:bodyPr>
          <a:lstStyle/>
          <a:p>
            <a:r>
              <a:rPr lang="en-US" sz="2000" b="1" dirty="0"/>
              <a:t>Output -&gt;</a:t>
            </a:r>
          </a:p>
        </p:txBody>
      </p:sp>
      <p:sp>
        <p:nvSpPr>
          <p:cNvPr id="2" name="TextBox 1">
            <a:extLst>
              <a:ext uri="{FF2B5EF4-FFF2-40B4-BE49-F238E27FC236}">
                <a16:creationId xmlns:a16="http://schemas.microsoft.com/office/drawing/2014/main" id="{FA4B4A9C-5332-4618-FA35-E7D5600B423D}"/>
              </a:ext>
            </a:extLst>
          </p:cNvPr>
          <p:cNvSpPr txBox="1"/>
          <p:nvPr/>
        </p:nvSpPr>
        <p:spPr>
          <a:xfrm>
            <a:off x="846874" y="2523771"/>
            <a:ext cx="6468326" cy="1077218"/>
          </a:xfrm>
          <a:prstGeom prst="rect">
            <a:avLst/>
          </a:prstGeom>
          <a:noFill/>
        </p:spPr>
        <p:txBody>
          <a:bodyPr wrap="square" rtlCol="0">
            <a:spAutoFit/>
          </a:bodyPr>
          <a:lstStyle/>
          <a:p>
            <a:r>
              <a:rPr lang="en-US" sz="1600" dirty="0"/>
              <a:t>Table used: PATIENT</a:t>
            </a:r>
          </a:p>
          <a:p>
            <a:endParaRPr lang="en-US" sz="1600" dirty="0"/>
          </a:p>
          <a:p>
            <a:r>
              <a:rPr lang="en-US" sz="1600" dirty="0"/>
              <a:t>Methods Used: </a:t>
            </a:r>
            <a:r>
              <a:rPr lang="en-US" sz="1600" dirty="0" err="1"/>
              <a:t>groupBy</a:t>
            </a:r>
            <a:r>
              <a:rPr lang="en-US" sz="1600" dirty="0"/>
              <a:t>(), count(), filter(), max(), select()</a:t>
            </a:r>
            <a:endParaRPr lang="en-US" sz="1600" b="1" dirty="0"/>
          </a:p>
          <a:p>
            <a:endParaRPr lang="en-US" sz="1600" b="1" dirty="0"/>
          </a:p>
        </p:txBody>
      </p:sp>
    </p:spTree>
    <p:extLst>
      <p:ext uri="{BB962C8B-B14F-4D97-AF65-F5344CB8AC3E}">
        <p14:creationId xmlns:p14="http://schemas.microsoft.com/office/powerpoint/2010/main" val="290299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45E3D-4A22-A42F-7F2E-8B0C7D65712F}"/>
              </a:ext>
            </a:extLst>
          </p:cNvPr>
          <p:cNvSpPr txBox="1"/>
          <p:nvPr/>
        </p:nvSpPr>
        <p:spPr>
          <a:xfrm>
            <a:off x="786384" y="406186"/>
            <a:ext cx="10195560" cy="400110"/>
          </a:xfrm>
          <a:prstGeom prst="rect">
            <a:avLst/>
          </a:prstGeom>
          <a:noFill/>
        </p:spPr>
        <p:txBody>
          <a:bodyPr wrap="square" rtlCol="0">
            <a:spAutoFit/>
          </a:bodyPr>
          <a:lstStyle/>
          <a:p>
            <a:r>
              <a:rPr lang="en-US" sz="2000" b="1" dirty="0" err="1"/>
              <a:t>Usecase</a:t>
            </a:r>
            <a:r>
              <a:rPr lang="en-US" sz="2000" b="1" dirty="0"/>
              <a:t> 5 : </a:t>
            </a:r>
            <a:r>
              <a:rPr lang="en-GB" sz="1800" u="none" strike="noStrike" dirty="0">
                <a:effectLst/>
                <a:latin typeface="Calibri" panose="020F0502020204030204" pitchFamily="34" charset="0"/>
                <a:ea typeface="Calibri" panose="020F0502020204030204" pitchFamily="34" charset="0"/>
              </a:rPr>
              <a:t>Find out which subgroups subscribe most number of times</a:t>
            </a:r>
            <a:endParaRPr lang="en-US" sz="1800" u="none" strike="noStrike"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B79495D7-4338-9CA2-3832-257EC2CAB608}"/>
              </a:ext>
            </a:extLst>
          </p:cNvPr>
          <p:cNvPicPr>
            <a:picLocks noChangeAspect="1"/>
          </p:cNvPicPr>
          <p:nvPr/>
        </p:nvPicPr>
        <p:blipFill>
          <a:blip r:embed="rId2"/>
          <a:stretch>
            <a:fillRect/>
          </a:stretch>
        </p:blipFill>
        <p:spPr>
          <a:xfrm>
            <a:off x="923028" y="1131673"/>
            <a:ext cx="10126488" cy="1247949"/>
          </a:xfrm>
          <a:prstGeom prst="rect">
            <a:avLst/>
          </a:prstGeom>
        </p:spPr>
      </p:pic>
      <p:pic>
        <p:nvPicPr>
          <p:cNvPr id="8" name="Picture 7">
            <a:extLst>
              <a:ext uri="{FF2B5EF4-FFF2-40B4-BE49-F238E27FC236}">
                <a16:creationId xmlns:a16="http://schemas.microsoft.com/office/drawing/2014/main" id="{A8D8719B-F739-D963-8ABF-76DB5A38E872}"/>
              </a:ext>
            </a:extLst>
          </p:cNvPr>
          <p:cNvPicPr>
            <a:picLocks noChangeAspect="1"/>
          </p:cNvPicPr>
          <p:nvPr/>
        </p:nvPicPr>
        <p:blipFill>
          <a:blip r:embed="rId3"/>
          <a:stretch>
            <a:fillRect/>
          </a:stretch>
        </p:blipFill>
        <p:spPr>
          <a:xfrm>
            <a:off x="5213889" y="4549127"/>
            <a:ext cx="4020111" cy="1448002"/>
          </a:xfrm>
          <a:prstGeom prst="rect">
            <a:avLst/>
          </a:prstGeom>
        </p:spPr>
      </p:pic>
      <p:sp>
        <p:nvSpPr>
          <p:cNvPr id="9" name="TextBox 8">
            <a:extLst>
              <a:ext uri="{FF2B5EF4-FFF2-40B4-BE49-F238E27FC236}">
                <a16:creationId xmlns:a16="http://schemas.microsoft.com/office/drawing/2014/main" id="{7D16AF99-EC17-B667-93F1-23117C22BD44}"/>
              </a:ext>
            </a:extLst>
          </p:cNvPr>
          <p:cNvSpPr txBox="1"/>
          <p:nvPr/>
        </p:nvSpPr>
        <p:spPr>
          <a:xfrm>
            <a:off x="3593961" y="5156200"/>
            <a:ext cx="1212191" cy="400110"/>
          </a:xfrm>
          <a:prstGeom prst="rect">
            <a:avLst/>
          </a:prstGeom>
          <a:noFill/>
        </p:spPr>
        <p:txBody>
          <a:bodyPr wrap="none" rtlCol="0">
            <a:spAutoFit/>
          </a:bodyPr>
          <a:lstStyle/>
          <a:p>
            <a:r>
              <a:rPr lang="en-US" sz="2000" b="1" dirty="0"/>
              <a:t>Output -&gt;</a:t>
            </a:r>
          </a:p>
        </p:txBody>
      </p:sp>
      <p:sp>
        <p:nvSpPr>
          <p:cNvPr id="2" name="TextBox 1">
            <a:extLst>
              <a:ext uri="{FF2B5EF4-FFF2-40B4-BE49-F238E27FC236}">
                <a16:creationId xmlns:a16="http://schemas.microsoft.com/office/drawing/2014/main" id="{F7BC6F68-D71F-3049-8CE5-D3F330D0301F}"/>
              </a:ext>
            </a:extLst>
          </p:cNvPr>
          <p:cNvSpPr txBox="1"/>
          <p:nvPr/>
        </p:nvSpPr>
        <p:spPr>
          <a:xfrm>
            <a:off x="846874" y="2523771"/>
            <a:ext cx="5727416" cy="1077218"/>
          </a:xfrm>
          <a:prstGeom prst="rect">
            <a:avLst/>
          </a:prstGeom>
          <a:noFill/>
        </p:spPr>
        <p:txBody>
          <a:bodyPr wrap="square" rtlCol="0">
            <a:spAutoFit/>
          </a:bodyPr>
          <a:lstStyle/>
          <a:p>
            <a:r>
              <a:rPr lang="en-US" sz="1600" dirty="0"/>
              <a:t>Table used: SUBSCRIBER</a:t>
            </a:r>
          </a:p>
          <a:p>
            <a:endParaRPr lang="en-US" sz="1600" dirty="0"/>
          </a:p>
          <a:p>
            <a:r>
              <a:rPr lang="en-US" sz="1600" dirty="0"/>
              <a:t>Methods Used: </a:t>
            </a:r>
            <a:r>
              <a:rPr lang="en-US" sz="1600" dirty="0" err="1"/>
              <a:t>groupBy</a:t>
            </a:r>
            <a:r>
              <a:rPr lang="en-US" sz="1600" dirty="0"/>
              <a:t>(), count(), filter(), max(), first()</a:t>
            </a:r>
            <a:endParaRPr lang="en-US" sz="1600" b="1" dirty="0"/>
          </a:p>
          <a:p>
            <a:endParaRPr lang="en-US" sz="1600" b="1" dirty="0"/>
          </a:p>
        </p:txBody>
      </p:sp>
    </p:spTree>
    <p:extLst>
      <p:ext uri="{BB962C8B-B14F-4D97-AF65-F5344CB8AC3E}">
        <p14:creationId xmlns:p14="http://schemas.microsoft.com/office/powerpoint/2010/main" val="2122588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45E3D-4A22-A42F-7F2E-8B0C7D65712F}"/>
              </a:ext>
            </a:extLst>
          </p:cNvPr>
          <p:cNvSpPr txBox="1"/>
          <p:nvPr/>
        </p:nvSpPr>
        <p:spPr>
          <a:xfrm>
            <a:off x="630936" y="442762"/>
            <a:ext cx="9537192" cy="400110"/>
          </a:xfrm>
          <a:prstGeom prst="rect">
            <a:avLst/>
          </a:prstGeom>
          <a:noFill/>
        </p:spPr>
        <p:txBody>
          <a:bodyPr wrap="square" rtlCol="0">
            <a:spAutoFit/>
          </a:bodyPr>
          <a:lstStyle/>
          <a:p>
            <a:r>
              <a:rPr lang="en-US" sz="2000" b="1" dirty="0" err="1"/>
              <a:t>Usecase</a:t>
            </a:r>
            <a:r>
              <a:rPr lang="en-US" sz="2000" b="1" dirty="0"/>
              <a:t> 6 : </a:t>
            </a:r>
            <a:r>
              <a:rPr lang="en-GB" sz="1800" u="none" strike="noStrike" dirty="0">
                <a:effectLst/>
                <a:latin typeface="Calibri" panose="020F0502020204030204" pitchFamily="34" charset="0"/>
                <a:ea typeface="Calibri" panose="020F0502020204030204" pitchFamily="34" charset="0"/>
              </a:rPr>
              <a:t>Find out total number of claims which were rejected</a:t>
            </a:r>
            <a:endParaRPr lang="en-US" sz="1800" u="none" strike="noStrike"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D4BFFC8B-55E8-A195-1F5E-2A146C842BCA}"/>
              </a:ext>
            </a:extLst>
          </p:cNvPr>
          <p:cNvPicPr>
            <a:picLocks noChangeAspect="1"/>
          </p:cNvPicPr>
          <p:nvPr/>
        </p:nvPicPr>
        <p:blipFill>
          <a:blip r:embed="rId2"/>
          <a:stretch>
            <a:fillRect/>
          </a:stretch>
        </p:blipFill>
        <p:spPr>
          <a:xfrm>
            <a:off x="1028646" y="1121382"/>
            <a:ext cx="8964276" cy="1305107"/>
          </a:xfrm>
          <a:prstGeom prst="rect">
            <a:avLst/>
          </a:prstGeom>
        </p:spPr>
      </p:pic>
      <p:pic>
        <p:nvPicPr>
          <p:cNvPr id="6" name="Picture 5">
            <a:extLst>
              <a:ext uri="{FF2B5EF4-FFF2-40B4-BE49-F238E27FC236}">
                <a16:creationId xmlns:a16="http://schemas.microsoft.com/office/drawing/2014/main" id="{32E1C054-E4EC-EEDA-5019-2036A7C0A9A8}"/>
              </a:ext>
            </a:extLst>
          </p:cNvPr>
          <p:cNvPicPr>
            <a:picLocks noChangeAspect="1"/>
          </p:cNvPicPr>
          <p:nvPr/>
        </p:nvPicPr>
        <p:blipFill>
          <a:blip r:embed="rId3"/>
          <a:stretch>
            <a:fillRect/>
          </a:stretch>
        </p:blipFill>
        <p:spPr>
          <a:xfrm>
            <a:off x="7032134" y="5012617"/>
            <a:ext cx="4077269" cy="1448002"/>
          </a:xfrm>
          <a:prstGeom prst="rect">
            <a:avLst/>
          </a:prstGeom>
        </p:spPr>
      </p:pic>
      <p:sp>
        <p:nvSpPr>
          <p:cNvPr id="7" name="TextBox 6">
            <a:extLst>
              <a:ext uri="{FF2B5EF4-FFF2-40B4-BE49-F238E27FC236}">
                <a16:creationId xmlns:a16="http://schemas.microsoft.com/office/drawing/2014/main" id="{94922B35-1C31-12A2-09B8-050E0E1F05D8}"/>
              </a:ext>
            </a:extLst>
          </p:cNvPr>
          <p:cNvSpPr txBox="1"/>
          <p:nvPr/>
        </p:nvSpPr>
        <p:spPr>
          <a:xfrm>
            <a:off x="5399532" y="5536563"/>
            <a:ext cx="1212191" cy="400110"/>
          </a:xfrm>
          <a:prstGeom prst="rect">
            <a:avLst/>
          </a:prstGeom>
          <a:noFill/>
        </p:spPr>
        <p:txBody>
          <a:bodyPr wrap="none" rtlCol="0">
            <a:spAutoFit/>
          </a:bodyPr>
          <a:lstStyle/>
          <a:p>
            <a:r>
              <a:rPr lang="en-US" sz="2000" b="1" dirty="0"/>
              <a:t>Output -&gt;</a:t>
            </a:r>
          </a:p>
        </p:txBody>
      </p:sp>
      <p:sp>
        <p:nvSpPr>
          <p:cNvPr id="2" name="TextBox 1">
            <a:extLst>
              <a:ext uri="{FF2B5EF4-FFF2-40B4-BE49-F238E27FC236}">
                <a16:creationId xmlns:a16="http://schemas.microsoft.com/office/drawing/2014/main" id="{1625113B-F879-FA06-A228-4168E8F65A4E}"/>
              </a:ext>
            </a:extLst>
          </p:cNvPr>
          <p:cNvSpPr txBox="1"/>
          <p:nvPr/>
        </p:nvSpPr>
        <p:spPr>
          <a:xfrm>
            <a:off x="846874" y="2523771"/>
            <a:ext cx="5727416" cy="1077218"/>
          </a:xfrm>
          <a:prstGeom prst="rect">
            <a:avLst/>
          </a:prstGeom>
          <a:noFill/>
        </p:spPr>
        <p:txBody>
          <a:bodyPr wrap="square" rtlCol="0">
            <a:spAutoFit/>
          </a:bodyPr>
          <a:lstStyle/>
          <a:p>
            <a:r>
              <a:rPr lang="en-US" sz="1600" dirty="0"/>
              <a:t>Table used: CLAIMS</a:t>
            </a:r>
          </a:p>
          <a:p>
            <a:endParaRPr lang="en-US" sz="1600" dirty="0"/>
          </a:p>
          <a:p>
            <a:r>
              <a:rPr lang="en-US" sz="1600" dirty="0"/>
              <a:t>Methods Used: </a:t>
            </a:r>
            <a:r>
              <a:rPr lang="en-US" sz="1600" dirty="0" err="1"/>
              <a:t>groupBy</a:t>
            </a:r>
            <a:r>
              <a:rPr lang="en-US" sz="1600" dirty="0"/>
              <a:t>(), count(), filter(), col()</a:t>
            </a:r>
            <a:endParaRPr lang="en-US" sz="1600" b="1" dirty="0"/>
          </a:p>
          <a:p>
            <a:endParaRPr lang="en-US" sz="1600" b="1" dirty="0"/>
          </a:p>
        </p:txBody>
      </p:sp>
    </p:spTree>
    <p:extLst>
      <p:ext uri="{BB962C8B-B14F-4D97-AF65-F5344CB8AC3E}">
        <p14:creationId xmlns:p14="http://schemas.microsoft.com/office/powerpoint/2010/main" val="300070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45E3D-4A22-A42F-7F2E-8B0C7D65712F}"/>
              </a:ext>
            </a:extLst>
          </p:cNvPr>
          <p:cNvSpPr txBox="1"/>
          <p:nvPr/>
        </p:nvSpPr>
        <p:spPr>
          <a:xfrm>
            <a:off x="568642" y="378661"/>
            <a:ext cx="10760774" cy="400110"/>
          </a:xfrm>
          <a:prstGeom prst="rect">
            <a:avLst/>
          </a:prstGeom>
          <a:noFill/>
        </p:spPr>
        <p:txBody>
          <a:bodyPr wrap="square" rtlCol="0">
            <a:spAutoFit/>
          </a:bodyPr>
          <a:lstStyle/>
          <a:p>
            <a:r>
              <a:rPr lang="en-US" sz="2000" b="1" dirty="0" err="1"/>
              <a:t>Usecase</a:t>
            </a:r>
            <a:r>
              <a:rPr lang="en-US" sz="2000" b="1" dirty="0"/>
              <a:t> 7 : </a:t>
            </a:r>
            <a:r>
              <a:rPr lang="en-GB" sz="1800" u="none" strike="noStrike" dirty="0">
                <a:effectLst/>
                <a:latin typeface="Calibri" panose="020F0502020204030204" pitchFamily="34" charset="0"/>
                <a:ea typeface="Calibri" panose="020F0502020204030204" pitchFamily="34" charset="0"/>
              </a:rPr>
              <a:t>From where most claims are coming (city)</a:t>
            </a:r>
            <a:endParaRPr lang="en-US" sz="1800" u="none" strike="noStrike"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0AC98024-498F-4CCB-9A7F-4450D7788940}"/>
              </a:ext>
            </a:extLst>
          </p:cNvPr>
          <p:cNvPicPr>
            <a:picLocks noChangeAspect="1"/>
          </p:cNvPicPr>
          <p:nvPr/>
        </p:nvPicPr>
        <p:blipFill>
          <a:blip r:embed="rId2"/>
          <a:stretch>
            <a:fillRect/>
          </a:stretch>
        </p:blipFill>
        <p:spPr>
          <a:xfrm>
            <a:off x="568642" y="889164"/>
            <a:ext cx="10926700" cy="1524213"/>
          </a:xfrm>
          <a:prstGeom prst="rect">
            <a:avLst/>
          </a:prstGeom>
        </p:spPr>
      </p:pic>
      <p:pic>
        <p:nvPicPr>
          <p:cNvPr id="6" name="Picture 5">
            <a:extLst>
              <a:ext uri="{FF2B5EF4-FFF2-40B4-BE49-F238E27FC236}">
                <a16:creationId xmlns:a16="http://schemas.microsoft.com/office/drawing/2014/main" id="{A7293A15-B3BE-0E5D-B1AB-1F1636A967FF}"/>
              </a:ext>
            </a:extLst>
          </p:cNvPr>
          <p:cNvPicPr>
            <a:picLocks noChangeAspect="1"/>
          </p:cNvPicPr>
          <p:nvPr/>
        </p:nvPicPr>
        <p:blipFill>
          <a:blip r:embed="rId3"/>
          <a:stretch>
            <a:fillRect/>
          </a:stretch>
        </p:blipFill>
        <p:spPr>
          <a:xfrm>
            <a:off x="4858895" y="3711381"/>
            <a:ext cx="3820058" cy="2972215"/>
          </a:xfrm>
          <a:prstGeom prst="rect">
            <a:avLst/>
          </a:prstGeom>
        </p:spPr>
      </p:pic>
      <p:sp>
        <p:nvSpPr>
          <p:cNvPr id="7" name="TextBox 6">
            <a:extLst>
              <a:ext uri="{FF2B5EF4-FFF2-40B4-BE49-F238E27FC236}">
                <a16:creationId xmlns:a16="http://schemas.microsoft.com/office/drawing/2014/main" id="{4E4C58D1-A796-9273-FABB-699C09AA5250}"/>
              </a:ext>
            </a:extLst>
          </p:cNvPr>
          <p:cNvSpPr txBox="1"/>
          <p:nvPr/>
        </p:nvSpPr>
        <p:spPr>
          <a:xfrm>
            <a:off x="2859024" y="3886897"/>
            <a:ext cx="1212191" cy="400110"/>
          </a:xfrm>
          <a:prstGeom prst="rect">
            <a:avLst/>
          </a:prstGeom>
          <a:noFill/>
        </p:spPr>
        <p:txBody>
          <a:bodyPr wrap="none" rtlCol="0">
            <a:spAutoFit/>
          </a:bodyPr>
          <a:lstStyle/>
          <a:p>
            <a:r>
              <a:rPr lang="en-US" sz="2000" b="1" dirty="0"/>
              <a:t>Output -&gt;</a:t>
            </a:r>
          </a:p>
        </p:txBody>
      </p:sp>
      <p:sp>
        <p:nvSpPr>
          <p:cNvPr id="2" name="TextBox 1">
            <a:extLst>
              <a:ext uri="{FF2B5EF4-FFF2-40B4-BE49-F238E27FC236}">
                <a16:creationId xmlns:a16="http://schemas.microsoft.com/office/drawing/2014/main" id="{11B234C5-C596-B1F6-3ECE-4F5CF20477F1}"/>
              </a:ext>
            </a:extLst>
          </p:cNvPr>
          <p:cNvSpPr txBox="1"/>
          <p:nvPr/>
        </p:nvSpPr>
        <p:spPr>
          <a:xfrm>
            <a:off x="601411" y="2523770"/>
            <a:ext cx="8077542" cy="1077218"/>
          </a:xfrm>
          <a:prstGeom prst="rect">
            <a:avLst/>
          </a:prstGeom>
          <a:noFill/>
        </p:spPr>
        <p:txBody>
          <a:bodyPr wrap="square" rtlCol="0">
            <a:spAutoFit/>
          </a:bodyPr>
          <a:lstStyle/>
          <a:p>
            <a:r>
              <a:rPr lang="en-US" sz="1600" dirty="0"/>
              <a:t>Table used: CLAIMS, PATIENT</a:t>
            </a:r>
          </a:p>
          <a:p>
            <a:endParaRPr lang="en-US" sz="1600" dirty="0"/>
          </a:p>
          <a:p>
            <a:r>
              <a:rPr lang="en-US" sz="1600" dirty="0"/>
              <a:t>Methods Used: join(), select(), </a:t>
            </a:r>
            <a:r>
              <a:rPr lang="en-US" sz="1600" dirty="0" err="1"/>
              <a:t>groupBy</a:t>
            </a:r>
            <a:r>
              <a:rPr lang="en-US" sz="1600" dirty="0"/>
              <a:t>(), count(), filter(), max(), </a:t>
            </a:r>
            <a:r>
              <a:rPr lang="en-US" sz="1600" dirty="0" err="1"/>
              <a:t>orderBy</a:t>
            </a:r>
            <a:r>
              <a:rPr lang="en-US" sz="1600" dirty="0"/>
              <a:t>(), first()</a:t>
            </a:r>
            <a:endParaRPr lang="en-US" sz="1600" b="1" dirty="0"/>
          </a:p>
          <a:p>
            <a:endParaRPr lang="en-US" sz="1600" b="1" dirty="0"/>
          </a:p>
        </p:txBody>
      </p:sp>
    </p:spTree>
    <p:extLst>
      <p:ext uri="{BB962C8B-B14F-4D97-AF65-F5344CB8AC3E}">
        <p14:creationId xmlns:p14="http://schemas.microsoft.com/office/powerpoint/2010/main" val="229965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45E3D-4A22-A42F-7F2E-8B0C7D65712F}"/>
              </a:ext>
            </a:extLst>
          </p:cNvPr>
          <p:cNvSpPr txBox="1"/>
          <p:nvPr/>
        </p:nvSpPr>
        <p:spPr>
          <a:xfrm>
            <a:off x="747884" y="395445"/>
            <a:ext cx="10866119" cy="400110"/>
          </a:xfrm>
          <a:prstGeom prst="rect">
            <a:avLst/>
          </a:prstGeom>
          <a:noFill/>
        </p:spPr>
        <p:txBody>
          <a:bodyPr wrap="square" rtlCol="0">
            <a:spAutoFit/>
          </a:bodyPr>
          <a:lstStyle/>
          <a:p>
            <a:r>
              <a:rPr lang="en-US" sz="2000" b="1" dirty="0" err="1"/>
              <a:t>Usecase</a:t>
            </a:r>
            <a:r>
              <a:rPr lang="en-US" sz="2000" b="1" dirty="0"/>
              <a:t> 8 : </a:t>
            </a:r>
            <a:r>
              <a:rPr lang="en-GB" sz="1800" u="none" strike="noStrike" dirty="0">
                <a:effectLst/>
                <a:latin typeface="Calibri" panose="020F0502020204030204" pitchFamily="34" charset="0"/>
                <a:ea typeface="Calibri" panose="020F0502020204030204" pitchFamily="34" charset="0"/>
              </a:rPr>
              <a:t>Which groups of policies subscriber subscribe mostly Government or private</a:t>
            </a:r>
            <a:endParaRPr lang="en-US" sz="1800" u="none" strike="noStrike"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96050543-E140-B6DF-F088-8A2917A8774A}"/>
              </a:ext>
            </a:extLst>
          </p:cNvPr>
          <p:cNvPicPr>
            <a:picLocks noChangeAspect="1"/>
          </p:cNvPicPr>
          <p:nvPr/>
        </p:nvPicPr>
        <p:blipFill>
          <a:blip r:embed="rId2"/>
          <a:stretch>
            <a:fillRect/>
          </a:stretch>
        </p:blipFill>
        <p:spPr>
          <a:xfrm>
            <a:off x="10072126" y="2440558"/>
            <a:ext cx="807367" cy="1716837"/>
          </a:xfrm>
          <a:prstGeom prst="rect">
            <a:avLst/>
          </a:prstGeom>
        </p:spPr>
      </p:pic>
      <p:pic>
        <p:nvPicPr>
          <p:cNvPr id="8" name="Picture 7">
            <a:extLst>
              <a:ext uri="{FF2B5EF4-FFF2-40B4-BE49-F238E27FC236}">
                <a16:creationId xmlns:a16="http://schemas.microsoft.com/office/drawing/2014/main" id="{48D3217E-69E2-1C1C-B39B-02E0F9739867}"/>
              </a:ext>
            </a:extLst>
          </p:cNvPr>
          <p:cNvPicPr>
            <a:picLocks noChangeAspect="1"/>
          </p:cNvPicPr>
          <p:nvPr/>
        </p:nvPicPr>
        <p:blipFill>
          <a:blip r:embed="rId3"/>
          <a:stretch>
            <a:fillRect/>
          </a:stretch>
        </p:blipFill>
        <p:spPr>
          <a:xfrm>
            <a:off x="5662944" y="4508184"/>
            <a:ext cx="5802028" cy="2109019"/>
          </a:xfrm>
          <a:prstGeom prst="rect">
            <a:avLst/>
          </a:prstGeom>
        </p:spPr>
      </p:pic>
      <p:sp>
        <p:nvSpPr>
          <p:cNvPr id="13" name="TextBox 12">
            <a:extLst>
              <a:ext uri="{FF2B5EF4-FFF2-40B4-BE49-F238E27FC236}">
                <a16:creationId xmlns:a16="http://schemas.microsoft.com/office/drawing/2014/main" id="{3CCBA531-A738-1E7E-2E4C-8932D6CBA3AE}"/>
              </a:ext>
            </a:extLst>
          </p:cNvPr>
          <p:cNvSpPr txBox="1"/>
          <p:nvPr/>
        </p:nvSpPr>
        <p:spPr>
          <a:xfrm>
            <a:off x="3923961" y="5162583"/>
            <a:ext cx="1212191" cy="400110"/>
          </a:xfrm>
          <a:prstGeom prst="rect">
            <a:avLst/>
          </a:prstGeom>
          <a:noFill/>
        </p:spPr>
        <p:txBody>
          <a:bodyPr wrap="none" rtlCol="0">
            <a:spAutoFit/>
          </a:bodyPr>
          <a:lstStyle/>
          <a:p>
            <a:r>
              <a:rPr lang="en-US" sz="2000" b="1" dirty="0"/>
              <a:t>Output -&gt;</a:t>
            </a:r>
          </a:p>
        </p:txBody>
      </p:sp>
      <p:pic>
        <p:nvPicPr>
          <p:cNvPr id="15" name="Picture 14">
            <a:extLst>
              <a:ext uri="{FF2B5EF4-FFF2-40B4-BE49-F238E27FC236}">
                <a16:creationId xmlns:a16="http://schemas.microsoft.com/office/drawing/2014/main" id="{C7A90717-2704-4616-C85D-FCB8770F345A}"/>
              </a:ext>
            </a:extLst>
          </p:cNvPr>
          <p:cNvPicPr>
            <a:picLocks noChangeAspect="1"/>
          </p:cNvPicPr>
          <p:nvPr/>
        </p:nvPicPr>
        <p:blipFill>
          <a:blip r:embed="rId4"/>
          <a:stretch>
            <a:fillRect/>
          </a:stretch>
        </p:blipFill>
        <p:spPr>
          <a:xfrm>
            <a:off x="617572" y="944241"/>
            <a:ext cx="10866120" cy="1378306"/>
          </a:xfrm>
          <a:prstGeom prst="rect">
            <a:avLst/>
          </a:prstGeom>
        </p:spPr>
      </p:pic>
      <p:pic>
        <p:nvPicPr>
          <p:cNvPr id="17" name="Picture 16">
            <a:extLst>
              <a:ext uri="{FF2B5EF4-FFF2-40B4-BE49-F238E27FC236}">
                <a16:creationId xmlns:a16="http://schemas.microsoft.com/office/drawing/2014/main" id="{F9B49723-08FA-528C-4231-FA8EE166ED52}"/>
              </a:ext>
            </a:extLst>
          </p:cNvPr>
          <p:cNvPicPr>
            <a:picLocks noChangeAspect="1"/>
          </p:cNvPicPr>
          <p:nvPr/>
        </p:nvPicPr>
        <p:blipFill>
          <a:blip r:embed="rId5"/>
          <a:stretch>
            <a:fillRect/>
          </a:stretch>
        </p:blipFill>
        <p:spPr>
          <a:xfrm>
            <a:off x="6808554" y="2595711"/>
            <a:ext cx="1755404" cy="1073694"/>
          </a:xfrm>
          <a:prstGeom prst="rect">
            <a:avLst/>
          </a:prstGeom>
        </p:spPr>
      </p:pic>
      <p:cxnSp>
        <p:nvCxnSpPr>
          <p:cNvPr id="21" name="Straight Arrow Connector 20">
            <a:extLst>
              <a:ext uri="{FF2B5EF4-FFF2-40B4-BE49-F238E27FC236}">
                <a16:creationId xmlns:a16="http://schemas.microsoft.com/office/drawing/2014/main" id="{667EF3C3-1752-B6F8-AF11-997FE155261E}"/>
              </a:ext>
            </a:extLst>
          </p:cNvPr>
          <p:cNvCxnSpPr/>
          <p:nvPr/>
        </p:nvCxnSpPr>
        <p:spPr>
          <a:xfrm>
            <a:off x="9002361" y="3132558"/>
            <a:ext cx="4846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BC0662F2-4B15-6D23-3A68-E228A356795E}"/>
              </a:ext>
            </a:extLst>
          </p:cNvPr>
          <p:cNvSpPr txBox="1"/>
          <p:nvPr/>
        </p:nvSpPr>
        <p:spPr>
          <a:xfrm>
            <a:off x="642735" y="2595711"/>
            <a:ext cx="5727416" cy="1323439"/>
          </a:xfrm>
          <a:prstGeom prst="rect">
            <a:avLst/>
          </a:prstGeom>
          <a:noFill/>
        </p:spPr>
        <p:txBody>
          <a:bodyPr wrap="square" rtlCol="0">
            <a:spAutoFit/>
          </a:bodyPr>
          <a:lstStyle/>
          <a:p>
            <a:r>
              <a:rPr lang="en-US" sz="1600" dirty="0"/>
              <a:t>Table used: SUBSCRIBER, GROUPSUBGROUP, GROUP</a:t>
            </a:r>
          </a:p>
          <a:p>
            <a:endParaRPr lang="en-US" sz="1600" dirty="0"/>
          </a:p>
          <a:p>
            <a:r>
              <a:rPr lang="en-US" sz="1600" dirty="0"/>
              <a:t>Methods Used: </a:t>
            </a:r>
            <a:r>
              <a:rPr lang="en-US" sz="1600" dirty="0" err="1"/>
              <a:t>groupBy</a:t>
            </a:r>
            <a:r>
              <a:rPr lang="en-US" sz="1600" dirty="0"/>
              <a:t>(), count(), </a:t>
            </a:r>
            <a:r>
              <a:rPr lang="en-US" sz="1600" dirty="0" err="1"/>
              <a:t>orderBy</a:t>
            </a:r>
            <a:r>
              <a:rPr lang="en-US" sz="1600" dirty="0"/>
              <a:t>(), Limit(), join(), select(), filter()</a:t>
            </a:r>
            <a:endParaRPr lang="en-US" sz="1600" b="1" dirty="0"/>
          </a:p>
          <a:p>
            <a:endParaRPr lang="en-US" sz="1600" b="1" dirty="0"/>
          </a:p>
        </p:txBody>
      </p:sp>
    </p:spTree>
    <p:extLst>
      <p:ext uri="{BB962C8B-B14F-4D97-AF65-F5344CB8AC3E}">
        <p14:creationId xmlns:p14="http://schemas.microsoft.com/office/powerpoint/2010/main" val="112256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45E3D-4A22-A42F-7F2E-8B0C7D65712F}"/>
              </a:ext>
            </a:extLst>
          </p:cNvPr>
          <p:cNvSpPr txBox="1"/>
          <p:nvPr/>
        </p:nvSpPr>
        <p:spPr>
          <a:xfrm>
            <a:off x="795528" y="381607"/>
            <a:ext cx="10323576" cy="400110"/>
          </a:xfrm>
          <a:prstGeom prst="rect">
            <a:avLst/>
          </a:prstGeom>
          <a:noFill/>
        </p:spPr>
        <p:txBody>
          <a:bodyPr wrap="square" rtlCol="0">
            <a:spAutoFit/>
          </a:bodyPr>
          <a:lstStyle/>
          <a:p>
            <a:r>
              <a:rPr lang="en-US" sz="2000" b="1" dirty="0" err="1"/>
              <a:t>Usecase</a:t>
            </a:r>
            <a:r>
              <a:rPr lang="en-US" sz="2000" b="1" dirty="0"/>
              <a:t> 9 : </a:t>
            </a:r>
            <a:r>
              <a:rPr lang="en-GB" sz="1800" u="none" strike="noStrike" dirty="0">
                <a:effectLst/>
                <a:latin typeface="Calibri" panose="020F0502020204030204" pitchFamily="34" charset="0"/>
                <a:ea typeface="Calibri" panose="020F0502020204030204" pitchFamily="34" charset="0"/>
              </a:rPr>
              <a:t>Average monthly premium subscriber pay to insurance company</a:t>
            </a:r>
          </a:p>
        </p:txBody>
      </p:sp>
      <p:pic>
        <p:nvPicPr>
          <p:cNvPr id="3" name="Picture 2">
            <a:extLst>
              <a:ext uri="{FF2B5EF4-FFF2-40B4-BE49-F238E27FC236}">
                <a16:creationId xmlns:a16="http://schemas.microsoft.com/office/drawing/2014/main" id="{F3D460AB-B254-A622-37BF-A25ED74F85E5}"/>
              </a:ext>
            </a:extLst>
          </p:cNvPr>
          <p:cNvPicPr>
            <a:picLocks noChangeAspect="1"/>
          </p:cNvPicPr>
          <p:nvPr/>
        </p:nvPicPr>
        <p:blipFill>
          <a:blip r:embed="rId2"/>
          <a:stretch>
            <a:fillRect/>
          </a:stretch>
        </p:blipFill>
        <p:spPr>
          <a:xfrm>
            <a:off x="1007627" y="860046"/>
            <a:ext cx="6868484" cy="1276528"/>
          </a:xfrm>
          <a:prstGeom prst="rect">
            <a:avLst/>
          </a:prstGeom>
        </p:spPr>
      </p:pic>
      <p:pic>
        <p:nvPicPr>
          <p:cNvPr id="6" name="Picture 5">
            <a:extLst>
              <a:ext uri="{FF2B5EF4-FFF2-40B4-BE49-F238E27FC236}">
                <a16:creationId xmlns:a16="http://schemas.microsoft.com/office/drawing/2014/main" id="{590DAE20-E771-1EE9-858A-282082E2AE2C}"/>
              </a:ext>
            </a:extLst>
          </p:cNvPr>
          <p:cNvPicPr>
            <a:picLocks noChangeAspect="1"/>
          </p:cNvPicPr>
          <p:nvPr/>
        </p:nvPicPr>
        <p:blipFill>
          <a:blip r:embed="rId3"/>
          <a:stretch>
            <a:fillRect/>
          </a:stretch>
        </p:blipFill>
        <p:spPr>
          <a:xfrm>
            <a:off x="4839763" y="4240349"/>
            <a:ext cx="5391902" cy="1362265"/>
          </a:xfrm>
          <a:prstGeom prst="rect">
            <a:avLst/>
          </a:prstGeom>
        </p:spPr>
      </p:pic>
      <p:sp>
        <p:nvSpPr>
          <p:cNvPr id="7" name="TextBox 6">
            <a:extLst>
              <a:ext uri="{FF2B5EF4-FFF2-40B4-BE49-F238E27FC236}">
                <a16:creationId xmlns:a16="http://schemas.microsoft.com/office/drawing/2014/main" id="{07C9180B-FC39-3F45-690D-B8A2811ED982}"/>
              </a:ext>
            </a:extLst>
          </p:cNvPr>
          <p:cNvSpPr txBox="1"/>
          <p:nvPr/>
        </p:nvSpPr>
        <p:spPr>
          <a:xfrm>
            <a:off x="3150325" y="4721426"/>
            <a:ext cx="1212191" cy="400110"/>
          </a:xfrm>
          <a:prstGeom prst="rect">
            <a:avLst/>
          </a:prstGeom>
          <a:noFill/>
        </p:spPr>
        <p:txBody>
          <a:bodyPr wrap="none" rtlCol="0">
            <a:spAutoFit/>
          </a:bodyPr>
          <a:lstStyle/>
          <a:p>
            <a:r>
              <a:rPr lang="en-US" sz="2000" b="1" dirty="0"/>
              <a:t>Output -&gt;</a:t>
            </a:r>
          </a:p>
        </p:txBody>
      </p:sp>
      <p:sp>
        <p:nvSpPr>
          <p:cNvPr id="2" name="TextBox 1">
            <a:extLst>
              <a:ext uri="{FF2B5EF4-FFF2-40B4-BE49-F238E27FC236}">
                <a16:creationId xmlns:a16="http://schemas.microsoft.com/office/drawing/2014/main" id="{ABD9CD7B-B6CF-A38B-192A-F0BA9B99CD44}"/>
              </a:ext>
            </a:extLst>
          </p:cNvPr>
          <p:cNvSpPr txBox="1"/>
          <p:nvPr/>
        </p:nvSpPr>
        <p:spPr>
          <a:xfrm>
            <a:off x="1007627" y="2535573"/>
            <a:ext cx="5727416" cy="830997"/>
          </a:xfrm>
          <a:prstGeom prst="rect">
            <a:avLst/>
          </a:prstGeom>
          <a:noFill/>
        </p:spPr>
        <p:txBody>
          <a:bodyPr wrap="square" rtlCol="0">
            <a:spAutoFit/>
          </a:bodyPr>
          <a:lstStyle/>
          <a:p>
            <a:r>
              <a:rPr lang="en-US" sz="1600" dirty="0"/>
              <a:t>Table used: GROUP</a:t>
            </a:r>
          </a:p>
          <a:p>
            <a:endParaRPr lang="en-US" sz="1600" dirty="0"/>
          </a:p>
          <a:p>
            <a:r>
              <a:rPr lang="en-US" sz="1600" dirty="0"/>
              <a:t>Methods Used: select(), avg()</a:t>
            </a:r>
            <a:endParaRPr lang="en-US" sz="1600" b="1" dirty="0"/>
          </a:p>
        </p:txBody>
      </p:sp>
    </p:spTree>
    <p:extLst>
      <p:ext uri="{BB962C8B-B14F-4D97-AF65-F5344CB8AC3E}">
        <p14:creationId xmlns:p14="http://schemas.microsoft.com/office/powerpoint/2010/main" val="44481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45E3D-4A22-A42F-7F2E-8B0C7D65712F}"/>
              </a:ext>
            </a:extLst>
          </p:cNvPr>
          <p:cNvSpPr txBox="1"/>
          <p:nvPr/>
        </p:nvSpPr>
        <p:spPr>
          <a:xfrm>
            <a:off x="621792" y="357384"/>
            <a:ext cx="10972800" cy="400110"/>
          </a:xfrm>
          <a:prstGeom prst="rect">
            <a:avLst/>
          </a:prstGeom>
          <a:noFill/>
        </p:spPr>
        <p:txBody>
          <a:bodyPr wrap="square" rtlCol="0">
            <a:spAutoFit/>
          </a:bodyPr>
          <a:lstStyle/>
          <a:p>
            <a:r>
              <a:rPr lang="en-US" sz="2000" b="1" dirty="0" err="1"/>
              <a:t>Usecase</a:t>
            </a:r>
            <a:r>
              <a:rPr lang="en-US" sz="2000" b="1" dirty="0"/>
              <a:t> 10 : </a:t>
            </a:r>
            <a:r>
              <a:rPr lang="en-GB" sz="1800" u="none" strike="noStrike" dirty="0">
                <a:effectLst/>
                <a:latin typeface="Calibri" panose="020F0502020204030204" pitchFamily="34" charset="0"/>
                <a:ea typeface="Calibri" panose="020F0502020204030204" pitchFamily="34" charset="0"/>
              </a:rPr>
              <a:t>Find out Which group is most profitable</a:t>
            </a:r>
            <a:endParaRPr lang="en-US" sz="1800" u="none" strike="noStrike"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54EAB178-DCA4-EE61-9A3F-1250637E7769}"/>
              </a:ext>
            </a:extLst>
          </p:cNvPr>
          <p:cNvPicPr>
            <a:picLocks noChangeAspect="1"/>
          </p:cNvPicPr>
          <p:nvPr/>
        </p:nvPicPr>
        <p:blipFill>
          <a:blip r:embed="rId2"/>
          <a:stretch>
            <a:fillRect/>
          </a:stretch>
        </p:blipFill>
        <p:spPr>
          <a:xfrm>
            <a:off x="348995" y="1004232"/>
            <a:ext cx="11494008" cy="972479"/>
          </a:xfrm>
          <a:prstGeom prst="rect">
            <a:avLst/>
          </a:prstGeom>
        </p:spPr>
      </p:pic>
      <p:pic>
        <p:nvPicPr>
          <p:cNvPr id="6" name="Picture 5">
            <a:extLst>
              <a:ext uri="{FF2B5EF4-FFF2-40B4-BE49-F238E27FC236}">
                <a16:creationId xmlns:a16="http://schemas.microsoft.com/office/drawing/2014/main" id="{F73BD73B-3E5D-9057-D775-24B8CFE5B31E}"/>
              </a:ext>
            </a:extLst>
          </p:cNvPr>
          <p:cNvPicPr>
            <a:picLocks noChangeAspect="1"/>
          </p:cNvPicPr>
          <p:nvPr/>
        </p:nvPicPr>
        <p:blipFill>
          <a:blip r:embed="rId3"/>
          <a:stretch>
            <a:fillRect/>
          </a:stretch>
        </p:blipFill>
        <p:spPr>
          <a:xfrm>
            <a:off x="4654524" y="3947709"/>
            <a:ext cx="4077269" cy="1867161"/>
          </a:xfrm>
          <a:prstGeom prst="rect">
            <a:avLst/>
          </a:prstGeom>
        </p:spPr>
      </p:pic>
      <p:sp>
        <p:nvSpPr>
          <p:cNvPr id="7" name="TextBox 6">
            <a:extLst>
              <a:ext uri="{FF2B5EF4-FFF2-40B4-BE49-F238E27FC236}">
                <a16:creationId xmlns:a16="http://schemas.microsoft.com/office/drawing/2014/main" id="{1C89C708-4570-59FD-B728-D94DC52D1DBE}"/>
              </a:ext>
            </a:extLst>
          </p:cNvPr>
          <p:cNvSpPr txBox="1"/>
          <p:nvPr/>
        </p:nvSpPr>
        <p:spPr>
          <a:xfrm>
            <a:off x="2806026" y="4463897"/>
            <a:ext cx="1364476" cy="400110"/>
          </a:xfrm>
          <a:prstGeom prst="rect">
            <a:avLst/>
          </a:prstGeom>
          <a:noFill/>
        </p:spPr>
        <p:txBody>
          <a:bodyPr wrap="none" rtlCol="0">
            <a:spAutoFit/>
          </a:bodyPr>
          <a:lstStyle/>
          <a:p>
            <a:r>
              <a:rPr lang="en-US" sz="2000" b="1" dirty="0"/>
              <a:t>Output -&gt;</a:t>
            </a:r>
          </a:p>
        </p:txBody>
      </p:sp>
      <p:sp>
        <p:nvSpPr>
          <p:cNvPr id="2" name="TextBox 1">
            <a:extLst>
              <a:ext uri="{FF2B5EF4-FFF2-40B4-BE49-F238E27FC236}">
                <a16:creationId xmlns:a16="http://schemas.microsoft.com/office/drawing/2014/main" id="{835A85C6-2ABC-BC7D-4A3B-92CE0658FB68}"/>
              </a:ext>
            </a:extLst>
          </p:cNvPr>
          <p:cNvSpPr txBox="1"/>
          <p:nvPr/>
        </p:nvSpPr>
        <p:spPr>
          <a:xfrm>
            <a:off x="790890" y="2223449"/>
            <a:ext cx="5727416" cy="1077218"/>
          </a:xfrm>
          <a:prstGeom prst="rect">
            <a:avLst/>
          </a:prstGeom>
          <a:noFill/>
        </p:spPr>
        <p:txBody>
          <a:bodyPr wrap="square" rtlCol="0">
            <a:spAutoFit/>
          </a:bodyPr>
          <a:lstStyle/>
          <a:p>
            <a:r>
              <a:rPr lang="en-US" sz="1600" dirty="0"/>
              <a:t>Table used: GROUP</a:t>
            </a:r>
          </a:p>
          <a:p>
            <a:endParaRPr lang="en-US" sz="1600" dirty="0"/>
          </a:p>
          <a:p>
            <a:r>
              <a:rPr lang="en-US" sz="1600" dirty="0"/>
              <a:t>Methods Used: select(), filter(), max(), first()</a:t>
            </a:r>
            <a:endParaRPr lang="en-US" sz="1600" b="1" dirty="0"/>
          </a:p>
          <a:p>
            <a:endParaRPr lang="en-US" sz="1600" b="1" dirty="0"/>
          </a:p>
        </p:txBody>
      </p:sp>
    </p:spTree>
    <p:extLst>
      <p:ext uri="{BB962C8B-B14F-4D97-AF65-F5344CB8AC3E}">
        <p14:creationId xmlns:p14="http://schemas.microsoft.com/office/powerpoint/2010/main" val="15997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FD98-A168-4360-2816-5F33D58C5DEA}"/>
              </a:ext>
            </a:extLst>
          </p:cNvPr>
          <p:cNvSpPr>
            <a:spLocks noGrp="1"/>
          </p:cNvSpPr>
          <p:nvPr>
            <p:ph type="ctrTitle"/>
          </p:nvPr>
        </p:nvSpPr>
        <p:spPr>
          <a:xfrm>
            <a:off x="2825496" y="376238"/>
            <a:ext cx="6754368" cy="849058"/>
          </a:xfrm>
        </p:spPr>
        <p:txBody>
          <a:bodyPr>
            <a:normAutofit/>
          </a:bodyPr>
          <a:lstStyle/>
          <a:p>
            <a:r>
              <a:rPr lang="en-US" sz="4000" b="1" dirty="0"/>
              <a:t>INTRODUCTION</a:t>
            </a:r>
          </a:p>
        </p:txBody>
      </p:sp>
      <p:sp>
        <p:nvSpPr>
          <p:cNvPr id="3" name="Subtitle 2">
            <a:extLst>
              <a:ext uri="{FF2B5EF4-FFF2-40B4-BE49-F238E27FC236}">
                <a16:creationId xmlns:a16="http://schemas.microsoft.com/office/drawing/2014/main" id="{F484C5BA-0CF9-9314-5610-B7EABCD625BA}"/>
              </a:ext>
            </a:extLst>
          </p:cNvPr>
          <p:cNvSpPr>
            <a:spLocks noGrp="1"/>
          </p:cNvSpPr>
          <p:nvPr>
            <p:ph type="subTitle" idx="1"/>
          </p:nvPr>
        </p:nvSpPr>
        <p:spPr>
          <a:xfrm>
            <a:off x="1524000" y="1527048"/>
            <a:ext cx="9144000" cy="4453128"/>
          </a:xfrm>
        </p:spPr>
        <p:txBody>
          <a:bodyPr>
            <a:normAutofit fontScale="92500" lnSpcReduction="20000"/>
          </a:bodyPr>
          <a:lstStyle/>
          <a:p>
            <a:pPr marL="457200" algn="l">
              <a:lnSpc>
                <a:spcPct val="100000"/>
              </a:lnSpc>
              <a:spcBef>
                <a:spcPts val="0"/>
              </a:spcBef>
            </a:pPr>
            <a:r>
              <a:rPr lang="en-US" sz="1800" b="1" dirty="0">
                <a:solidFill>
                  <a:schemeClr val="tx1"/>
                </a:solidFill>
              </a:rPr>
              <a:t>GOAL :</a:t>
            </a:r>
          </a:p>
          <a:p>
            <a:pPr marL="914400" algn="just">
              <a:lnSpc>
                <a:spcPct val="100000"/>
              </a:lnSpc>
              <a:spcBef>
                <a:spcPts val="0"/>
              </a:spcBef>
            </a:pPr>
            <a:r>
              <a:rPr lang="en-US" sz="1800" i="1" cap="none" dirty="0">
                <a:solidFill>
                  <a:schemeClr val="tx1"/>
                </a:solidFill>
                <a:latin typeface="Calibri" panose="020F0502020204030204" pitchFamily="34" charset="0"/>
              </a:rPr>
              <a:t>The goal of this project is to create data pipelines for the health care insurance company that will enable the company to make appropriate business strategies to enhance their revenue by </a:t>
            </a:r>
            <a:r>
              <a:rPr lang="en-US" sz="1800" i="1" cap="none" dirty="0" err="1">
                <a:solidFill>
                  <a:schemeClr val="tx1"/>
                </a:solidFill>
                <a:latin typeface="Calibri" panose="020F0502020204030204" pitchFamily="34" charset="0"/>
              </a:rPr>
              <a:t>analysing</a:t>
            </a:r>
            <a:r>
              <a:rPr lang="en-US" sz="1800" i="1" cap="none" dirty="0">
                <a:solidFill>
                  <a:schemeClr val="tx1"/>
                </a:solidFill>
                <a:latin typeface="Calibri" panose="020F0502020204030204" pitchFamily="34" charset="0"/>
              </a:rPr>
              <a:t> customers </a:t>
            </a:r>
            <a:r>
              <a:rPr lang="en-US" sz="1800" i="1" cap="none" dirty="0" err="1">
                <a:solidFill>
                  <a:schemeClr val="tx1"/>
                </a:solidFill>
                <a:latin typeface="Calibri" panose="020F0502020204030204" pitchFamily="34" charset="0"/>
              </a:rPr>
              <a:t>behaviours</a:t>
            </a:r>
            <a:r>
              <a:rPr lang="en-US" sz="1800" i="1" cap="none" dirty="0">
                <a:solidFill>
                  <a:schemeClr val="tx1"/>
                </a:solidFill>
                <a:latin typeface="Calibri" panose="020F0502020204030204" pitchFamily="34" charset="0"/>
              </a:rPr>
              <a:t> and send offers and royalties to customers respectively.</a:t>
            </a:r>
          </a:p>
          <a:p>
            <a:pPr marL="461963" algn="l">
              <a:lnSpc>
                <a:spcPct val="100000"/>
              </a:lnSpc>
              <a:spcBef>
                <a:spcPts val="0"/>
              </a:spcBef>
            </a:pPr>
            <a:endParaRPr lang="en-US" b="1" dirty="0">
              <a:solidFill>
                <a:schemeClr val="tx1"/>
              </a:solidFill>
            </a:endParaRPr>
          </a:p>
          <a:p>
            <a:pPr marL="461963" algn="l">
              <a:lnSpc>
                <a:spcPct val="100000"/>
              </a:lnSpc>
              <a:spcBef>
                <a:spcPts val="0"/>
              </a:spcBef>
            </a:pPr>
            <a:r>
              <a:rPr lang="en-US" sz="1800" b="1" dirty="0">
                <a:solidFill>
                  <a:schemeClr val="tx1"/>
                </a:solidFill>
              </a:rPr>
              <a:t>TOPICS</a:t>
            </a:r>
            <a:r>
              <a:rPr lang="en-US" dirty="0">
                <a:solidFill>
                  <a:schemeClr val="tx1"/>
                </a:solidFill>
              </a:rPr>
              <a:t>:</a:t>
            </a:r>
          </a:p>
          <a:p>
            <a:pPr marL="1719263" indent="-342900" algn="l">
              <a:lnSpc>
                <a:spcPct val="100000"/>
              </a:lnSpc>
              <a:spcBef>
                <a:spcPts val="0"/>
              </a:spcBef>
              <a:buFont typeface="Arial" panose="020B0604020202020204" pitchFamily="34" charset="0"/>
              <a:buChar char="•"/>
            </a:pPr>
            <a:r>
              <a:rPr lang="en-US" sz="1800" dirty="0">
                <a:solidFill>
                  <a:schemeClr val="tx1"/>
                </a:solidFill>
                <a:latin typeface="Calibri" panose="020F0502020204030204" pitchFamily="34" charset="0"/>
              </a:rPr>
              <a:t>Data Preprocessing</a:t>
            </a:r>
          </a:p>
          <a:p>
            <a:pPr marL="1719263" indent="-342900" algn="l">
              <a:lnSpc>
                <a:spcPct val="100000"/>
              </a:lnSpc>
              <a:spcBef>
                <a:spcPts val="0"/>
              </a:spcBef>
              <a:buFont typeface="Arial" panose="020B0604020202020204" pitchFamily="34" charset="0"/>
              <a:buChar char="•"/>
            </a:pPr>
            <a:r>
              <a:rPr lang="en-US" sz="1800" dirty="0">
                <a:solidFill>
                  <a:schemeClr val="tx1"/>
                </a:solidFill>
                <a:latin typeface="Calibri" panose="020F0502020204030204" pitchFamily="34" charset="0"/>
              </a:rPr>
              <a:t>Implementation &amp; Testing</a:t>
            </a:r>
          </a:p>
          <a:p>
            <a:pPr marL="1719263" indent="-342900" algn="l">
              <a:lnSpc>
                <a:spcPct val="100000"/>
              </a:lnSpc>
              <a:spcBef>
                <a:spcPts val="0"/>
              </a:spcBef>
              <a:buFont typeface="Arial" panose="020B0604020202020204" pitchFamily="34" charset="0"/>
              <a:buChar char="•"/>
            </a:pPr>
            <a:r>
              <a:rPr lang="en-US" sz="1800" dirty="0">
                <a:solidFill>
                  <a:schemeClr val="tx1"/>
                </a:solidFill>
                <a:latin typeface="Calibri" panose="020F0502020204030204" pitchFamily="34" charset="0"/>
              </a:rPr>
              <a:t>Deployment</a:t>
            </a:r>
          </a:p>
          <a:p>
            <a:pPr marL="461963" algn="l">
              <a:lnSpc>
                <a:spcPct val="100000"/>
              </a:lnSpc>
              <a:spcBef>
                <a:spcPts val="0"/>
              </a:spcBef>
            </a:pPr>
            <a:endParaRPr lang="en-US" dirty="0">
              <a:solidFill>
                <a:schemeClr val="tx1"/>
              </a:solidFill>
            </a:endParaRPr>
          </a:p>
          <a:p>
            <a:pPr marL="461963" algn="l">
              <a:lnSpc>
                <a:spcPct val="100000"/>
              </a:lnSpc>
              <a:spcBef>
                <a:spcPts val="0"/>
              </a:spcBef>
            </a:pPr>
            <a:r>
              <a:rPr lang="en-GB" sz="1800" b="1" dirty="0">
                <a:solidFill>
                  <a:schemeClr val="tx1"/>
                </a:solidFill>
              </a:rPr>
              <a:t>ENVIRONMENT USED</a:t>
            </a:r>
            <a:r>
              <a:rPr lang="en-GB" dirty="0">
                <a:solidFill>
                  <a:schemeClr val="tx1"/>
                </a:solidFill>
              </a:rPr>
              <a:t>:</a:t>
            </a:r>
            <a:endParaRPr lang="en-US" dirty="0">
              <a:solidFill>
                <a:schemeClr val="tx1"/>
              </a:solidFill>
            </a:endParaRPr>
          </a:p>
          <a:p>
            <a:pPr marL="1719263" marR="0" lvl="0" indent="-342900" algn="just">
              <a:lnSpc>
                <a:spcPct val="115000"/>
              </a:lnSpc>
              <a:spcBef>
                <a:spcPts val="0"/>
              </a:spcBef>
              <a:spcAft>
                <a:spcPts val="0"/>
              </a:spcAft>
              <a:buFont typeface="Arial" panose="020B0604020202020204" pitchFamily="34" charset="0"/>
              <a:buChar char="●"/>
            </a:pPr>
            <a:r>
              <a:rPr lang="en-GB" sz="1800" u="none" strike="noStrike" dirty="0">
                <a:solidFill>
                  <a:schemeClr val="tx1"/>
                </a:solidFill>
                <a:effectLst/>
                <a:latin typeface="Calibri" panose="020F0502020204030204" pitchFamily="34" charset="0"/>
                <a:ea typeface="Calibri" panose="020F0502020204030204" pitchFamily="34" charset="0"/>
              </a:rPr>
              <a:t>AWS S3</a:t>
            </a:r>
            <a:endParaRPr lang="en-US" sz="1800" u="none" strike="noStrike" dirty="0">
              <a:solidFill>
                <a:schemeClr val="tx1"/>
              </a:solidFill>
              <a:effectLst/>
              <a:latin typeface="Arial" panose="020B0604020202020204" pitchFamily="34" charset="0"/>
              <a:ea typeface="Arial" panose="020B0604020202020204" pitchFamily="34" charset="0"/>
            </a:endParaRPr>
          </a:p>
          <a:p>
            <a:pPr marL="1719263" marR="0" lvl="0" indent="-342900" algn="just">
              <a:lnSpc>
                <a:spcPct val="115000"/>
              </a:lnSpc>
              <a:spcBef>
                <a:spcPts val="0"/>
              </a:spcBef>
              <a:spcAft>
                <a:spcPts val="0"/>
              </a:spcAft>
              <a:buFont typeface="Arial" panose="020B0604020202020204" pitchFamily="34" charset="0"/>
              <a:buChar char="●"/>
            </a:pPr>
            <a:r>
              <a:rPr lang="en-GB" sz="1800" u="none" strike="noStrike" dirty="0">
                <a:solidFill>
                  <a:schemeClr val="tx1"/>
                </a:solidFill>
                <a:effectLst/>
                <a:latin typeface="Calibri" panose="020F0502020204030204" pitchFamily="34" charset="0"/>
                <a:ea typeface="Calibri" panose="020F0502020204030204" pitchFamily="34" charset="0"/>
              </a:rPr>
              <a:t>AWS Redshift</a:t>
            </a:r>
          </a:p>
          <a:p>
            <a:pPr marL="1719263" marR="0" lvl="0" indent="-342900" algn="just">
              <a:lnSpc>
                <a:spcPct val="115000"/>
              </a:lnSpc>
              <a:spcBef>
                <a:spcPts val="0"/>
              </a:spcBef>
              <a:spcAft>
                <a:spcPts val="0"/>
              </a:spcAft>
              <a:buFont typeface="Arial" panose="020B0604020202020204" pitchFamily="34" charset="0"/>
              <a:buChar char="●"/>
            </a:pPr>
            <a:r>
              <a:rPr lang="en-US" sz="1800" dirty="0">
                <a:solidFill>
                  <a:schemeClr val="tx1"/>
                </a:solidFill>
                <a:latin typeface="Calibri" panose="020F0502020204030204" pitchFamily="34" charset="0"/>
              </a:rPr>
              <a:t>AWS Glue</a:t>
            </a:r>
          </a:p>
          <a:p>
            <a:pPr marL="1719263" marR="0" lvl="0" indent="-342900" algn="just">
              <a:lnSpc>
                <a:spcPct val="115000"/>
              </a:lnSpc>
              <a:spcBef>
                <a:spcPts val="0"/>
              </a:spcBef>
              <a:spcAft>
                <a:spcPts val="0"/>
              </a:spcAft>
              <a:buFont typeface="Arial" panose="020B0604020202020204" pitchFamily="34" charset="0"/>
              <a:buChar char="●"/>
            </a:pPr>
            <a:r>
              <a:rPr lang="en-GB" sz="1800" u="none" strike="noStrike" dirty="0">
                <a:solidFill>
                  <a:schemeClr val="tx1"/>
                </a:solidFill>
                <a:effectLst/>
                <a:latin typeface="Calibri" panose="020F0502020204030204" pitchFamily="34" charset="0"/>
                <a:ea typeface="Calibri" panose="020F0502020204030204" pitchFamily="34" charset="0"/>
              </a:rPr>
              <a:t>Databricks</a:t>
            </a:r>
          </a:p>
          <a:p>
            <a:pPr marL="1719263" marR="0" lvl="0" indent="-342900" algn="just">
              <a:lnSpc>
                <a:spcPct val="115000"/>
              </a:lnSpc>
              <a:spcBef>
                <a:spcPts val="0"/>
              </a:spcBef>
              <a:spcAft>
                <a:spcPts val="0"/>
              </a:spcAft>
              <a:buFont typeface="Arial" panose="020B0604020202020204" pitchFamily="34" charset="0"/>
              <a:buChar char="●"/>
            </a:pPr>
            <a:r>
              <a:rPr lang="en-GB" sz="1800" u="none" strike="noStrike" dirty="0" err="1">
                <a:solidFill>
                  <a:schemeClr val="tx1"/>
                </a:solidFill>
                <a:effectLst/>
                <a:latin typeface="Calibri" panose="020F0502020204030204" pitchFamily="34" charset="0"/>
                <a:ea typeface="Calibri" panose="020F0502020204030204" pitchFamily="34" charset="0"/>
              </a:rPr>
              <a:t>Pyspark</a:t>
            </a:r>
            <a:endParaRPr lang="en-US" sz="1800" u="none" strike="noStrike" dirty="0">
              <a:solidFill>
                <a:schemeClr val="tx1"/>
              </a:solidFill>
              <a:effectLst/>
              <a:latin typeface="Arial" panose="020B0604020202020204" pitchFamily="34" charset="0"/>
              <a:ea typeface="Arial" panose="020B0604020202020204" pitchFamily="34" charset="0"/>
            </a:endParaRPr>
          </a:p>
          <a:p>
            <a:pPr marL="1719263" marR="0" lvl="0" indent="-342900" algn="just">
              <a:lnSpc>
                <a:spcPct val="115000"/>
              </a:lnSpc>
              <a:spcBef>
                <a:spcPts val="0"/>
              </a:spcBef>
              <a:spcAft>
                <a:spcPts val="0"/>
              </a:spcAft>
              <a:buFont typeface="Arial" panose="020B0604020202020204" pitchFamily="34" charset="0"/>
              <a:buChar char="●"/>
            </a:pPr>
            <a:r>
              <a:rPr lang="en-GB" sz="1800" u="none" strike="noStrike" dirty="0">
                <a:solidFill>
                  <a:schemeClr val="tx1"/>
                </a:solidFill>
                <a:effectLst/>
                <a:latin typeface="Calibri" panose="020F0502020204030204" pitchFamily="34" charset="0"/>
                <a:ea typeface="Calibri" panose="020F0502020204030204" pitchFamily="34" charset="0"/>
              </a:rPr>
              <a:t>Jira</a:t>
            </a:r>
            <a:endParaRPr lang="en-US" sz="1800" u="none" strike="noStrike" dirty="0">
              <a:solidFill>
                <a:schemeClr val="tx1"/>
              </a:solidFill>
              <a:effectLst/>
              <a:latin typeface="Arial" panose="020B0604020202020204" pitchFamily="34" charset="0"/>
              <a:ea typeface="Arial" panose="020B0604020202020204" pitchFamily="34" charset="0"/>
            </a:endParaRPr>
          </a:p>
          <a:p>
            <a:pPr marL="1719263" marR="0" lvl="0" indent="-342900" algn="just">
              <a:lnSpc>
                <a:spcPct val="115000"/>
              </a:lnSpc>
              <a:spcBef>
                <a:spcPts val="0"/>
              </a:spcBef>
              <a:spcAft>
                <a:spcPts val="0"/>
              </a:spcAft>
              <a:buFont typeface="Arial" panose="020B0604020202020204" pitchFamily="34" charset="0"/>
              <a:buChar char="●"/>
            </a:pPr>
            <a:r>
              <a:rPr lang="en-GB" sz="1800" u="none" strike="noStrike" dirty="0">
                <a:solidFill>
                  <a:schemeClr val="tx1"/>
                </a:solidFill>
                <a:effectLst/>
                <a:latin typeface="Calibri" panose="020F0502020204030204" pitchFamily="34" charset="0"/>
                <a:ea typeface="Calibri" panose="020F0502020204030204" pitchFamily="34" charset="0"/>
              </a:rPr>
              <a:t>GitHub</a:t>
            </a:r>
            <a:endParaRPr lang="en-US" sz="1800" u="none" strike="noStrike"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endParaRPr lang="en-US" sz="1800" u="none" strike="noStrike" dirty="0">
              <a:solidFill>
                <a:schemeClr val="tx1"/>
              </a:solidFill>
              <a:effectLst/>
              <a:latin typeface="Arial" panose="020B0604020202020204" pitchFamily="34" charset="0"/>
              <a:ea typeface="Arial" panose="020B0604020202020204" pitchFamily="34" charset="0"/>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737952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45E3D-4A22-A42F-7F2E-8B0C7D65712F}"/>
              </a:ext>
            </a:extLst>
          </p:cNvPr>
          <p:cNvSpPr txBox="1"/>
          <p:nvPr/>
        </p:nvSpPr>
        <p:spPr>
          <a:xfrm>
            <a:off x="641758" y="253436"/>
            <a:ext cx="10908484" cy="400110"/>
          </a:xfrm>
          <a:prstGeom prst="rect">
            <a:avLst/>
          </a:prstGeom>
          <a:noFill/>
        </p:spPr>
        <p:txBody>
          <a:bodyPr wrap="square" rtlCol="0">
            <a:spAutoFit/>
          </a:bodyPr>
          <a:lstStyle/>
          <a:p>
            <a:r>
              <a:rPr lang="en-US" sz="2000" b="1" dirty="0" err="1"/>
              <a:t>Usecase</a:t>
            </a:r>
            <a:r>
              <a:rPr lang="en-US" sz="2000" b="1" dirty="0"/>
              <a:t> 11 : </a:t>
            </a:r>
            <a:r>
              <a:rPr lang="en-GB" sz="1800" u="none" strike="noStrike" dirty="0">
                <a:effectLst/>
                <a:latin typeface="Calibri" panose="020F0502020204030204" pitchFamily="34" charset="0"/>
                <a:ea typeface="Calibri" panose="020F0502020204030204" pitchFamily="34" charset="0"/>
              </a:rPr>
              <a:t>List all the patients below age of 18 who are admit for cancer</a:t>
            </a:r>
            <a:endParaRPr lang="en-US" sz="1800" u="none" strike="noStrike"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6733432-66AD-9A1C-EDAF-A5CFAAD5C7A3}"/>
              </a:ext>
            </a:extLst>
          </p:cNvPr>
          <p:cNvSpPr txBox="1"/>
          <p:nvPr/>
        </p:nvSpPr>
        <p:spPr>
          <a:xfrm>
            <a:off x="3920959" y="5600200"/>
            <a:ext cx="1212191" cy="400110"/>
          </a:xfrm>
          <a:prstGeom prst="rect">
            <a:avLst/>
          </a:prstGeom>
          <a:noFill/>
        </p:spPr>
        <p:txBody>
          <a:bodyPr wrap="none" rtlCol="0">
            <a:spAutoFit/>
          </a:bodyPr>
          <a:lstStyle/>
          <a:p>
            <a:r>
              <a:rPr lang="en-US" sz="2000" b="1" dirty="0"/>
              <a:t>Output -&gt;</a:t>
            </a:r>
          </a:p>
        </p:txBody>
      </p:sp>
      <p:pic>
        <p:nvPicPr>
          <p:cNvPr id="13" name="Picture 12">
            <a:extLst>
              <a:ext uri="{FF2B5EF4-FFF2-40B4-BE49-F238E27FC236}">
                <a16:creationId xmlns:a16="http://schemas.microsoft.com/office/drawing/2014/main" id="{79AEB54F-AF2A-F5A5-0D21-B21FC749A783}"/>
              </a:ext>
            </a:extLst>
          </p:cNvPr>
          <p:cNvPicPr>
            <a:picLocks noChangeAspect="1"/>
          </p:cNvPicPr>
          <p:nvPr/>
        </p:nvPicPr>
        <p:blipFill rotWithShape="1">
          <a:blip r:embed="rId2"/>
          <a:srcRect t="2845"/>
          <a:stretch/>
        </p:blipFill>
        <p:spPr>
          <a:xfrm>
            <a:off x="1215144" y="3144800"/>
            <a:ext cx="8357616" cy="1786602"/>
          </a:xfrm>
          <a:prstGeom prst="rect">
            <a:avLst/>
          </a:prstGeom>
        </p:spPr>
      </p:pic>
      <p:pic>
        <p:nvPicPr>
          <p:cNvPr id="15" name="Picture 14">
            <a:extLst>
              <a:ext uri="{FF2B5EF4-FFF2-40B4-BE49-F238E27FC236}">
                <a16:creationId xmlns:a16="http://schemas.microsoft.com/office/drawing/2014/main" id="{C7A5C43A-6060-F0FA-7610-E3A9929E521C}"/>
              </a:ext>
            </a:extLst>
          </p:cNvPr>
          <p:cNvPicPr>
            <a:picLocks noChangeAspect="1"/>
          </p:cNvPicPr>
          <p:nvPr/>
        </p:nvPicPr>
        <p:blipFill>
          <a:blip r:embed="rId3"/>
          <a:stretch>
            <a:fillRect/>
          </a:stretch>
        </p:blipFill>
        <p:spPr>
          <a:xfrm>
            <a:off x="797206" y="931767"/>
            <a:ext cx="10597588" cy="1183625"/>
          </a:xfrm>
          <a:prstGeom prst="rect">
            <a:avLst/>
          </a:prstGeom>
        </p:spPr>
      </p:pic>
      <p:pic>
        <p:nvPicPr>
          <p:cNvPr id="24" name="Picture 23">
            <a:extLst>
              <a:ext uri="{FF2B5EF4-FFF2-40B4-BE49-F238E27FC236}">
                <a16:creationId xmlns:a16="http://schemas.microsoft.com/office/drawing/2014/main" id="{B5A40716-F357-A67A-3AD3-1C46007FC2D0}"/>
              </a:ext>
            </a:extLst>
          </p:cNvPr>
          <p:cNvPicPr>
            <a:picLocks noChangeAspect="1"/>
          </p:cNvPicPr>
          <p:nvPr/>
        </p:nvPicPr>
        <p:blipFill>
          <a:blip r:embed="rId4"/>
          <a:stretch>
            <a:fillRect/>
          </a:stretch>
        </p:blipFill>
        <p:spPr>
          <a:xfrm>
            <a:off x="5786509" y="5209623"/>
            <a:ext cx="5277587" cy="1181265"/>
          </a:xfrm>
          <a:prstGeom prst="rect">
            <a:avLst/>
          </a:prstGeom>
        </p:spPr>
      </p:pic>
      <p:sp>
        <p:nvSpPr>
          <p:cNvPr id="2" name="TextBox 1">
            <a:extLst>
              <a:ext uri="{FF2B5EF4-FFF2-40B4-BE49-F238E27FC236}">
                <a16:creationId xmlns:a16="http://schemas.microsoft.com/office/drawing/2014/main" id="{E9458482-BF4A-1628-2AC9-E6C075A0DA79}"/>
              </a:ext>
            </a:extLst>
          </p:cNvPr>
          <p:cNvSpPr txBox="1"/>
          <p:nvPr/>
        </p:nvSpPr>
        <p:spPr>
          <a:xfrm>
            <a:off x="797206" y="2179937"/>
            <a:ext cx="9681926" cy="1077218"/>
          </a:xfrm>
          <a:prstGeom prst="rect">
            <a:avLst/>
          </a:prstGeom>
          <a:noFill/>
        </p:spPr>
        <p:txBody>
          <a:bodyPr wrap="square" rtlCol="0">
            <a:spAutoFit/>
          </a:bodyPr>
          <a:lstStyle/>
          <a:p>
            <a:r>
              <a:rPr lang="en-US" sz="1600" dirty="0"/>
              <a:t>Table used: PATIENT</a:t>
            </a:r>
          </a:p>
          <a:p>
            <a:endParaRPr lang="en-US" sz="1600" dirty="0"/>
          </a:p>
          <a:p>
            <a:r>
              <a:rPr lang="en-US" sz="1600" dirty="0"/>
              <a:t>Methods Used: </a:t>
            </a:r>
            <a:r>
              <a:rPr lang="en-US" sz="1600" dirty="0" err="1"/>
              <a:t>withColumn</a:t>
            </a:r>
            <a:r>
              <a:rPr lang="en-US" sz="1600" dirty="0"/>
              <a:t>(), round(), </a:t>
            </a:r>
            <a:r>
              <a:rPr lang="en-US" sz="1600" dirty="0" err="1"/>
              <a:t>current_date</a:t>
            </a:r>
            <a:r>
              <a:rPr lang="en-US" sz="1600" dirty="0"/>
              <a:t>(), </a:t>
            </a:r>
            <a:r>
              <a:rPr lang="en-US" sz="1600" dirty="0" err="1"/>
              <a:t>datediff</a:t>
            </a:r>
            <a:r>
              <a:rPr lang="en-US" sz="1600" dirty="0"/>
              <a:t>(), </a:t>
            </a:r>
            <a:r>
              <a:rPr lang="en-US" sz="1600" dirty="0" err="1"/>
              <a:t>orderBy</a:t>
            </a:r>
            <a:r>
              <a:rPr lang="en-US" sz="1600" dirty="0"/>
              <a:t>(), filter()</a:t>
            </a:r>
            <a:endParaRPr lang="en-US" sz="1600" b="1" dirty="0"/>
          </a:p>
          <a:p>
            <a:endParaRPr lang="en-US" sz="1600" b="1" dirty="0"/>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D6CE6AF-F03A-0C9D-766B-D45CA026C02A}"/>
                  </a:ext>
                </a:extLst>
              </p14:cNvPr>
              <p14:cNvContentPartPr/>
              <p14:nvPr/>
            </p14:nvContentPartPr>
            <p14:xfrm>
              <a:off x="9214776" y="3609864"/>
              <a:ext cx="325800" cy="1193400"/>
            </p14:xfrm>
          </p:contentPart>
        </mc:Choice>
        <mc:Fallback>
          <p:pic>
            <p:nvPicPr>
              <p:cNvPr id="3" name="Ink 2">
                <a:extLst>
                  <a:ext uri="{FF2B5EF4-FFF2-40B4-BE49-F238E27FC236}">
                    <a16:creationId xmlns:a16="http://schemas.microsoft.com/office/drawing/2014/main" id="{7D6CE6AF-F03A-0C9D-766B-D45CA026C02A}"/>
                  </a:ext>
                </a:extLst>
              </p:cNvPr>
              <p:cNvPicPr/>
              <p:nvPr/>
            </p:nvPicPr>
            <p:blipFill>
              <a:blip r:embed="rId6"/>
              <a:stretch>
                <a:fillRect/>
              </a:stretch>
            </p:blipFill>
            <p:spPr>
              <a:xfrm>
                <a:off x="9160776" y="3501864"/>
                <a:ext cx="433440" cy="1409040"/>
              </a:xfrm>
              <a:prstGeom prst="rect">
                <a:avLst/>
              </a:prstGeom>
            </p:spPr>
          </p:pic>
        </mc:Fallback>
      </mc:AlternateContent>
    </p:spTree>
    <p:extLst>
      <p:ext uri="{BB962C8B-B14F-4D97-AF65-F5344CB8AC3E}">
        <p14:creationId xmlns:p14="http://schemas.microsoft.com/office/powerpoint/2010/main" val="3676135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0BCA-3D81-4C82-0E36-D86FDDE241E5}"/>
              </a:ext>
            </a:extLst>
          </p:cNvPr>
          <p:cNvSpPr>
            <a:spLocks noGrp="1"/>
          </p:cNvSpPr>
          <p:nvPr>
            <p:ph type="title"/>
          </p:nvPr>
        </p:nvSpPr>
        <p:spPr>
          <a:xfrm>
            <a:off x="838200" y="489013"/>
            <a:ext cx="10515600" cy="1009651"/>
          </a:xfrm>
        </p:spPr>
        <p:txBody>
          <a:bodyPr>
            <a:normAutofit/>
          </a:bodyPr>
          <a:lstStyle/>
          <a:p>
            <a:pPr algn="ctr"/>
            <a:r>
              <a:rPr lang="en-US" b="1" i="0" dirty="0">
                <a:effectLst/>
                <a:latin typeface="Söhne"/>
              </a:rPr>
              <a:t>DEPLOYMENT</a:t>
            </a:r>
            <a:endParaRPr lang="en-US" dirty="0"/>
          </a:p>
        </p:txBody>
      </p:sp>
      <p:sp>
        <p:nvSpPr>
          <p:cNvPr id="3" name="Content Placeholder 2">
            <a:extLst>
              <a:ext uri="{FF2B5EF4-FFF2-40B4-BE49-F238E27FC236}">
                <a16:creationId xmlns:a16="http://schemas.microsoft.com/office/drawing/2014/main" id="{A0F727BC-A025-AF36-7CD3-CA673DD62FAC}"/>
              </a:ext>
            </a:extLst>
          </p:cNvPr>
          <p:cNvSpPr>
            <a:spLocks noGrp="1"/>
          </p:cNvSpPr>
          <p:nvPr>
            <p:ph idx="1"/>
          </p:nvPr>
        </p:nvSpPr>
        <p:spPr>
          <a:xfrm>
            <a:off x="1103312" y="1759749"/>
            <a:ext cx="8946541" cy="1376644"/>
          </a:xfrm>
        </p:spPr>
        <p:txBody>
          <a:bodyPr>
            <a:normAutofit/>
          </a:bodyPr>
          <a:lstStyle/>
          <a:p>
            <a:pPr marL="0" indent="0">
              <a:buNone/>
            </a:pPr>
            <a:r>
              <a:rPr lang="en-US" sz="2000" b="1" dirty="0"/>
              <a:t>RESULT CREATION ON REDSHIFT</a:t>
            </a:r>
          </a:p>
          <a:p>
            <a:pPr marL="0" indent="0">
              <a:buNone/>
            </a:pPr>
            <a:r>
              <a:rPr lang="en-US" sz="2000" dirty="0"/>
              <a:t>Move the resultant output tables into Redshift in “Project-Output” schema.</a:t>
            </a:r>
          </a:p>
          <a:p>
            <a:pPr marL="0" indent="0">
              <a:buNone/>
            </a:pPr>
            <a:endParaRPr lang="en-US" sz="2000" dirty="0"/>
          </a:p>
        </p:txBody>
      </p:sp>
      <p:pic>
        <p:nvPicPr>
          <p:cNvPr id="7" name="Picture 6">
            <a:extLst>
              <a:ext uri="{FF2B5EF4-FFF2-40B4-BE49-F238E27FC236}">
                <a16:creationId xmlns:a16="http://schemas.microsoft.com/office/drawing/2014/main" id="{E460D4AB-39E5-6E52-11A5-D1E232F2ADB2}"/>
              </a:ext>
            </a:extLst>
          </p:cNvPr>
          <p:cNvPicPr>
            <a:picLocks noChangeAspect="1"/>
          </p:cNvPicPr>
          <p:nvPr/>
        </p:nvPicPr>
        <p:blipFill>
          <a:blip r:embed="rId2"/>
          <a:stretch>
            <a:fillRect/>
          </a:stretch>
        </p:blipFill>
        <p:spPr>
          <a:xfrm>
            <a:off x="1196385" y="3584448"/>
            <a:ext cx="9799229" cy="2370781"/>
          </a:xfrm>
          <a:prstGeom prst="rect">
            <a:avLst/>
          </a:prstGeom>
        </p:spPr>
      </p:pic>
    </p:spTree>
    <p:extLst>
      <p:ext uri="{BB962C8B-B14F-4D97-AF65-F5344CB8AC3E}">
        <p14:creationId xmlns:p14="http://schemas.microsoft.com/office/powerpoint/2010/main" val="407297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ADC753-DCF9-1E03-C40E-FF2AFC7F275D}"/>
              </a:ext>
            </a:extLst>
          </p:cNvPr>
          <p:cNvPicPr>
            <a:picLocks noChangeAspect="1"/>
          </p:cNvPicPr>
          <p:nvPr/>
        </p:nvPicPr>
        <p:blipFill>
          <a:blip r:embed="rId2"/>
          <a:stretch>
            <a:fillRect/>
          </a:stretch>
        </p:blipFill>
        <p:spPr>
          <a:xfrm>
            <a:off x="3872813" y="1539760"/>
            <a:ext cx="3477110" cy="3467584"/>
          </a:xfrm>
          <a:prstGeom prst="rect">
            <a:avLst/>
          </a:prstGeom>
        </p:spPr>
      </p:pic>
      <p:sp>
        <p:nvSpPr>
          <p:cNvPr id="7" name="TextBox 6">
            <a:extLst>
              <a:ext uri="{FF2B5EF4-FFF2-40B4-BE49-F238E27FC236}">
                <a16:creationId xmlns:a16="http://schemas.microsoft.com/office/drawing/2014/main" id="{408B8396-5177-8917-88B0-9172F2B76303}"/>
              </a:ext>
            </a:extLst>
          </p:cNvPr>
          <p:cNvSpPr txBox="1"/>
          <p:nvPr/>
        </p:nvSpPr>
        <p:spPr>
          <a:xfrm>
            <a:off x="1099566" y="503085"/>
            <a:ext cx="9580626" cy="822276"/>
          </a:xfrm>
          <a:prstGeom prst="rect">
            <a:avLst/>
          </a:prstGeom>
          <a:noFill/>
        </p:spPr>
        <p:txBody>
          <a:bodyPr wrap="square">
            <a:spAutoFit/>
          </a:bodyPr>
          <a:lstStyle/>
          <a:p>
            <a:pPr marL="0" marR="0" lvl="1" algn="just">
              <a:lnSpc>
                <a:spcPct val="125000"/>
              </a:lnSpc>
              <a:spcBef>
                <a:spcPts val="0"/>
              </a:spcBef>
              <a:spcAft>
                <a:spcPts val="0"/>
              </a:spcAft>
            </a:pPr>
            <a:r>
              <a:rPr lang="en-GB" sz="2000" b="1" u="none" strike="noStrike" dirty="0">
                <a:effectLst/>
                <a:ea typeface="Calibri" panose="020F0502020204030204" pitchFamily="34" charset="0"/>
              </a:rPr>
              <a:t>Individual redshift table for each use case output in a redshift schema</a:t>
            </a:r>
            <a:r>
              <a:rPr lang="en-US" sz="2000" b="1" dirty="0"/>
              <a:t> “</a:t>
            </a:r>
            <a:r>
              <a:rPr lang="en-GB" sz="2000" dirty="0">
                <a:effectLst/>
                <a:ea typeface="Calibri" panose="020F0502020204030204" pitchFamily="34" charset="0"/>
              </a:rPr>
              <a:t>Project-Output”</a:t>
            </a:r>
            <a:endParaRPr lang="en-US" sz="2000" dirty="0"/>
          </a:p>
        </p:txBody>
      </p:sp>
    </p:spTree>
    <p:extLst>
      <p:ext uri="{BB962C8B-B14F-4D97-AF65-F5344CB8AC3E}">
        <p14:creationId xmlns:p14="http://schemas.microsoft.com/office/powerpoint/2010/main" val="1428843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D063-5F0A-CFDF-6E7C-BA6D25F31171}"/>
              </a:ext>
            </a:extLst>
          </p:cNvPr>
          <p:cNvSpPr>
            <a:spLocks noGrp="1"/>
          </p:cNvSpPr>
          <p:nvPr>
            <p:ph type="title"/>
          </p:nvPr>
        </p:nvSpPr>
        <p:spPr>
          <a:xfrm>
            <a:off x="509016" y="274321"/>
            <a:ext cx="6906768" cy="384048"/>
          </a:xfrm>
        </p:spPr>
        <p:txBody>
          <a:bodyPr>
            <a:normAutofit fontScale="90000"/>
          </a:bodyPr>
          <a:lstStyle/>
          <a:p>
            <a:r>
              <a:rPr lang="en-US" sz="2000" b="1" dirty="0"/>
              <a:t>REDSHIFT QUERY EDITOR:</a:t>
            </a:r>
          </a:p>
        </p:txBody>
      </p:sp>
      <p:pic>
        <p:nvPicPr>
          <p:cNvPr id="5" name="Picture 4">
            <a:extLst>
              <a:ext uri="{FF2B5EF4-FFF2-40B4-BE49-F238E27FC236}">
                <a16:creationId xmlns:a16="http://schemas.microsoft.com/office/drawing/2014/main" id="{D04D8890-8C0D-EEBB-7BFE-542E4D4A70A7}"/>
              </a:ext>
            </a:extLst>
          </p:cNvPr>
          <p:cNvPicPr>
            <a:picLocks noChangeAspect="1"/>
          </p:cNvPicPr>
          <p:nvPr/>
        </p:nvPicPr>
        <p:blipFill>
          <a:blip r:embed="rId2"/>
          <a:stretch>
            <a:fillRect/>
          </a:stretch>
        </p:blipFill>
        <p:spPr>
          <a:xfrm>
            <a:off x="509015" y="767463"/>
            <a:ext cx="5431538" cy="3154679"/>
          </a:xfrm>
          <a:prstGeom prst="rect">
            <a:avLst/>
          </a:prstGeom>
        </p:spPr>
      </p:pic>
      <p:pic>
        <p:nvPicPr>
          <p:cNvPr id="6" name="Picture 5">
            <a:extLst>
              <a:ext uri="{FF2B5EF4-FFF2-40B4-BE49-F238E27FC236}">
                <a16:creationId xmlns:a16="http://schemas.microsoft.com/office/drawing/2014/main" id="{60A6773C-CAD8-89A6-D712-700DCB4ED541}"/>
              </a:ext>
            </a:extLst>
          </p:cNvPr>
          <p:cNvPicPr>
            <a:picLocks noChangeAspect="1"/>
          </p:cNvPicPr>
          <p:nvPr/>
        </p:nvPicPr>
        <p:blipFill>
          <a:blip r:embed="rId3"/>
          <a:stretch>
            <a:fillRect/>
          </a:stretch>
        </p:blipFill>
        <p:spPr>
          <a:xfrm>
            <a:off x="6096000" y="3429000"/>
            <a:ext cx="5742432" cy="3154679"/>
          </a:xfrm>
          <a:prstGeom prst="rect">
            <a:avLst/>
          </a:prstGeom>
        </p:spPr>
      </p:pic>
      <p:sp>
        <p:nvSpPr>
          <p:cNvPr id="7" name="TextBox 6">
            <a:extLst>
              <a:ext uri="{FF2B5EF4-FFF2-40B4-BE49-F238E27FC236}">
                <a16:creationId xmlns:a16="http://schemas.microsoft.com/office/drawing/2014/main" id="{011C1B8F-CE8C-C0FD-74C1-331A37281679}"/>
              </a:ext>
            </a:extLst>
          </p:cNvPr>
          <p:cNvSpPr txBox="1"/>
          <p:nvPr/>
        </p:nvSpPr>
        <p:spPr>
          <a:xfrm>
            <a:off x="6251448" y="1828849"/>
            <a:ext cx="1915461" cy="369332"/>
          </a:xfrm>
          <a:prstGeom prst="rect">
            <a:avLst/>
          </a:prstGeom>
          <a:noFill/>
        </p:spPr>
        <p:txBody>
          <a:bodyPr wrap="none" rtlCol="0">
            <a:spAutoFit/>
          </a:bodyPr>
          <a:lstStyle/>
          <a:p>
            <a:r>
              <a:rPr lang="en-US" dirty="0"/>
              <a:t>&lt;- Sample Query 1</a:t>
            </a:r>
          </a:p>
        </p:txBody>
      </p:sp>
      <p:sp>
        <p:nvSpPr>
          <p:cNvPr id="8" name="TextBox 7">
            <a:extLst>
              <a:ext uri="{FF2B5EF4-FFF2-40B4-BE49-F238E27FC236}">
                <a16:creationId xmlns:a16="http://schemas.microsoft.com/office/drawing/2014/main" id="{E7A668B5-D845-A99B-86D2-6E602FF27C96}"/>
              </a:ext>
            </a:extLst>
          </p:cNvPr>
          <p:cNvSpPr txBox="1"/>
          <p:nvPr/>
        </p:nvSpPr>
        <p:spPr>
          <a:xfrm>
            <a:off x="3962400" y="4921623"/>
            <a:ext cx="1915461" cy="369332"/>
          </a:xfrm>
          <a:prstGeom prst="rect">
            <a:avLst/>
          </a:prstGeom>
          <a:noFill/>
        </p:spPr>
        <p:txBody>
          <a:bodyPr wrap="none" rtlCol="0">
            <a:spAutoFit/>
          </a:bodyPr>
          <a:lstStyle/>
          <a:p>
            <a:r>
              <a:rPr lang="en-US" dirty="0"/>
              <a:t>Sample Query 2 -&gt;</a:t>
            </a:r>
          </a:p>
        </p:txBody>
      </p:sp>
    </p:spTree>
    <p:extLst>
      <p:ext uri="{BB962C8B-B14F-4D97-AF65-F5344CB8AC3E}">
        <p14:creationId xmlns:p14="http://schemas.microsoft.com/office/powerpoint/2010/main" val="288374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FD98-A168-4360-2816-5F33D58C5DEA}"/>
              </a:ext>
            </a:extLst>
          </p:cNvPr>
          <p:cNvSpPr>
            <a:spLocks noGrp="1"/>
          </p:cNvSpPr>
          <p:nvPr>
            <p:ph type="ctrTitle"/>
          </p:nvPr>
        </p:nvSpPr>
        <p:spPr>
          <a:xfrm>
            <a:off x="3025140" y="246888"/>
            <a:ext cx="6141720" cy="812482"/>
          </a:xfrm>
        </p:spPr>
        <p:txBody>
          <a:bodyPr>
            <a:normAutofit/>
          </a:bodyPr>
          <a:lstStyle/>
          <a:p>
            <a:r>
              <a:rPr lang="en-US" sz="4000" b="1" dirty="0"/>
              <a:t>DATA PREPROCESSING</a:t>
            </a:r>
          </a:p>
        </p:txBody>
      </p:sp>
      <p:sp>
        <p:nvSpPr>
          <p:cNvPr id="3" name="Subtitle 2">
            <a:extLst>
              <a:ext uri="{FF2B5EF4-FFF2-40B4-BE49-F238E27FC236}">
                <a16:creationId xmlns:a16="http://schemas.microsoft.com/office/drawing/2014/main" id="{F484C5BA-0CF9-9314-5610-B7EABCD625BA}"/>
              </a:ext>
            </a:extLst>
          </p:cNvPr>
          <p:cNvSpPr>
            <a:spLocks noGrp="1"/>
          </p:cNvSpPr>
          <p:nvPr>
            <p:ph type="subTitle" idx="1"/>
          </p:nvPr>
        </p:nvSpPr>
        <p:spPr>
          <a:xfrm>
            <a:off x="1112520" y="1417318"/>
            <a:ext cx="7555992" cy="1115569"/>
          </a:xfrm>
        </p:spPr>
        <p:txBody>
          <a:bodyPr>
            <a:normAutofit fontScale="25000" lnSpcReduction="20000"/>
          </a:bodyPr>
          <a:lstStyle/>
          <a:p>
            <a:pPr algn="l">
              <a:lnSpc>
                <a:spcPct val="120000"/>
              </a:lnSpc>
            </a:pPr>
            <a:r>
              <a:rPr lang="en-US" sz="8000" b="1" dirty="0">
                <a:solidFill>
                  <a:schemeClr val="tx1"/>
                </a:solidFill>
                <a:latin typeface="Calibri" panose="020F0502020204030204" pitchFamily="34" charset="0"/>
              </a:rPr>
              <a:t>DATASET CREATION : </a:t>
            </a:r>
          </a:p>
          <a:p>
            <a:pPr marL="914400" indent="-457200" algn="l">
              <a:lnSpc>
                <a:spcPct val="120000"/>
              </a:lnSpc>
              <a:buFont typeface="Arial" panose="020B0604020202020204" pitchFamily="34" charset="0"/>
              <a:buChar char="•"/>
            </a:pPr>
            <a:r>
              <a:rPr lang="en-US" sz="8000" dirty="0">
                <a:solidFill>
                  <a:schemeClr val="tx1"/>
                </a:solidFill>
                <a:latin typeface="Calibri" panose="020F0502020204030204" pitchFamily="34" charset="0"/>
              </a:rPr>
              <a:t>Upload the provided (raw) data into AWS S3</a:t>
            </a:r>
            <a:endParaRPr lang="en-US" dirty="0">
              <a:solidFill>
                <a:schemeClr val="tx1"/>
              </a:solidFill>
            </a:endParaRPr>
          </a:p>
        </p:txBody>
      </p:sp>
      <p:pic>
        <p:nvPicPr>
          <p:cNvPr id="6" name="Picture 5">
            <a:extLst>
              <a:ext uri="{FF2B5EF4-FFF2-40B4-BE49-F238E27FC236}">
                <a16:creationId xmlns:a16="http://schemas.microsoft.com/office/drawing/2014/main" id="{FA8ECE6F-57D2-F205-57B9-36DECA6F0251}"/>
              </a:ext>
            </a:extLst>
          </p:cNvPr>
          <p:cNvPicPr>
            <a:picLocks noChangeAspect="1"/>
          </p:cNvPicPr>
          <p:nvPr/>
        </p:nvPicPr>
        <p:blipFill>
          <a:blip r:embed="rId2"/>
          <a:stretch>
            <a:fillRect/>
          </a:stretch>
        </p:blipFill>
        <p:spPr>
          <a:xfrm>
            <a:off x="2085059" y="2653188"/>
            <a:ext cx="7081801" cy="3343852"/>
          </a:xfrm>
          <a:prstGeom prst="rect">
            <a:avLst/>
          </a:prstGeom>
        </p:spPr>
      </p:pic>
    </p:spTree>
    <p:extLst>
      <p:ext uri="{BB962C8B-B14F-4D97-AF65-F5344CB8AC3E}">
        <p14:creationId xmlns:p14="http://schemas.microsoft.com/office/powerpoint/2010/main" val="401978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4116F8-BD2D-8D71-64E5-1CA233619635}"/>
              </a:ext>
            </a:extLst>
          </p:cNvPr>
          <p:cNvSpPr txBox="1"/>
          <p:nvPr/>
        </p:nvSpPr>
        <p:spPr>
          <a:xfrm>
            <a:off x="1417320" y="484632"/>
            <a:ext cx="4151376" cy="400110"/>
          </a:xfrm>
          <a:prstGeom prst="rect">
            <a:avLst/>
          </a:prstGeom>
          <a:noFill/>
        </p:spPr>
        <p:txBody>
          <a:bodyPr wrap="square" rtlCol="0">
            <a:spAutoFit/>
          </a:bodyPr>
          <a:lstStyle/>
          <a:p>
            <a:r>
              <a:rPr lang="en-US" sz="2000" b="1" dirty="0">
                <a:latin typeface="Calibri" panose="020F0502020204030204" pitchFamily="34" charset="0"/>
              </a:rPr>
              <a:t>UPLOAD RAW DATA INTO S3 contd..</a:t>
            </a:r>
          </a:p>
        </p:txBody>
      </p:sp>
      <p:pic>
        <p:nvPicPr>
          <p:cNvPr id="7" name="Picture 6">
            <a:extLst>
              <a:ext uri="{FF2B5EF4-FFF2-40B4-BE49-F238E27FC236}">
                <a16:creationId xmlns:a16="http://schemas.microsoft.com/office/drawing/2014/main" id="{D8E774D2-796E-0429-4B29-685B6391F025}"/>
              </a:ext>
            </a:extLst>
          </p:cNvPr>
          <p:cNvPicPr>
            <a:picLocks noChangeAspect="1"/>
          </p:cNvPicPr>
          <p:nvPr/>
        </p:nvPicPr>
        <p:blipFill rotWithShape="1">
          <a:blip r:embed="rId2"/>
          <a:srcRect l="3063" t="-143" r="26228" b="143"/>
          <a:stretch/>
        </p:blipFill>
        <p:spPr>
          <a:xfrm>
            <a:off x="424754" y="1629599"/>
            <a:ext cx="3735766" cy="3706464"/>
          </a:xfrm>
          <a:prstGeom prst="rect">
            <a:avLst/>
          </a:prstGeom>
        </p:spPr>
      </p:pic>
      <p:pic>
        <p:nvPicPr>
          <p:cNvPr id="3" name="Picture 2">
            <a:extLst>
              <a:ext uri="{FF2B5EF4-FFF2-40B4-BE49-F238E27FC236}">
                <a16:creationId xmlns:a16="http://schemas.microsoft.com/office/drawing/2014/main" id="{FE46871F-0E54-6D9C-2C1C-9780A925392E}"/>
              </a:ext>
            </a:extLst>
          </p:cNvPr>
          <p:cNvPicPr>
            <a:picLocks noChangeAspect="1"/>
          </p:cNvPicPr>
          <p:nvPr/>
        </p:nvPicPr>
        <p:blipFill rotWithShape="1">
          <a:blip r:embed="rId3"/>
          <a:srcRect r="49296"/>
          <a:stretch/>
        </p:blipFill>
        <p:spPr>
          <a:xfrm>
            <a:off x="4574935" y="1683430"/>
            <a:ext cx="3042129" cy="3598802"/>
          </a:xfrm>
          <a:prstGeom prst="rect">
            <a:avLst/>
          </a:prstGeom>
        </p:spPr>
      </p:pic>
      <p:pic>
        <p:nvPicPr>
          <p:cNvPr id="5" name="Picture 4">
            <a:extLst>
              <a:ext uri="{FF2B5EF4-FFF2-40B4-BE49-F238E27FC236}">
                <a16:creationId xmlns:a16="http://schemas.microsoft.com/office/drawing/2014/main" id="{2D635550-307E-1ACB-793C-FC988B3E2345}"/>
              </a:ext>
            </a:extLst>
          </p:cNvPr>
          <p:cNvPicPr>
            <a:picLocks noChangeAspect="1"/>
          </p:cNvPicPr>
          <p:nvPr/>
        </p:nvPicPr>
        <p:blipFill>
          <a:blip r:embed="rId4"/>
          <a:stretch>
            <a:fillRect/>
          </a:stretch>
        </p:blipFill>
        <p:spPr>
          <a:xfrm>
            <a:off x="8031479" y="1628566"/>
            <a:ext cx="3042129" cy="4757115"/>
          </a:xfrm>
          <a:prstGeom prst="rect">
            <a:avLst/>
          </a:prstGeom>
        </p:spPr>
      </p:pic>
    </p:spTree>
    <p:extLst>
      <p:ext uri="{BB962C8B-B14F-4D97-AF65-F5344CB8AC3E}">
        <p14:creationId xmlns:p14="http://schemas.microsoft.com/office/powerpoint/2010/main" val="120935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D307E-921E-C8DE-EC94-63F459BEA086}"/>
              </a:ext>
            </a:extLst>
          </p:cNvPr>
          <p:cNvSpPr>
            <a:spLocks noGrp="1"/>
          </p:cNvSpPr>
          <p:nvPr>
            <p:ph idx="1"/>
          </p:nvPr>
        </p:nvSpPr>
        <p:spPr>
          <a:xfrm>
            <a:off x="1770888" y="1212977"/>
            <a:ext cx="6184392" cy="3496183"/>
          </a:xfrm>
        </p:spPr>
        <p:txBody>
          <a:bodyPr>
            <a:normAutofit fontScale="92500" lnSpcReduction="20000"/>
          </a:bodyPr>
          <a:lstStyle/>
          <a:p>
            <a:pPr marL="0" indent="0" algn="l">
              <a:buNone/>
            </a:pPr>
            <a:r>
              <a:rPr lang="en-GB" sz="2400" b="1" dirty="0">
                <a:effectLst/>
                <a:latin typeface="Calibri" panose="020F0502020204030204" pitchFamily="34" charset="0"/>
                <a:ea typeface="Calibri" panose="020F0502020204030204" pitchFamily="34" charset="0"/>
              </a:rPr>
              <a:t>DATA CLEANING</a:t>
            </a:r>
          </a:p>
          <a:p>
            <a:pPr marL="576263" indent="-342900" algn="l">
              <a:buFont typeface="Arial" panose="020B0604020202020204" pitchFamily="34" charset="0"/>
              <a:buChar char="•"/>
            </a:pPr>
            <a:r>
              <a:rPr lang="en-GB" sz="2000" dirty="0">
                <a:effectLst/>
                <a:latin typeface="Calibri" panose="020F0502020204030204" pitchFamily="34" charset="0"/>
                <a:ea typeface="Calibri" panose="020F0502020204030204" pitchFamily="34" charset="0"/>
              </a:rPr>
              <a:t>Incorrect or corrupted</a:t>
            </a:r>
            <a:r>
              <a:rPr lang="en-GB" sz="2000" dirty="0">
                <a:latin typeface="Calibri" panose="020F0502020204030204" pitchFamily="34" charset="0"/>
                <a:ea typeface="Calibri" panose="020F0502020204030204" pitchFamily="34" charset="0"/>
              </a:rPr>
              <a:t> data</a:t>
            </a:r>
            <a:endParaRPr lang="en-GB" sz="2000" dirty="0">
              <a:effectLst/>
              <a:latin typeface="Calibri" panose="020F0502020204030204" pitchFamily="34" charset="0"/>
              <a:ea typeface="Calibri" panose="020F0502020204030204" pitchFamily="34" charset="0"/>
            </a:endParaRPr>
          </a:p>
          <a:p>
            <a:pPr marL="576263" indent="-342900" algn="l">
              <a:buFont typeface="Arial" panose="020B0604020202020204" pitchFamily="34" charset="0"/>
              <a:buChar char="•"/>
            </a:pPr>
            <a:r>
              <a:rPr lang="en-GB" sz="2000" dirty="0">
                <a:latin typeface="Calibri" panose="020F0502020204030204" pitchFamily="34" charset="0"/>
                <a:ea typeface="Calibri" panose="020F0502020204030204" pitchFamily="34" charset="0"/>
              </a:rPr>
              <a:t>D</a:t>
            </a:r>
            <a:r>
              <a:rPr lang="en-GB" sz="2000" dirty="0">
                <a:effectLst/>
                <a:latin typeface="Calibri" panose="020F0502020204030204" pitchFamily="34" charset="0"/>
                <a:ea typeface="Calibri" panose="020F0502020204030204" pitchFamily="34" charset="0"/>
              </a:rPr>
              <a:t>uplicate data</a:t>
            </a:r>
          </a:p>
          <a:p>
            <a:pPr marL="576263" indent="-342900" algn="l">
              <a:buFont typeface="Arial" panose="020B0604020202020204" pitchFamily="34" charset="0"/>
              <a:buChar char="•"/>
            </a:pPr>
            <a:r>
              <a:rPr lang="en-GB" sz="2000" dirty="0" err="1">
                <a:effectLst/>
                <a:latin typeface="Calibri" panose="020F0502020204030204" pitchFamily="34" charset="0"/>
                <a:ea typeface="Calibri" panose="020F0502020204030204" pitchFamily="34" charset="0"/>
              </a:rPr>
              <a:t>Mislabled</a:t>
            </a:r>
            <a:r>
              <a:rPr lang="en-GB" sz="2000" dirty="0">
                <a:effectLst/>
                <a:latin typeface="Calibri" panose="020F0502020204030204" pitchFamily="34" charset="0"/>
                <a:ea typeface="Calibri" panose="020F0502020204030204" pitchFamily="34" charset="0"/>
              </a:rPr>
              <a:t> data</a:t>
            </a:r>
          </a:p>
          <a:p>
            <a:pPr marL="576263" indent="-342900" algn="l">
              <a:buFont typeface="Arial" panose="020B0604020202020204" pitchFamily="34" charset="0"/>
              <a:buChar char="•"/>
            </a:pPr>
            <a:r>
              <a:rPr lang="en-GB" sz="2000" dirty="0">
                <a:latin typeface="Calibri" panose="020F0502020204030204" pitchFamily="34" charset="0"/>
                <a:ea typeface="Calibri" panose="020F0502020204030204" pitchFamily="34" charset="0"/>
              </a:rPr>
              <a:t>Null Values:</a:t>
            </a:r>
          </a:p>
          <a:p>
            <a:pPr marL="1033463" lvl="1" indent="-342900"/>
            <a:r>
              <a:rPr lang="en-GB" sz="1600" dirty="0">
                <a:effectLst/>
                <a:latin typeface="Calibri" panose="020F0502020204030204" pitchFamily="34" charset="0"/>
                <a:ea typeface="Calibri" panose="020F0502020204030204" pitchFamily="34" charset="0"/>
              </a:rPr>
              <a:t>String -&gt; NA</a:t>
            </a:r>
          </a:p>
          <a:p>
            <a:pPr marL="1033463" lvl="1" indent="-342900"/>
            <a:r>
              <a:rPr lang="en-GB" sz="1600" dirty="0">
                <a:effectLst/>
                <a:latin typeface="Calibri" panose="020F0502020204030204" pitchFamily="34" charset="0"/>
                <a:ea typeface="Calibri" panose="020F0502020204030204" pitchFamily="34" charset="0"/>
              </a:rPr>
              <a:t>Integer -&gt; 0</a:t>
            </a:r>
          </a:p>
          <a:p>
            <a:pPr marL="1033463" lvl="1" indent="-342900"/>
            <a:r>
              <a:rPr lang="en-GB" sz="1600" dirty="0">
                <a:latin typeface="Calibri" panose="020F0502020204030204" pitchFamily="34" charset="0"/>
                <a:ea typeface="Calibri" panose="020F0502020204030204" pitchFamily="34" charset="0"/>
              </a:rPr>
              <a:t>Dates -&gt; 19000101</a:t>
            </a:r>
          </a:p>
          <a:p>
            <a:pPr marL="690563" lvl="1" indent="0">
              <a:buNone/>
            </a:pPr>
            <a:endParaRPr lang="en-GB" sz="1600" dirty="0">
              <a:effectLst/>
              <a:latin typeface="Calibri" panose="020F0502020204030204" pitchFamily="34" charset="0"/>
              <a:ea typeface="Calibri" panose="020F0502020204030204" pitchFamily="34" charset="0"/>
            </a:endParaRPr>
          </a:p>
          <a:p>
            <a:pPr marL="576263" indent="-347663"/>
            <a:r>
              <a:rPr lang="en-US" sz="2000" dirty="0">
                <a:latin typeface="Calibri" panose="020F0502020204030204" pitchFamily="34" charset="0"/>
              </a:rPr>
              <a:t>Used Databricks and </a:t>
            </a:r>
            <a:r>
              <a:rPr lang="en-US" sz="2000" dirty="0" err="1">
                <a:latin typeface="Calibri" panose="020F0502020204030204" pitchFamily="34" charset="0"/>
              </a:rPr>
              <a:t>Pyspark</a:t>
            </a:r>
            <a:r>
              <a:rPr lang="en-US" sz="2000" dirty="0">
                <a:latin typeface="Calibri" panose="020F0502020204030204" pitchFamily="34" charset="0"/>
              </a:rPr>
              <a:t> for development</a:t>
            </a:r>
          </a:p>
        </p:txBody>
      </p:sp>
    </p:spTree>
    <p:extLst>
      <p:ext uri="{BB962C8B-B14F-4D97-AF65-F5344CB8AC3E}">
        <p14:creationId xmlns:p14="http://schemas.microsoft.com/office/powerpoint/2010/main" val="416192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F5EC656-4A18-63E5-F418-739FB4BAFA32}"/>
              </a:ext>
            </a:extLst>
          </p:cNvPr>
          <p:cNvSpPr txBox="1"/>
          <p:nvPr/>
        </p:nvSpPr>
        <p:spPr>
          <a:xfrm>
            <a:off x="605704" y="482837"/>
            <a:ext cx="3474720" cy="369332"/>
          </a:xfrm>
          <a:prstGeom prst="rect">
            <a:avLst/>
          </a:prstGeom>
          <a:noFill/>
        </p:spPr>
        <p:txBody>
          <a:bodyPr wrap="square" rtlCol="0">
            <a:spAutoFit/>
          </a:bodyPr>
          <a:lstStyle/>
          <a:p>
            <a:r>
              <a:rPr lang="en-US" dirty="0"/>
              <a:t>Examples 1:</a:t>
            </a:r>
          </a:p>
        </p:txBody>
      </p:sp>
      <p:pic>
        <p:nvPicPr>
          <p:cNvPr id="17" name="Picture 16">
            <a:extLst>
              <a:ext uri="{FF2B5EF4-FFF2-40B4-BE49-F238E27FC236}">
                <a16:creationId xmlns:a16="http://schemas.microsoft.com/office/drawing/2014/main" id="{17B17573-BCCA-DF7C-BD21-0B4914A23DD2}"/>
              </a:ext>
            </a:extLst>
          </p:cNvPr>
          <p:cNvPicPr>
            <a:picLocks noChangeAspect="1"/>
          </p:cNvPicPr>
          <p:nvPr/>
        </p:nvPicPr>
        <p:blipFill rotWithShape="1">
          <a:blip r:embed="rId2"/>
          <a:srcRect l="3170"/>
          <a:stretch/>
        </p:blipFill>
        <p:spPr>
          <a:xfrm>
            <a:off x="680784" y="1078993"/>
            <a:ext cx="11115822" cy="1083338"/>
          </a:xfrm>
          <a:prstGeom prst="rect">
            <a:avLst/>
          </a:prstGeom>
        </p:spPr>
      </p:pic>
      <p:pic>
        <p:nvPicPr>
          <p:cNvPr id="19" name="Picture 18">
            <a:extLst>
              <a:ext uri="{FF2B5EF4-FFF2-40B4-BE49-F238E27FC236}">
                <a16:creationId xmlns:a16="http://schemas.microsoft.com/office/drawing/2014/main" id="{2F368A32-0298-913D-939D-F468A590B0E4}"/>
              </a:ext>
            </a:extLst>
          </p:cNvPr>
          <p:cNvPicPr>
            <a:picLocks noChangeAspect="1"/>
          </p:cNvPicPr>
          <p:nvPr/>
        </p:nvPicPr>
        <p:blipFill>
          <a:blip r:embed="rId3"/>
          <a:stretch>
            <a:fillRect/>
          </a:stretch>
        </p:blipFill>
        <p:spPr>
          <a:xfrm>
            <a:off x="2538600" y="2581860"/>
            <a:ext cx="9144766" cy="3643617"/>
          </a:xfrm>
          <a:prstGeom prst="rect">
            <a:avLst/>
          </a:prstGeom>
        </p:spPr>
      </p:pic>
      <p:sp>
        <p:nvSpPr>
          <p:cNvPr id="20" name="TextBox 19">
            <a:extLst>
              <a:ext uri="{FF2B5EF4-FFF2-40B4-BE49-F238E27FC236}">
                <a16:creationId xmlns:a16="http://schemas.microsoft.com/office/drawing/2014/main" id="{D60CECD3-D258-4644-3BF2-559B7FD7A404}"/>
              </a:ext>
            </a:extLst>
          </p:cNvPr>
          <p:cNvSpPr txBox="1"/>
          <p:nvPr/>
        </p:nvSpPr>
        <p:spPr>
          <a:xfrm>
            <a:off x="886969" y="4034336"/>
            <a:ext cx="1456096" cy="369332"/>
          </a:xfrm>
          <a:prstGeom prst="rect">
            <a:avLst/>
          </a:prstGeom>
          <a:noFill/>
        </p:spPr>
        <p:txBody>
          <a:bodyPr wrap="square" rtlCol="0">
            <a:spAutoFit/>
          </a:bodyPr>
          <a:lstStyle/>
          <a:p>
            <a:r>
              <a:rPr lang="en-US" dirty="0"/>
              <a:t>Output =&gt;</a:t>
            </a:r>
          </a:p>
        </p:txBody>
      </p:sp>
    </p:spTree>
    <p:extLst>
      <p:ext uri="{BB962C8B-B14F-4D97-AF65-F5344CB8AC3E}">
        <p14:creationId xmlns:p14="http://schemas.microsoft.com/office/powerpoint/2010/main" val="243667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32AD-E7C9-AAF7-A40A-32E4A8F8019E}"/>
              </a:ext>
            </a:extLst>
          </p:cNvPr>
          <p:cNvSpPr>
            <a:spLocks noGrp="1"/>
          </p:cNvSpPr>
          <p:nvPr>
            <p:ph type="title"/>
          </p:nvPr>
        </p:nvSpPr>
        <p:spPr>
          <a:xfrm>
            <a:off x="838200" y="592390"/>
            <a:ext cx="2316480" cy="341632"/>
          </a:xfrm>
          <a:noFill/>
        </p:spPr>
        <p:txBody>
          <a:bodyPr wrap="square" rtlCol="0">
            <a:spAutoFit/>
          </a:bodyPr>
          <a:lstStyle/>
          <a:p>
            <a:r>
              <a:rPr lang="en-US" sz="1800" dirty="0">
                <a:latin typeface="+mn-lt"/>
                <a:ea typeface="+mn-ea"/>
                <a:cs typeface="+mn-cs"/>
              </a:rPr>
              <a:t>Example 2:</a:t>
            </a:r>
          </a:p>
        </p:txBody>
      </p:sp>
      <p:pic>
        <p:nvPicPr>
          <p:cNvPr id="6" name="Picture 5">
            <a:extLst>
              <a:ext uri="{FF2B5EF4-FFF2-40B4-BE49-F238E27FC236}">
                <a16:creationId xmlns:a16="http://schemas.microsoft.com/office/drawing/2014/main" id="{24498B5C-7039-7B09-D6DC-864C93CA6D27}"/>
              </a:ext>
            </a:extLst>
          </p:cNvPr>
          <p:cNvPicPr>
            <a:picLocks noChangeAspect="1"/>
          </p:cNvPicPr>
          <p:nvPr/>
        </p:nvPicPr>
        <p:blipFill rotWithShape="1">
          <a:blip r:embed="rId2"/>
          <a:srcRect l="2640"/>
          <a:stretch/>
        </p:blipFill>
        <p:spPr>
          <a:xfrm>
            <a:off x="428753" y="1115569"/>
            <a:ext cx="11288546" cy="1576384"/>
          </a:xfrm>
          <a:prstGeom prst="rect">
            <a:avLst/>
          </a:prstGeom>
        </p:spPr>
      </p:pic>
      <p:pic>
        <p:nvPicPr>
          <p:cNvPr id="8" name="Picture 7">
            <a:extLst>
              <a:ext uri="{FF2B5EF4-FFF2-40B4-BE49-F238E27FC236}">
                <a16:creationId xmlns:a16="http://schemas.microsoft.com/office/drawing/2014/main" id="{A692EFF9-FDC6-30D9-1418-DF2287E8E767}"/>
              </a:ext>
            </a:extLst>
          </p:cNvPr>
          <p:cNvPicPr>
            <a:picLocks noChangeAspect="1"/>
          </p:cNvPicPr>
          <p:nvPr/>
        </p:nvPicPr>
        <p:blipFill>
          <a:blip r:embed="rId3"/>
          <a:stretch>
            <a:fillRect/>
          </a:stretch>
        </p:blipFill>
        <p:spPr>
          <a:xfrm>
            <a:off x="3460955" y="3106994"/>
            <a:ext cx="7280515" cy="3403411"/>
          </a:xfrm>
          <a:prstGeom prst="rect">
            <a:avLst/>
          </a:prstGeom>
        </p:spPr>
      </p:pic>
      <p:sp>
        <p:nvSpPr>
          <p:cNvPr id="9" name="TextBox 8">
            <a:extLst>
              <a:ext uri="{FF2B5EF4-FFF2-40B4-BE49-F238E27FC236}">
                <a16:creationId xmlns:a16="http://schemas.microsoft.com/office/drawing/2014/main" id="{D54335E9-3F39-6B36-54DB-C8D4BE2168AC}"/>
              </a:ext>
            </a:extLst>
          </p:cNvPr>
          <p:cNvSpPr txBox="1"/>
          <p:nvPr/>
        </p:nvSpPr>
        <p:spPr>
          <a:xfrm>
            <a:off x="1152144" y="4395020"/>
            <a:ext cx="1478257" cy="369332"/>
          </a:xfrm>
          <a:prstGeom prst="rect">
            <a:avLst/>
          </a:prstGeom>
          <a:noFill/>
        </p:spPr>
        <p:txBody>
          <a:bodyPr wrap="square" rtlCol="0">
            <a:spAutoFit/>
          </a:bodyPr>
          <a:lstStyle/>
          <a:p>
            <a:r>
              <a:rPr lang="en-US" dirty="0"/>
              <a:t>Output =&gt;</a:t>
            </a:r>
          </a:p>
        </p:txBody>
      </p:sp>
    </p:spTree>
    <p:extLst>
      <p:ext uri="{BB962C8B-B14F-4D97-AF65-F5344CB8AC3E}">
        <p14:creationId xmlns:p14="http://schemas.microsoft.com/office/powerpoint/2010/main" val="300741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FD98-A168-4360-2816-5F33D58C5DEA}"/>
              </a:ext>
            </a:extLst>
          </p:cNvPr>
          <p:cNvSpPr>
            <a:spLocks noGrp="1"/>
          </p:cNvSpPr>
          <p:nvPr>
            <p:ph type="ctrTitle"/>
          </p:nvPr>
        </p:nvSpPr>
        <p:spPr>
          <a:xfrm>
            <a:off x="1292352" y="493776"/>
            <a:ext cx="7595616" cy="483298"/>
          </a:xfrm>
        </p:spPr>
        <p:txBody>
          <a:bodyPr>
            <a:normAutofit/>
          </a:bodyPr>
          <a:lstStyle/>
          <a:p>
            <a:pPr algn="l"/>
            <a:r>
              <a:rPr lang="en-US" sz="2000" b="1" dirty="0">
                <a:latin typeface="+mn-lt"/>
              </a:rPr>
              <a:t>UPLOAD CLEAN DATA BACK INTO S3</a:t>
            </a:r>
          </a:p>
        </p:txBody>
      </p:sp>
      <p:sp>
        <p:nvSpPr>
          <p:cNvPr id="3" name="Subtitle 2">
            <a:extLst>
              <a:ext uri="{FF2B5EF4-FFF2-40B4-BE49-F238E27FC236}">
                <a16:creationId xmlns:a16="http://schemas.microsoft.com/office/drawing/2014/main" id="{F484C5BA-0CF9-9314-5610-B7EABCD625BA}"/>
              </a:ext>
            </a:extLst>
          </p:cNvPr>
          <p:cNvSpPr>
            <a:spLocks noGrp="1"/>
          </p:cNvSpPr>
          <p:nvPr>
            <p:ph type="subTitle" idx="1"/>
          </p:nvPr>
        </p:nvSpPr>
        <p:spPr>
          <a:xfrm>
            <a:off x="1200912" y="1417320"/>
            <a:ext cx="9482328" cy="1938528"/>
          </a:xfrm>
        </p:spPr>
        <p:txBody>
          <a:bodyPr>
            <a:normAutofit/>
          </a:bodyPr>
          <a:lstStyle/>
          <a:p>
            <a:pPr marL="342900" indent="-342900" algn="l">
              <a:buFont typeface="Arial" panose="020B0604020202020204" pitchFamily="34" charset="0"/>
              <a:buChar char="•"/>
            </a:pPr>
            <a:r>
              <a:rPr lang="en-US" sz="2000" dirty="0">
                <a:solidFill>
                  <a:schemeClr val="tx1"/>
                </a:solidFill>
              </a:rPr>
              <a:t>Upload cleaned data into S3</a:t>
            </a:r>
          </a:p>
          <a:p>
            <a:pPr marL="342900" indent="-342900" algn="l">
              <a:buFont typeface="Arial" panose="020B0604020202020204" pitchFamily="34" charset="0"/>
              <a:buChar char="•"/>
            </a:pPr>
            <a:r>
              <a:rPr lang="en-US" sz="2000" dirty="0">
                <a:solidFill>
                  <a:schemeClr val="tx1"/>
                </a:solidFill>
              </a:rPr>
              <a:t>Created a crawler and executed it to create Glue Tables on the cleaned data</a:t>
            </a:r>
          </a:p>
          <a:p>
            <a:pPr marL="342900" indent="-342900" algn="l">
              <a:buFont typeface="Arial" panose="020B0604020202020204" pitchFamily="34" charset="0"/>
              <a:buChar char="•"/>
            </a:pPr>
            <a:r>
              <a:rPr lang="en-US" sz="2000" dirty="0">
                <a:solidFill>
                  <a:schemeClr val="tx1"/>
                </a:solidFill>
              </a:rPr>
              <a:t>Used Athena to check the table data for any inconsistencies or inaccurate formatting</a:t>
            </a:r>
          </a:p>
        </p:txBody>
      </p:sp>
      <p:pic>
        <p:nvPicPr>
          <p:cNvPr id="6" name="Picture 5">
            <a:extLst>
              <a:ext uri="{FF2B5EF4-FFF2-40B4-BE49-F238E27FC236}">
                <a16:creationId xmlns:a16="http://schemas.microsoft.com/office/drawing/2014/main" id="{9C97FBD1-92B7-1F10-D309-33F3E533041F}"/>
              </a:ext>
            </a:extLst>
          </p:cNvPr>
          <p:cNvPicPr>
            <a:picLocks noChangeAspect="1"/>
          </p:cNvPicPr>
          <p:nvPr/>
        </p:nvPicPr>
        <p:blipFill>
          <a:blip r:embed="rId2"/>
          <a:stretch>
            <a:fillRect/>
          </a:stretch>
        </p:blipFill>
        <p:spPr>
          <a:xfrm>
            <a:off x="1118616" y="3502153"/>
            <a:ext cx="10113264" cy="2587538"/>
          </a:xfrm>
          <a:prstGeom prst="rect">
            <a:avLst/>
          </a:prstGeom>
        </p:spPr>
      </p:pic>
    </p:spTree>
    <p:extLst>
      <p:ext uri="{BB962C8B-B14F-4D97-AF65-F5344CB8AC3E}">
        <p14:creationId xmlns:p14="http://schemas.microsoft.com/office/powerpoint/2010/main" val="330710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FD98-A168-4360-2816-5F33D58C5DEA}"/>
              </a:ext>
            </a:extLst>
          </p:cNvPr>
          <p:cNvSpPr>
            <a:spLocks noGrp="1"/>
          </p:cNvSpPr>
          <p:nvPr>
            <p:ph type="ctrTitle"/>
          </p:nvPr>
        </p:nvSpPr>
        <p:spPr>
          <a:xfrm>
            <a:off x="1524000" y="338328"/>
            <a:ext cx="9144000" cy="730186"/>
          </a:xfrm>
        </p:spPr>
        <p:txBody>
          <a:bodyPr>
            <a:normAutofit/>
          </a:bodyPr>
          <a:lstStyle/>
          <a:p>
            <a:r>
              <a:rPr lang="en-US" sz="4000" b="1" dirty="0"/>
              <a:t>IMPEMENTATION &amp; TESTING</a:t>
            </a:r>
          </a:p>
        </p:txBody>
      </p:sp>
      <p:sp>
        <p:nvSpPr>
          <p:cNvPr id="3" name="Subtitle 2">
            <a:extLst>
              <a:ext uri="{FF2B5EF4-FFF2-40B4-BE49-F238E27FC236}">
                <a16:creationId xmlns:a16="http://schemas.microsoft.com/office/drawing/2014/main" id="{F484C5BA-0CF9-9314-5610-B7EABCD625BA}"/>
              </a:ext>
            </a:extLst>
          </p:cNvPr>
          <p:cNvSpPr>
            <a:spLocks noGrp="1"/>
          </p:cNvSpPr>
          <p:nvPr>
            <p:ph type="subTitle" idx="1"/>
          </p:nvPr>
        </p:nvSpPr>
        <p:spPr>
          <a:xfrm>
            <a:off x="1331976" y="1068514"/>
            <a:ext cx="9144000" cy="2881694"/>
          </a:xfrm>
        </p:spPr>
        <p:txBody>
          <a:bodyPr/>
          <a:lstStyle/>
          <a:p>
            <a:endParaRPr lang="en-US" dirty="0">
              <a:solidFill>
                <a:schemeClr val="tx1"/>
              </a:solidFill>
            </a:endParaRPr>
          </a:p>
          <a:p>
            <a:pPr marL="342900" indent="-342900" algn="l">
              <a:buFont typeface="Arial" panose="020B0604020202020204" pitchFamily="34" charset="0"/>
              <a:buChar char="•"/>
            </a:pPr>
            <a:r>
              <a:rPr lang="en-US" sz="2000" dirty="0">
                <a:solidFill>
                  <a:schemeClr val="tx1"/>
                </a:solidFill>
                <a:latin typeface="+mn-lt"/>
              </a:rPr>
              <a:t>Used Databricks and </a:t>
            </a:r>
            <a:r>
              <a:rPr lang="en-US" sz="2000" dirty="0" err="1">
                <a:solidFill>
                  <a:schemeClr val="tx1"/>
                </a:solidFill>
                <a:latin typeface="+mn-lt"/>
              </a:rPr>
              <a:t>Pyspark</a:t>
            </a:r>
            <a:r>
              <a:rPr lang="en-US" sz="2000" dirty="0">
                <a:solidFill>
                  <a:schemeClr val="tx1"/>
                </a:solidFill>
                <a:latin typeface="+mn-lt"/>
              </a:rPr>
              <a:t> for development</a:t>
            </a:r>
          </a:p>
          <a:p>
            <a:pPr marL="342900" indent="-342900" algn="l">
              <a:buFont typeface="Arial" panose="020B0604020202020204" pitchFamily="34" charset="0"/>
              <a:buChar char="•"/>
            </a:pPr>
            <a:r>
              <a:rPr lang="en-US" dirty="0">
                <a:solidFill>
                  <a:schemeClr val="tx1"/>
                </a:solidFill>
                <a:latin typeface="+mn-lt"/>
              </a:rPr>
              <a:t>Connect Databricks to S3</a:t>
            </a:r>
          </a:p>
          <a:p>
            <a:pPr marL="342900" indent="-342900" algn="l">
              <a:buFont typeface="Arial" panose="020B0604020202020204" pitchFamily="34" charset="0"/>
              <a:buChar char="•"/>
            </a:pPr>
            <a:r>
              <a:rPr lang="en-US" dirty="0">
                <a:solidFill>
                  <a:schemeClr val="tx1"/>
                </a:solidFill>
                <a:latin typeface="+mn-lt"/>
              </a:rPr>
              <a:t>Read from AWS S3 input/ folder (cleaned data) and created dataframe for each table to be used for our use cases.</a:t>
            </a:r>
          </a:p>
          <a:p>
            <a:pPr marL="342900" indent="-342900" algn="l">
              <a:buFont typeface="Arial" panose="020B0604020202020204" pitchFamily="34" charset="0"/>
              <a:buChar char="•"/>
            </a:pPr>
            <a:r>
              <a:rPr lang="en-US" dirty="0">
                <a:solidFill>
                  <a:schemeClr val="tx1"/>
                </a:solidFill>
                <a:latin typeface="+mn-lt"/>
              </a:rPr>
              <a:t>Create DataFrame for each use cases (11)</a:t>
            </a:r>
          </a:p>
          <a:p>
            <a:endParaRPr lang="en-US" dirty="0">
              <a:solidFill>
                <a:schemeClr val="tx1"/>
              </a:solidFill>
            </a:endParaRPr>
          </a:p>
        </p:txBody>
      </p:sp>
      <p:pic>
        <p:nvPicPr>
          <p:cNvPr id="5" name="Picture 4">
            <a:extLst>
              <a:ext uri="{FF2B5EF4-FFF2-40B4-BE49-F238E27FC236}">
                <a16:creationId xmlns:a16="http://schemas.microsoft.com/office/drawing/2014/main" id="{E8A2D808-A387-1471-8EFE-75591D88A6C0}"/>
              </a:ext>
            </a:extLst>
          </p:cNvPr>
          <p:cNvPicPr>
            <a:picLocks noChangeAspect="1"/>
          </p:cNvPicPr>
          <p:nvPr/>
        </p:nvPicPr>
        <p:blipFill>
          <a:blip r:embed="rId2"/>
          <a:stretch>
            <a:fillRect/>
          </a:stretch>
        </p:blipFill>
        <p:spPr>
          <a:xfrm>
            <a:off x="1150067" y="4057268"/>
            <a:ext cx="10316510" cy="962159"/>
          </a:xfrm>
          <a:prstGeom prst="rect">
            <a:avLst/>
          </a:prstGeom>
        </p:spPr>
      </p:pic>
    </p:spTree>
    <p:extLst>
      <p:ext uri="{BB962C8B-B14F-4D97-AF65-F5344CB8AC3E}">
        <p14:creationId xmlns:p14="http://schemas.microsoft.com/office/powerpoint/2010/main" val="2810820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1054</TotalTime>
  <Words>621</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Söhne</vt:lpstr>
      <vt:lpstr>Wingdings 3</vt:lpstr>
      <vt:lpstr>Ion</vt:lpstr>
      <vt:lpstr>CAPSTONE PROJECT</vt:lpstr>
      <vt:lpstr>INTRODUCTION</vt:lpstr>
      <vt:lpstr>DATA PREPROCESSING</vt:lpstr>
      <vt:lpstr>PowerPoint Presentation</vt:lpstr>
      <vt:lpstr>PowerPoint Presentation</vt:lpstr>
      <vt:lpstr>PowerPoint Presentation</vt:lpstr>
      <vt:lpstr>Example 2:</vt:lpstr>
      <vt:lpstr>UPLOAD CLEAN DATA BACK INTO S3</vt:lpstr>
      <vt:lpstr>IMPEMENTATION &amp;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vt:lpstr>
      <vt:lpstr>PowerPoint Presentation</vt:lpstr>
      <vt:lpstr>REDSHIFT QUERY EDITOR: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Sunita Thapa</dc:creator>
  <cp:lastModifiedBy>Sunita Thapa</cp:lastModifiedBy>
  <cp:revision>11</cp:revision>
  <dcterms:created xsi:type="dcterms:W3CDTF">2023-12-20T05:09:49Z</dcterms:created>
  <dcterms:modified xsi:type="dcterms:W3CDTF">2023-12-23T19:44:14Z</dcterms:modified>
</cp:coreProperties>
</file>