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11C3-5E4F-444F-9DE9-693272B3CC4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1C8D-642A-5944-8674-225731A47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url?sa=t&amp;rct=j&amp;q=&amp;esrc=s&amp;source=web&amp;cd=1&amp;ved=0ahUKEwimoayx94HMAhUC42MKHTMXD2IQFgguMAA&amp;url=https%3A%2F%2Faws.amazon.com%2Fec2%2F&amp;usg=AFQjCNFFO2pGxI74PzQvnEfoy2Rn1g7jSA&amp;sig2=6z7Hq2goD4zyxGaVJ8Z3Jg&amp;bvm=bv.119028448,d.cG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0x0fff.com/wp-content/uploads/2015/03/Spark-Architecture-Official.p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berkeley.edu/~matei/papers/2012/nsdi_spark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Zhonglin</a:t>
            </a:r>
            <a:r>
              <a:rPr lang="zh-CN" altLang="en-US" dirty="0"/>
              <a:t> </a:t>
            </a:r>
            <a:r>
              <a:rPr lang="en-US" altLang="zh-CN" dirty="0" smtClean="0"/>
              <a:t>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EC2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</a:p>
          <a:p>
            <a:pPr lvl="1"/>
            <a:r>
              <a:rPr lang="en-US" altLang="zh-CN" dirty="0"/>
              <a:t>EMR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</a:p>
          <a:p>
            <a:pPr lvl="1"/>
            <a:r>
              <a:rPr lang="en-US" altLang="zh-CN" dirty="0" smtClean="0"/>
              <a:t>S3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</a:p>
          <a:p>
            <a:pPr lvl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SparkSQL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62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Amazon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(AWS)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Elastic Compute </a:t>
            </a:r>
            <a:r>
              <a:rPr lang="en-US" dirty="0" smtClean="0">
                <a:hlinkClick r:id="rId2"/>
              </a:rPr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(EC2)</a:t>
            </a:r>
          </a:p>
          <a:p>
            <a:endParaRPr lang="en-US" altLang="zh-CN" dirty="0"/>
          </a:p>
          <a:p>
            <a:r>
              <a:rPr lang="en-US" dirty="0"/>
              <a:t>Elastic </a:t>
            </a:r>
            <a:r>
              <a:rPr lang="en-US" dirty="0" err="1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(EMR)</a:t>
            </a:r>
          </a:p>
          <a:p>
            <a:endParaRPr lang="en-US" altLang="zh-CN" dirty="0"/>
          </a:p>
          <a:p>
            <a:r>
              <a:rPr lang="en-US" dirty="0" smtClean="0"/>
              <a:t>Simple </a:t>
            </a:r>
            <a:r>
              <a:rPr lang="en-US" dirty="0"/>
              <a:t>Storage Service </a:t>
            </a:r>
            <a:r>
              <a:rPr lang="en-US" dirty="0" smtClean="0"/>
              <a:t>(S3)</a:t>
            </a:r>
          </a:p>
          <a:p>
            <a:endParaRPr lang="en-US" altLang="zh-CN" dirty="0"/>
          </a:p>
          <a:p>
            <a:r>
              <a:rPr lang="en-US" altLang="zh-CN" dirty="0" smtClean="0"/>
              <a:t>Steps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Example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for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spark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clusters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setup</a:t>
            </a:r>
            <a:endParaRPr lang="en-US" altLang="zh-CN" dirty="0" smtClean="0"/>
          </a:p>
          <a:p>
            <a:pPr lvl="1"/>
            <a:endParaRPr lang="en-US" altLang="zh-CN" u="sng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 of Spark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Spark &amp; Spark Architecture</a:t>
            </a:r>
          </a:p>
        </p:txBody>
      </p:sp>
      <p:pic>
        <p:nvPicPr>
          <p:cNvPr id="1026" name="Picture 2" descr="park 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10" y="225968"/>
            <a:ext cx="5465775" cy="35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k Architecture Offici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10" y="4030579"/>
            <a:ext cx="5465775" cy="25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RDD Overview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</a:t>
            </a:r>
            <a:r>
              <a:rPr lang="en-US" sz="2000" i="1" dirty="0" smtClean="0"/>
              <a:t>Resilient </a:t>
            </a:r>
            <a:r>
              <a:rPr lang="en-US" sz="2000" i="1" dirty="0"/>
              <a:t>Distributed Datasets (RDDs) are a distributed memory abstraction that lets programmers perform in-memory computations on large clusters in a fault-tolerant manner</a:t>
            </a:r>
            <a:r>
              <a:rPr lang="en-US" sz="2000" i="1" dirty="0" smtClean="0"/>
              <a:t>.”</a:t>
            </a:r>
            <a:r>
              <a:rPr lang="en-US" sz="2000" i="1" dirty="0"/>
              <a:t> </a:t>
            </a:r>
            <a:r>
              <a:rPr lang="en-US" sz="2000" dirty="0">
                <a:hlinkClick r:id="rId2"/>
              </a:rPr>
              <a:t>Resilient Distributed </a:t>
            </a:r>
            <a:r>
              <a:rPr lang="en-US" sz="2000" dirty="0" smtClean="0">
                <a:hlinkClick r:id="rId2"/>
              </a:rPr>
              <a:t>Dtasets</a:t>
            </a:r>
            <a:r>
              <a:rPr lang="en-US" sz="2000" dirty="0">
                <a:hlinkClick r:id="rId2"/>
              </a:rPr>
              <a:t>: A Fault-Tolerant Abstraction for In-Memory Cluster </a:t>
            </a:r>
            <a:r>
              <a:rPr lang="en-US" sz="2000" dirty="0" smtClean="0">
                <a:hlinkClick r:id="rId2"/>
              </a:rPr>
              <a:t>Computing</a:t>
            </a:r>
            <a:endParaRPr lang="en-US" sz="2000" i="1" dirty="0" smtClean="0"/>
          </a:p>
        </p:txBody>
      </p:sp>
      <p:pic>
        <p:nvPicPr>
          <p:cNvPr id="2050" name="Picture 2" descr="park rd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6790"/>
            <a:ext cx="6427292" cy="401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rk rdd partitioned distribu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42" y="3260558"/>
            <a:ext cx="5057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 - Transformations and </a:t>
            </a:r>
            <a:r>
              <a:rPr lang="en-US" b="1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: </a:t>
            </a:r>
            <a:r>
              <a:rPr lang="en-US" dirty="0"/>
              <a:t> lazy operations on a RDD that return RDD objects or collections of RDDs, </a:t>
            </a:r>
            <a:r>
              <a:rPr lang="en-US" dirty="0" err="1"/>
              <a:t>e.g.</a:t>
            </a:r>
            <a:r>
              <a:rPr lang="en-US" dirty="0" err="1"/>
              <a:t>map</a:t>
            </a:r>
            <a:r>
              <a:rPr lang="en-US" dirty="0"/>
              <a:t>, </a:t>
            </a:r>
            <a:r>
              <a:rPr lang="en-US" dirty="0"/>
              <a:t>filter</a:t>
            </a:r>
            <a:r>
              <a:rPr lang="en-US" dirty="0"/>
              <a:t>, </a:t>
            </a:r>
            <a:r>
              <a:rPr lang="en-US" dirty="0" err="1"/>
              <a:t>reduceByKey</a:t>
            </a:r>
            <a:r>
              <a:rPr lang="en-US" dirty="0"/>
              <a:t>, </a:t>
            </a:r>
            <a:r>
              <a:rPr lang="en-US" dirty="0"/>
              <a:t>join</a:t>
            </a:r>
            <a:r>
              <a:rPr lang="en-US" dirty="0"/>
              <a:t>, </a:t>
            </a:r>
            <a:r>
              <a:rPr lang="en-US" dirty="0" err="1"/>
              <a:t>cogroup</a:t>
            </a:r>
            <a:r>
              <a:rPr lang="en-US" dirty="0"/>
              <a:t>, </a:t>
            </a:r>
            <a:r>
              <a:rPr lang="en-US" dirty="0" err="1"/>
              <a:t>randomSplit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Actions : operations </a:t>
            </a:r>
            <a:r>
              <a:rPr lang="en-US" dirty="0"/>
              <a:t>that return values, i.e. any RDD operation that returns a value of any type </a:t>
            </a:r>
            <a:r>
              <a:rPr lang="en-US" dirty="0" err="1"/>
              <a:t>but</a:t>
            </a:r>
            <a:r>
              <a:rPr lang="en-US" dirty="0" err="1"/>
              <a:t>RDD</a:t>
            </a:r>
            <a:r>
              <a:rPr lang="en-US" dirty="0"/>
              <a:t>[T]</a:t>
            </a:r>
            <a:r>
              <a:rPr lang="en-US" dirty="0"/>
              <a:t> is an action</a:t>
            </a:r>
            <a:r>
              <a:rPr lang="en-US" dirty="0" smtClean="0"/>
              <a:t>. Like : aggregate, collect, count, first </a:t>
            </a:r>
          </a:p>
        </p:txBody>
      </p:sp>
    </p:spTree>
    <p:extLst>
      <p:ext uri="{BB962C8B-B14F-4D97-AF65-F5344CB8AC3E}">
        <p14:creationId xmlns:p14="http://schemas.microsoft.com/office/powerpoint/2010/main" val="152478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 of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: </a:t>
            </a:r>
            <a:r>
              <a:rPr lang="en-US" dirty="0" err="1" smtClean="0"/>
              <a:t>Zeppeline</a:t>
            </a:r>
            <a:r>
              <a:rPr lang="en-US" dirty="0" smtClean="0"/>
              <a:t> + S3</a:t>
            </a:r>
          </a:p>
          <a:p>
            <a:endParaRPr lang="en-US" dirty="0"/>
          </a:p>
          <a:p>
            <a:r>
              <a:rPr lang="en-US" dirty="0" smtClean="0"/>
              <a:t>Or use terminal command line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141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Data Engineer TA Session </vt:lpstr>
      <vt:lpstr>Outlines </vt:lpstr>
      <vt:lpstr>Amazon Web Service (AWS) </vt:lpstr>
      <vt:lpstr>Introduction of Spark </vt:lpstr>
      <vt:lpstr>Spark RDD Overview  </vt:lpstr>
      <vt:lpstr>Operators - Transformations and Actions</vt:lpstr>
      <vt:lpstr>First Example of SparkSQL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TA Session </dc:title>
  <dc:creator>Microsoft Office User</dc:creator>
  <cp:lastModifiedBy>Microsoft Office User</cp:lastModifiedBy>
  <cp:revision>12</cp:revision>
  <dcterms:created xsi:type="dcterms:W3CDTF">2016-04-09T15:55:08Z</dcterms:created>
  <dcterms:modified xsi:type="dcterms:W3CDTF">2016-04-09T17:54:13Z</dcterms:modified>
</cp:coreProperties>
</file>