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26"/>
  </p:notesMasterIdLst>
  <p:handoutMasterIdLst>
    <p:handoutMasterId r:id="rId27"/>
  </p:handoutMasterIdLst>
  <p:sldIdLst>
    <p:sldId id="256" r:id="rId5"/>
    <p:sldId id="262" r:id="rId6"/>
    <p:sldId id="313" r:id="rId7"/>
    <p:sldId id="322" r:id="rId8"/>
    <p:sldId id="315" r:id="rId9"/>
    <p:sldId id="317"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18"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5660" autoAdjust="0"/>
  </p:normalViewPr>
  <p:slideViewPr>
    <p:cSldViewPr snapToGrid="0">
      <p:cViewPr varScale="1">
        <p:scale>
          <a:sx n="81" d="100"/>
          <a:sy n="81" d="100"/>
        </p:scale>
        <p:origin x="754" y="6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6/7/2024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6/7/2024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3358622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1873221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96210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614196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1932420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1489633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16</a:t>
            </a:fld>
            <a:endParaRPr lang="en-US" dirty="0"/>
          </a:p>
        </p:txBody>
      </p:sp>
    </p:spTree>
    <p:extLst>
      <p:ext uri="{BB962C8B-B14F-4D97-AF65-F5344CB8AC3E}">
        <p14:creationId xmlns:p14="http://schemas.microsoft.com/office/powerpoint/2010/main" val="66670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17</a:t>
            </a:fld>
            <a:endParaRPr lang="en-US" dirty="0"/>
          </a:p>
        </p:txBody>
      </p:sp>
    </p:spTree>
    <p:extLst>
      <p:ext uri="{BB962C8B-B14F-4D97-AF65-F5344CB8AC3E}">
        <p14:creationId xmlns:p14="http://schemas.microsoft.com/office/powerpoint/2010/main" val="3511588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18</a:t>
            </a:fld>
            <a:endParaRPr lang="en-US" dirty="0"/>
          </a:p>
        </p:txBody>
      </p:sp>
    </p:spTree>
    <p:extLst>
      <p:ext uri="{BB962C8B-B14F-4D97-AF65-F5344CB8AC3E}">
        <p14:creationId xmlns:p14="http://schemas.microsoft.com/office/powerpoint/2010/main" val="3455970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19</a:t>
            </a:fld>
            <a:endParaRPr lang="en-US" dirty="0"/>
          </a:p>
        </p:txBody>
      </p:sp>
    </p:spTree>
    <p:extLst>
      <p:ext uri="{BB962C8B-B14F-4D97-AF65-F5344CB8AC3E}">
        <p14:creationId xmlns:p14="http://schemas.microsoft.com/office/powerpoint/2010/main" val="111512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2</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20</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21</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1828980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52775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1791981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195002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8641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6/7/2024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7" r:id="rId12"/>
    <p:sldLayoutId id="2147483709" r:id="rId13"/>
    <p:sldLayoutId id="2147483711" r:id="rId14"/>
    <p:sldLayoutId id="2147483712" r:id="rId15"/>
    <p:sldLayoutId id="2147483715" r:id="rId16"/>
    <p:sldLayoutId id="2147483717" r:id="rId17"/>
    <p:sldLayoutId id="2147483672" r:id="rId18"/>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4.tmp"/></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6.tmp"/></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8.tmp"/></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20.tmp"/></Relationships>
</file>

<file path=ppt/slides/_rels/slide1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2.tmp"/></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6.tmp"/></Relationships>
</file>

<file path=ppt/slides/_rels/slide19.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16/02/7-different-ways-of-improving-your-supply-chain-management-techniques-in-2016/"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29.tm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298564"/>
            <a:ext cx="5492478" cy="6260873"/>
          </a:xfrm>
        </p:spPr>
        <p:txBody>
          <a:bodyPr>
            <a:noAutofit/>
          </a:bodyPr>
          <a:lstStyle/>
          <a:p>
            <a:r>
              <a:rPr lang="en-US" dirty="0"/>
              <a:t>SUPPLY CHAIN ANALYSIS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2B987A-AE5E-C38D-72EC-54C7044D1568}"/>
              </a:ext>
            </a:extLst>
          </p:cNvPr>
          <p:cNvPicPr>
            <a:picLocks noChangeAspect="1"/>
          </p:cNvPicPr>
          <p:nvPr/>
        </p:nvPicPr>
        <p:blipFill rotWithShape="1">
          <a:blip r:embed="rId3"/>
          <a:srcRect t="35319" r="34278" b="51263"/>
          <a:stretch/>
        </p:blipFill>
        <p:spPr>
          <a:xfrm>
            <a:off x="3572759" y="970961"/>
            <a:ext cx="8012784" cy="876692"/>
          </a:xfrm>
          <a:prstGeom prst="rect">
            <a:avLst/>
          </a:prstGeom>
        </p:spPr>
      </p:pic>
      <p:pic>
        <p:nvPicPr>
          <p:cNvPr id="5" name="Picture 4">
            <a:extLst>
              <a:ext uri="{FF2B5EF4-FFF2-40B4-BE49-F238E27FC236}">
                <a16:creationId xmlns:a16="http://schemas.microsoft.com/office/drawing/2014/main" id="{A20BF8F3-8FFA-EC63-80EF-AB873836E735}"/>
              </a:ext>
            </a:extLst>
          </p:cNvPr>
          <p:cNvPicPr>
            <a:picLocks noChangeAspect="1"/>
          </p:cNvPicPr>
          <p:nvPr/>
        </p:nvPicPr>
        <p:blipFill rotWithShape="1">
          <a:blip r:embed="rId4"/>
          <a:srcRect r="55851" b="50000"/>
          <a:stretch/>
        </p:blipFill>
        <p:spPr>
          <a:xfrm>
            <a:off x="4213782" y="2490573"/>
            <a:ext cx="5382705" cy="3266847"/>
          </a:xfrm>
          <a:prstGeom prst="rect">
            <a:avLst/>
          </a:prstGeom>
        </p:spPr>
      </p:pic>
    </p:spTree>
    <p:extLst>
      <p:ext uri="{BB962C8B-B14F-4D97-AF65-F5344CB8AC3E}">
        <p14:creationId xmlns:p14="http://schemas.microsoft.com/office/powerpoint/2010/main" val="87863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6A0D52-17C8-5DB2-68B2-166CF918F7AE}"/>
              </a:ext>
            </a:extLst>
          </p:cNvPr>
          <p:cNvPicPr>
            <a:picLocks noChangeAspect="1"/>
          </p:cNvPicPr>
          <p:nvPr/>
        </p:nvPicPr>
        <p:blipFill rotWithShape="1">
          <a:blip r:embed="rId3"/>
          <a:srcRect t="35175" r="28402" b="44481"/>
          <a:stretch/>
        </p:blipFill>
        <p:spPr>
          <a:xfrm>
            <a:off x="3462779" y="933253"/>
            <a:ext cx="8729221" cy="1329179"/>
          </a:xfrm>
          <a:prstGeom prst="rect">
            <a:avLst/>
          </a:prstGeom>
        </p:spPr>
      </p:pic>
      <p:pic>
        <p:nvPicPr>
          <p:cNvPr id="5" name="Picture 4">
            <a:extLst>
              <a:ext uri="{FF2B5EF4-FFF2-40B4-BE49-F238E27FC236}">
                <a16:creationId xmlns:a16="http://schemas.microsoft.com/office/drawing/2014/main" id="{E55F00B9-C89D-42A0-2D0A-6B54C977FCE6}"/>
              </a:ext>
            </a:extLst>
          </p:cNvPr>
          <p:cNvPicPr>
            <a:picLocks noChangeAspect="1"/>
          </p:cNvPicPr>
          <p:nvPr/>
        </p:nvPicPr>
        <p:blipFill rotWithShape="1">
          <a:blip r:embed="rId4"/>
          <a:srcRect l="49406" t="11802" r="877"/>
          <a:stretch/>
        </p:blipFill>
        <p:spPr>
          <a:xfrm>
            <a:off x="5382705" y="2467468"/>
            <a:ext cx="5524107" cy="4256202"/>
          </a:xfrm>
          <a:prstGeom prst="rect">
            <a:avLst/>
          </a:prstGeom>
        </p:spPr>
      </p:pic>
    </p:spTree>
    <p:extLst>
      <p:ext uri="{BB962C8B-B14F-4D97-AF65-F5344CB8AC3E}">
        <p14:creationId xmlns:p14="http://schemas.microsoft.com/office/powerpoint/2010/main" val="119248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D76AB7-3FFF-AACC-E786-FA6467E16739}"/>
              </a:ext>
            </a:extLst>
          </p:cNvPr>
          <p:cNvPicPr>
            <a:picLocks noChangeAspect="1"/>
          </p:cNvPicPr>
          <p:nvPr/>
        </p:nvPicPr>
        <p:blipFill rotWithShape="1">
          <a:blip r:embed="rId3"/>
          <a:srcRect t="40514" r="22526" b="44481"/>
          <a:stretch/>
        </p:blipFill>
        <p:spPr>
          <a:xfrm>
            <a:off x="3217682" y="838985"/>
            <a:ext cx="8974318" cy="980387"/>
          </a:xfrm>
          <a:prstGeom prst="rect">
            <a:avLst/>
          </a:prstGeom>
        </p:spPr>
      </p:pic>
      <p:pic>
        <p:nvPicPr>
          <p:cNvPr id="5" name="Picture 4">
            <a:extLst>
              <a:ext uri="{FF2B5EF4-FFF2-40B4-BE49-F238E27FC236}">
                <a16:creationId xmlns:a16="http://schemas.microsoft.com/office/drawing/2014/main" id="{923E75A4-68A4-1A08-5DD6-2A354BB24AFE}"/>
              </a:ext>
            </a:extLst>
          </p:cNvPr>
          <p:cNvPicPr>
            <a:picLocks noChangeAspect="1"/>
          </p:cNvPicPr>
          <p:nvPr/>
        </p:nvPicPr>
        <p:blipFill rotWithShape="1">
          <a:blip r:embed="rId4"/>
          <a:srcRect r="57783" b="54725"/>
          <a:stretch/>
        </p:blipFill>
        <p:spPr>
          <a:xfrm>
            <a:off x="4901939" y="2716817"/>
            <a:ext cx="5147035" cy="2958119"/>
          </a:xfrm>
          <a:prstGeom prst="rect">
            <a:avLst/>
          </a:prstGeom>
        </p:spPr>
      </p:pic>
    </p:spTree>
    <p:extLst>
      <p:ext uri="{BB962C8B-B14F-4D97-AF65-F5344CB8AC3E}">
        <p14:creationId xmlns:p14="http://schemas.microsoft.com/office/powerpoint/2010/main" val="7885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0EDC3A-FAEA-645A-7121-405C01D5C8A3}"/>
              </a:ext>
            </a:extLst>
          </p:cNvPr>
          <p:cNvPicPr>
            <a:picLocks noChangeAspect="1"/>
          </p:cNvPicPr>
          <p:nvPr/>
        </p:nvPicPr>
        <p:blipFill rotWithShape="1">
          <a:blip r:embed="rId3"/>
          <a:srcRect t="24065" r="28943" b="54581"/>
          <a:stretch/>
        </p:blipFill>
        <p:spPr>
          <a:xfrm>
            <a:off x="3431358" y="688156"/>
            <a:ext cx="8663233" cy="1395166"/>
          </a:xfrm>
          <a:prstGeom prst="rect">
            <a:avLst/>
          </a:prstGeom>
        </p:spPr>
      </p:pic>
      <p:pic>
        <p:nvPicPr>
          <p:cNvPr id="5" name="Picture 4">
            <a:extLst>
              <a:ext uri="{FF2B5EF4-FFF2-40B4-BE49-F238E27FC236}">
                <a16:creationId xmlns:a16="http://schemas.microsoft.com/office/drawing/2014/main" id="{FF1440B1-7EF1-9092-D953-9FF93AC225BB}"/>
              </a:ext>
            </a:extLst>
          </p:cNvPr>
          <p:cNvPicPr>
            <a:picLocks noChangeAspect="1"/>
          </p:cNvPicPr>
          <p:nvPr/>
        </p:nvPicPr>
        <p:blipFill rotWithShape="1">
          <a:blip r:embed="rId4"/>
          <a:srcRect l="61624" t="17140"/>
          <a:stretch/>
        </p:blipFill>
        <p:spPr>
          <a:xfrm>
            <a:off x="5561813" y="2479250"/>
            <a:ext cx="4678837" cy="4227922"/>
          </a:xfrm>
          <a:prstGeom prst="rect">
            <a:avLst/>
          </a:prstGeom>
        </p:spPr>
      </p:pic>
    </p:spTree>
    <p:extLst>
      <p:ext uri="{BB962C8B-B14F-4D97-AF65-F5344CB8AC3E}">
        <p14:creationId xmlns:p14="http://schemas.microsoft.com/office/powerpoint/2010/main" val="882329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B20B7D-67EB-D184-2DF3-D92C68968611}"/>
              </a:ext>
            </a:extLst>
          </p:cNvPr>
          <p:cNvPicPr>
            <a:picLocks noChangeAspect="1"/>
          </p:cNvPicPr>
          <p:nvPr/>
        </p:nvPicPr>
        <p:blipFill rotWithShape="1">
          <a:blip r:embed="rId3"/>
          <a:srcRect r="69691" b="46501"/>
          <a:stretch/>
        </p:blipFill>
        <p:spPr>
          <a:xfrm>
            <a:off x="6306532" y="3169304"/>
            <a:ext cx="3695307" cy="3495447"/>
          </a:xfrm>
          <a:prstGeom prst="rect">
            <a:avLst/>
          </a:prstGeom>
        </p:spPr>
      </p:pic>
      <p:pic>
        <p:nvPicPr>
          <p:cNvPr id="5" name="Picture 4">
            <a:extLst>
              <a:ext uri="{FF2B5EF4-FFF2-40B4-BE49-F238E27FC236}">
                <a16:creationId xmlns:a16="http://schemas.microsoft.com/office/drawing/2014/main" id="{54D9F2B1-F565-C71B-2834-41EC6C2BF471}"/>
              </a:ext>
            </a:extLst>
          </p:cNvPr>
          <p:cNvPicPr>
            <a:picLocks noChangeAspect="1"/>
          </p:cNvPicPr>
          <p:nvPr/>
        </p:nvPicPr>
        <p:blipFill rotWithShape="1">
          <a:blip r:embed="rId4"/>
          <a:srcRect t="41668" r="39227" b="39864"/>
          <a:stretch/>
        </p:blipFill>
        <p:spPr>
          <a:xfrm>
            <a:off x="4091233" y="989813"/>
            <a:ext cx="7409468" cy="1206631"/>
          </a:xfrm>
          <a:prstGeom prst="rect">
            <a:avLst/>
          </a:prstGeom>
        </p:spPr>
      </p:pic>
    </p:spTree>
    <p:extLst>
      <p:ext uri="{BB962C8B-B14F-4D97-AF65-F5344CB8AC3E}">
        <p14:creationId xmlns:p14="http://schemas.microsoft.com/office/powerpoint/2010/main" val="2286215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7D5EC4-EB37-8DA6-5786-30B8EE38D85A}"/>
              </a:ext>
            </a:extLst>
          </p:cNvPr>
          <p:cNvPicPr>
            <a:picLocks noChangeAspect="1"/>
          </p:cNvPicPr>
          <p:nvPr/>
        </p:nvPicPr>
        <p:blipFill rotWithShape="1">
          <a:blip r:embed="rId3"/>
          <a:srcRect t="10936" r="58789" b="68720"/>
          <a:stretch/>
        </p:blipFill>
        <p:spPr>
          <a:xfrm>
            <a:off x="5005632" y="3919193"/>
            <a:ext cx="5024487" cy="1329179"/>
          </a:xfrm>
          <a:prstGeom prst="rect">
            <a:avLst/>
          </a:prstGeom>
        </p:spPr>
      </p:pic>
      <p:pic>
        <p:nvPicPr>
          <p:cNvPr id="5" name="Picture 4">
            <a:extLst>
              <a:ext uri="{FF2B5EF4-FFF2-40B4-BE49-F238E27FC236}">
                <a16:creationId xmlns:a16="http://schemas.microsoft.com/office/drawing/2014/main" id="{25701C85-6884-1424-0316-2EE3594E4E90}"/>
              </a:ext>
            </a:extLst>
          </p:cNvPr>
          <p:cNvPicPr>
            <a:picLocks noChangeAspect="1"/>
          </p:cNvPicPr>
          <p:nvPr/>
        </p:nvPicPr>
        <p:blipFill rotWithShape="1">
          <a:blip r:embed="rId4"/>
          <a:srcRect t="20747" r="31418" b="54004"/>
          <a:stretch/>
        </p:blipFill>
        <p:spPr>
          <a:xfrm>
            <a:off x="3868131" y="1289116"/>
            <a:ext cx="8361575" cy="1649691"/>
          </a:xfrm>
          <a:prstGeom prst="rect">
            <a:avLst/>
          </a:prstGeom>
        </p:spPr>
      </p:pic>
    </p:spTree>
    <p:extLst>
      <p:ext uri="{BB962C8B-B14F-4D97-AF65-F5344CB8AC3E}">
        <p14:creationId xmlns:p14="http://schemas.microsoft.com/office/powerpoint/2010/main" val="87527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98232-66BA-9CBB-CD08-3019334A0321}"/>
              </a:ext>
            </a:extLst>
          </p:cNvPr>
          <p:cNvPicPr>
            <a:picLocks noChangeAspect="1"/>
          </p:cNvPicPr>
          <p:nvPr/>
        </p:nvPicPr>
        <p:blipFill rotWithShape="1">
          <a:blip r:embed="rId3"/>
          <a:srcRect t="32146" r="50593" b="48665"/>
          <a:stretch/>
        </p:blipFill>
        <p:spPr>
          <a:xfrm>
            <a:off x="4499726" y="575034"/>
            <a:ext cx="6023728" cy="1451729"/>
          </a:xfrm>
          <a:prstGeom prst="rect">
            <a:avLst/>
          </a:prstGeom>
        </p:spPr>
      </p:pic>
      <p:pic>
        <p:nvPicPr>
          <p:cNvPr id="5" name="Picture 4">
            <a:extLst>
              <a:ext uri="{FF2B5EF4-FFF2-40B4-BE49-F238E27FC236}">
                <a16:creationId xmlns:a16="http://schemas.microsoft.com/office/drawing/2014/main" id="{C62CB690-3BD8-0776-4D3D-D7F676629B64}"/>
              </a:ext>
            </a:extLst>
          </p:cNvPr>
          <p:cNvPicPr>
            <a:picLocks noChangeAspect="1"/>
          </p:cNvPicPr>
          <p:nvPr/>
        </p:nvPicPr>
        <p:blipFill rotWithShape="1">
          <a:blip r:embed="rId3"/>
          <a:srcRect l="69897" t="18727"/>
          <a:stretch/>
        </p:blipFill>
        <p:spPr>
          <a:xfrm>
            <a:off x="4939645" y="2384982"/>
            <a:ext cx="5583809" cy="4178889"/>
          </a:xfrm>
          <a:prstGeom prst="rect">
            <a:avLst/>
          </a:prstGeom>
        </p:spPr>
      </p:pic>
    </p:spTree>
    <p:extLst>
      <p:ext uri="{BB962C8B-B14F-4D97-AF65-F5344CB8AC3E}">
        <p14:creationId xmlns:p14="http://schemas.microsoft.com/office/powerpoint/2010/main" val="742510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E5E1D8-0454-12F9-1466-CD062A0EF12E}"/>
              </a:ext>
            </a:extLst>
          </p:cNvPr>
          <p:cNvPicPr>
            <a:picLocks noChangeAspect="1"/>
          </p:cNvPicPr>
          <p:nvPr/>
        </p:nvPicPr>
        <p:blipFill rotWithShape="1">
          <a:blip r:embed="rId3"/>
          <a:srcRect t="37038" r="34863"/>
          <a:stretch/>
        </p:blipFill>
        <p:spPr>
          <a:xfrm>
            <a:off x="4006466" y="1395166"/>
            <a:ext cx="5976520" cy="3560199"/>
          </a:xfrm>
          <a:prstGeom prst="rect">
            <a:avLst/>
          </a:prstGeom>
        </p:spPr>
      </p:pic>
    </p:spTree>
    <p:extLst>
      <p:ext uri="{BB962C8B-B14F-4D97-AF65-F5344CB8AC3E}">
        <p14:creationId xmlns:p14="http://schemas.microsoft.com/office/powerpoint/2010/main" val="3847048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026878-91E7-7E74-C674-163B6D169A13}"/>
              </a:ext>
            </a:extLst>
          </p:cNvPr>
          <p:cNvPicPr>
            <a:picLocks noChangeAspect="1"/>
          </p:cNvPicPr>
          <p:nvPr/>
        </p:nvPicPr>
        <p:blipFill rotWithShape="1">
          <a:blip r:embed="rId3"/>
          <a:srcRect t="40039" r="24897" b="36288"/>
          <a:stretch/>
        </p:blipFill>
        <p:spPr>
          <a:xfrm>
            <a:off x="4138442" y="942679"/>
            <a:ext cx="6890920" cy="1338607"/>
          </a:xfrm>
          <a:prstGeom prst="rect">
            <a:avLst/>
          </a:prstGeom>
        </p:spPr>
      </p:pic>
      <p:pic>
        <p:nvPicPr>
          <p:cNvPr id="5" name="Picture 4">
            <a:extLst>
              <a:ext uri="{FF2B5EF4-FFF2-40B4-BE49-F238E27FC236}">
                <a16:creationId xmlns:a16="http://schemas.microsoft.com/office/drawing/2014/main" id="{FD4FB725-DEF1-E0AC-3E1B-0BB5C513ED74}"/>
              </a:ext>
            </a:extLst>
          </p:cNvPr>
          <p:cNvPicPr>
            <a:picLocks noChangeAspect="1"/>
          </p:cNvPicPr>
          <p:nvPr/>
        </p:nvPicPr>
        <p:blipFill rotWithShape="1">
          <a:blip r:embed="rId4"/>
          <a:srcRect l="55582" t="26702"/>
          <a:stretch/>
        </p:blipFill>
        <p:spPr>
          <a:xfrm>
            <a:off x="5910606" y="2609644"/>
            <a:ext cx="4075447" cy="4144661"/>
          </a:xfrm>
          <a:prstGeom prst="rect">
            <a:avLst/>
          </a:prstGeom>
        </p:spPr>
      </p:pic>
    </p:spTree>
    <p:extLst>
      <p:ext uri="{BB962C8B-B14F-4D97-AF65-F5344CB8AC3E}">
        <p14:creationId xmlns:p14="http://schemas.microsoft.com/office/powerpoint/2010/main" val="3587831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5E3E2-613F-E95A-DE2E-4D0D80607B92}"/>
              </a:ext>
            </a:extLst>
          </p:cNvPr>
          <p:cNvPicPr>
            <a:picLocks noChangeAspect="1"/>
          </p:cNvPicPr>
          <p:nvPr/>
        </p:nvPicPr>
        <p:blipFill rotWithShape="1">
          <a:blip r:embed="rId3"/>
          <a:srcRect t="40206" r="31370"/>
          <a:stretch/>
        </p:blipFill>
        <p:spPr>
          <a:xfrm>
            <a:off x="3714235" y="1819373"/>
            <a:ext cx="6297032" cy="3381090"/>
          </a:xfrm>
          <a:prstGeom prst="rect">
            <a:avLst/>
          </a:prstGeom>
        </p:spPr>
      </p:pic>
    </p:spTree>
    <p:extLst>
      <p:ext uri="{BB962C8B-B14F-4D97-AF65-F5344CB8AC3E}">
        <p14:creationId xmlns:p14="http://schemas.microsoft.com/office/powerpoint/2010/main" val="282808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621439" y="615912"/>
            <a:ext cx="5170860" cy="433633"/>
          </a:xfrm>
        </p:spPr>
        <p:txBody>
          <a:bodyPr anchor="ctr">
            <a:normAutofit fontScale="90000"/>
          </a:bodyPr>
          <a:lstStyle/>
          <a:p>
            <a:r>
              <a:rPr lang="en-US" dirty="0"/>
              <a:t>Introduction:</a:t>
            </a:r>
          </a:p>
        </p:txBody>
      </p:sp>
      <p:pic>
        <p:nvPicPr>
          <p:cNvPr id="5" name="Picture Placeholder 6">
            <a:extLst>
              <a:ext uri="{FF2B5EF4-FFF2-40B4-BE49-F238E27FC236}">
                <a16:creationId xmlns:a16="http://schemas.microsoft.com/office/drawing/2014/main" id="{8FC2EFE1-3E36-1449-E00A-7486A1BB050E}"/>
              </a:ext>
            </a:extLst>
          </p:cNvPr>
          <p:cNvPicPr>
            <a:picLocks noChangeAspect="1"/>
          </p:cNvPicPr>
          <p:nvPr/>
        </p:nvPicPr>
        <p:blipFill>
          <a:blip r:embed="rId3">
            <a:extLst>
              <a:ext uri="{837473B0-CC2E-450A-ABE3-18F120FF3D39}">
                <a1611:picAttrSrcUrl xmlns:a1611="http://schemas.microsoft.com/office/drawing/2016/11/main" r:id="rId4"/>
              </a:ext>
            </a:extLst>
          </a:blip>
          <a:srcRect l="20202" r="20202"/>
          <a:stretch>
            <a:fillRect/>
          </a:stretch>
        </p:blipFill>
        <p:spPr>
          <a:xfrm>
            <a:off x="6444791" y="430213"/>
            <a:ext cx="5633357" cy="6019264"/>
          </a:xfrm>
          <a:prstGeom prst="rect">
            <a:avLst/>
          </a:prstGeom>
        </p:spPr>
      </p:pic>
      <p:sp>
        <p:nvSpPr>
          <p:cNvPr id="6" name="TextBox 5">
            <a:extLst>
              <a:ext uri="{FF2B5EF4-FFF2-40B4-BE49-F238E27FC236}">
                <a16:creationId xmlns:a16="http://schemas.microsoft.com/office/drawing/2014/main" id="{085038F0-14F7-7ED0-A238-C12173969173}"/>
              </a:ext>
            </a:extLst>
          </p:cNvPr>
          <p:cNvSpPr txBox="1"/>
          <p:nvPr/>
        </p:nvSpPr>
        <p:spPr>
          <a:xfrm>
            <a:off x="5762414" y="6735415"/>
            <a:ext cx="6681704" cy="230832"/>
          </a:xfrm>
          <a:prstGeom prst="rect">
            <a:avLst/>
          </a:prstGeom>
          <a:noFill/>
        </p:spPr>
        <p:txBody>
          <a:bodyPr wrap="square" rtlCol="0">
            <a:spAutoFit/>
          </a:bodyPr>
          <a:lstStyle/>
          <a:p>
            <a:r>
              <a:rPr lang="en-IN" sz="900">
                <a:hlinkClick r:id="rId4" tooltip="https://technofaq.org/posts/2016/02/7-different-ways-of-improving-your-supply-chain-management-techniques-in-2016/"/>
              </a:rPr>
              <a:t>This Photo</a:t>
            </a:r>
            <a:r>
              <a:rPr lang="en-IN" sz="900"/>
              <a:t> by Unknown Author is licensed under </a:t>
            </a:r>
            <a:r>
              <a:rPr lang="en-IN" sz="900">
                <a:hlinkClick r:id="rId5" tooltip="https://creativecommons.org/licenses/by-nc-sa/3.0/"/>
              </a:rPr>
              <a:t>CC BY-SA-NC</a:t>
            </a:r>
            <a:endParaRPr lang="en-IN" sz="900"/>
          </a:p>
        </p:txBody>
      </p:sp>
      <p:sp>
        <p:nvSpPr>
          <p:cNvPr id="10" name="Picture Placeholder 9">
            <a:extLst>
              <a:ext uri="{FF2B5EF4-FFF2-40B4-BE49-F238E27FC236}">
                <a16:creationId xmlns:a16="http://schemas.microsoft.com/office/drawing/2014/main" id="{96A3D5A1-1816-876D-BEC7-2671649135F8}"/>
              </a:ext>
            </a:extLst>
          </p:cNvPr>
          <p:cNvSpPr>
            <a:spLocks noGrp="1"/>
          </p:cNvSpPr>
          <p:nvPr>
            <p:ph type="pic" sz="quarter" idx="13"/>
          </p:nvPr>
        </p:nvSpPr>
        <p:spPr>
          <a:xfrm>
            <a:off x="6874896" y="408523"/>
            <a:ext cx="4995863" cy="5997574"/>
          </a:xfrm>
        </p:spPr>
      </p:sp>
      <p:sp>
        <p:nvSpPr>
          <p:cNvPr id="11" name="TextBox 10">
            <a:extLst>
              <a:ext uri="{FF2B5EF4-FFF2-40B4-BE49-F238E27FC236}">
                <a16:creationId xmlns:a16="http://schemas.microsoft.com/office/drawing/2014/main" id="{8CC20BFC-AF8D-4380-CC52-4243818AE495}"/>
              </a:ext>
            </a:extLst>
          </p:cNvPr>
          <p:cNvSpPr txBox="1"/>
          <p:nvPr/>
        </p:nvSpPr>
        <p:spPr>
          <a:xfrm>
            <a:off x="556182" y="1410851"/>
            <a:ext cx="5043340" cy="5447645"/>
          </a:xfrm>
          <a:prstGeom prst="rect">
            <a:avLst/>
          </a:prstGeom>
          <a:noFill/>
        </p:spPr>
        <p:txBody>
          <a:bodyPr wrap="square" rtlCol="0">
            <a:spAutoFit/>
          </a:bodyPr>
          <a:lstStyle/>
          <a:p>
            <a:pPr algn="l" fontAlgn="base"/>
            <a:r>
              <a:rPr lang="en-US" sz="2400" b="0" i="0" dirty="0">
                <a:solidFill>
                  <a:srgbClr val="3C4043"/>
                </a:solidFill>
                <a:effectLst/>
                <a:latin typeface="Inter"/>
              </a:rPr>
              <a:t>Supply chain analytics is a valuable part of data-driven decision-making in various industries such as manufacturing, retail, healthcare, and logistics. It is the process of collecting, analyzing and interpreting data related to the movement of products and services from suppliers to customers.</a:t>
            </a:r>
          </a:p>
          <a:p>
            <a:pPr algn="l" fontAlgn="base"/>
            <a:r>
              <a:rPr lang="en-US" sz="2400" b="0" i="0" dirty="0">
                <a:solidFill>
                  <a:srgbClr val="3C4043"/>
                </a:solidFill>
                <a:effectLst/>
                <a:latin typeface="Inter"/>
              </a:rPr>
              <a:t>Here is a dataset we collected from a Fashion and Beauty startup. The dataset is based on the supply chain of Makeup products. Below are all the features in the dataset:</a:t>
            </a:r>
          </a:p>
          <a:p>
            <a:br>
              <a:rPr lang="en-US" b="0" i="0" dirty="0">
                <a:solidFill>
                  <a:srgbClr val="3C4043"/>
                </a:solidFill>
                <a:effectLst/>
                <a:latin typeface="Inter"/>
              </a:rPr>
            </a:br>
            <a:endParaRPr lang="en-US" dirty="0"/>
          </a:p>
        </p:txBody>
      </p:sp>
    </p:spTree>
    <p:extLst>
      <p:ext uri="{BB962C8B-B14F-4D97-AF65-F5344CB8AC3E}">
        <p14:creationId xmlns:p14="http://schemas.microsoft.com/office/powerpoint/2010/main" val="811730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5D44D8-43D9-86BF-7BCE-C9C400FF21B6}"/>
              </a:ext>
            </a:extLst>
          </p:cNvPr>
          <p:cNvPicPr>
            <a:picLocks noChangeAspect="1"/>
          </p:cNvPicPr>
          <p:nvPr/>
        </p:nvPicPr>
        <p:blipFill rotWithShape="1">
          <a:blip r:embed="rId3"/>
          <a:srcRect t="44409" r="35902" b="35103"/>
          <a:stretch/>
        </p:blipFill>
        <p:spPr>
          <a:xfrm>
            <a:off x="2969443" y="575034"/>
            <a:ext cx="8163612" cy="1819374"/>
          </a:xfrm>
          <a:prstGeom prst="rect">
            <a:avLst/>
          </a:prstGeom>
        </p:spPr>
      </p:pic>
      <p:pic>
        <p:nvPicPr>
          <p:cNvPr id="14" name="Picture 13">
            <a:extLst>
              <a:ext uri="{FF2B5EF4-FFF2-40B4-BE49-F238E27FC236}">
                <a16:creationId xmlns:a16="http://schemas.microsoft.com/office/drawing/2014/main" id="{21D47942-0E6F-B43B-DF72-5DEDC41CE020}"/>
              </a:ext>
            </a:extLst>
          </p:cNvPr>
          <p:cNvPicPr>
            <a:picLocks noChangeAspect="1"/>
          </p:cNvPicPr>
          <p:nvPr/>
        </p:nvPicPr>
        <p:blipFill rotWithShape="1">
          <a:blip r:embed="rId4"/>
          <a:srcRect l="51575" t="26202"/>
          <a:stretch/>
        </p:blipFill>
        <p:spPr>
          <a:xfrm>
            <a:off x="6096000" y="2582943"/>
            <a:ext cx="4443093" cy="4172941"/>
          </a:xfrm>
          <a:prstGeom prst="rect">
            <a:avLst/>
          </a:prstGeom>
        </p:spPr>
      </p:pic>
    </p:spTree>
    <p:extLst>
      <p:ext uri="{BB962C8B-B14F-4D97-AF65-F5344CB8AC3E}">
        <p14:creationId xmlns:p14="http://schemas.microsoft.com/office/powerpoint/2010/main" val="240967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626532" y="1005908"/>
            <a:ext cx="4132469" cy="2213542"/>
          </a:xfrm>
        </p:spPr>
        <p:txBody>
          <a:bodyPr wrap="square" anchor="b">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r>
              <a:rPr lang="en-US" dirty="0"/>
              <a:t> By  Kanaka ….</a:t>
            </a:r>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200518" y="36128"/>
            <a:ext cx="8647721" cy="887700"/>
          </a:xfrm>
        </p:spPr>
        <p:txBody>
          <a:bodyPr>
            <a:normAutofit/>
          </a:bodyPr>
          <a:lstStyle/>
          <a:p>
            <a:r>
              <a:rPr lang="en-US" dirty="0"/>
              <a:t>Columns in this dataset:</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492749" y="923828"/>
            <a:ext cx="11366171" cy="4232218"/>
          </a:xfrm>
        </p:spPr>
        <p:txBody>
          <a:bodyPr>
            <a:noAutofit/>
          </a:bodyPr>
          <a:lstStyle/>
          <a:p>
            <a:pPr algn="l" fontAlgn="base">
              <a:buFont typeface="Arial" panose="020B0604020202020204" pitchFamily="34" charset="0"/>
              <a:buChar char="•"/>
            </a:pPr>
            <a:r>
              <a:rPr lang="en-US" sz="2400" b="0" i="0" dirty="0">
                <a:solidFill>
                  <a:srgbClr val="3C4043"/>
                </a:solidFill>
                <a:effectLst/>
                <a:latin typeface="inherit"/>
              </a:rPr>
              <a:t>Product Type :Type of the product like hair care , skin </a:t>
            </a:r>
            <a:r>
              <a:rPr lang="en-US" sz="2400" dirty="0">
                <a:solidFill>
                  <a:srgbClr val="3C4043"/>
                </a:solidFill>
                <a:latin typeface="inherit"/>
              </a:rPr>
              <a:t>care , other</a:t>
            </a:r>
            <a:endParaRPr lang="en-US" sz="2400" b="0" i="0" dirty="0">
              <a:solidFill>
                <a:srgbClr val="3C4043"/>
              </a:solidFill>
              <a:effectLst/>
              <a:latin typeface="inherit"/>
            </a:endParaRPr>
          </a:p>
          <a:p>
            <a:pPr algn="l" fontAlgn="base">
              <a:buFont typeface="Arial" panose="020B0604020202020204" pitchFamily="34" charset="0"/>
              <a:buChar char="•"/>
            </a:pPr>
            <a:r>
              <a:rPr lang="en-US" sz="2400" b="0" i="0" dirty="0">
                <a:solidFill>
                  <a:srgbClr val="3C4043"/>
                </a:solidFill>
                <a:effectLst/>
                <a:latin typeface="inherit"/>
              </a:rPr>
              <a:t>SKU: Stock keeping Unit ,number of units </a:t>
            </a:r>
            <a:r>
              <a:rPr lang="en-US" sz="2400" dirty="0">
                <a:solidFill>
                  <a:srgbClr val="3C4043"/>
                </a:solidFill>
                <a:latin typeface="inherit"/>
              </a:rPr>
              <a:t>maintained</a:t>
            </a:r>
            <a:endParaRPr lang="en-US" sz="2400" b="0" i="0" dirty="0">
              <a:solidFill>
                <a:srgbClr val="3C4043"/>
              </a:solidFill>
              <a:effectLst/>
              <a:latin typeface="inherit"/>
            </a:endParaRPr>
          </a:p>
          <a:p>
            <a:pPr algn="l" fontAlgn="base">
              <a:buFont typeface="Arial" panose="020B0604020202020204" pitchFamily="34" charset="0"/>
              <a:buChar char="•"/>
            </a:pPr>
            <a:r>
              <a:rPr lang="en-US" sz="2400" b="0" i="0" dirty="0">
                <a:solidFill>
                  <a:srgbClr val="3C4043"/>
                </a:solidFill>
                <a:effectLst/>
                <a:latin typeface="inherit"/>
              </a:rPr>
              <a:t>Price: price of the product</a:t>
            </a:r>
          </a:p>
          <a:p>
            <a:pPr algn="l" fontAlgn="base">
              <a:buFont typeface="Arial" panose="020B0604020202020204" pitchFamily="34" charset="0"/>
              <a:buChar char="•"/>
            </a:pPr>
            <a:r>
              <a:rPr lang="en-US" sz="2400" b="0" i="0" dirty="0">
                <a:solidFill>
                  <a:srgbClr val="3C4043"/>
                </a:solidFill>
                <a:effectLst/>
                <a:latin typeface="inherit"/>
              </a:rPr>
              <a:t>Availability: availability of the product</a:t>
            </a:r>
          </a:p>
          <a:p>
            <a:pPr algn="l" fontAlgn="base">
              <a:buFont typeface="Arial" panose="020B0604020202020204" pitchFamily="34" charset="0"/>
              <a:buChar char="•"/>
            </a:pPr>
            <a:r>
              <a:rPr lang="en-US" sz="2400" b="0" i="0" dirty="0">
                <a:solidFill>
                  <a:srgbClr val="3C4043"/>
                </a:solidFill>
                <a:effectLst/>
                <a:latin typeface="inherit"/>
              </a:rPr>
              <a:t>Number of products sold: quantity sold in that product type</a:t>
            </a:r>
          </a:p>
          <a:p>
            <a:pPr algn="l" fontAlgn="base">
              <a:buFont typeface="Arial" panose="020B0604020202020204" pitchFamily="34" charset="0"/>
              <a:buChar char="•"/>
            </a:pPr>
            <a:r>
              <a:rPr lang="en-US" sz="2400" b="0" i="0" dirty="0">
                <a:solidFill>
                  <a:srgbClr val="3C4043"/>
                </a:solidFill>
                <a:effectLst/>
                <a:latin typeface="inherit"/>
              </a:rPr>
              <a:t>Revenue generated: How much revenue generated</a:t>
            </a:r>
          </a:p>
          <a:p>
            <a:pPr algn="l" fontAlgn="base">
              <a:buFont typeface="Arial" panose="020B0604020202020204" pitchFamily="34" charset="0"/>
              <a:buChar char="•"/>
            </a:pPr>
            <a:r>
              <a:rPr lang="en-US" sz="2400" b="0" i="0" dirty="0">
                <a:solidFill>
                  <a:srgbClr val="3C4043"/>
                </a:solidFill>
                <a:effectLst/>
                <a:latin typeface="inherit"/>
              </a:rPr>
              <a:t>Customer demographics: what type of customers they are</a:t>
            </a:r>
          </a:p>
          <a:p>
            <a:pPr algn="l" fontAlgn="base">
              <a:buFont typeface="Arial" panose="020B0604020202020204" pitchFamily="34" charset="0"/>
              <a:buChar char="•"/>
            </a:pPr>
            <a:r>
              <a:rPr lang="en-US" sz="2400" b="0" i="0" dirty="0">
                <a:solidFill>
                  <a:srgbClr val="3C4043"/>
                </a:solidFill>
                <a:effectLst/>
                <a:latin typeface="inherit"/>
              </a:rPr>
              <a:t>Stock levels: how the stock levels are</a:t>
            </a:r>
          </a:p>
          <a:p>
            <a:pPr algn="l" fontAlgn="base">
              <a:buFont typeface="Arial" panose="020B0604020202020204" pitchFamily="34" charset="0"/>
              <a:buChar char="•"/>
            </a:pPr>
            <a:r>
              <a:rPr lang="en-US" sz="2400" b="0" i="0" dirty="0">
                <a:solidFill>
                  <a:srgbClr val="3C4043"/>
                </a:solidFill>
                <a:effectLst/>
                <a:latin typeface="inherit"/>
              </a:rPr>
              <a:t>Lead times: times when the orders are more</a:t>
            </a:r>
          </a:p>
          <a:p>
            <a:pPr algn="l" fontAlgn="base">
              <a:buFont typeface="Arial" panose="020B0604020202020204" pitchFamily="34" charset="0"/>
              <a:buChar char="•"/>
            </a:pPr>
            <a:r>
              <a:rPr lang="en-US" sz="2400" b="0" i="0" dirty="0">
                <a:solidFill>
                  <a:srgbClr val="3C4043"/>
                </a:solidFill>
                <a:effectLst/>
                <a:latin typeface="inherit"/>
              </a:rPr>
              <a:t>Order quantities: how many order </a:t>
            </a:r>
            <a:r>
              <a:rPr lang="en-US" sz="2400" b="0" i="0" dirty="0" err="1">
                <a:solidFill>
                  <a:srgbClr val="3C4043"/>
                </a:solidFill>
                <a:effectLst/>
                <a:latin typeface="inherit"/>
              </a:rPr>
              <a:t>qunatities</a:t>
            </a:r>
            <a:endParaRPr lang="en-US" sz="2400" b="0" i="0" dirty="0">
              <a:solidFill>
                <a:srgbClr val="3C4043"/>
              </a:solidFill>
              <a:effectLst/>
              <a:latin typeface="inherit"/>
            </a:endParaRPr>
          </a:p>
        </p:txBody>
      </p:sp>
    </p:spTree>
    <p:extLst>
      <p:ext uri="{BB962C8B-B14F-4D97-AF65-F5344CB8AC3E}">
        <p14:creationId xmlns:p14="http://schemas.microsoft.com/office/powerpoint/2010/main" val="194486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492749" y="179109"/>
            <a:ext cx="8652793" cy="4976937"/>
          </a:xfrm>
        </p:spPr>
        <p:txBody>
          <a:bodyPr>
            <a:noAutofit/>
          </a:bodyPr>
          <a:lstStyle/>
          <a:p>
            <a:pPr algn="l" fontAlgn="base">
              <a:buFont typeface="Arial" panose="020B0604020202020204" pitchFamily="34" charset="0"/>
              <a:buChar char="•"/>
            </a:pPr>
            <a:r>
              <a:rPr lang="en-US" b="0" i="0" dirty="0">
                <a:solidFill>
                  <a:srgbClr val="3C4043"/>
                </a:solidFill>
                <a:effectLst/>
                <a:latin typeface="inherit"/>
              </a:rPr>
              <a:t>Shipping times : time for shipping</a:t>
            </a:r>
          </a:p>
          <a:p>
            <a:pPr algn="l" fontAlgn="base">
              <a:buFont typeface="Arial" panose="020B0604020202020204" pitchFamily="34" charset="0"/>
              <a:buChar char="•"/>
            </a:pPr>
            <a:r>
              <a:rPr lang="en-US" b="0" i="0" dirty="0">
                <a:solidFill>
                  <a:srgbClr val="3C4043"/>
                </a:solidFill>
                <a:effectLst/>
                <a:latin typeface="inherit"/>
              </a:rPr>
              <a:t>Shipping carriers : carriers which are shipping the deliveries</a:t>
            </a:r>
          </a:p>
          <a:p>
            <a:pPr algn="l" fontAlgn="base">
              <a:buFont typeface="Arial" panose="020B0604020202020204" pitchFamily="34" charset="0"/>
              <a:buChar char="•"/>
            </a:pPr>
            <a:r>
              <a:rPr lang="en-US" b="0" i="0" dirty="0">
                <a:solidFill>
                  <a:srgbClr val="3C4043"/>
                </a:solidFill>
                <a:effectLst/>
                <a:latin typeface="inherit"/>
              </a:rPr>
              <a:t>Shipping costs : what is the cost to ship the product</a:t>
            </a:r>
          </a:p>
          <a:p>
            <a:pPr algn="l" fontAlgn="base">
              <a:buFont typeface="Arial" panose="020B0604020202020204" pitchFamily="34" charset="0"/>
              <a:buChar char="•"/>
            </a:pPr>
            <a:r>
              <a:rPr lang="en-US" b="0" i="0" dirty="0">
                <a:solidFill>
                  <a:srgbClr val="3C4043"/>
                </a:solidFill>
                <a:effectLst/>
                <a:latin typeface="inherit"/>
              </a:rPr>
              <a:t>Supplier name: name of the supplier</a:t>
            </a:r>
          </a:p>
          <a:p>
            <a:pPr algn="l" fontAlgn="base">
              <a:buFont typeface="Arial" panose="020B0604020202020204" pitchFamily="34" charset="0"/>
              <a:buChar char="•"/>
            </a:pPr>
            <a:r>
              <a:rPr lang="en-US" b="0" i="0" dirty="0">
                <a:solidFill>
                  <a:srgbClr val="3C4043"/>
                </a:solidFill>
                <a:effectLst/>
                <a:latin typeface="inherit"/>
              </a:rPr>
              <a:t>Location : location to deliver the product</a:t>
            </a:r>
          </a:p>
          <a:p>
            <a:pPr algn="l" fontAlgn="base">
              <a:buFont typeface="Arial" panose="020B0604020202020204" pitchFamily="34" charset="0"/>
              <a:buChar char="•"/>
            </a:pPr>
            <a:r>
              <a:rPr lang="en-US" b="0" i="0" dirty="0">
                <a:solidFill>
                  <a:srgbClr val="3C4043"/>
                </a:solidFill>
                <a:effectLst/>
                <a:latin typeface="inherit"/>
              </a:rPr>
              <a:t>Production volumes : how much production  is generated for the product</a:t>
            </a:r>
          </a:p>
          <a:p>
            <a:pPr algn="l" fontAlgn="base">
              <a:buFont typeface="Arial" panose="020B0604020202020204" pitchFamily="34" charset="0"/>
              <a:buChar char="•"/>
            </a:pPr>
            <a:r>
              <a:rPr lang="en-US" b="0" i="0" dirty="0">
                <a:solidFill>
                  <a:srgbClr val="3C4043"/>
                </a:solidFill>
                <a:effectLst/>
                <a:latin typeface="inherit"/>
              </a:rPr>
              <a:t>Manufacturing lead time : how much time </a:t>
            </a:r>
            <a:r>
              <a:rPr lang="en-US" dirty="0">
                <a:solidFill>
                  <a:srgbClr val="3C4043"/>
                </a:solidFill>
                <a:latin typeface="inherit"/>
              </a:rPr>
              <a:t>to manufacture the delivery</a:t>
            </a:r>
            <a:endParaRPr lang="en-US" b="0" i="0" dirty="0">
              <a:solidFill>
                <a:srgbClr val="3C4043"/>
              </a:solidFill>
              <a:effectLst/>
              <a:latin typeface="inherit"/>
            </a:endParaRPr>
          </a:p>
          <a:p>
            <a:pPr algn="l" fontAlgn="base">
              <a:buFont typeface="Arial" panose="020B0604020202020204" pitchFamily="34" charset="0"/>
              <a:buChar char="•"/>
            </a:pPr>
            <a:r>
              <a:rPr lang="en-US" b="0" i="0" dirty="0">
                <a:solidFill>
                  <a:srgbClr val="3C4043"/>
                </a:solidFill>
                <a:effectLst/>
                <a:latin typeface="inherit"/>
              </a:rPr>
              <a:t>Manufacturing costs: how much cost to manufacturing the product</a:t>
            </a:r>
          </a:p>
          <a:p>
            <a:pPr algn="l" fontAlgn="base">
              <a:buFont typeface="Arial" panose="020B0604020202020204" pitchFamily="34" charset="0"/>
              <a:buChar char="•"/>
            </a:pPr>
            <a:r>
              <a:rPr lang="en-US" b="0" i="0" dirty="0">
                <a:solidFill>
                  <a:srgbClr val="3C4043"/>
                </a:solidFill>
                <a:effectLst/>
                <a:latin typeface="inherit"/>
              </a:rPr>
              <a:t>Inspection results: results of the inspection like pending , fail , all done </a:t>
            </a:r>
            <a:r>
              <a:rPr lang="en-US" b="0" i="0" dirty="0" err="1">
                <a:solidFill>
                  <a:srgbClr val="3C4043"/>
                </a:solidFill>
                <a:effectLst/>
                <a:latin typeface="inherit"/>
              </a:rPr>
              <a:t>etc</a:t>
            </a:r>
            <a:endParaRPr lang="en-US" b="0" i="0" dirty="0">
              <a:solidFill>
                <a:srgbClr val="3C4043"/>
              </a:solidFill>
              <a:effectLst/>
              <a:latin typeface="inherit"/>
            </a:endParaRPr>
          </a:p>
          <a:p>
            <a:pPr algn="l" fontAlgn="base">
              <a:buFont typeface="Arial" panose="020B0604020202020204" pitchFamily="34" charset="0"/>
              <a:buChar char="•"/>
            </a:pPr>
            <a:r>
              <a:rPr lang="en-US" b="0" i="0" dirty="0">
                <a:solidFill>
                  <a:srgbClr val="3C4043"/>
                </a:solidFill>
                <a:effectLst/>
                <a:latin typeface="inherit"/>
              </a:rPr>
              <a:t>Defect rates : defect rates in each product type</a:t>
            </a:r>
          </a:p>
          <a:p>
            <a:pPr algn="l" fontAlgn="base">
              <a:buFont typeface="Arial" panose="020B0604020202020204" pitchFamily="34" charset="0"/>
              <a:buChar char="•"/>
            </a:pPr>
            <a:r>
              <a:rPr lang="en-US" b="0" i="0" dirty="0">
                <a:solidFill>
                  <a:srgbClr val="3C4043"/>
                </a:solidFill>
                <a:effectLst/>
                <a:latin typeface="inherit"/>
              </a:rPr>
              <a:t>Transportation modes : modes of transportation to deliver the product</a:t>
            </a:r>
          </a:p>
          <a:p>
            <a:pPr algn="l" fontAlgn="base">
              <a:buFont typeface="Arial" panose="020B0604020202020204" pitchFamily="34" charset="0"/>
              <a:buChar char="•"/>
            </a:pPr>
            <a:r>
              <a:rPr lang="en-US" b="0" i="0" dirty="0">
                <a:solidFill>
                  <a:srgbClr val="3C4043"/>
                </a:solidFill>
                <a:effectLst/>
                <a:latin typeface="inherit"/>
              </a:rPr>
              <a:t>Routes : routes to deliver the product</a:t>
            </a:r>
          </a:p>
          <a:p>
            <a:pPr algn="l" fontAlgn="base">
              <a:buFont typeface="Arial" panose="020B0604020202020204" pitchFamily="34" charset="0"/>
              <a:buChar char="•"/>
            </a:pPr>
            <a:r>
              <a:rPr lang="en-US" b="0" i="0" dirty="0">
                <a:solidFill>
                  <a:srgbClr val="3C4043"/>
                </a:solidFill>
                <a:effectLst/>
                <a:latin typeface="inherit"/>
              </a:rPr>
              <a:t>Costs : costs to deliver the product</a:t>
            </a:r>
          </a:p>
        </p:txBody>
      </p:sp>
    </p:spTree>
    <p:extLst>
      <p:ext uri="{BB962C8B-B14F-4D97-AF65-F5344CB8AC3E}">
        <p14:creationId xmlns:p14="http://schemas.microsoft.com/office/powerpoint/2010/main" val="93444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43638" y="362342"/>
            <a:ext cx="11104724" cy="1185045"/>
          </a:xfrm>
        </p:spPr>
        <p:txBody>
          <a:bodyPr/>
          <a:lstStyle/>
          <a:p>
            <a:r>
              <a:rPr lang="en-US" dirty="0"/>
              <a:t>Data Exploration and Cleaning</a:t>
            </a:r>
          </a:p>
        </p:txBody>
      </p:sp>
      <p:pic>
        <p:nvPicPr>
          <p:cNvPr id="10" name="Picture 9">
            <a:extLst>
              <a:ext uri="{FF2B5EF4-FFF2-40B4-BE49-F238E27FC236}">
                <a16:creationId xmlns:a16="http://schemas.microsoft.com/office/drawing/2014/main" id="{74C8730E-ECAA-0244-0992-E855F14D54B6}"/>
              </a:ext>
            </a:extLst>
          </p:cNvPr>
          <p:cNvPicPr>
            <a:picLocks noChangeAspect="1"/>
          </p:cNvPicPr>
          <p:nvPr/>
        </p:nvPicPr>
        <p:blipFill rotWithShape="1">
          <a:blip r:embed="rId3"/>
          <a:srcRect t="20494" r="32633" b="23582"/>
          <a:stretch/>
        </p:blipFill>
        <p:spPr>
          <a:xfrm>
            <a:off x="1480280" y="2017335"/>
            <a:ext cx="6457089" cy="3553905"/>
          </a:xfrm>
          <a:prstGeom prst="rect">
            <a:avLst/>
          </a:prstGeom>
        </p:spPr>
      </p:pic>
    </p:spTree>
    <p:extLst>
      <p:ext uri="{BB962C8B-B14F-4D97-AF65-F5344CB8AC3E}">
        <p14:creationId xmlns:p14="http://schemas.microsoft.com/office/powerpoint/2010/main" val="272386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06BBE07-1C51-6688-FA41-E3176FEEEB2B}"/>
              </a:ext>
            </a:extLst>
          </p:cNvPr>
          <p:cNvPicPr>
            <a:picLocks noChangeAspect="1"/>
          </p:cNvPicPr>
          <p:nvPr/>
        </p:nvPicPr>
        <p:blipFill rotWithShape="1">
          <a:blip r:embed="rId3"/>
          <a:srcRect t="27702" r="14152" b="45624"/>
          <a:stretch/>
        </p:blipFill>
        <p:spPr>
          <a:xfrm>
            <a:off x="3655867" y="1178350"/>
            <a:ext cx="7863687" cy="1508289"/>
          </a:xfrm>
          <a:prstGeom prst="rect">
            <a:avLst/>
          </a:prstGeom>
        </p:spPr>
      </p:pic>
      <p:pic>
        <p:nvPicPr>
          <p:cNvPr id="16" name="Picture 15">
            <a:extLst>
              <a:ext uri="{FF2B5EF4-FFF2-40B4-BE49-F238E27FC236}">
                <a16:creationId xmlns:a16="http://schemas.microsoft.com/office/drawing/2014/main" id="{00E80DA3-324D-868C-3433-BF188E6A5592}"/>
              </a:ext>
            </a:extLst>
          </p:cNvPr>
          <p:cNvPicPr>
            <a:picLocks noChangeAspect="1"/>
          </p:cNvPicPr>
          <p:nvPr/>
        </p:nvPicPr>
        <p:blipFill rotWithShape="1">
          <a:blip r:embed="rId4"/>
          <a:srcRect r="60360" b="48791"/>
          <a:stretch/>
        </p:blipFill>
        <p:spPr>
          <a:xfrm>
            <a:off x="5051034" y="3429000"/>
            <a:ext cx="3631052" cy="2895609"/>
          </a:xfrm>
          <a:prstGeom prst="rect">
            <a:avLst/>
          </a:prstGeom>
        </p:spPr>
      </p:pic>
    </p:spTree>
    <p:extLst>
      <p:ext uri="{BB962C8B-B14F-4D97-AF65-F5344CB8AC3E}">
        <p14:creationId xmlns:p14="http://schemas.microsoft.com/office/powerpoint/2010/main" val="328461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66920E-1F05-74BB-B010-1AB8A445F2F8}"/>
              </a:ext>
            </a:extLst>
          </p:cNvPr>
          <p:cNvPicPr>
            <a:picLocks noChangeAspect="1"/>
          </p:cNvPicPr>
          <p:nvPr/>
        </p:nvPicPr>
        <p:blipFill rotWithShape="1">
          <a:blip r:embed="rId3"/>
          <a:srcRect t="27368" r="5096" b="42123"/>
          <a:stretch/>
        </p:blipFill>
        <p:spPr>
          <a:xfrm>
            <a:off x="3335356" y="490195"/>
            <a:ext cx="8693246" cy="1725105"/>
          </a:xfrm>
          <a:prstGeom prst="rect">
            <a:avLst/>
          </a:prstGeom>
        </p:spPr>
      </p:pic>
      <p:pic>
        <p:nvPicPr>
          <p:cNvPr id="5" name="Picture 4">
            <a:extLst>
              <a:ext uri="{FF2B5EF4-FFF2-40B4-BE49-F238E27FC236}">
                <a16:creationId xmlns:a16="http://schemas.microsoft.com/office/drawing/2014/main" id="{39E6D002-3041-B563-6C21-4EC4F8C55984}"/>
              </a:ext>
            </a:extLst>
          </p:cNvPr>
          <p:cNvPicPr>
            <a:picLocks noChangeAspect="1"/>
          </p:cNvPicPr>
          <p:nvPr/>
        </p:nvPicPr>
        <p:blipFill rotWithShape="1">
          <a:blip r:embed="rId4"/>
          <a:srcRect l="42624" t="11031"/>
          <a:stretch/>
        </p:blipFill>
        <p:spPr>
          <a:xfrm>
            <a:off x="5363850" y="2705493"/>
            <a:ext cx="5255605" cy="4075526"/>
          </a:xfrm>
          <a:prstGeom prst="rect">
            <a:avLst/>
          </a:prstGeom>
        </p:spPr>
      </p:pic>
    </p:spTree>
    <p:extLst>
      <p:ext uri="{BB962C8B-B14F-4D97-AF65-F5344CB8AC3E}">
        <p14:creationId xmlns:p14="http://schemas.microsoft.com/office/powerpoint/2010/main" val="360521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3C690D-CB79-A852-B13A-A4ADF8AB16B6}"/>
              </a:ext>
            </a:extLst>
          </p:cNvPr>
          <p:cNvPicPr>
            <a:picLocks noChangeAspect="1"/>
          </p:cNvPicPr>
          <p:nvPr/>
        </p:nvPicPr>
        <p:blipFill rotWithShape="1">
          <a:blip r:embed="rId3"/>
          <a:srcRect t="35608" r="26168" b="50000"/>
          <a:stretch/>
        </p:blipFill>
        <p:spPr>
          <a:xfrm>
            <a:off x="3487918" y="980385"/>
            <a:ext cx="8399282" cy="940325"/>
          </a:xfrm>
          <a:prstGeom prst="rect">
            <a:avLst/>
          </a:prstGeom>
        </p:spPr>
      </p:pic>
      <p:pic>
        <p:nvPicPr>
          <p:cNvPr id="5" name="Picture 4">
            <a:extLst>
              <a:ext uri="{FF2B5EF4-FFF2-40B4-BE49-F238E27FC236}">
                <a16:creationId xmlns:a16="http://schemas.microsoft.com/office/drawing/2014/main" id="{33C523CF-60B9-416B-1A0F-A5CBCC734849}"/>
              </a:ext>
            </a:extLst>
          </p:cNvPr>
          <p:cNvPicPr>
            <a:picLocks noChangeAspect="1"/>
          </p:cNvPicPr>
          <p:nvPr/>
        </p:nvPicPr>
        <p:blipFill rotWithShape="1">
          <a:blip r:embed="rId4"/>
          <a:srcRect r="69304" b="63093"/>
          <a:stretch/>
        </p:blipFill>
        <p:spPr>
          <a:xfrm>
            <a:off x="5316717" y="2763951"/>
            <a:ext cx="4223209" cy="2665888"/>
          </a:xfrm>
          <a:prstGeom prst="rect">
            <a:avLst/>
          </a:prstGeom>
        </p:spPr>
      </p:pic>
    </p:spTree>
    <p:extLst>
      <p:ext uri="{BB962C8B-B14F-4D97-AF65-F5344CB8AC3E}">
        <p14:creationId xmlns:p14="http://schemas.microsoft.com/office/powerpoint/2010/main" val="362828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05C8-5C1A-E50C-DF4C-23E2D5DEA485}"/>
              </a:ext>
            </a:extLst>
          </p:cNvPr>
          <p:cNvPicPr>
            <a:picLocks noChangeAspect="1"/>
          </p:cNvPicPr>
          <p:nvPr/>
        </p:nvPicPr>
        <p:blipFill rotWithShape="1">
          <a:blip r:embed="rId3"/>
          <a:srcRect t="32001" r="32036" b="54581"/>
          <a:stretch/>
        </p:blipFill>
        <p:spPr>
          <a:xfrm>
            <a:off x="3506771" y="1253763"/>
            <a:ext cx="8286161" cy="876693"/>
          </a:xfrm>
          <a:prstGeom prst="rect">
            <a:avLst/>
          </a:prstGeom>
        </p:spPr>
      </p:pic>
      <p:pic>
        <p:nvPicPr>
          <p:cNvPr id="5" name="Picture 4">
            <a:extLst>
              <a:ext uri="{FF2B5EF4-FFF2-40B4-BE49-F238E27FC236}">
                <a16:creationId xmlns:a16="http://schemas.microsoft.com/office/drawing/2014/main" id="{9183B561-C72F-1DB8-FF18-BF7A5F1C2F0B}"/>
              </a:ext>
            </a:extLst>
          </p:cNvPr>
          <p:cNvPicPr>
            <a:picLocks noChangeAspect="1"/>
          </p:cNvPicPr>
          <p:nvPr/>
        </p:nvPicPr>
        <p:blipFill rotWithShape="1">
          <a:blip r:embed="rId4"/>
          <a:srcRect r="67835" b="57610"/>
          <a:stretch/>
        </p:blipFill>
        <p:spPr>
          <a:xfrm>
            <a:off x="4854804" y="2905352"/>
            <a:ext cx="3921551" cy="2769583"/>
          </a:xfrm>
          <a:prstGeom prst="rect">
            <a:avLst/>
          </a:prstGeom>
        </p:spPr>
      </p:pic>
    </p:spTree>
    <p:extLst>
      <p:ext uri="{BB962C8B-B14F-4D97-AF65-F5344CB8AC3E}">
        <p14:creationId xmlns:p14="http://schemas.microsoft.com/office/powerpoint/2010/main" val="367639192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 design</Template>
  <TotalTime>145</TotalTime>
  <Words>342</Words>
  <Application>Microsoft Office PowerPoint</Application>
  <PresentationFormat>Widescreen</PresentationFormat>
  <Paragraphs>54</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Avenir Next LT Pro</vt:lpstr>
      <vt:lpstr>Calibri</vt:lpstr>
      <vt:lpstr>Goudy Old Style</vt:lpstr>
      <vt:lpstr>inherit</vt:lpstr>
      <vt:lpstr>Inter</vt:lpstr>
      <vt:lpstr>Wingdings</vt:lpstr>
      <vt:lpstr>FrostyVTI</vt:lpstr>
      <vt:lpstr>SUPPLY CHAIN ANALYSIS</vt:lpstr>
      <vt:lpstr>Introduction:</vt:lpstr>
      <vt:lpstr>Columns in this dataset:</vt:lpstr>
      <vt:lpstr>PowerPoint Presentation</vt:lpstr>
      <vt:lpstr>Data Exploration and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kanakaratnam kodi</dc:creator>
  <cp:lastModifiedBy>kanakaratnam kodi</cp:lastModifiedBy>
  <cp:revision>1</cp:revision>
  <dcterms:created xsi:type="dcterms:W3CDTF">2024-06-07T16:59:37Z</dcterms:created>
  <dcterms:modified xsi:type="dcterms:W3CDTF">2024-06-07T19:24:54Z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