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Rubik Black"/>
      <p:bold r:id="rId21"/>
      <p:boldItalic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Karl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9AE723-D729-4613-89F2-BEF6B9900794}">
  <a:tblStyle styleId="{229AE723-D729-4613-89F2-BEF6B9900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ubikBlack-boldItalic.fntdata"/><Relationship Id="rId21" Type="http://schemas.openxmlformats.org/officeDocument/2006/relationships/font" Target="fonts/RubikBlack-bold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Karla-bold.fntdata"/><Relationship Id="rId27" Type="http://schemas.openxmlformats.org/officeDocument/2006/relationships/font" Target="fonts/Kar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512b17be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512b17be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4e1613f9b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4e1613f9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4e08450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4e08450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95aa2b9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95aa2b9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e1613f9b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e1613f9b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512b17be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512b17be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25d80b4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25d80b4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295aa2b9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295aa2b9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512b17be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512b17be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29604bda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29604bda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orage.googleapis.com/gld-v2/web/index.html" TargetMode="External"/><Relationship Id="rId4" Type="http://schemas.openxmlformats.org/officeDocument/2006/relationships/hyperlink" Target="https://machinelearningmastery.com/save-load-machine-learning-models-python-scikit-learn/" TargetMode="External"/><Relationship Id="rId5" Type="http://schemas.openxmlformats.org/officeDocument/2006/relationships/hyperlink" Target="https://www.learndatasci.com/solutions/python-move-file/" TargetMode="External"/><Relationship Id="rId6" Type="http://schemas.openxmlformats.org/officeDocument/2006/relationships/hyperlink" Target="https://scikit-learn.org/stable/modules/generated/sklearn.cluster.KMeans.html" TargetMode="External"/><Relationship Id="rId7" Type="http://schemas.openxmlformats.org/officeDocument/2006/relationships/hyperlink" Target="https://medium.com/analytics-vidhya/how-to-calculate-rgb-values-for-some-images-in-python-ccf9abcea8f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DataEthics4All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Feng with Mentor Juliana Shihadeh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 txBox="1"/>
          <p:nvPr>
            <p:ph idx="1" type="subTitle"/>
          </p:nvPr>
        </p:nvSpPr>
        <p:spPr>
          <a:xfrm>
            <a:off x="714325" y="1496625"/>
            <a:ext cx="36747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model is able to classify whether the image is from Terminal Tower or from Flatiron Building.</a:t>
            </a:r>
            <a:endParaRPr sz="1500"/>
          </a:p>
        </p:txBody>
      </p:sp>
      <p:sp>
        <p:nvSpPr>
          <p:cNvPr id="618" name="Google Shape;618;p35"/>
          <p:cNvSpPr txBox="1"/>
          <p:nvPr>
            <p:ph type="title"/>
          </p:nvPr>
        </p:nvSpPr>
        <p:spPr>
          <a:xfrm>
            <a:off x="714325" y="731400"/>
            <a:ext cx="17958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619" name="Google Shape;6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21" y="1318196"/>
            <a:ext cx="3492425" cy="25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36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625" name="Google Shape;625;p36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6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638" name="Google Shape;638;p36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645" name="Google Shape;645;p36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36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47" name="Google Shape;647;p36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48" name="Google Shape;648;p36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49" name="Google Shape;649;p36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50" name="Google Shape;650;p3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1" name="Google Shape;651;p3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52" name="Google Shape;652;p36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3" name="Google Shape;653;p36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54" name="Google Shape;654;p36"/>
          <p:cNvSpPr txBox="1"/>
          <p:nvPr>
            <p:ph idx="2" type="title"/>
          </p:nvPr>
        </p:nvSpPr>
        <p:spPr>
          <a:xfrm>
            <a:off x="715100" y="547838"/>
            <a:ext cx="18141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My Experience</a:t>
            </a:r>
            <a:endParaRPr sz="2100"/>
          </a:p>
        </p:txBody>
      </p:sp>
      <p:sp>
        <p:nvSpPr>
          <p:cNvPr id="655" name="Google Shape;655;p36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Challenges: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ubik"/>
                <a:ea typeface="Rubik"/>
                <a:cs typeface="Rubik"/>
                <a:sym typeface="Rubik"/>
              </a:rPr>
              <a:t>Learning about the basics of Python and how to effectively use different types of functions 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56" name="Google Shape;656;p36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57" name="Google Shape;657;p36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9" name="Google Shape;659;p36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0" name="Google Shape;660;p36"/>
          <p:cNvSpPr txBox="1"/>
          <p:nvPr>
            <p:ph idx="1" type="subTitle"/>
          </p:nvPr>
        </p:nvSpPr>
        <p:spPr>
          <a:xfrm>
            <a:off x="2286000" y="3666556"/>
            <a:ext cx="45720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Favorites: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enjoyed learning about the different applications of AI and also about how to code in Python.</a:t>
            </a:r>
            <a:endParaRPr/>
          </a:p>
        </p:txBody>
      </p:sp>
      <p:grpSp>
        <p:nvGrpSpPr>
          <p:cNvPr id="661" name="Google Shape;661;p36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62" name="Google Shape;662;p3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6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6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6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68" name="Google Shape;668;p36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7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675" name="Google Shape;675;p37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37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677" name="Google Shape;677;p37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8" name="Google Shape;678;p37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79" name="Google Shape;679;p37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680" name="Google Shape;680;p37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1" name="Google Shape;681;p37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82" name="Google Shape;682;p37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Google Shape;683;p37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684" name="Google Shape;684;p37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85" name="Google Shape;685;p37"/>
          <p:cNvSpPr txBox="1"/>
          <p:nvPr>
            <p:ph type="title"/>
          </p:nvPr>
        </p:nvSpPr>
        <p:spPr>
          <a:xfrm>
            <a:off x="714350" y="731525"/>
            <a:ext cx="432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I've Learned</a:t>
            </a:r>
            <a:endParaRPr sz="3200"/>
          </a:p>
        </p:txBody>
      </p:sp>
      <p:sp>
        <p:nvSpPr>
          <p:cNvPr id="686" name="Google Shape;686;p37"/>
          <p:cNvSpPr txBox="1"/>
          <p:nvPr>
            <p:ph idx="1" type="subTitle"/>
          </p:nvPr>
        </p:nvSpPr>
        <p:spPr>
          <a:xfrm>
            <a:off x="715100" y="1600325"/>
            <a:ext cx="36741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Understanding the impacts of AI and how it </a:t>
            </a:r>
            <a:r>
              <a:rPr b="1" lang="en" sz="1400"/>
              <a:t>works</a:t>
            </a:r>
            <a:r>
              <a:rPr b="1" lang="en" sz="1400"/>
              <a:t> 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Different types of libraries (Machine Learning Libraries)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Experimenting with Python, Jupyter notebook, and Google Collab</a:t>
            </a:r>
            <a:endParaRPr b="1" sz="1400"/>
          </a:p>
        </p:txBody>
      </p:sp>
      <p:sp>
        <p:nvSpPr>
          <p:cNvPr id="687" name="Google Shape;687;p37"/>
          <p:cNvSpPr/>
          <p:nvPr/>
        </p:nvSpPr>
        <p:spPr>
          <a:xfrm>
            <a:off x="1501058" y="396883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15089" y="366468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7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690" name="Google Shape;690;p37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fmla="val 662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fmla="val 0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983800" y="4127123"/>
              <a:ext cx="1216207" cy="381392"/>
            </a:xfrm>
            <a:custGeom>
              <a:rect b="b" l="l" r="r" t="t"/>
              <a:pathLst>
                <a:path extrusionOk="0" h="29125" w="94481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7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695" name="Google Shape;695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698" name="Google Shape;698;p37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37"/>
          <p:cNvSpPr/>
          <p:nvPr/>
        </p:nvSpPr>
        <p:spPr>
          <a:xfrm>
            <a:off x="1964428" y="3780752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9" name="Google Shape;709;p37"/>
          <p:cNvPicPr preferRelativeResize="0"/>
          <p:nvPr/>
        </p:nvPicPr>
        <p:blipFill rotWithShape="1">
          <a:blip r:embed="rId3">
            <a:alphaModFix/>
          </a:blip>
          <a:srcRect b="16789" l="0" r="0" t="28144"/>
          <a:stretch/>
        </p:blipFill>
        <p:spPr>
          <a:xfrm>
            <a:off x="5196675" y="2194775"/>
            <a:ext cx="2799476" cy="15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715" name="Google Shape;715;p38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https://storage.googleapis.com/gld-v2/web/index.html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https://machinelearningmastery.com/save-load-machine-learning-models-python-scikit-learn/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https://www.learndatasci.com/solutions/python-move-file/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https://scikit-learn.org/stable/modules/generated/sklearn.cluster.KMeans.html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https://medium.com/analytics-vidhya/how-to-calculate-rgb-values-for-some-images-in-python-ccf9abcea8f3</a:t>
            </a:r>
            <a:r>
              <a:rPr lang="en"/>
              <a:t> </a:t>
            </a:r>
            <a:endParaRPr/>
          </a:p>
        </p:txBody>
      </p:sp>
      <p:grpSp>
        <p:nvGrpSpPr>
          <p:cNvPr id="716" name="Google Shape;716;p38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717" name="Google Shape;717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9" name="Google Shape;719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0" name="Google Shape;720;p38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724" name="Google Shape;724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6" name="Google Shape;726;p38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727" name="Google Shape;727;p3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8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730" name="Google Shape;730;p3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733" name="Google Shape;733;p3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6" name="Google Shape;736;p3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37" name="Google Shape;737;p3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9" name="Google Shape;739;p38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740" name="Google Shape;740;p38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41" name="Google Shape;741;p3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2" name="Google Shape;742;p3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43" name="Google Shape;743;p3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4" name="Google Shape;744;p3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45" name="Google Shape;745;p38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46" name="Google Shape;746;p38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0" name="Google Shape;750;p38"/>
          <p:cNvSpPr/>
          <p:nvPr/>
        </p:nvSpPr>
        <p:spPr>
          <a:xfrm>
            <a:off x="5047325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5272757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4160539" y="10446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38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754" name="Google Shape;754;p3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9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endParaRPr/>
          </a:p>
        </p:txBody>
      </p:sp>
      <p:sp>
        <p:nvSpPr>
          <p:cNvPr id="761" name="Google Shape;761;p39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62" name="Google Shape;762;p39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763" name="Google Shape;763;p39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764" name="Google Shape;764;p39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65" name="Google Shape;765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6" name="Google Shape;766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67" name="Google Shape;767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68" name="Google Shape;768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69" name="Google Shape;769;p39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70" name="Google Shape;770;p39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9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9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39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775" name="Google Shape;775;p39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776" name="Google Shape;776;p39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7" name="Google Shape;777;p39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778" name="Google Shape;778;p39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39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39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1" name="Google Shape;781;p39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782" name="Google Shape;782;p39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783" name="Google Shape;783;p39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9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9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6" name="Google Shape;786;p39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7" name="Google Shape;787;p39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788" name="Google Shape;788;p39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rect b="b" l="l" r="r" t="t"/>
                <a:pathLst>
                  <a:path extrusionOk="0" h="5835" w="7144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fmla="val 15109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0" name="Google Shape;790;p39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91" name="Google Shape;791;p39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92" name="Google Shape;792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3" name="Google Shape;793;p39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94" name="Google Shape;794;p39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95" name="Google Shape;795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796" name="Google Shape;796;p39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7" name="Google Shape;797;p39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800" name="Google Shape;800;p39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39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811" name="Google Shape;811;p39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type="title"/>
          </p:nvPr>
        </p:nvSpPr>
        <p:spPr>
          <a:xfrm>
            <a:off x="2137650" y="1714500"/>
            <a:ext cx="48687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Goal of the Project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How it was created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Explanation on the Project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Results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Demo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-"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What I've learned 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62" name="Google Shape;462;p27"/>
          <p:cNvSpPr txBox="1"/>
          <p:nvPr>
            <p:ph idx="1" type="subTitle"/>
          </p:nvPr>
        </p:nvSpPr>
        <p:spPr>
          <a:xfrm>
            <a:off x="2137650" y="1164600"/>
            <a:ext cx="35712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Overview: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Terminal Towers + Flatiron Building</a:t>
            </a:r>
            <a:endParaRPr sz="1800"/>
          </a:p>
        </p:txBody>
      </p:sp>
      <p:sp>
        <p:nvSpPr>
          <p:cNvPr id="468" name="Google Shape;468;p28"/>
          <p:cNvSpPr txBox="1"/>
          <p:nvPr>
            <p:ph idx="1" type="subTitle"/>
          </p:nvPr>
        </p:nvSpPr>
        <p:spPr>
          <a:xfrm>
            <a:off x="2358625" y="1600325"/>
            <a:ext cx="4956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 able to classify the type of a </a:t>
            </a:r>
            <a:r>
              <a:rPr lang="en"/>
              <a:t>building</a:t>
            </a:r>
            <a:r>
              <a:rPr lang="en"/>
              <a:t> from two different classes</a:t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8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471" name="Google Shape;471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474" name="Google Shape;474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28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477" name="Google Shape;477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81" name="Google Shape;481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28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484" name="Google Shape;484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8"/>
          <p:cNvSpPr/>
          <p:nvPr/>
        </p:nvSpPr>
        <p:spPr>
          <a:xfrm>
            <a:off x="7036700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828788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1596448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8"/>
          <p:cNvGrpSpPr/>
          <p:nvPr/>
        </p:nvGrpSpPr>
        <p:grpSpPr>
          <a:xfrm>
            <a:off x="274200" y="340991"/>
            <a:ext cx="1920300" cy="2090422"/>
            <a:chOff x="715100" y="274199"/>
            <a:chExt cx="1920300" cy="1918875"/>
          </a:xfrm>
        </p:grpSpPr>
        <p:sp>
          <p:nvSpPr>
            <p:cNvPr id="490" name="Google Shape;490;p2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" name="Google Shape;491;p2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92" name="Google Shape;492;p2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latin typeface="Rubik"/>
                    <a:ea typeface="Rubik"/>
                    <a:cs typeface="Rubik"/>
                    <a:sym typeface="Rubik"/>
                  </a:rPr>
                  <a:t>My Project Goal:</a:t>
                </a:r>
                <a:endParaRPr b="1" sz="2400">
                  <a:latin typeface="Rubik"/>
                  <a:ea typeface="Rubik"/>
                  <a:cs typeface="Rubik"/>
                  <a:sym typeface="Rubik"/>
                </a:endParaRPr>
              </a:p>
            </p:txBody>
          </p:sp>
          <p:cxnSp>
            <p:nvCxnSpPr>
              <p:cNvPr id="493" name="Google Shape;493;p2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94" name="Google Shape;494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95" name="Google Shape;495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97" name="Google Shape;497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8" name="Google Shape;498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504" name="Google Shape;504;p29"/>
          <p:cNvSpPr txBox="1"/>
          <p:nvPr>
            <p:ph idx="1" type="body"/>
          </p:nvPr>
        </p:nvSpPr>
        <p:spPr>
          <a:xfrm>
            <a:off x="767675" y="1417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Google Landmarks Dataset V2, curated a sub-dataset based on two buildings: Terminal Tower and the Flatiron Building.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Total amount of images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Towers: 256 images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Flatiron Building: 170 images</a:t>
            </a:r>
            <a:endParaRPr/>
          </a:p>
        </p:txBody>
      </p:sp>
      <p:pic>
        <p:nvPicPr>
          <p:cNvPr id="505" name="Google Shape;505;p29"/>
          <p:cNvPicPr preferRelativeResize="0"/>
          <p:nvPr/>
        </p:nvPicPr>
        <p:blipFill rotWithShape="1">
          <a:blip r:embed="rId3">
            <a:alphaModFix/>
          </a:blip>
          <a:srcRect b="14973" l="0" r="0" t="0"/>
          <a:stretch/>
        </p:blipFill>
        <p:spPr>
          <a:xfrm>
            <a:off x="6564000" y="159700"/>
            <a:ext cx="2213600" cy="282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62" y="2198975"/>
            <a:ext cx="2177325" cy="290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00" y="3255949"/>
            <a:ext cx="2765325" cy="18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9"/>
          <p:cNvPicPr preferRelativeResize="0"/>
          <p:nvPr/>
        </p:nvPicPr>
        <p:blipFill rotWithShape="1">
          <a:blip r:embed="rId6">
            <a:alphaModFix/>
          </a:blip>
          <a:srcRect b="8003" l="7045" r="0" t="0"/>
          <a:stretch/>
        </p:blipFill>
        <p:spPr>
          <a:xfrm>
            <a:off x="5958125" y="3030325"/>
            <a:ext cx="3133574" cy="20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514" name="Google Shape;51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7" name="Google Shape;51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8" name="Google Shape;518;p30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519" name="Google Shape;51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21" name="Google Shape;52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2" name="Google Shape;52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3" name="Google Shape;523;p30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524" name="Google Shape;52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26" name="Google Shape;52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7" name="Google Shape;52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8" name="Google Shape;528;p30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529" name="Google Shape;52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2" name="Google Shape;53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" name="Google Shape;533;p30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534" name="Google Shape;534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7" name="Google Shape;537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8" name="Google Shape;538;p30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539" name="Google Shape;539;p3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41" name="Google Shape;541;p3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2" name="Google Shape;542;p3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3" name="Google Shape;543;p30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 </a:t>
            </a:r>
            <a:r>
              <a:rPr lang="en" sz="1500"/>
              <a:t>Extracting RGB values </a:t>
            </a:r>
            <a:endParaRPr sz="1500"/>
          </a:p>
        </p:txBody>
      </p:sp>
      <p:sp>
        <p:nvSpPr>
          <p:cNvPr id="544" name="Google Shape;544;p30"/>
          <p:cNvSpPr txBox="1"/>
          <p:nvPr>
            <p:ph idx="13" type="subTitle"/>
          </p:nvPr>
        </p:nvSpPr>
        <p:spPr>
          <a:xfrm>
            <a:off x="715150" y="1712375"/>
            <a:ext cx="23343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Curating</a:t>
            </a:r>
            <a:r>
              <a:rPr lang="en" sz="1500"/>
              <a:t> a Dataset</a:t>
            </a:r>
            <a:endParaRPr sz="1500"/>
          </a:p>
        </p:txBody>
      </p:sp>
      <p:sp>
        <p:nvSpPr>
          <p:cNvPr id="545" name="Google Shape;545;p30"/>
          <p:cNvSpPr txBox="1"/>
          <p:nvPr>
            <p:ph idx="15" type="subTitle"/>
          </p:nvPr>
        </p:nvSpPr>
        <p:spPr>
          <a:xfrm>
            <a:off x="6167043" y="3247450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6. </a:t>
            </a:r>
            <a:r>
              <a:rPr lang="en" sz="1500"/>
              <a:t>Creating a model</a:t>
            </a:r>
            <a:endParaRPr sz="1500"/>
          </a:p>
        </p:txBody>
      </p:sp>
      <p:sp>
        <p:nvSpPr>
          <p:cNvPr id="546" name="Google Shape;546;p30"/>
          <p:cNvSpPr txBox="1"/>
          <p:nvPr>
            <p:ph idx="7" type="subTitle"/>
          </p:nvPr>
        </p:nvSpPr>
        <p:spPr>
          <a:xfrm>
            <a:off x="3317075" y="1712375"/>
            <a:ext cx="2510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2. Creating Directories</a:t>
            </a:r>
            <a:endParaRPr sz="1400"/>
          </a:p>
        </p:txBody>
      </p:sp>
      <p:sp>
        <p:nvSpPr>
          <p:cNvPr id="547" name="Google Shape;547;p30"/>
          <p:cNvSpPr txBox="1"/>
          <p:nvPr>
            <p:ph idx="8" type="subTitle"/>
          </p:nvPr>
        </p:nvSpPr>
        <p:spPr>
          <a:xfrm>
            <a:off x="6167200" y="16003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</a:t>
            </a:r>
            <a:r>
              <a:rPr lang="en" sz="1500"/>
              <a:t>Resizing the data</a:t>
            </a:r>
            <a:endParaRPr sz="1500"/>
          </a:p>
        </p:txBody>
      </p:sp>
      <p:sp>
        <p:nvSpPr>
          <p:cNvPr id="548" name="Google Shape;548;p30"/>
          <p:cNvSpPr txBox="1"/>
          <p:nvPr>
            <p:ph idx="9" type="subTitle"/>
          </p:nvPr>
        </p:nvSpPr>
        <p:spPr>
          <a:xfrm>
            <a:off x="3475675" y="3476350"/>
            <a:ext cx="21927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5. </a:t>
            </a:r>
            <a:r>
              <a:rPr lang="en" sz="1500"/>
              <a:t>Reshaping array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9" name="Google Shape;549;p30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Implementation Method</a:t>
            </a:r>
            <a:endParaRPr/>
          </a:p>
        </p:txBody>
      </p:sp>
      <p:sp>
        <p:nvSpPr>
          <p:cNvPr id="550" name="Google Shape;550;p30"/>
          <p:cNvSpPr txBox="1"/>
          <p:nvPr>
            <p:ph idx="1" type="subTitle"/>
          </p:nvPr>
        </p:nvSpPr>
        <p:spPr>
          <a:xfrm>
            <a:off x="3474750" y="216632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Separated the data into a training set and a testing set </a:t>
            </a:r>
            <a:endParaRPr sz="1200"/>
          </a:p>
        </p:txBody>
      </p:sp>
      <p:sp>
        <p:nvSpPr>
          <p:cNvPr id="551" name="Google Shape;551;p30"/>
          <p:cNvSpPr txBox="1"/>
          <p:nvPr>
            <p:ph idx="4" type="subTitle"/>
          </p:nvPr>
        </p:nvSpPr>
        <p:spPr>
          <a:xfrm>
            <a:off x="782838" y="2166326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Landmarks Dataset V2, Terminal Towers + Flatiron Building</a:t>
            </a:r>
            <a:endParaRPr sz="1200"/>
          </a:p>
        </p:txBody>
      </p:sp>
      <p:sp>
        <p:nvSpPr>
          <p:cNvPr id="552" name="Google Shape;552;p30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Took the RGB values from each image</a:t>
            </a:r>
            <a:endParaRPr/>
          </a:p>
        </p:txBody>
      </p:sp>
      <p:sp>
        <p:nvSpPr>
          <p:cNvPr id="553" name="Google Shape;553;p30"/>
          <p:cNvSpPr txBox="1"/>
          <p:nvPr>
            <p:ph idx="2" type="subTitle"/>
          </p:nvPr>
        </p:nvSpPr>
        <p:spPr>
          <a:xfrm>
            <a:off x="6167200" y="2137325"/>
            <a:ext cx="21945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200"/>
              <a:t>reprocessing testing sets for both classes in for loops</a:t>
            </a:r>
            <a:r>
              <a:rPr lang="en" sz="1200"/>
              <a:t> so images are the same size</a:t>
            </a:r>
            <a:endParaRPr/>
          </a:p>
        </p:txBody>
      </p:sp>
      <p:sp>
        <p:nvSpPr>
          <p:cNvPr id="554" name="Google Shape;554;p30"/>
          <p:cNvSpPr txBox="1"/>
          <p:nvPr>
            <p:ph idx="3" type="subTitle"/>
          </p:nvPr>
        </p:nvSpPr>
        <p:spPr>
          <a:xfrm>
            <a:off x="3474300" y="3745025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Transforming from a 3D array into a 2D array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5" name="Google Shape;555;p30"/>
          <p:cNvSpPr txBox="1"/>
          <p:nvPr>
            <p:ph idx="6" type="subTitle"/>
          </p:nvPr>
        </p:nvSpPr>
        <p:spPr>
          <a:xfrm>
            <a:off x="6167043" y="3745032"/>
            <a:ext cx="2194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a k-means model to cluster the data into two groups</a:t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"/>
          <p:cNvSpPr txBox="1"/>
          <p:nvPr>
            <p:ph idx="1" type="subTitle"/>
          </p:nvPr>
        </p:nvSpPr>
        <p:spPr>
          <a:xfrm>
            <a:off x="1001125" y="1774900"/>
            <a:ext cx="5682000" cy="25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amount of true labels in the training predictions was 272 images with 203 that matched.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amount of true labels in the testing predictions was 85 images with 62 that matched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 txBox="1"/>
          <p:nvPr>
            <p:ph type="title"/>
          </p:nvPr>
        </p:nvSpPr>
        <p:spPr>
          <a:xfrm>
            <a:off x="714325" y="731400"/>
            <a:ext cx="60699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2"/>
          <p:cNvGrpSpPr/>
          <p:nvPr/>
        </p:nvGrpSpPr>
        <p:grpSpPr>
          <a:xfrm>
            <a:off x="4376250" y="3298913"/>
            <a:ext cx="3771900" cy="1412550"/>
            <a:chOff x="4754850" y="1600325"/>
            <a:chExt cx="3771900" cy="1412550"/>
          </a:xfrm>
        </p:grpSpPr>
        <p:sp>
          <p:nvSpPr>
            <p:cNvPr id="570" name="Google Shape;570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2" name="Google Shape;572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3" name="Google Shape;573;p32"/>
          <p:cNvGrpSpPr/>
          <p:nvPr/>
        </p:nvGrpSpPr>
        <p:grpSpPr>
          <a:xfrm>
            <a:off x="715100" y="1600402"/>
            <a:ext cx="3771900" cy="1595616"/>
            <a:chOff x="4754850" y="1600325"/>
            <a:chExt cx="3771900" cy="1412550"/>
          </a:xfrm>
        </p:grpSpPr>
        <p:sp>
          <p:nvSpPr>
            <p:cNvPr id="574" name="Google Shape;574;p32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6" name="Google Shape;576;p32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32"/>
          <p:cNvSpPr txBox="1"/>
          <p:nvPr>
            <p:ph idx="1" type="subTitle"/>
          </p:nvPr>
        </p:nvSpPr>
        <p:spPr>
          <a:xfrm>
            <a:off x="715700" y="1756625"/>
            <a:ext cx="3619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 + Testing accuracy </a:t>
            </a:r>
            <a:endParaRPr sz="1500"/>
          </a:p>
        </p:txBody>
      </p:sp>
      <p:sp>
        <p:nvSpPr>
          <p:cNvPr id="578" name="Google Shape;578;p32"/>
          <p:cNvSpPr txBox="1"/>
          <p:nvPr>
            <p:ph idx="2" type="subTitle"/>
          </p:nvPr>
        </p:nvSpPr>
        <p:spPr>
          <a:xfrm>
            <a:off x="4452300" y="3530325"/>
            <a:ext cx="36198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Analyzing the clusters visually</a:t>
            </a:r>
            <a:endParaRPr sz="1500"/>
          </a:p>
        </p:txBody>
      </p:sp>
      <p:sp>
        <p:nvSpPr>
          <p:cNvPr id="579" name="Google Shape;579;p32"/>
          <p:cNvSpPr txBox="1"/>
          <p:nvPr>
            <p:ph idx="5" type="subTitle"/>
          </p:nvPr>
        </p:nvSpPr>
        <p:spPr>
          <a:xfrm>
            <a:off x="695300" y="2043150"/>
            <a:ext cx="3660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how many of the </a:t>
            </a:r>
            <a:r>
              <a:rPr lang="en"/>
              <a:t>predictions</a:t>
            </a:r>
            <a:r>
              <a:rPr lang="en"/>
              <a:t> matched the actual label of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number of correct images/total images </a:t>
            </a:r>
            <a:endParaRPr/>
          </a:p>
        </p:txBody>
      </p:sp>
      <p:sp>
        <p:nvSpPr>
          <p:cNvPr id="580" name="Google Shape;580;p32"/>
          <p:cNvSpPr txBox="1"/>
          <p:nvPr>
            <p:ph idx="9" type="subTitle"/>
          </p:nvPr>
        </p:nvSpPr>
        <p:spPr>
          <a:xfrm>
            <a:off x="4431900" y="3799700"/>
            <a:ext cx="36606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</a:t>
            </a:r>
            <a:r>
              <a:rPr lang="en" sz="1200"/>
              <a:t>graphed the data points to see the shape of the two clusters. When the clusters overlap less it means that k-means is more accurate. </a:t>
            </a:r>
            <a:endParaRPr sz="1200"/>
          </a:p>
        </p:txBody>
      </p:sp>
      <p:sp>
        <p:nvSpPr>
          <p:cNvPr id="581" name="Google Shape;581;p32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3"/>
          <p:cNvSpPr txBox="1"/>
          <p:nvPr>
            <p:ph idx="1" type="subTitle"/>
          </p:nvPr>
        </p:nvSpPr>
        <p:spPr>
          <a:xfrm>
            <a:off x="420775" y="1052250"/>
            <a:ext cx="28029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Balanced Dataset</a:t>
            </a:r>
            <a:r>
              <a:rPr lang="en" sz="1300"/>
              <a:t> = Equal # of Images in Each Class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Unbalanced Dataset </a:t>
            </a:r>
            <a:r>
              <a:rPr lang="en" sz="1300"/>
              <a:t>= One Class had more images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unbalanced dataset has a higher </a:t>
            </a:r>
            <a:r>
              <a:rPr lang="en" sz="1300"/>
              <a:t>accuracy</a:t>
            </a:r>
            <a:r>
              <a:rPr lang="en" sz="1300"/>
              <a:t> percentage the the balanced as it has more images to train on.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90" name="Google Shape;590;p33"/>
          <p:cNvSpPr txBox="1"/>
          <p:nvPr>
            <p:ph type="title"/>
          </p:nvPr>
        </p:nvSpPr>
        <p:spPr>
          <a:xfrm>
            <a:off x="344575" y="535000"/>
            <a:ext cx="35595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591" name="Google Shape;591;p33"/>
          <p:cNvPicPr preferRelativeResize="0"/>
          <p:nvPr/>
        </p:nvPicPr>
        <p:blipFill rotWithShape="1">
          <a:blip r:embed="rId3">
            <a:alphaModFix/>
          </a:blip>
          <a:srcRect b="0" l="0" r="7629" t="0"/>
          <a:stretch/>
        </p:blipFill>
        <p:spPr>
          <a:xfrm>
            <a:off x="6100071" y="1284845"/>
            <a:ext cx="2695878" cy="147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3"/>
          <p:cNvPicPr preferRelativeResize="0"/>
          <p:nvPr/>
        </p:nvPicPr>
        <p:blipFill rotWithShape="1">
          <a:blip r:embed="rId4">
            <a:alphaModFix/>
          </a:blip>
          <a:srcRect b="0" l="0" r="10354" t="0"/>
          <a:stretch/>
        </p:blipFill>
        <p:spPr>
          <a:xfrm>
            <a:off x="3255793" y="1282274"/>
            <a:ext cx="2802747" cy="14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793" y="3124095"/>
            <a:ext cx="2802748" cy="148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082" y="3124094"/>
            <a:ext cx="2695868" cy="148440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3"/>
          <p:cNvSpPr txBox="1"/>
          <p:nvPr/>
        </p:nvSpPr>
        <p:spPr>
          <a:xfrm>
            <a:off x="3234517" y="950971"/>
            <a:ext cx="5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Unbalanced dataset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3255792" y="2766684"/>
            <a:ext cx="4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Balanced dataset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354475" y="3054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{229AE723-D729-4613-89F2-BEF6B9900794}</a:tableStyleId>
              </a:tblPr>
              <a:tblGrid>
                <a:gridCol w="888825"/>
                <a:gridCol w="1031325"/>
                <a:gridCol w="862950"/>
              </a:tblGrid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Unbalanced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Balanced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5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Training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Accuracy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75.3%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74.1%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5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Testing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Accuracy</a:t>
                      </a:r>
                      <a:endParaRPr b="1"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74.6%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Karla"/>
                          <a:ea typeface="Karla"/>
                          <a:cs typeface="Karla"/>
                          <a:sym typeface="Karla"/>
                        </a:rPr>
                        <a:t>72.9%</a:t>
                      </a:r>
                      <a:endParaRPr sz="12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34"/>
          <p:cNvGrpSpPr/>
          <p:nvPr/>
        </p:nvGrpSpPr>
        <p:grpSpPr>
          <a:xfrm>
            <a:off x="2728225" y="1600330"/>
            <a:ext cx="3771900" cy="3008166"/>
            <a:chOff x="4754850" y="1600325"/>
            <a:chExt cx="3771900" cy="1412550"/>
          </a:xfrm>
        </p:grpSpPr>
        <p:sp>
          <p:nvSpPr>
            <p:cNvPr id="603" name="Google Shape;603;p34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5" name="Google Shape;605;p34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34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62" y="1648475"/>
            <a:ext cx="3448926" cy="269015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4"/>
          <p:cNvSpPr txBox="1"/>
          <p:nvPr/>
        </p:nvSpPr>
        <p:spPr>
          <a:xfrm>
            <a:off x="2847450" y="1225975"/>
            <a:ext cx="3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An Example of a Graph of the Clusters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2119800" y="4523675"/>
            <a:ext cx="49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 datapoints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partially overlap in the center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Purple Variant by Slidesgo">
  <a:themeElements>
    <a:clrScheme name="Simple Light">
      <a:dk1>
        <a:srgbClr val="000000"/>
      </a:dk1>
      <a:lt1>
        <a:srgbClr val="F5E7F7"/>
      </a:lt1>
      <a:dk2>
        <a:srgbClr val="D4BDD8"/>
      </a:dk2>
      <a:lt2>
        <a:srgbClr val="F3E29F"/>
      </a:lt2>
      <a:accent1>
        <a:srgbClr val="E2BF44"/>
      </a:accent1>
      <a:accent2>
        <a:srgbClr val="C2D6B8"/>
      </a:accent2>
      <a:accent3>
        <a:srgbClr val="BDA2B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