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Kalam"/>
      <p:regular r:id="rId36"/>
      <p:bold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uliana Shihade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1" Type="http://schemas.openxmlformats.org/officeDocument/2006/relationships/font" Target="fonts/Merriweather-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Kalam-bold.fntdata"/><Relationship Id="rId14" Type="http://schemas.openxmlformats.org/officeDocument/2006/relationships/slide" Target="slides/slide8.xml"/><Relationship Id="rId36" Type="http://schemas.openxmlformats.org/officeDocument/2006/relationships/font" Target="fonts/Kalam-regular.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8-26T21:38:34.150">
    <p:pos x="196" y="928"/>
    <p:text>Try and write out the ideas more concisely, but elaborate on them when speaking!</p:text>
  </p:cm>
  <p:cm authorId="0" idx="2" dt="2023-08-26T21:39:37.364">
    <p:pos x="163" y="226"/>
    <p:text>Really nice conclusions and future work that you've put together!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7fac6ca60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7fac6ca60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7fba540a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7fba540a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7fba540a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7fba540a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7fba540a2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7fba540a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7fac6ca60_3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7fac6ca60_3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7fac6ca60_3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7fac6ca60_3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7fac6ca60_3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7fac6ca60_3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7fac6ca60_3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7fac6ca60_3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7fac6ca60_3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7fac6ca60_3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06553032d354f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06553032d354f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7fba540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7fba540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7fba540a2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7fba540a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7fba540a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7fba540a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7fac6ca6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7fac6ca6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06553032d354f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06553032d354f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7fac6ca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7fac6ca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7fac6ca60_3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7fac6ca60_3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7fba540a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7fba540a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7fba540a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7fba540a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goal of this project was to create a successful AI model that could classify an MRI image of a knee as healthy or not. A quick overview is that this project introduces an AI classification model for knee diagnostics. The model will intake MRI images of knees and determine if there was an ACL tear or not. It will then classify if the knee is healthy or unhealthy. We used a k-means model to accomplish this, which we coded through Python. </a:t>
            </a:r>
            <a:endParaRPr sz="1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7fba540a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7fba540a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t>So why is this project important to us. This is a hot area of interest, exploration, and research in the industry, on how AI can be used to assist doctors in diagnosis making. </a:t>
            </a:r>
            <a:endParaRPr sz="1900"/>
          </a:p>
          <a:p>
            <a:pPr indent="0" lvl="0" marL="0" rtl="0" algn="l">
              <a:spcBef>
                <a:spcPts val="0"/>
              </a:spcBef>
              <a:spcAft>
                <a:spcPts val="0"/>
              </a:spcAft>
              <a:buClr>
                <a:schemeClr val="dk1"/>
              </a:buClr>
              <a:buSzPts val="1100"/>
              <a:buFont typeface="Arial"/>
              <a:buNone/>
            </a:pPr>
            <a:r>
              <a:rPr lang="en" sz="1900"/>
              <a:t>Our generation is looking for new ways to connect technology to other aspects of our lives, including sports, academics, music, arts, and more. We know that tech will be part of our future and we want to help ensure that it will be used properly and for beneficial purposes. The use of AI in healthcare intrigued us because these are the tools that we will be utilizing in our future and in our careers. Machine learning and AI models that support doctors in their work are important developments that need to be made, and we want to make any contributions that we can. </a:t>
            </a:r>
            <a:endParaRPr sz="19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7fba540a2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7fba540a2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7fac6ca6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7fac6ca6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7fba540a2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7fba540a2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7fac6ca6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7fac6ca6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google.com/document/d/1Qd5h_5Zy3meTMFBRNvFHVYb9_EglQIG0476JGOaSnUE/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2589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DataEthics4All Summer 2023 Cohort</a:t>
            </a:r>
            <a:endParaRPr/>
          </a:p>
        </p:txBody>
      </p:sp>
      <p:sp>
        <p:nvSpPr>
          <p:cNvPr id="65" name="Google Shape;65;p13"/>
          <p:cNvSpPr txBox="1"/>
          <p:nvPr>
            <p:ph idx="1" type="subTitle"/>
          </p:nvPr>
        </p:nvSpPr>
        <p:spPr>
          <a:xfrm>
            <a:off x="311700" y="1316975"/>
            <a:ext cx="65589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AI &amp; Data </a:t>
            </a:r>
            <a:r>
              <a:rPr lang="en" sz="2400"/>
              <a:t>with</a:t>
            </a:r>
            <a:r>
              <a:rPr lang="en" sz="2400"/>
              <a:t> an Ethics 1st Perspective</a:t>
            </a:r>
            <a:endParaRPr sz="2400"/>
          </a:p>
        </p:txBody>
      </p:sp>
      <p:pic>
        <p:nvPicPr>
          <p:cNvPr id="66" name="Google Shape;66;p13"/>
          <p:cNvPicPr preferRelativeResize="0"/>
          <p:nvPr/>
        </p:nvPicPr>
        <p:blipFill>
          <a:blip r:embed="rId3">
            <a:alphaModFix/>
          </a:blip>
          <a:stretch>
            <a:fillRect/>
          </a:stretch>
        </p:blipFill>
        <p:spPr>
          <a:xfrm>
            <a:off x="311700" y="2002151"/>
            <a:ext cx="1684250" cy="1684250"/>
          </a:xfrm>
          <a:prstGeom prst="rect">
            <a:avLst/>
          </a:prstGeom>
          <a:noFill/>
          <a:ln>
            <a:noFill/>
          </a:ln>
        </p:spPr>
      </p:pic>
      <p:sp>
        <p:nvSpPr>
          <p:cNvPr id="67" name="Google Shape;67;p13"/>
          <p:cNvSpPr txBox="1"/>
          <p:nvPr/>
        </p:nvSpPr>
        <p:spPr>
          <a:xfrm>
            <a:off x="463900" y="4496400"/>
            <a:ext cx="5762400" cy="6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Founder: Shilpi Agarwal</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Mentor &amp; Cohort Content Developer Helper: Juliana Shihadeh</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Methodology Overview  </a:t>
            </a:r>
            <a:endParaRPr/>
          </a:p>
          <a:p>
            <a:pPr indent="-381000" lvl="0" marL="457200" rtl="0" algn="l">
              <a:spcBef>
                <a:spcPts val="0"/>
              </a:spcBef>
              <a:spcAft>
                <a:spcPts val="0"/>
              </a:spcAft>
              <a:buSzPts val="2400"/>
              <a:buChar char="-"/>
            </a:pPr>
            <a:r>
              <a:rPr lang="en" sz="2400"/>
              <a:t>Dan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37300" y="2883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 Dan</a:t>
            </a:r>
            <a:endParaRPr/>
          </a:p>
        </p:txBody>
      </p:sp>
      <p:sp>
        <p:nvSpPr>
          <p:cNvPr id="128" name="Google Shape;128;p23"/>
          <p:cNvSpPr txBox="1"/>
          <p:nvPr/>
        </p:nvSpPr>
        <p:spPr>
          <a:xfrm>
            <a:off x="77925" y="1510525"/>
            <a:ext cx="4194300" cy="267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dataset we used is a set of MRI images of knees taken from multiple different angles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Classification of type of Knee Injury: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a:t>
            </a:r>
            <a:r>
              <a:rPr lang="en">
                <a:latin typeface="Roboto"/>
                <a:ea typeface="Roboto"/>
                <a:cs typeface="Roboto"/>
                <a:sym typeface="Roboto"/>
              </a:rPr>
              <a:t>bnormal, ACL tear, and meniscal tear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Our Project was on Classifying: </a:t>
            </a:r>
            <a:r>
              <a:rPr b="1" lang="en">
                <a:latin typeface="Roboto"/>
                <a:ea typeface="Roboto"/>
                <a:cs typeface="Roboto"/>
                <a:sym typeface="Roboto"/>
              </a:rPr>
              <a:t>ACL Tear Vs. No ACL Tear</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9" name="Google Shape;129;p23"/>
          <p:cNvSpPr txBox="1"/>
          <p:nvPr/>
        </p:nvSpPr>
        <p:spPr>
          <a:xfrm>
            <a:off x="0" y="3560075"/>
            <a:ext cx="5409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Images for Multiple Angles of the Knee: 3 Total</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Each </a:t>
            </a:r>
            <a:r>
              <a:rPr lang="en">
                <a:latin typeface="Roboto"/>
                <a:ea typeface="Roboto"/>
                <a:cs typeface="Roboto"/>
                <a:sym typeface="Roboto"/>
              </a:rPr>
              <a:t>focus</a:t>
            </a:r>
            <a:r>
              <a:rPr lang="en">
                <a:latin typeface="Roboto"/>
                <a:ea typeface="Roboto"/>
                <a:cs typeface="Roboto"/>
                <a:sym typeface="Roboto"/>
              </a:rPr>
              <a:t> on a set:</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Axial</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Coronal</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Sagittal</a:t>
            </a:r>
            <a:endParaRPr>
              <a:latin typeface="Roboto"/>
              <a:ea typeface="Roboto"/>
              <a:cs typeface="Roboto"/>
              <a:sym typeface="Roboto"/>
            </a:endParaRPr>
          </a:p>
        </p:txBody>
      </p:sp>
      <p:pic>
        <p:nvPicPr>
          <p:cNvPr id="130" name="Google Shape;130;p23"/>
          <p:cNvPicPr preferRelativeResize="0"/>
          <p:nvPr/>
        </p:nvPicPr>
        <p:blipFill>
          <a:blip r:embed="rId3">
            <a:alphaModFix/>
          </a:blip>
          <a:stretch>
            <a:fillRect/>
          </a:stretch>
        </p:blipFill>
        <p:spPr>
          <a:xfrm>
            <a:off x="4625171" y="1784475"/>
            <a:ext cx="4132725" cy="2891449"/>
          </a:xfrm>
          <a:prstGeom prst="rect">
            <a:avLst/>
          </a:prstGeom>
          <a:noFill/>
          <a:ln>
            <a:noFill/>
          </a:ln>
        </p:spPr>
      </p:pic>
      <p:sp>
        <p:nvSpPr>
          <p:cNvPr id="131" name="Google Shape;131;p23"/>
          <p:cNvSpPr txBox="1"/>
          <p:nvPr/>
        </p:nvSpPr>
        <p:spPr>
          <a:xfrm>
            <a:off x="4707775" y="4569625"/>
            <a:ext cx="68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https://stanfordmlgroup.github.io/projects/mrnet/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37300" y="2883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a:t>
            </a:r>
            <a:r>
              <a:rPr lang="en"/>
              <a:t>- Dan</a:t>
            </a:r>
            <a:endParaRPr/>
          </a:p>
        </p:txBody>
      </p:sp>
      <p:sp>
        <p:nvSpPr>
          <p:cNvPr id="137" name="Google Shape;137;p24"/>
          <p:cNvSpPr txBox="1"/>
          <p:nvPr/>
        </p:nvSpPr>
        <p:spPr>
          <a:xfrm>
            <a:off x="142200" y="1332275"/>
            <a:ext cx="8710800" cy="41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Model was trained using</a:t>
            </a:r>
            <a:r>
              <a:rPr b="1" lang="en">
                <a:latin typeface="Roboto"/>
                <a:ea typeface="Roboto"/>
                <a:cs typeface="Roboto"/>
                <a:sym typeface="Roboto"/>
              </a:rPr>
              <a:t> Scikit-Learn’s K-means model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
            </a:r>
            <a:r>
              <a:rPr lang="en">
                <a:latin typeface="Roboto"/>
                <a:ea typeface="Roboto"/>
                <a:cs typeface="Roboto"/>
                <a:sym typeface="Roboto"/>
              </a:rPr>
              <a:t>etermining center point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Assigning other points to one of these points which creates clusters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 our case, we had two separate clusters: with or without an ACL tear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data was split into two separate groups: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400 images for training and 100 images for validation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After training the model, accuracy is calculated by comparing the list of predictions from the algorithm and a list with the actual categorization</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675" y="798600"/>
            <a:ext cx="71697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Methodology: A Closer Look  </a:t>
            </a:r>
            <a:endParaRPr/>
          </a:p>
          <a:p>
            <a:pPr indent="0" lvl="0" marL="0" rtl="0" algn="l">
              <a:spcBef>
                <a:spcPts val="0"/>
              </a:spcBef>
              <a:spcAft>
                <a:spcPts val="0"/>
              </a:spcAft>
              <a:buNone/>
            </a:pPr>
            <a:r>
              <a:rPr lang="en" sz="2400"/>
              <a:t>-Julia</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239050" y="1263500"/>
            <a:ext cx="8351400" cy="76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lt1"/>
                </a:solidFill>
                <a:latin typeface="Roboto"/>
                <a:ea typeface="Roboto"/>
                <a:cs typeface="Roboto"/>
                <a:sym typeface="Roboto"/>
              </a:rPr>
              <a:t>Pixel values were drawn from 80% of the knee image data to be used as training data</a:t>
            </a:r>
            <a:endParaRPr sz="1300">
              <a:solidFill>
                <a:schemeClr val="lt1"/>
              </a:solidFill>
              <a:latin typeface="Roboto"/>
              <a:ea typeface="Roboto"/>
              <a:cs typeface="Roboto"/>
              <a:sym typeface="Roboto"/>
            </a:endParaRPr>
          </a:p>
          <a:p>
            <a:pPr indent="0" lvl="0" marL="0" rtl="0" algn="ctr">
              <a:lnSpc>
                <a:spcPct val="115000"/>
              </a:lnSpc>
              <a:spcBef>
                <a:spcPts val="1200"/>
              </a:spcBef>
              <a:spcAft>
                <a:spcPts val="1200"/>
              </a:spcAft>
              <a:buNone/>
            </a:pPr>
            <a:r>
              <a:rPr lang="en" sz="1300">
                <a:solidFill>
                  <a:schemeClr val="lt1"/>
                </a:solidFill>
                <a:latin typeface="Roboto"/>
                <a:ea typeface="Roboto"/>
                <a:cs typeface="Roboto"/>
                <a:sym typeface="Roboto"/>
              </a:rPr>
              <a:t>The other 20% was set aside as validation data to later be used to test the model</a:t>
            </a:r>
            <a:endParaRPr sz="1300">
              <a:solidFill>
                <a:schemeClr val="lt1"/>
              </a:solidFill>
              <a:latin typeface="Roboto"/>
              <a:ea typeface="Roboto"/>
              <a:cs typeface="Roboto"/>
              <a:sym typeface="Roboto"/>
            </a:endParaRPr>
          </a:p>
        </p:txBody>
      </p:sp>
      <p:sp>
        <p:nvSpPr>
          <p:cNvPr id="148" name="Google Shape;148;p26"/>
          <p:cNvSpPr/>
          <p:nvPr/>
        </p:nvSpPr>
        <p:spPr>
          <a:xfrm>
            <a:off x="1798588" y="2780425"/>
            <a:ext cx="4956000" cy="153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26"/>
          <p:cNvCxnSpPr/>
          <p:nvPr/>
        </p:nvCxnSpPr>
        <p:spPr>
          <a:xfrm>
            <a:off x="5292688" y="2801850"/>
            <a:ext cx="0" cy="154200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26"/>
          <p:cNvSpPr/>
          <p:nvPr/>
        </p:nvSpPr>
        <p:spPr>
          <a:xfrm>
            <a:off x="1798588" y="2798700"/>
            <a:ext cx="3464400" cy="1542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5292688" y="2798700"/>
            <a:ext cx="1461900" cy="1542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nvSpPr>
        <p:spPr>
          <a:xfrm>
            <a:off x="3153288" y="3316500"/>
            <a:ext cx="1661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80%</a:t>
            </a:r>
            <a:endParaRPr b="1" sz="2000">
              <a:latin typeface="Roboto"/>
              <a:ea typeface="Roboto"/>
              <a:cs typeface="Roboto"/>
              <a:sym typeface="Roboto"/>
            </a:endParaRPr>
          </a:p>
        </p:txBody>
      </p:sp>
      <p:sp>
        <p:nvSpPr>
          <p:cNvPr id="153" name="Google Shape;153;p26"/>
          <p:cNvSpPr txBox="1"/>
          <p:nvPr/>
        </p:nvSpPr>
        <p:spPr>
          <a:xfrm>
            <a:off x="5684013" y="3316500"/>
            <a:ext cx="1661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2</a:t>
            </a:r>
            <a:r>
              <a:rPr b="1" lang="en" sz="2200">
                <a:latin typeface="Roboto"/>
                <a:ea typeface="Roboto"/>
                <a:cs typeface="Roboto"/>
                <a:sym typeface="Roboto"/>
              </a:rPr>
              <a:t>0%</a:t>
            </a:r>
            <a:endParaRPr b="1" sz="2200">
              <a:latin typeface="Roboto"/>
              <a:ea typeface="Roboto"/>
              <a:cs typeface="Roboto"/>
              <a:sym typeface="Roboto"/>
            </a:endParaRPr>
          </a:p>
        </p:txBody>
      </p:sp>
      <p:sp>
        <p:nvSpPr>
          <p:cNvPr id="154" name="Google Shape;154;p26"/>
          <p:cNvSpPr txBox="1"/>
          <p:nvPr/>
        </p:nvSpPr>
        <p:spPr>
          <a:xfrm>
            <a:off x="445125" y="308175"/>
            <a:ext cx="7439100" cy="6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Roboto"/>
                <a:ea typeface="Roboto"/>
                <a:cs typeface="Roboto"/>
                <a:sym typeface="Roboto"/>
              </a:rPr>
              <a:t>Training &amp; Validation Split</a:t>
            </a:r>
            <a:endParaRPr sz="3500">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the Model</a:t>
            </a:r>
            <a:endParaRPr/>
          </a:p>
          <a:p>
            <a:pPr indent="0" lvl="0" marL="0" rtl="0" algn="l">
              <a:spcBef>
                <a:spcPts val="0"/>
              </a:spcBef>
              <a:spcAft>
                <a:spcPts val="0"/>
              </a:spcAft>
              <a:buNone/>
            </a:pPr>
            <a:r>
              <a:t/>
            </a:r>
            <a:endParaRPr/>
          </a:p>
        </p:txBody>
      </p:sp>
      <p:sp>
        <p:nvSpPr>
          <p:cNvPr id="160" name="Google Shape;160;p27"/>
          <p:cNvSpPr txBox="1"/>
          <p:nvPr>
            <p:ph idx="1" type="body"/>
          </p:nvPr>
        </p:nvSpPr>
        <p:spPr>
          <a:xfrm>
            <a:off x="311725" y="1510900"/>
            <a:ext cx="7855500" cy="40986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000000"/>
              </a:buClr>
              <a:buSzPts val="1400"/>
              <a:buChar char="●"/>
            </a:pPr>
            <a:r>
              <a:rPr lang="en" sz="1400">
                <a:solidFill>
                  <a:srgbClr val="000000"/>
                </a:solidFill>
              </a:rPr>
              <a:t>Model: KMeans</a:t>
            </a:r>
            <a:endParaRPr sz="1400">
              <a:solidFill>
                <a:srgbClr val="000000"/>
              </a:solidFill>
            </a:endParaRPr>
          </a:p>
          <a:p>
            <a:pPr indent="-317500" lvl="0" marL="457200" rtl="0" algn="l">
              <a:lnSpc>
                <a:spcPct val="95000"/>
              </a:lnSpc>
              <a:spcBef>
                <a:spcPts val="0"/>
              </a:spcBef>
              <a:spcAft>
                <a:spcPts val="0"/>
              </a:spcAft>
              <a:buClr>
                <a:srgbClr val="000000"/>
              </a:buClr>
              <a:buSzPts val="1400"/>
              <a:buChar char="●"/>
            </a:pPr>
            <a:r>
              <a:rPr lang="en" sz="1400">
                <a:solidFill>
                  <a:srgbClr val="000000"/>
                </a:solidFill>
              </a:rPr>
              <a:t>KMeans is a clustering algorithm. </a:t>
            </a:r>
            <a:endParaRPr sz="1400">
              <a:solidFill>
                <a:srgbClr val="000000"/>
              </a:solidFill>
            </a:endParaRPr>
          </a:p>
          <a:p>
            <a:pPr indent="-317500" lvl="1" marL="914400" rtl="0" algn="l">
              <a:lnSpc>
                <a:spcPct val="95000"/>
              </a:lnSpc>
              <a:spcBef>
                <a:spcPts val="0"/>
              </a:spcBef>
              <a:spcAft>
                <a:spcPts val="0"/>
              </a:spcAft>
              <a:buClr>
                <a:srgbClr val="000000"/>
              </a:buClr>
              <a:buSzPts val="1400"/>
              <a:buChar char="○"/>
            </a:pPr>
            <a:r>
              <a:rPr lang="en" sz="1400">
                <a:solidFill>
                  <a:srgbClr val="000000"/>
                </a:solidFill>
              </a:rPr>
              <a:t>It generates clusters based off of means that it selects from data it is given</a:t>
            </a:r>
            <a:endParaRPr sz="1400">
              <a:solidFill>
                <a:srgbClr val="000000"/>
              </a:solidFill>
            </a:endParaRPr>
          </a:p>
          <a:p>
            <a:pPr indent="-317500" lvl="1" marL="914400" rtl="0" algn="l">
              <a:lnSpc>
                <a:spcPct val="95000"/>
              </a:lnSpc>
              <a:spcBef>
                <a:spcPts val="0"/>
              </a:spcBef>
              <a:spcAft>
                <a:spcPts val="0"/>
              </a:spcAft>
              <a:buClr>
                <a:srgbClr val="000000"/>
              </a:buClr>
              <a:buSzPts val="1400"/>
              <a:buChar char="○"/>
            </a:pPr>
            <a:r>
              <a:rPr lang="en" sz="1400">
                <a:solidFill>
                  <a:srgbClr val="000000"/>
                </a:solidFill>
              </a:rPr>
              <a:t>Keeps updating the means until the values stop changing</a:t>
            </a:r>
            <a:endParaRPr sz="1400">
              <a:solidFill>
                <a:srgbClr val="000000"/>
              </a:solidFill>
            </a:endParaRPr>
          </a:p>
          <a:p>
            <a:pPr indent="-317500" lvl="2" marL="1371600" rtl="0" algn="l">
              <a:lnSpc>
                <a:spcPct val="95000"/>
              </a:lnSpc>
              <a:spcBef>
                <a:spcPts val="0"/>
              </a:spcBef>
              <a:spcAft>
                <a:spcPts val="0"/>
              </a:spcAft>
              <a:buClr>
                <a:srgbClr val="000000"/>
              </a:buClr>
              <a:buSzPts val="1400"/>
              <a:buChar char="■"/>
            </a:pPr>
            <a:r>
              <a:rPr lang="en" sz="1400">
                <a:solidFill>
                  <a:srgbClr val="000000"/>
                </a:solidFill>
              </a:rPr>
              <a:t>This is called the training phase of the model</a:t>
            </a:r>
            <a:endParaRPr sz="1400">
              <a:solidFill>
                <a:srgbClr val="000000"/>
              </a:solidFill>
            </a:endParaRPr>
          </a:p>
          <a:p>
            <a:pPr indent="-317500" lvl="0" marL="457200" rtl="0" algn="l">
              <a:lnSpc>
                <a:spcPct val="95000"/>
              </a:lnSpc>
              <a:spcBef>
                <a:spcPts val="0"/>
              </a:spcBef>
              <a:spcAft>
                <a:spcPts val="0"/>
              </a:spcAft>
              <a:buClr>
                <a:srgbClr val="000000"/>
              </a:buClr>
              <a:buSzPts val="1400"/>
              <a:buChar char="●"/>
            </a:pPr>
            <a:r>
              <a:rPr lang="en" sz="1400">
                <a:solidFill>
                  <a:srgbClr val="000000"/>
                </a:solidFill>
              </a:rPr>
              <a:t>You input to the model the desired number of clusters</a:t>
            </a:r>
            <a:endParaRPr sz="1400">
              <a:solidFill>
                <a:srgbClr val="000000"/>
              </a:solidFill>
            </a:endParaRPr>
          </a:p>
          <a:p>
            <a:pPr indent="-317500" lvl="1" marL="914400" rtl="0" algn="l">
              <a:lnSpc>
                <a:spcPct val="95000"/>
              </a:lnSpc>
              <a:spcBef>
                <a:spcPts val="0"/>
              </a:spcBef>
              <a:spcAft>
                <a:spcPts val="0"/>
              </a:spcAft>
              <a:buClr>
                <a:srgbClr val="000000"/>
              </a:buClr>
              <a:buSzPts val="1400"/>
              <a:buChar char="○"/>
            </a:pPr>
            <a:r>
              <a:rPr lang="en" sz="1400">
                <a:solidFill>
                  <a:srgbClr val="000000"/>
                </a:solidFill>
              </a:rPr>
              <a:t>The number of clusters is dependent on the number of classes in the data.</a:t>
            </a:r>
            <a:endParaRPr sz="1400">
              <a:solidFill>
                <a:srgbClr val="000000"/>
              </a:solidFill>
            </a:endParaRPr>
          </a:p>
          <a:p>
            <a:pPr indent="-317500" lvl="0" marL="457200" rtl="0" algn="l">
              <a:lnSpc>
                <a:spcPct val="95000"/>
              </a:lnSpc>
              <a:spcBef>
                <a:spcPts val="0"/>
              </a:spcBef>
              <a:spcAft>
                <a:spcPts val="0"/>
              </a:spcAft>
              <a:buClr>
                <a:srgbClr val="000000"/>
              </a:buClr>
              <a:buSzPts val="1400"/>
              <a:buChar char="●"/>
            </a:pPr>
            <a:r>
              <a:rPr lang="en" sz="1400">
                <a:solidFill>
                  <a:srgbClr val="000000"/>
                </a:solidFill>
              </a:rPr>
              <a:t>Using the training data it was given, the KMeans model created two clusters</a:t>
            </a:r>
            <a:endParaRPr sz="1400">
              <a:solidFill>
                <a:srgbClr val="000000"/>
              </a:solidFill>
            </a:endParaRPr>
          </a:p>
          <a:p>
            <a:pPr indent="-317500" lvl="1" marL="914400" rtl="0" algn="l">
              <a:lnSpc>
                <a:spcPct val="95000"/>
              </a:lnSpc>
              <a:spcBef>
                <a:spcPts val="0"/>
              </a:spcBef>
              <a:spcAft>
                <a:spcPts val="0"/>
              </a:spcAft>
              <a:buClr>
                <a:srgbClr val="000000"/>
              </a:buClr>
              <a:buSzPts val="1400"/>
              <a:buChar char="○"/>
            </a:pPr>
            <a:r>
              <a:rPr lang="en" sz="1400">
                <a:solidFill>
                  <a:srgbClr val="000000"/>
                </a:solidFill>
              </a:rPr>
              <a:t>Each Cluster represents a mean value for the pixels of the images</a:t>
            </a:r>
            <a:endParaRPr sz="1400">
              <a:solidFill>
                <a:srgbClr val="000000"/>
              </a:solidFill>
            </a:endParaRPr>
          </a:p>
          <a:p>
            <a:pPr indent="-317500" lvl="0" marL="457200" rtl="0" algn="l">
              <a:lnSpc>
                <a:spcPct val="95000"/>
              </a:lnSpc>
              <a:spcBef>
                <a:spcPts val="0"/>
              </a:spcBef>
              <a:spcAft>
                <a:spcPts val="0"/>
              </a:spcAft>
              <a:buClr>
                <a:srgbClr val="000000"/>
              </a:buClr>
              <a:buSzPts val="1400"/>
              <a:buChar char="●"/>
            </a:pPr>
            <a:r>
              <a:rPr lang="en" sz="1400">
                <a:solidFill>
                  <a:srgbClr val="000000"/>
                </a:solidFill>
              </a:rPr>
              <a:t>Ideally, the clusters should only have images that are similar to each other</a:t>
            </a:r>
            <a:endParaRPr sz="1400">
              <a:solidFill>
                <a:srgbClr val="000000"/>
              </a:solidFill>
            </a:endParaRPr>
          </a:p>
          <a:p>
            <a:pPr indent="-304800" lvl="1" marL="914400" rtl="0" algn="l">
              <a:lnSpc>
                <a:spcPct val="95000"/>
              </a:lnSpc>
              <a:spcBef>
                <a:spcPts val="0"/>
              </a:spcBef>
              <a:spcAft>
                <a:spcPts val="0"/>
              </a:spcAft>
              <a:buClr>
                <a:srgbClr val="000000"/>
              </a:buClr>
              <a:buSzPts val="1200"/>
              <a:buChar char="○"/>
            </a:pPr>
            <a:r>
              <a:rPr lang="en" sz="1200">
                <a:solidFill>
                  <a:srgbClr val="000000"/>
                </a:solidFill>
              </a:rPr>
              <a:t>We would see this by little overlap in the graph of the clusters</a:t>
            </a:r>
            <a:endParaRPr sz="1200">
              <a:solidFill>
                <a:srgbClr val="000000"/>
              </a:solidFill>
            </a:endParaRPr>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Validating the Model</a:t>
            </a:r>
            <a:endParaRPr/>
          </a:p>
          <a:p>
            <a:pPr indent="0" lvl="0" marL="0" rtl="0" algn="l">
              <a:spcBef>
                <a:spcPts val="0"/>
              </a:spcBef>
              <a:spcAft>
                <a:spcPts val="0"/>
              </a:spcAft>
              <a:buNone/>
            </a:pPr>
            <a:r>
              <a:t/>
            </a:r>
            <a:endParaRPr/>
          </a:p>
        </p:txBody>
      </p:sp>
      <p:sp>
        <p:nvSpPr>
          <p:cNvPr id="166" name="Google Shape;166;p28"/>
          <p:cNvSpPr txBox="1"/>
          <p:nvPr/>
        </p:nvSpPr>
        <p:spPr>
          <a:xfrm>
            <a:off x="4213650" y="940200"/>
            <a:ext cx="43332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A training accuracy is calculated</a:t>
            </a:r>
            <a:endParaRPr sz="1600">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Then the KMeans model should be tested with the validation data that was set aside to evaluate how well it can classify data it has never seen before</a:t>
            </a:r>
            <a:endParaRPr sz="1600">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The model classification of the validation data to a cluster should be compared with the actual label of each validation data point</a:t>
            </a:r>
            <a:endParaRPr sz="1600">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A validation accuracy percent would then be calculated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4294967295" type="title"/>
          </p:nvPr>
        </p:nvSpPr>
        <p:spPr>
          <a:xfrm>
            <a:off x="311700" y="31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Model- Closest to Ideal</a:t>
            </a:r>
            <a:endParaRPr/>
          </a:p>
        </p:txBody>
      </p:sp>
      <p:sp>
        <p:nvSpPr>
          <p:cNvPr id="177" name="Google Shape;177;p30"/>
          <p:cNvSpPr txBox="1"/>
          <p:nvPr/>
        </p:nvSpPr>
        <p:spPr>
          <a:xfrm>
            <a:off x="4" y="4200700"/>
            <a:ext cx="51069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Image Caption: </a:t>
            </a:r>
            <a:endParaRPr sz="1200"/>
          </a:p>
          <a:p>
            <a:pPr indent="0" lvl="0" marL="0" rtl="0" algn="ctr">
              <a:spcBef>
                <a:spcPts val="0"/>
              </a:spcBef>
              <a:spcAft>
                <a:spcPts val="0"/>
              </a:spcAft>
              <a:buNone/>
            </a:pPr>
            <a:r>
              <a:rPr lang="en" sz="1200"/>
              <a:t>This figure is a graph that shows the final centers of Alexa’s KMeans model after it finished training. This should ideally be a complete split between the clusters.</a:t>
            </a:r>
            <a:endParaRPr sz="1200"/>
          </a:p>
        </p:txBody>
      </p:sp>
      <p:sp>
        <p:nvSpPr>
          <p:cNvPr id="178" name="Google Shape;178;p30"/>
          <p:cNvSpPr txBox="1"/>
          <p:nvPr/>
        </p:nvSpPr>
        <p:spPr>
          <a:xfrm>
            <a:off x="267575" y="1570525"/>
            <a:ext cx="1966200" cy="15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txBox="1"/>
          <p:nvPr/>
        </p:nvSpPr>
        <p:spPr>
          <a:xfrm>
            <a:off x="5909850" y="793838"/>
            <a:ext cx="2652600" cy="377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These parts of the clusters are not overlapping, as it can be seen by the colors </a:t>
            </a:r>
            <a:endParaRPr/>
          </a:p>
          <a:p>
            <a:pPr indent="-317500" lvl="0" marL="457200" rtl="0" algn="l">
              <a:spcBef>
                <a:spcPts val="0"/>
              </a:spcBef>
              <a:spcAft>
                <a:spcPts val="0"/>
              </a:spcAft>
              <a:buSzPts val="1400"/>
              <a:buChar char="●"/>
            </a:pPr>
            <a:r>
              <a:rPr lang="en"/>
              <a:t>This means that the model is able to cluster these data points into the right group</a:t>
            </a:r>
            <a:endParaRPr/>
          </a:p>
          <a:p>
            <a:pPr indent="-317500" lvl="0" marL="457200" rtl="0" algn="l">
              <a:spcBef>
                <a:spcPts val="0"/>
              </a:spcBef>
              <a:spcAft>
                <a:spcPts val="0"/>
              </a:spcAft>
              <a:buSzPts val="1400"/>
              <a:buChar char="●"/>
            </a:pPr>
            <a:r>
              <a:rPr lang="en"/>
              <a:t>These data points were easier for the model to classify then the ones in the middle</a:t>
            </a:r>
            <a:endParaRPr/>
          </a:p>
          <a:p>
            <a:pPr indent="-317500" lvl="0" marL="457200" rtl="0" algn="l">
              <a:spcBef>
                <a:spcPts val="0"/>
              </a:spcBef>
              <a:spcAft>
                <a:spcPts val="0"/>
              </a:spcAft>
              <a:buSzPts val="1400"/>
              <a:buChar char="●"/>
            </a:pPr>
            <a:r>
              <a:rPr lang="en"/>
              <a:t>However, there is a lot of overlap overall, meaning that the model has a lot of room for improvement</a:t>
            </a:r>
            <a:endParaRPr/>
          </a:p>
        </p:txBody>
      </p:sp>
      <p:pic>
        <p:nvPicPr>
          <p:cNvPr id="180" name="Google Shape;180;p30"/>
          <p:cNvPicPr preferRelativeResize="0"/>
          <p:nvPr/>
        </p:nvPicPr>
        <p:blipFill>
          <a:blip r:embed="rId3">
            <a:alphaModFix/>
          </a:blip>
          <a:stretch>
            <a:fillRect/>
          </a:stretch>
        </p:blipFill>
        <p:spPr>
          <a:xfrm>
            <a:off x="390125" y="1015613"/>
            <a:ext cx="3901545" cy="3059249"/>
          </a:xfrm>
          <a:prstGeom prst="rect">
            <a:avLst/>
          </a:prstGeom>
          <a:noFill/>
          <a:ln>
            <a:noFill/>
          </a:ln>
        </p:spPr>
      </p:pic>
      <p:cxnSp>
        <p:nvCxnSpPr>
          <p:cNvPr id="181" name="Google Shape;181;p30"/>
          <p:cNvCxnSpPr/>
          <p:nvPr/>
        </p:nvCxnSpPr>
        <p:spPr>
          <a:xfrm rot="10800000">
            <a:off x="3869500" y="1634300"/>
            <a:ext cx="1617000" cy="300"/>
          </a:xfrm>
          <a:prstGeom prst="straightConnector1">
            <a:avLst/>
          </a:prstGeom>
          <a:noFill/>
          <a:ln cap="flat" cmpd="sng" w="9525">
            <a:solidFill>
              <a:schemeClr val="dk1"/>
            </a:solidFill>
            <a:prstDash val="solid"/>
            <a:round/>
            <a:headEnd len="med" w="med" type="none"/>
            <a:tailEnd len="med" w="med" type="triangle"/>
          </a:ln>
        </p:spPr>
      </p:cxnSp>
      <p:cxnSp>
        <p:nvCxnSpPr>
          <p:cNvPr id="182" name="Google Shape;182;p30"/>
          <p:cNvCxnSpPr/>
          <p:nvPr/>
        </p:nvCxnSpPr>
        <p:spPr>
          <a:xfrm rot="10800000">
            <a:off x="3944850" y="3357575"/>
            <a:ext cx="17001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60150" y="359125"/>
            <a:ext cx="9768900" cy="623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Discussion &amp; Conclusions - Alexa </a:t>
            </a:r>
            <a:r>
              <a:rPr i="1" lang="en">
                <a:latin typeface="Kalam"/>
                <a:ea typeface="Kalam"/>
                <a:cs typeface="Kalam"/>
                <a:sym typeface="Kalam"/>
              </a:rPr>
              <a:t>						   			</a:t>
            </a:r>
            <a:endParaRPr i="1"/>
          </a:p>
        </p:txBody>
      </p:sp>
      <p:sp>
        <p:nvSpPr>
          <p:cNvPr id="188" name="Google Shape;188;p31"/>
          <p:cNvSpPr txBox="1"/>
          <p:nvPr/>
        </p:nvSpPr>
        <p:spPr>
          <a:xfrm>
            <a:off x="311725" y="1473200"/>
            <a:ext cx="8312400" cy="2130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We </a:t>
            </a:r>
            <a:r>
              <a:rPr lang="en" sz="1600">
                <a:latin typeface="Roboto"/>
                <a:ea typeface="Roboto"/>
                <a:cs typeface="Roboto"/>
                <a:sym typeface="Roboto"/>
              </a:rPr>
              <a:t>noticed how unbalanced the data ended up being and that’s something we should fix.</a:t>
            </a:r>
            <a:endParaRPr sz="1600">
              <a:latin typeface="Roboto"/>
              <a:ea typeface="Roboto"/>
              <a:cs typeface="Roboto"/>
              <a:sym typeface="Roboto"/>
            </a:endParaRPr>
          </a:p>
          <a:p>
            <a:pPr indent="-330200" lvl="0" marL="457200" marR="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We didn’t get a lot of time with checking the accuracy.</a:t>
            </a:r>
            <a:endParaRPr sz="1600">
              <a:latin typeface="Roboto"/>
              <a:ea typeface="Roboto"/>
              <a:cs typeface="Roboto"/>
              <a:sym typeface="Roboto"/>
            </a:endParaRPr>
          </a:p>
          <a:p>
            <a:pPr indent="-330200" lvl="0" marL="457200" marR="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Deep learning was brought up and it is definitely something we could experiment with..</a:t>
            </a:r>
            <a:endParaRPr sz="1600">
              <a:latin typeface="Roboto"/>
              <a:ea typeface="Roboto"/>
              <a:cs typeface="Roboto"/>
              <a:sym typeface="Roboto"/>
            </a:endParaRPr>
          </a:p>
          <a:p>
            <a:pPr indent="-330200" lvl="0" marL="457200" marR="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We could add on to the code using the other data we were given.</a:t>
            </a:r>
            <a:endParaRPr sz="1600">
              <a:latin typeface="Roboto"/>
              <a:ea typeface="Roboto"/>
              <a:cs typeface="Roboto"/>
              <a:sym typeface="Roboto"/>
            </a:endParaRPr>
          </a:p>
          <a:p>
            <a:pPr indent="-330200" lvl="0" marL="457200" marR="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Experiment with the different types of data.</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3" name="Google Shape;73;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sz="1800">
                <a:solidFill>
                  <a:srgbClr val="000000"/>
                </a:solidFill>
              </a:rPr>
              <a:t>Introduction</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Background/Relevant Work</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Methodology:</a:t>
            </a:r>
            <a:endParaRPr b="1" sz="1800">
              <a:solidFill>
                <a:srgbClr val="000000"/>
              </a:solidFill>
            </a:endParaRPr>
          </a:p>
          <a:p>
            <a:pPr indent="-317500" lvl="1" marL="914400" rtl="0" algn="l">
              <a:spcBef>
                <a:spcPts val="0"/>
              </a:spcBef>
              <a:spcAft>
                <a:spcPts val="0"/>
              </a:spcAft>
              <a:buClr>
                <a:srgbClr val="000000"/>
              </a:buClr>
              <a:buSzPts val="1400"/>
              <a:buFont typeface="Roboto"/>
              <a:buChar char="○"/>
            </a:pPr>
            <a:r>
              <a:rPr b="1" lang="en" sz="1400">
                <a:solidFill>
                  <a:srgbClr val="000000"/>
                </a:solidFill>
              </a:rPr>
              <a:t>Data </a:t>
            </a:r>
            <a:endParaRPr b="1" sz="1400">
              <a:solidFill>
                <a:srgbClr val="000000"/>
              </a:solidFill>
            </a:endParaRPr>
          </a:p>
          <a:p>
            <a:pPr indent="-317500" lvl="1" marL="914400" rtl="0" algn="l">
              <a:spcBef>
                <a:spcPts val="0"/>
              </a:spcBef>
              <a:spcAft>
                <a:spcPts val="0"/>
              </a:spcAft>
              <a:buClr>
                <a:srgbClr val="000000"/>
              </a:buClr>
              <a:buSzPts val="1400"/>
              <a:buFont typeface="Roboto"/>
              <a:buChar char="○"/>
            </a:pPr>
            <a:r>
              <a:rPr b="1" lang="en" sz="1400">
                <a:solidFill>
                  <a:srgbClr val="000000"/>
                </a:solidFill>
              </a:rPr>
              <a:t>Experiments </a:t>
            </a:r>
            <a:endParaRPr b="1" sz="1400">
              <a:solidFill>
                <a:srgbClr val="000000"/>
              </a:solidFill>
            </a:endParaRPr>
          </a:p>
          <a:p>
            <a:pPr indent="-317500" lvl="1" marL="914400" rtl="0" algn="l">
              <a:spcBef>
                <a:spcPts val="0"/>
              </a:spcBef>
              <a:spcAft>
                <a:spcPts val="0"/>
              </a:spcAft>
              <a:buClr>
                <a:srgbClr val="000000"/>
              </a:buClr>
              <a:buSzPts val="1400"/>
              <a:buFont typeface="Roboto"/>
              <a:buChar char="○"/>
            </a:pPr>
            <a:r>
              <a:rPr b="1" lang="en" sz="1400">
                <a:solidFill>
                  <a:srgbClr val="000000"/>
                </a:solidFill>
              </a:rPr>
              <a:t>Results </a:t>
            </a:r>
            <a:endParaRPr b="1" sz="1400">
              <a:solidFill>
                <a:srgbClr val="000000"/>
              </a:solidFill>
            </a:endParaRPr>
          </a:p>
          <a:p>
            <a:pPr indent="-317500" lvl="0" marL="457200" rtl="0" algn="l">
              <a:spcBef>
                <a:spcPts val="0"/>
              </a:spcBef>
              <a:spcAft>
                <a:spcPts val="0"/>
              </a:spcAft>
              <a:buClr>
                <a:srgbClr val="000000"/>
              </a:buClr>
              <a:buSzPts val="1400"/>
              <a:buChar char="-"/>
            </a:pPr>
            <a:r>
              <a:rPr b="1" lang="en" sz="1800">
                <a:solidFill>
                  <a:srgbClr val="000000"/>
                </a:solidFill>
              </a:rPr>
              <a:t>Discussion </a:t>
            </a:r>
            <a:endParaRPr b="1" sz="1800">
              <a:solidFill>
                <a:srgbClr val="000000"/>
              </a:solidFill>
            </a:endParaRPr>
          </a:p>
          <a:p>
            <a:pPr indent="-317500" lvl="0" marL="457200" rtl="0" algn="l">
              <a:spcBef>
                <a:spcPts val="0"/>
              </a:spcBef>
              <a:spcAft>
                <a:spcPts val="0"/>
              </a:spcAft>
              <a:buClr>
                <a:srgbClr val="000000"/>
              </a:buClr>
              <a:buSzPts val="1400"/>
              <a:buChar char="-"/>
            </a:pPr>
            <a:r>
              <a:rPr b="1" lang="en" sz="1800">
                <a:solidFill>
                  <a:srgbClr val="000000"/>
                </a:solidFill>
              </a:rPr>
              <a:t>Conclusions/Future Work </a:t>
            </a:r>
            <a:endParaRPr b="1" sz="1800">
              <a:solidFill>
                <a:srgbClr val="000000"/>
              </a:solidFill>
            </a:endParaRPr>
          </a:p>
          <a:p>
            <a:pPr indent="-317500" lvl="0" marL="457200" rtl="0" algn="l">
              <a:spcBef>
                <a:spcPts val="0"/>
              </a:spcBef>
              <a:spcAft>
                <a:spcPts val="0"/>
              </a:spcAft>
              <a:buClr>
                <a:srgbClr val="000000"/>
              </a:buClr>
              <a:buSzPts val="1400"/>
              <a:buChar char="-"/>
            </a:pPr>
            <a:r>
              <a:rPr b="1" lang="en" sz="1800">
                <a:solidFill>
                  <a:srgbClr val="000000"/>
                </a:solidFill>
              </a:rPr>
              <a:t>What I Learned</a:t>
            </a:r>
            <a:endParaRPr b="1"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Our Individual Learnings</a:t>
            </a: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25" y="1171200"/>
            <a:ext cx="3706500" cy="122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Siyona</a:t>
            </a:r>
            <a:endParaRPr/>
          </a:p>
        </p:txBody>
      </p:sp>
      <p:sp>
        <p:nvSpPr>
          <p:cNvPr id="199" name="Google Shape;199;p33"/>
          <p:cNvSpPr txBox="1"/>
          <p:nvPr>
            <p:ph idx="1" type="body"/>
          </p:nvPr>
        </p:nvSpPr>
        <p:spPr>
          <a:xfrm>
            <a:off x="4572000" y="866400"/>
            <a:ext cx="4166400" cy="3410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Different</a:t>
            </a:r>
            <a:r>
              <a:rPr lang="en" sz="2000">
                <a:solidFill>
                  <a:schemeClr val="dk1"/>
                </a:solidFill>
              </a:rPr>
              <a:t> forms of AI</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How they can help and harm</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Ethical use of data</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Data privacy and how it can be </a:t>
            </a:r>
            <a:r>
              <a:rPr lang="en" sz="2000">
                <a:solidFill>
                  <a:schemeClr val="dk1"/>
                </a:solidFill>
              </a:rPr>
              <a:t>breached</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Python basics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Designing a K-means model</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Inputting data and plotting</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Dan</a:t>
            </a:r>
            <a:endParaRPr/>
          </a:p>
        </p:txBody>
      </p:sp>
      <p:sp>
        <p:nvSpPr>
          <p:cNvPr id="205" name="Google Shape;205;p34"/>
          <p:cNvSpPr txBox="1"/>
          <p:nvPr/>
        </p:nvSpPr>
        <p:spPr>
          <a:xfrm>
            <a:off x="311725" y="1490175"/>
            <a:ext cx="5537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Basic machine learning </a:t>
            </a:r>
            <a:r>
              <a:rPr lang="en">
                <a:latin typeface="Roboto"/>
                <a:ea typeface="Roboto"/>
                <a:cs typeface="Roboto"/>
                <a:sym typeface="Roboto"/>
              </a:rPr>
              <a:t>concepts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Manipulating data</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Graphing data</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Using python libraries for machine learning(scikit learn, numpy, matplotlib, etc)</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Reading files using python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Manipulating multiple forms of data in Python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Text, images, numerical, musical, video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Usage of AI and its limitations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AI ethics</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Alexa</a:t>
            </a:r>
            <a:endParaRPr/>
          </a:p>
          <a:p>
            <a:pPr indent="0" lvl="0" marL="0" rtl="0" algn="l">
              <a:spcBef>
                <a:spcPts val="0"/>
              </a:spcBef>
              <a:spcAft>
                <a:spcPts val="0"/>
              </a:spcAft>
              <a:buNone/>
            </a:pPr>
            <a:r>
              <a:t/>
            </a:r>
            <a:endParaRPr/>
          </a:p>
        </p:txBody>
      </p:sp>
      <p:sp>
        <p:nvSpPr>
          <p:cNvPr id="211" name="Google Shape;211;p35"/>
          <p:cNvSpPr txBox="1"/>
          <p:nvPr/>
        </p:nvSpPr>
        <p:spPr>
          <a:xfrm>
            <a:off x="407375" y="1476450"/>
            <a:ext cx="7594800" cy="3024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Invasion of privacy when it comes to AI.</a:t>
            </a:r>
            <a:endParaRPr>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Collecting and analyzing data.</a:t>
            </a:r>
            <a:endParaRPr>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Limitations that AI should probably have.</a:t>
            </a:r>
            <a:endParaRPr>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Responsible AI and data use.</a:t>
            </a:r>
            <a:endParaRPr>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How AI can be very useful in daily life.</a:t>
            </a:r>
            <a:endParaRPr>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AI can be harmful if you have bad intentions and use it wrongfully.</a:t>
            </a:r>
            <a:endParaRPr>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Figured out how to use kmeans.</a:t>
            </a:r>
            <a:endParaRPr>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Learned how to plot data on python.</a:t>
            </a:r>
            <a:endParaRPr>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How to go through data using code/python.</a:t>
            </a:r>
            <a:endParaRPr>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I’ve created apps in the past, simple functioning ones of course, but now with the knowledge I gained from this cohort I will definitely explore into the AI world more and would look to implement AI into the apps I create in the future.</a:t>
            </a:r>
            <a:endParaRPr>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40875" y="347925"/>
            <a:ext cx="43947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Nicky</a:t>
            </a:r>
            <a:endParaRPr/>
          </a:p>
        </p:txBody>
      </p:sp>
      <p:sp>
        <p:nvSpPr>
          <p:cNvPr id="217" name="Google Shape;217;p36"/>
          <p:cNvSpPr txBox="1"/>
          <p:nvPr>
            <p:ph idx="1" type="body"/>
          </p:nvPr>
        </p:nvSpPr>
        <p:spPr>
          <a:xfrm>
            <a:off x="4644675" y="1143800"/>
            <a:ext cx="4166400" cy="3455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Data Preprocessing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Python Basics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Overview of AI, ML, and data analytics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Python libraries (Numpy, Matplotlib, Pandas)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t>
            </a:r>
            <a:r>
              <a:rPr lang="en"/>
              <a:t>ulia</a:t>
            </a:r>
            <a:endParaRPr/>
          </a:p>
          <a:p>
            <a:pPr indent="0" lvl="0" marL="0" rtl="0" algn="l">
              <a:spcBef>
                <a:spcPts val="0"/>
              </a:spcBef>
              <a:spcAft>
                <a:spcPts val="0"/>
              </a:spcAft>
              <a:buNone/>
            </a:pPr>
            <a:r>
              <a:t/>
            </a:r>
            <a:endParaRPr/>
          </a:p>
        </p:txBody>
      </p:sp>
      <p:sp>
        <p:nvSpPr>
          <p:cNvPr id="223" name="Google Shape;223;p37"/>
          <p:cNvSpPr txBox="1"/>
          <p:nvPr/>
        </p:nvSpPr>
        <p:spPr>
          <a:xfrm>
            <a:off x="448650" y="1474425"/>
            <a:ext cx="8246700" cy="3510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Uses of AI</a:t>
            </a:r>
            <a:endParaRPr sz="1200"/>
          </a:p>
          <a:p>
            <a:pPr indent="-304800" lvl="1" marL="914400" rtl="0" algn="l">
              <a:spcBef>
                <a:spcPts val="0"/>
              </a:spcBef>
              <a:spcAft>
                <a:spcPts val="0"/>
              </a:spcAft>
              <a:buSzPts val="1200"/>
              <a:buChar char="○"/>
            </a:pPr>
            <a:r>
              <a:rPr lang="en" sz="1200"/>
              <a:t>AI is useful in a wide variety of fields including healthcare, finance, entertainment, and many more</a:t>
            </a:r>
            <a:endParaRPr sz="1200"/>
          </a:p>
          <a:p>
            <a:pPr indent="-304800" lvl="1" marL="914400" rtl="0" algn="l">
              <a:spcBef>
                <a:spcPts val="0"/>
              </a:spcBef>
              <a:spcAft>
                <a:spcPts val="0"/>
              </a:spcAft>
              <a:buSzPts val="1200"/>
              <a:buChar char="○"/>
            </a:pPr>
            <a:r>
              <a:rPr lang="en" sz="1200"/>
              <a:t>AI also has diverse personal applications, for example many people know and use chatGPT</a:t>
            </a:r>
            <a:endParaRPr sz="1200"/>
          </a:p>
          <a:p>
            <a:pPr indent="-304800" lvl="0" marL="457200" rtl="0" algn="l">
              <a:spcBef>
                <a:spcPts val="0"/>
              </a:spcBef>
              <a:spcAft>
                <a:spcPts val="0"/>
              </a:spcAft>
              <a:buSzPts val="1200"/>
              <a:buChar char="●"/>
            </a:pPr>
            <a:r>
              <a:rPr lang="en" sz="1200"/>
              <a:t>AI has applications to all of the following concepts: Data Science, Big Data, and Machine Learning</a:t>
            </a:r>
            <a:endParaRPr sz="1200"/>
          </a:p>
          <a:p>
            <a:pPr indent="-304800" lvl="1" marL="914400" rtl="0" algn="l">
              <a:spcBef>
                <a:spcPts val="0"/>
              </a:spcBef>
              <a:spcAft>
                <a:spcPts val="0"/>
              </a:spcAft>
              <a:buSzPts val="1200"/>
              <a:buChar char="○"/>
            </a:pPr>
            <a:r>
              <a:rPr lang="en" sz="1200" u="sng"/>
              <a:t>Data Science:</a:t>
            </a:r>
            <a:r>
              <a:rPr lang="en" sz="1200"/>
              <a:t> involves breaking down data in order to discover patterns and uncover meaning</a:t>
            </a:r>
            <a:endParaRPr sz="1200"/>
          </a:p>
          <a:p>
            <a:pPr indent="-304800" lvl="1" marL="914400" rtl="0" algn="l">
              <a:spcBef>
                <a:spcPts val="0"/>
              </a:spcBef>
              <a:spcAft>
                <a:spcPts val="0"/>
              </a:spcAft>
              <a:buSzPts val="1200"/>
              <a:buChar char="○"/>
            </a:pPr>
            <a:r>
              <a:rPr lang="en" sz="1200" u="sng"/>
              <a:t>Big Data:</a:t>
            </a:r>
            <a:r>
              <a:rPr lang="en" sz="1200"/>
              <a:t> deals with extremely large sets of data that require very advanced tools to break down (e.g. demographics, social media user interactions)</a:t>
            </a:r>
            <a:endParaRPr sz="1200"/>
          </a:p>
          <a:p>
            <a:pPr indent="-304800" lvl="1" marL="914400" rtl="0" algn="l">
              <a:spcBef>
                <a:spcPts val="0"/>
              </a:spcBef>
              <a:spcAft>
                <a:spcPts val="0"/>
              </a:spcAft>
              <a:buSzPts val="1200"/>
              <a:buChar char="○"/>
            </a:pPr>
            <a:r>
              <a:rPr lang="en" sz="1200" u="sng"/>
              <a:t>Machine Learning:</a:t>
            </a:r>
            <a:r>
              <a:rPr lang="en" sz="1200"/>
              <a:t> the process of teaching computers to learn from data without being specifically programmed</a:t>
            </a:r>
            <a:endParaRPr sz="1200"/>
          </a:p>
          <a:p>
            <a:pPr indent="-304800" lvl="0" marL="457200" rtl="0" algn="l">
              <a:spcBef>
                <a:spcPts val="0"/>
              </a:spcBef>
              <a:spcAft>
                <a:spcPts val="0"/>
              </a:spcAft>
              <a:buSzPts val="1200"/>
              <a:buChar char="●"/>
            </a:pPr>
            <a:r>
              <a:rPr lang="en" sz="1200"/>
              <a:t>AI fuels big data, machine learning, and data science by enabling data processing, learning, and insights extraction </a:t>
            </a:r>
            <a:endParaRPr sz="1200"/>
          </a:p>
          <a:p>
            <a:pPr indent="-304800" lvl="0" marL="457200" rtl="0" algn="l">
              <a:spcBef>
                <a:spcPts val="0"/>
              </a:spcBef>
              <a:spcAft>
                <a:spcPts val="0"/>
              </a:spcAft>
              <a:buSzPts val="1200"/>
              <a:buChar char="●"/>
            </a:pPr>
            <a:r>
              <a:rPr lang="en" sz="1200"/>
              <a:t>There are several different types of data that you could have (called datatypes)</a:t>
            </a:r>
            <a:endParaRPr sz="1200"/>
          </a:p>
          <a:p>
            <a:pPr indent="-304800" lvl="1" marL="914400" rtl="0" algn="l">
              <a:spcBef>
                <a:spcPts val="0"/>
              </a:spcBef>
              <a:spcAft>
                <a:spcPts val="0"/>
              </a:spcAft>
              <a:buSzPts val="1200"/>
              <a:buChar char="○"/>
            </a:pPr>
            <a:r>
              <a:rPr lang="en" sz="1200"/>
              <a:t>Image</a:t>
            </a:r>
            <a:endParaRPr sz="1200"/>
          </a:p>
          <a:p>
            <a:pPr indent="-304800" lvl="1" marL="914400" rtl="0" algn="l">
              <a:spcBef>
                <a:spcPts val="0"/>
              </a:spcBef>
              <a:spcAft>
                <a:spcPts val="0"/>
              </a:spcAft>
              <a:buSzPts val="1200"/>
              <a:buChar char="○"/>
            </a:pPr>
            <a:r>
              <a:rPr lang="en" sz="1200"/>
              <a:t>Video</a:t>
            </a:r>
            <a:endParaRPr sz="1200"/>
          </a:p>
          <a:p>
            <a:pPr indent="-304800" lvl="1" marL="914400" rtl="0" algn="l">
              <a:spcBef>
                <a:spcPts val="0"/>
              </a:spcBef>
              <a:spcAft>
                <a:spcPts val="0"/>
              </a:spcAft>
              <a:buSzPts val="1200"/>
              <a:buChar char="○"/>
            </a:pPr>
            <a:r>
              <a:rPr lang="en" sz="1200"/>
              <a:t>Numeric</a:t>
            </a:r>
            <a:endParaRPr sz="1200"/>
          </a:p>
          <a:p>
            <a:pPr indent="-304800" lvl="1" marL="914400" rtl="0" algn="l">
              <a:spcBef>
                <a:spcPts val="0"/>
              </a:spcBef>
              <a:spcAft>
                <a:spcPts val="0"/>
              </a:spcAft>
              <a:buSzPts val="1200"/>
              <a:buChar char="○"/>
            </a:pPr>
            <a:r>
              <a:rPr lang="en" sz="1200"/>
              <a:t>Text</a:t>
            </a:r>
            <a:endParaRPr sz="1200"/>
          </a:p>
          <a:p>
            <a:pPr indent="-304800" lvl="0" marL="457200" rtl="0" algn="l">
              <a:spcBef>
                <a:spcPts val="0"/>
              </a:spcBef>
              <a:spcAft>
                <a:spcPts val="0"/>
              </a:spcAft>
              <a:buSzPts val="1200"/>
              <a:buChar char="●"/>
            </a:pPr>
            <a:r>
              <a:rPr lang="en" sz="1200"/>
              <a:t>Although these are different data types, they all ultimately become represented and manipulated as numbers when it comes to working with them on computers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r>
              <a:rPr lang="en"/>
              <a:t>  </a:t>
            </a:r>
            <a:endParaRPr/>
          </a:p>
          <a:p>
            <a:pPr indent="-381000" lvl="0" marL="457200" rtl="0" algn="l">
              <a:spcBef>
                <a:spcPts val="0"/>
              </a:spcBef>
              <a:spcAft>
                <a:spcPts val="0"/>
              </a:spcAft>
              <a:buSzPts val="2400"/>
              <a:buChar char="-"/>
            </a:pPr>
            <a:r>
              <a:rPr lang="en" sz="2400"/>
              <a:t>Siyona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&amp; Overview</a:t>
            </a:r>
            <a:endParaRPr/>
          </a:p>
        </p:txBody>
      </p:sp>
      <p:sp>
        <p:nvSpPr>
          <p:cNvPr id="84" name="Google Shape;84;p16"/>
          <p:cNvSpPr txBox="1"/>
          <p:nvPr>
            <p:ph idx="1" type="body"/>
          </p:nvPr>
        </p:nvSpPr>
        <p:spPr>
          <a:xfrm>
            <a:off x="311725" y="1587775"/>
            <a:ext cx="4421400" cy="31863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lang="en" sz="2500">
                <a:solidFill>
                  <a:schemeClr val="dk1"/>
                </a:solidFill>
              </a:rPr>
              <a:t>AI </a:t>
            </a:r>
            <a:r>
              <a:rPr lang="en" sz="2500">
                <a:solidFill>
                  <a:schemeClr val="dk1"/>
                </a:solidFill>
              </a:rPr>
              <a:t>classification</a:t>
            </a:r>
            <a:r>
              <a:rPr lang="en" sz="2500">
                <a:solidFill>
                  <a:schemeClr val="dk1"/>
                </a:solidFill>
              </a:rPr>
              <a:t> model</a:t>
            </a:r>
            <a:endParaRPr sz="2500">
              <a:solidFill>
                <a:schemeClr val="dk1"/>
              </a:solidFill>
            </a:endParaRPr>
          </a:p>
          <a:p>
            <a:pPr indent="-387350" lvl="0" marL="457200" rtl="0" algn="l">
              <a:spcBef>
                <a:spcPts val="0"/>
              </a:spcBef>
              <a:spcAft>
                <a:spcPts val="0"/>
              </a:spcAft>
              <a:buClr>
                <a:schemeClr val="dk1"/>
              </a:buClr>
              <a:buSzPts val="2500"/>
              <a:buChar char="-"/>
            </a:pPr>
            <a:r>
              <a:rPr lang="en" sz="2500">
                <a:solidFill>
                  <a:schemeClr val="dk1"/>
                </a:solidFill>
              </a:rPr>
              <a:t>Classify</a:t>
            </a:r>
            <a:r>
              <a:rPr lang="en" sz="2500">
                <a:solidFill>
                  <a:schemeClr val="dk1"/>
                </a:solidFill>
              </a:rPr>
              <a:t> MRI images of knees</a:t>
            </a:r>
            <a:endParaRPr sz="2500">
              <a:solidFill>
                <a:schemeClr val="dk1"/>
              </a:solidFill>
            </a:endParaRPr>
          </a:p>
          <a:p>
            <a:pPr indent="-387350" lvl="1" marL="914400" rtl="0" algn="l">
              <a:spcBef>
                <a:spcPts val="0"/>
              </a:spcBef>
              <a:spcAft>
                <a:spcPts val="0"/>
              </a:spcAft>
              <a:buClr>
                <a:schemeClr val="dk1"/>
              </a:buClr>
              <a:buSzPts val="2500"/>
              <a:buChar char="-"/>
            </a:pPr>
            <a:r>
              <a:rPr lang="en" sz="2500">
                <a:solidFill>
                  <a:schemeClr val="dk1"/>
                </a:solidFill>
              </a:rPr>
              <a:t>b</a:t>
            </a:r>
            <a:r>
              <a:rPr lang="en" sz="2500">
                <a:solidFill>
                  <a:schemeClr val="dk1"/>
                </a:solidFill>
              </a:rPr>
              <a:t>ased on ACL tear</a:t>
            </a:r>
            <a:endParaRPr sz="2500">
              <a:solidFill>
                <a:schemeClr val="dk1"/>
              </a:solidFill>
            </a:endParaRPr>
          </a:p>
          <a:p>
            <a:pPr indent="-387350" lvl="1" marL="914400" rtl="0" algn="l">
              <a:spcBef>
                <a:spcPts val="0"/>
              </a:spcBef>
              <a:spcAft>
                <a:spcPts val="0"/>
              </a:spcAft>
              <a:buClr>
                <a:schemeClr val="dk1"/>
              </a:buClr>
              <a:buSzPts val="2500"/>
              <a:buChar char="-"/>
            </a:pPr>
            <a:r>
              <a:rPr lang="en" sz="2500">
                <a:solidFill>
                  <a:schemeClr val="dk1"/>
                </a:solidFill>
              </a:rPr>
              <a:t>healthy/unhealthy</a:t>
            </a:r>
            <a:endParaRPr sz="2500">
              <a:solidFill>
                <a:schemeClr val="dk1"/>
              </a:solidFill>
            </a:endParaRPr>
          </a:p>
          <a:p>
            <a:pPr indent="-387350" lvl="0" marL="457200" rtl="0" algn="l">
              <a:spcBef>
                <a:spcPts val="0"/>
              </a:spcBef>
              <a:spcAft>
                <a:spcPts val="0"/>
              </a:spcAft>
              <a:buClr>
                <a:schemeClr val="dk1"/>
              </a:buClr>
              <a:buSzPts val="2500"/>
              <a:buChar char="-"/>
            </a:pPr>
            <a:r>
              <a:rPr lang="en" sz="2500">
                <a:solidFill>
                  <a:schemeClr val="dk1"/>
                </a:solidFill>
              </a:rPr>
              <a:t>Used a K-means model</a:t>
            </a:r>
            <a:endParaRPr sz="2500">
              <a:solidFill>
                <a:schemeClr val="dk1"/>
              </a:solidFill>
            </a:endParaRPr>
          </a:p>
          <a:p>
            <a:pPr indent="-387350" lvl="1" marL="914400" rtl="0" algn="l">
              <a:spcBef>
                <a:spcPts val="0"/>
              </a:spcBef>
              <a:spcAft>
                <a:spcPts val="0"/>
              </a:spcAft>
              <a:buClr>
                <a:schemeClr val="dk1"/>
              </a:buClr>
              <a:buSzPts val="2500"/>
              <a:buChar char="-"/>
            </a:pPr>
            <a:r>
              <a:rPr lang="en" sz="2500">
                <a:solidFill>
                  <a:schemeClr val="dk1"/>
                </a:solidFill>
              </a:rPr>
              <a:t>i</a:t>
            </a:r>
            <a:r>
              <a:rPr lang="en" sz="2500">
                <a:solidFill>
                  <a:schemeClr val="dk1"/>
                </a:solidFill>
              </a:rPr>
              <a:t>n Python</a:t>
            </a:r>
            <a:endParaRPr sz="2500">
              <a:solidFill>
                <a:schemeClr val="dk1"/>
              </a:solidFill>
            </a:endParaRPr>
          </a:p>
        </p:txBody>
      </p:sp>
      <p:pic>
        <p:nvPicPr>
          <p:cNvPr id="85" name="Google Shape;85;p16"/>
          <p:cNvPicPr preferRelativeResize="0"/>
          <p:nvPr/>
        </p:nvPicPr>
        <p:blipFill rotWithShape="1">
          <a:blip r:embed="rId3">
            <a:alphaModFix/>
          </a:blip>
          <a:srcRect b="8235" l="22262" r="18558" t="10065"/>
          <a:stretch/>
        </p:blipFill>
        <p:spPr>
          <a:xfrm>
            <a:off x="5252811" y="1587778"/>
            <a:ext cx="3070702" cy="318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Importance of the Project</a:t>
            </a:r>
            <a:endParaRPr/>
          </a:p>
        </p:txBody>
      </p:sp>
      <p:sp>
        <p:nvSpPr>
          <p:cNvPr id="91" name="Google Shape;91;p17"/>
          <p:cNvSpPr txBox="1"/>
          <p:nvPr>
            <p:ph idx="1" type="body"/>
          </p:nvPr>
        </p:nvSpPr>
        <p:spPr>
          <a:xfrm>
            <a:off x="0" y="1769025"/>
            <a:ext cx="4938300" cy="2817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lang="en" sz="2500">
                <a:solidFill>
                  <a:schemeClr val="dk1"/>
                </a:solidFill>
              </a:rPr>
              <a:t>Increased Industry Application</a:t>
            </a:r>
            <a:endParaRPr sz="2500">
              <a:solidFill>
                <a:schemeClr val="dk1"/>
              </a:solidFill>
            </a:endParaRPr>
          </a:p>
          <a:p>
            <a:pPr indent="-387350" lvl="0" marL="457200" rtl="0" algn="l">
              <a:spcBef>
                <a:spcPts val="0"/>
              </a:spcBef>
              <a:spcAft>
                <a:spcPts val="0"/>
              </a:spcAft>
              <a:buClr>
                <a:schemeClr val="dk1"/>
              </a:buClr>
              <a:buSzPts val="2500"/>
              <a:buChar char="-"/>
            </a:pPr>
            <a:r>
              <a:rPr lang="en" sz="2500">
                <a:solidFill>
                  <a:schemeClr val="dk1"/>
                </a:solidFill>
              </a:rPr>
              <a:t>AI </a:t>
            </a:r>
            <a:r>
              <a:rPr lang="en" sz="2500">
                <a:solidFill>
                  <a:schemeClr val="dk1"/>
                </a:solidFill>
              </a:rPr>
              <a:t>assisting</a:t>
            </a:r>
            <a:r>
              <a:rPr lang="en" sz="2500">
                <a:solidFill>
                  <a:schemeClr val="dk1"/>
                </a:solidFill>
              </a:rPr>
              <a:t> doctors</a:t>
            </a:r>
            <a:endParaRPr sz="2500">
              <a:solidFill>
                <a:schemeClr val="dk1"/>
              </a:solidFill>
            </a:endParaRPr>
          </a:p>
          <a:p>
            <a:pPr indent="-387350" lvl="0" marL="457200" rtl="0" algn="l">
              <a:spcBef>
                <a:spcPts val="0"/>
              </a:spcBef>
              <a:spcAft>
                <a:spcPts val="0"/>
              </a:spcAft>
              <a:buClr>
                <a:schemeClr val="dk1"/>
              </a:buClr>
              <a:buSzPts val="2500"/>
              <a:buChar char="-"/>
            </a:pPr>
            <a:r>
              <a:rPr lang="en" sz="2500">
                <a:solidFill>
                  <a:schemeClr val="dk1"/>
                </a:solidFill>
              </a:rPr>
              <a:t>Connecting tech to our lives</a:t>
            </a:r>
            <a:endParaRPr sz="2500">
              <a:solidFill>
                <a:schemeClr val="dk1"/>
              </a:solidFill>
            </a:endParaRPr>
          </a:p>
          <a:p>
            <a:pPr indent="-387350" lvl="0" marL="457200" rtl="0" algn="l">
              <a:spcBef>
                <a:spcPts val="0"/>
              </a:spcBef>
              <a:spcAft>
                <a:spcPts val="0"/>
              </a:spcAft>
              <a:buClr>
                <a:schemeClr val="dk1"/>
              </a:buClr>
              <a:buSzPts val="2500"/>
              <a:buChar char="-"/>
            </a:pPr>
            <a:r>
              <a:rPr lang="en" sz="2500">
                <a:solidFill>
                  <a:schemeClr val="dk1"/>
                </a:solidFill>
              </a:rPr>
              <a:t>Supporting our future</a:t>
            </a:r>
            <a:endParaRPr sz="2500">
              <a:solidFill>
                <a:schemeClr val="dk1"/>
              </a:solidFill>
            </a:endParaRPr>
          </a:p>
          <a:p>
            <a:pPr indent="-387350" lvl="0" marL="457200" rtl="0" algn="l">
              <a:spcBef>
                <a:spcPts val="0"/>
              </a:spcBef>
              <a:spcAft>
                <a:spcPts val="0"/>
              </a:spcAft>
              <a:buClr>
                <a:schemeClr val="dk1"/>
              </a:buClr>
              <a:buSzPts val="2500"/>
              <a:buChar char="-"/>
            </a:pPr>
            <a:r>
              <a:rPr lang="en" sz="2500">
                <a:solidFill>
                  <a:schemeClr val="dk1"/>
                </a:solidFill>
              </a:rPr>
              <a:t>Making developments will impact us</a:t>
            </a:r>
            <a:endParaRPr sz="2500">
              <a:solidFill>
                <a:schemeClr val="dk1"/>
              </a:solidFill>
            </a:endParaRPr>
          </a:p>
        </p:txBody>
      </p:sp>
      <p:pic>
        <p:nvPicPr>
          <p:cNvPr id="92" name="Google Shape;92;p17"/>
          <p:cNvPicPr preferRelativeResize="0"/>
          <p:nvPr/>
        </p:nvPicPr>
        <p:blipFill>
          <a:blip r:embed="rId3">
            <a:alphaModFix/>
          </a:blip>
          <a:stretch>
            <a:fillRect/>
          </a:stretch>
        </p:blipFill>
        <p:spPr>
          <a:xfrm>
            <a:off x="4938325" y="1769033"/>
            <a:ext cx="3894000" cy="25912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675" y="798600"/>
            <a:ext cx="77544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Background &amp; Relevant Work</a:t>
            </a:r>
            <a:r>
              <a:rPr lang="en"/>
              <a:t>  </a:t>
            </a:r>
            <a:endParaRPr/>
          </a:p>
          <a:p>
            <a:pPr indent="-381000" lvl="0" marL="457200" rtl="0" algn="l">
              <a:spcBef>
                <a:spcPts val="0"/>
              </a:spcBef>
              <a:spcAft>
                <a:spcPts val="0"/>
              </a:spcAft>
              <a:buSzPts val="2400"/>
              <a:buChar char="-"/>
            </a:pPr>
            <a:r>
              <a:rPr lang="en" sz="2400"/>
              <a:t>Nicky</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50200" y="555850"/>
            <a:ext cx="8608800" cy="6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Responsibility</a:t>
            </a:r>
            <a:endParaRPr/>
          </a:p>
        </p:txBody>
      </p:sp>
      <p:sp>
        <p:nvSpPr>
          <p:cNvPr id="103" name="Google Shape;103;p19"/>
          <p:cNvSpPr txBox="1"/>
          <p:nvPr>
            <p:ph idx="1" type="body"/>
          </p:nvPr>
        </p:nvSpPr>
        <p:spPr>
          <a:xfrm>
            <a:off x="506250" y="1405125"/>
            <a:ext cx="8547300" cy="2990700"/>
          </a:xfrm>
          <a:prstGeom prst="rect">
            <a:avLst/>
          </a:prstGeom>
        </p:spPr>
        <p:txBody>
          <a:bodyPr anchorCtr="0" anchor="t" bIns="91425" lIns="91425" spcFirstLastPara="1" rIns="91425" wrap="square" tIns="91425">
            <a:normAutofit fontScale="32500"/>
          </a:bodyPr>
          <a:lstStyle/>
          <a:p>
            <a:pPr indent="-377190" lvl="0" marL="457200" rtl="0" algn="l">
              <a:spcBef>
                <a:spcPts val="0"/>
              </a:spcBef>
              <a:spcAft>
                <a:spcPts val="0"/>
              </a:spcAft>
              <a:buSzPct val="100000"/>
              <a:buChar char="●"/>
            </a:pPr>
            <a:r>
              <a:rPr b="1" lang="en" sz="7200"/>
              <a:t>I</a:t>
            </a:r>
            <a:r>
              <a:rPr b="1" lang="en" sz="7200"/>
              <a:t>mportant factors to consider when developing AI</a:t>
            </a:r>
            <a:endParaRPr b="1" sz="7200"/>
          </a:p>
          <a:p>
            <a:pPr indent="-377190" lvl="1" marL="914400" rtl="0" algn="l">
              <a:spcBef>
                <a:spcPts val="0"/>
              </a:spcBef>
              <a:spcAft>
                <a:spcPts val="0"/>
              </a:spcAft>
              <a:buSzPct val="100000"/>
              <a:buChar char="○"/>
            </a:pPr>
            <a:r>
              <a:rPr lang="en" sz="7200"/>
              <a:t>ethics </a:t>
            </a:r>
            <a:endParaRPr sz="7200"/>
          </a:p>
          <a:p>
            <a:pPr indent="-377190" lvl="1" marL="914400" rtl="0" algn="l">
              <a:spcBef>
                <a:spcPts val="0"/>
              </a:spcBef>
              <a:spcAft>
                <a:spcPts val="0"/>
              </a:spcAft>
              <a:buSzPct val="100000"/>
              <a:buChar char="○"/>
            </a:pPr>
            <a:r>
              <a:rPr lang="en" sz="7200"/>
              <a:t>software bugs</a:t>
            </a:r>
            <a:endParaRPr sz="7200"/>
          </a:p>
          <a:p>
            <a:pPr indent="-377190" lvl="1" marL="914400" rtl="0" algn="l">
              <a:spcBef>
                <a:spcPts val="0"/>
              </a:spcBef>
              <a:spcAft>
                <a:spcPts val="0"/>
              </a:spcAft>
              <a:buSzPct val="100000"/>
              <a:buChar char="○"/>
            </a:pPr>
            <a:r>
              <a:rPr lang="en" sz="7200"/>
              <a:t>misidentification</a:t>
            </a:r>
            <a:endParaRPr sz="7200"/>
          </a:p>
          <a:p>
            <a:pPr indent="-377190" lvl="1" marL="914400" rtl="0" algn="l">
              <a:spcBef>
                <a:spcPts val="0"/>
              </a:spcBef>
              <a:spcAft>
                <a:spcPts val="0"/>
              </a:spcAft>
              <a:buSzPct val="100000"/>
              <a:buChar char="○"/>
            </a:pPr>
            <a:r>
              <a:rPr lang="en" sz="7200"/>
              <a:t>overfitting</a:t>
            </a:r>
            <a:endParaRPr b="1"/>
          </a:p>
          <a:p>
            <a:pPr indent="0" lvl="0" marL="45720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
        <p:nvSpPr>
          <p:cNvPr id="104" name="Google Shape;104;p19"/>
          <p:cNvSpPr txBox="1"/>
          <p:nvPr/>
        </p:nvSpPr>
        <p:spPr>
          <a:xfrm>
            <a:off x="55650" y="4395825"/>
            <a:ext cx="8997900" cy="68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200"/>
              <a:t>Ai Is Learning to “read Minds,” Paving the Way for Hands-Free VR ...</a:t>
            </a:r>
            <a:r>
              <a:rPr lang="en" sz="1200"/>
              <a:t>, morganton.com/life-entertainment/nation-world/technology/ai-is-learning-to-read-minds-paving-the-way-for-hands-free-vr-experiences/video_19dca366-2111-5f8f-885e-37beae924773.html. Accessed 26 Aug. 2023. </a:t>
            </a:r>
            <a:endParaRPr sz="1200"/>
          </a:p>
          <a:p>
            <a:pPr indent="0" lvl="0" marL="0" rtl="0" algn="l">
              <a:spcBef>
                <a:spcPts val="1200"/>
              </a:spcBef>
              <a:spcAft>
                <a:spcPts val="0"/>
              </a:spcAft>
              <a:buNone/>
            </a:pPr>
            <a:r>
              <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50200" y="555850"/>
            <a:ext cx="8608800" cy="6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in the Health Field</a:t>
            </a:r>
            <a:endParaRPr/>
          </a:p>
        </p:txBody>
      </p:sp>
      <p:sp>
        <p:nvSpPr>
          <p:cNvPr id="110" name="Google Shape;110;p20"/>
          <p:cNvSpPr txBox="1"/>
          <p:nvPr>
            <p:ph idx="1" type="body"/>
          </p:nvPr>
        </p:nvSpPr>
        <p:spPr>
          <a:xfrm>
            <a:off x="113025" y="1076400"/>
            <a:ext cx="8547300" cy="18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1200"/>
              </a:spcBef>
              <a:spcAft>
                <a:spcPts val="0"/>
              </a:spcAft>
              <a:buSzPts val="2000"/>
              <a:buChar char="●"/>
            </a:pPr>
            <a:r>
              <a:rPr b="1" lang="en" sz="2000"/>
              <a:t>Previous attempts at using AI and MRI images</a:t>
            </a:r>
            <a:endParaRPr b="1" sz="2000"/>
          </a:p>
          <a:p>
            <a:pPr indent="-355600" lvl="1" marL="914400" rtl="0" algn="l">
              <a:spcBef>
                <a:spcPts val="0"/>
              </a:spcBef>
              <a:spcAft>
                <a:spcPts val="0"/>
              </a:spcAft>
              <a:buSzPts val="2000"/>
              <a:buChar char="○"/>
            </a:pPr>
            <a:r>
              <a:rPr lang="en" sz="2000"/>
              <a:t>Interpreting brain waves</a:t>
            </a:r>
            <a:endParaRPr sz="2000"/>
          </a:p>
          <a:p>
            <a:pPr indent="-355600" lvl="1" marL="914400" rtl="0" algn="l">
              <a:spcBef>
                <a:spcPts val="0"/>
              </a:spcBef>
              <a:spcAft>
                <a:spcPts val="0"/>
              </a:spcAft>
              <a:buSzPts val="2000"/>
              <a:buChar char="○"/>
            </a:pPr>
            <a:r>
              <a:rPr lang="en" sz="2000"/>
              <a:t>Failures of past attempts</a:t>
            </a:r>
            <a:endParaRPr sz="2000"/>
          </a:p>
          <a:p>
            <a:pPr indent="0" lvl="0" marL="457200" rtl="0" algn="l">
              <a:spcBef>
                <a:spcPts val="1200"/>
              </a:spcBef>
              <a:spcAft>
                <a:spcPts val="0"/>
              </a:spcAft>
              <a:buNone/>
            </a:pPr>
            <a:r>
              <a:t/>
            </a:r>
            <a:endParaRPr b="1" sz="2000"/>
          </a:p>
          <a:p>
            <a:pPr indent="0" lvl="0" marL="457200" rtl="0" algn="l">
              <a:spcBef>
                <a:spcPts val="1200"/>
              </a:spcBef>
              <a:spcAft>
                <a:spcPts val="0"/>
              </a:spcAft>
              <a:buNone/>
            </a:pPr>
            <a:r>
              <a:t/>
            </a:r>
            <a:endParaRPr b="1" sz="2000"/>
          </a:p>
          <a:p>
            <a:pPr indent="0" lvl="0" marL="0" rtl="0" algn="l">
              <a:spcBef>
                <a:spcPts val="1200"/>
              </a:spcBef>
              <a:spcAft>
                <a:spcPts val="0"/>
              </a:spcAft>
              <a:buNone/>
            </a:pPr>
            <a:r>
              <a:t/>
            </a:r>
            <a:endParaRPr b="1" sz="2000"/>
          </a:p>
          <a:p>
            <a:pPr indent="0" lvl="0" marL="0" rtl="0" algn="l">
              <a:spcBef>
                <a:spcPts val="1200"/>
              </a:spcBef>
              <a:spcAft>
                <a:spcPts val="1200"/>
              </a:spcAft>
              <a:buNone/>
            </a:pPr>
            <a:r>
              <a:t/>
            </a:r>
            <a:endParaRPr b="1" sz="2000"/>
          </a:p>
        </p:txBody>
      </p:sp>
      <p:sp>
        <p:nvSpPr>
          <p:cNvPr id="111" name="Google Shape;111;p20"/>
          <p:cNvSpPr txBox="1"/>
          <p:nvPr/>
        </p:nvSpPr>
        <p:spPr>
          <a:xfrm>
            <a:off x="55650" y="4395825"/>
            <a:ext cx="8997900" cy="68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200"/>
              <a:t>Ai Is Learning to “read Minds,” Paving the Way for Hands-Free VR ...</a:t>
            </a:r>
            <a:r>
              <a:rPr lang="en" sz="1200"/>
              <a:t>, morganton.com/life-entertainment/nation-world/technology/ai-is-learning-to-read-minds-paving-the-way-for-hands-free-vr-experiences/video_19dca366-2111-5f8f-885e-37beae924773.html. Accessed 26 Aug. 2023. </a:t>
            </a:r>
            <a:endParaRPr sz="1200"/>
          </a:p>
          <a:p>
            <a:pPr indent="0" lvl="0" marL="0" rtl="0" algn="l">
              <a:spcBef>
                <a:spcPts val="1200"/>
              </a:spcBef>
              <a:spcAft>
                <a:spcPts val="0"/>
              </a:spcAft>
              <a:buNone/>
            </a:pPr>
            <a:r>
              <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613700" y="158500"/>
            <a:ext cx="5916600" cy="87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Paper Background Sources</a:t>
            </a:r>
            <a:endParaRPr/>
          </a:p>
          <a:p>
            <a:pPr indent="0" lvl="0" marL="0" rtl="0" algn="l">
              <a:spcBef>
                <a:spcPts val="0"/>
              </a:spcBef>
              <a:spcAft>
                <a:spcPts val="0"/>
              </a:spcAft>
              <a:buNone/>
            </a:pPr>
            <a:r>
              <a:rPr lang="en"/>
              <a:t>-Nicky</a:t>
            </a:r>
            <a:endParaRPr/>
          </a:p>
        </p:txBody>
      </p:sp>
      <p:sp>
        <p:nvSpPr>
          <p:cNvPr id="117" name="Google Shape;117;p21"/>
          <p:cNvSpPr txBox="1"/>
          <p:nvPr>
            <p:ph idx="1" type="body"/>
          </p:nvPr>
        </p:nvSpPr>
        <p:spPr>
          <a:xfrm>
            <a:off x="338400" y="1518025"/>
            <a:ext cx="8467200" cy="419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sz="8000"/>
          </a:p>
          <a:p>
            <a:pPr indent="-355600" lvl="0" marL="457200" rtl="0" algn="l">
              <a:spcBef>
                <a:spcPts val="1200"/>
              </a:spcBef>
              <a:spcAft>
                <a:spcPts val="0"/>
              </a:spcAft>
              <a:buSzPct val="100000"/>
              <a:buChar char="●"/>
            </a:pPr>
            <a:r>
              <a:rPr b="1" lang="en" sz="8000" u="sng">
                <a:solidFill>
                  <a:schemeClr val="accent5"/>
                </a:solidFill>
                <a:hlinkClick r:id="rId3">
                  <a:extLst>
                    <a:ext uri="{A12FA001-AC4F-418D-AE19-62706E023703}">
                      <ahyp:hlinkClr val="tx"/>
                    </a:ext>
                  </a:extLst>
                </a:hlinkClick>
              </a:rPr>
              <a:t>https://docs.google.com/document/d/1Qd5h_5Zy3meTMFBRNvFHVYb9_EglQIG0476JGOaSnUE/edit</a:t>
            </a:r>
            <a:endParaRPr b="1" sz="8000"/>
          </a:p>
          <a:p>
            <a:pPr indent="0" lvl="0" marL="457200" rtl="0" algn="l">
              <a:spcBef>
                <a:spcPts val="1200"/>
              </a:spcBef>
              <a:spcAft>
                <a:spcPts val="0"/>
              </a:spcAft>
              <a:buNone/>
            </a:pPr>
            <a:r>
              <a:t/>
            </a:r>
            <a:endParaRPr b="1" sz="8000"/>
          </a:p>
          <a:p>
            <a:pPr indent="-342900" lvl="0" marL="457200" rtl="0" algn="l">
              <a:spcBef>
                <a:spcPts val="1200"/>
              </a:spcBef>
              <a:spcAft>
                <a:spcPts val="0"/>
              </a:spcAft>
              <a:buSzPct val="100000"/>
              <a:buChar char="●"/>
            </a:pPr>
            <a:r>
              <a:rPr i="1" lang="en" sz="7200">
                <a:solidFill>
                  <a:srgbClr val="000000"/>
                </a:solidFill>
                <a:latin typeface="Arial"/>
                <a:ea typeface="Arial"/>
                <a:cs typeface="Arial"/>
                <a:sym typeface="Arial"/>
              </a:rPr>
              <a:t>Ai Is Learning to “read Minds,” Paving the Way for Hands-Free VR ...</a:t>
            </a:r>
            <a:r>
              <a:rPr lang="en" sz="7200">
                <a:solidFill>
                  <a:srgbClr val="000000"/>
                </a:solidFill>
                <a:latin typeface="Arial"/>
                <a:ea typeface="Arial"/>
                <a:cs typeface="Arial"/>
                <a:sym typeface="Arial"/>
              </a:rPr>
              <a:t>, morganton.com/life-entertainment/nation-world/technology/ai-is-learning-to-read-minds-paving-the-way-for-hands-free-vr-experiences/video_19dca366-2111-5f8f-885e-37beae924773.html. Accessed 26 Aug. 2023. </a:t>
            </a:r>
            <a:endParaRPr sz="7200">
              <a:solidFill>
                <a:srgbClr val="000000"/>
              </a:solidFill>
              <a:latin typeface="Arial"/>
              <a:ea typeface="Arial"/>
              <a:cs typeface="Arial"/>
              <a:sym typeface="Arial"/>
            </a:endParaRPr>
          </a:p>
          <a:p>
            <a:pPr indent="0" lvl="0" marL="0" rtl="0" algn="l">
              <a:spcBef>
                <a:spcPts val="1200"/>
              </a:spcBef>
              <a:spcAft>
                <a:spcPts val="0"/>
              </a:spcAft>
              <a:buNone/>
            </a:pPr>
            <a:r>
              <a:t/>
            </a:r>
            <a:endParaRPr b="1" sz="8000"/>
          </a:p>
          <a:p>
            <a:pPr indent="0" lvl="0" marL="0" rtl="0" algn="l">
              <a:spcBef>
                <a:spcPts val="1200"/>
              </a:spcBef>
              <a:spcAft>
                <a:spcPts val="0"/>
              </a:spcAft>
              <a:buNone/>
            </a:pPr>
            <a:r>
              <a:t/>
            </a:r>
            <a:endParaRPr b="1"/>
          </a:p>
          <a:p>
            <a:pPr indent="0" lvl="0" marL="457200" rtl="0" algn="l">
              <a:spcBef>
                <a:spcPts val="1200"/>
              </a:spcBef>
              <a:spcAft>
                <a:spcPts val="0"/>
              </a:spcAft>
              <a:buNone/>
            </a:pPr>
            <a:r>
              <a:t/>
            </a:r>
            <a:endParaRPr b="1"/>
          </a:p>
          <a:p>
            <a:pPr indent="0" lvl="0" marL="45720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