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74" r:id="rId10"/>
    <p:sldId id="264" r:id="rId11"/>
    <p:sldId id="265" r:id="rId12"/>
    <p:sldId id="266" r:id="rId13"/>
    <p:sldId id="268" r:id="rId14"/>
    <p:sldId id="267" r:id="rId15"/>
    <p:sldId id="269" r:id="rId16"/>
    <p:sldId id="270" r:id="rId17"/>
    <p:sldId id="273"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napToGrid="0">
      <p:cViewPr varScale="1">
        <p:scale>
          <a:sx n="42" d="100"/>
          <a:sy n="42" d="100"/>
        </p:scale>
        <p:origin x="8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E5059C3-6A89-4494-99FF-5A4D6FFD50EB}" type="datetimeFigureOut">
              <a:rPr lang="en-US" dirty="0"/>
              <a:t>1/29/2021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609285" y="2851331"/>
            <a:ext cx="3893623" cy="307143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666635" y="2851331"/>
            <a:ext cx="3899798" cy="307143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1/29/2021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1/29/2021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7D525BB-DA17-4BA0-B3C8-3AC3ABC827E6}" type="datetimeFigureOut">
              <a:rPr lang="en-US" dirty="0"/>
              <a:t>1/29/2021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16C4C9A-3960-41CF-A4E9-2A8FB932454B}" type="datetimeFigureOut">
              <a:rPr lang="en-US" dirty="0"/>
              <a:t>1/29/2021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1/29/2021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balaka18/email-spam-classification-dataset-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Xplore/home.j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8152D949-5F9D-47CA-BD0A-834C564A6DD0}"/>
              </a:ext>
            </a:extLst>
          </p:cNvPr>
          <p:cNvSpPr>
            <a:spLocks noGrp="1"/>
          </p:cNvSpPr>
          <p:nvPr>
            <p:ph type="subTitle" idx="1"/>
          </p:nvPr>
        </p:nvSpPr>
        <p:spPr/>
        <p:txBody>
          <a:bodyPr>
            <a:noAutofit/>
          </a:bodyPr>
          <a:lstStyle/>
          <a:p>
            <a:r>
              <a:rPr lang="tr-TR" sz="3200" b="1">
                <a:ln w="22225">
                  <a:solidFill>
                    <a:schemeClr val="accent2"/>
                  </a:solidFill>
                  <a:prstDash val="solid"/>
                </a:ln>
                <a:solidFill>
                  <a:schemeClr val="accent2">
                    <a:lumMod val="40000"/>
                    <a:lumOff val="60000"/>
                  </a:schemeClr>
                </a:solidFill>
              </a:rPr>
              <a:t>Spam Email Classification Dataset</a:t>
            </a:r>
          </a:p>
        </p:txBody>
      </p:sp>
      <p:sp>
        <p:nvSpPr>
          <p:cNvPr id="4" name="Dikdörtgen 3">
            <a:extLst>
              <a:ext uri="{FF2B5EF4-FFF2-40B4-BE49-F238E27FC236}">
                <a16:creationId xmlns:a16="http://schemas.microsoft.com/office/drawing/2014/main" id="{30486EA1-65EF-48C8-B83D-3704CBBB89C3}"/>
              </a:ext>
            </a:extLst>
          </p:cNvPr>
          <p:cNvSpPr/>
          <p:nvPr/>
        </p:nvSpPr>
        <p:spPr>
          <a:xfrm>
            <a:off x="2146323" y="3659667"/>
            <a:ext cx="6609502" cy="923330"/>
          </a:xfrm>
          <a:prstGeom prst="rect">
            <a:avLst/>
          </a:prstGeom>
          <a:noFill/>
        </p:spPr>
        <p:txBody>
          <a:bodyPr wrap="none" lIns="91440" tIns="45720" rIns="91440" bIns="45720">
            <a:spAutoFit/>
          </a:bodyPr>
          <a:lstStyle/>
          <a:p>
            <a:pPr algn="ctr"/>
            <a:r>
              <a:rPr lang="tr-TR" sz="5400" b="1" cap="none" spc="0">
                <a:ln w="22225">
                  <a:solidFill>
                    <a:schemeClr val="accent2"/>
                  </a:solidFill>
                  <a:prstDash val="solid"/>
                </a:ln>
                <a:solidFill>
                  <a:schemeClr val="accent2">
                    <a:lumMod val="40000"/>
                    <a:lumOff val="60000"/>
                  </a:schemeClr>
                </a:solidFill>
                <a:effectLst/>
              </a:rPr>
              <a:t>Data Mining Projesi</a:t>
            </a:r>
          </a:p>
        </p:txBody>
      </p:sp>
    </p:spTree>
    <p:extLst>
      <p:ext uri="{BB962C8B-B14F-4D97-AF65-F5344CB8AC3E}">
        <p14:creationId xmlns:p14="http://schemas.microsoft.com/office/powerpoint/2010/main" val="2389538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46E58AC3-0698-49D0-BA6A-4469A1F5289D}"/>
              </a:ext>
            </a:extLst>
          </p:cNvPr>
          <p:cNvSpPr txBox="1"/>
          <p:nvPr/>
        </p:nvSpPr>
        <p:spPr>
          <a:xfrm>
            <a:off x="2429691" y="914400"/>
            <a:ext cx="8386355" cy="2585323"/>
          </a:xfrm>
          <a:prstGeom prst="rect">
            <a:avLst/>
          </a:prstGeom>
          <a:noFill/>
        </p:spPr>
        <p:txBody>
          <a:bodyPr wrap="square" rtlCol="0">
            <a:spAutoFit/>
          </a:bodyPr>
          <a:lstStyle/>
          <a:p>
            <a:r>
              <a:rPr lang="tr-TR"/>
              <a:t>Bu clusterların büyüklüğü oranında içlerinden random elemanlar seçeceğim Toplamda 2 bin eleman elde etmek hedefim çünkü sınıfı 1 olan eleman sayısı bin tanedir ve dengesiz verisetinde grafikte de olduğu gibi sınıfı 0 oalnalrın 3 bin tane elemanı vardı, doğallığı bozmamak adına sayıyı bin değil 2 bin taneye düşüreceğim.</a:t>
            </a:r>
          </a:p>
          <a:p>
            <a:r>
              <a:rPr lang="tr-TR"/>
              <a:t>DBSCAN algoritması epsilon değeri için elbow metodu kullanıldı.</a:t>
            </a:r>
          </a:p>
          <a:p>
            <a:r>
              <a:rPr lang="tr-TR"/>
              <a:t>Son bin sayıya zoom yapıldı ki elbow ile bulunacak değer doğru şekilde görünebilsin diye: eps=1.2 min point=90</a:t>
            </a:r>
          </a:p>
          <a:p>
            <a:endParaRPr lang="tr-TR"/>
          </a:p>
        </p:txBody>
      </p:sp>
      <p:pic>
        <p:nvPicPr>
          <p:cNvPr id="6" name="Resim 5" descr="metin, Japon sürgülü kapısı içeren bir resim&#10;&#10;Açıklama otomatik olarak oluşturuldu">
            <a:extLst>
              <a:ext uri="{FF2B5EF4-FFF2-40B4-BE49-F238E27FC236}">
                <a16:creationId xmlns:a16="http://schemas.microsoft.com/office/drawing/2014/main" id="{E5FFEFAE-D8E3-4069-B4D0-FF6853ADBB0A}"/>
              </a:ext>
            </a:extLst>
          </p:cNvPr>
          <p:cNvPicPr>
            <a:picLocks noChangeAspect="1"/>
          </p:cNvPicPr>
          <p:nvPr/>
        </p:nvPicPr>
        <p:blipFill>
          <a:blip r:embed="rId2"/>
          <a:stretch>
            <a:fillRect/>
          </a:stretch>
        </p:blipFill>
        <p:spPr>
          <a:xfrm>
            <a:off x="1924961" y="3499723"/>
            <a:ext cx="8342078" cy="2443877"/>
          </a:xfrm>
          <a:prstGeom prst="rect">
            <a:avLst/>
          </a:prstGeom>
        </p:spPr>
      </p:pic>
    </p:spTree>
    <p:extLst>
      <p:ext uri="{BB962C8B-B14F-4D97-AF65-F5344CB8AC3E}">
        <p14:creationId xmlns:p14="http://schemas.microsoft.com/office/powerpoint/2010/main" val="222403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4BD1EAF-3C19-4A05-9123-394F8F79F814}"/>
              </a:ext>
            </a:extLst>
          </p:cNvPr>
          <p:cNvPicPr>
            <a:picLocks noChangeAspect="1"/>
          </p:cNvPicPr>
          <p:nvPr/>
        </p:nvPicPr>
        <p:blipFill>
          <a:blip r:embed="rId2"/>
          <a:stretch>
            <a:fillRect/>
          </a:stretch>
        </p:blipFill>
        <p:spPr>
          <a:xfrm>
            <a:off x="1616663" y="1512806"/>
            <a:ext cx="4684516" cy="4437324"/>
          </a:xfrm>
          <a:prstGeom prst="rect">
            <a:avLst/>
          </a:prstGeom>
        </p:spPr>
      </p:pic>
      <p:pic>
        <p:nvPicPr>
          <p:cNvPr id="7" name="Resim 6">
            <a:extLst>
              <a:ext uri="{FF2B5EF4-FFF2-40B4-BE49-F238E27FC236}">
                <a16:creationId xmlns:a16="http://schemas.microsoft.com/office/drawing/2014/main" id="{CBBBF10D-71FA-4B3E-8CF0-4D34DC82256D}"/>
              </a:ext>
            </a:extLst>
          </p:cNvPr>
          <p:cNvPicPr>
            <a:picLocks noChangeAspect="1"/>
          </p:cNvPicPr>
          <p:nvPr/>
        </p:nvPicPr>
        <p:blipFill>
          <a:blip r:embed="rId3"/>
          <a:stretch>
            <a:fillRect/>
          </a:stretch>
        </p:blipFill>
        <p:spPr>
          <a:xfrm>
            <a:off x="6640064" y="1341341"/>
            <a:ext cx="3610479" cy="4608789"/>
          </a:xfrm>
          <a:prstGeom prst="rect">
            <a:avLst/>
          </a:prstGeom>
        </p:spPr>
      </p:pic>
      <p:sp>
        <p:nvSpPr>
          <p:cNvPr id="8" name="Metin kutusu 7">
            <a:extLst>
              <a:ext uri="{FF2B5EF4-FFF2-40B4-BE49-F238E27FC236}">
                <a16:creationId xmlns:a16="http://schemas.microsoft.com/office/drawing/2014/main" id="{301C573A-9017-449F-912D-D33195F8C8DB}"/>
              </a:ext>
            </a:extLst>
          </p:cNvPr>
          <p:cNvSpPr txBox="1"/>
          <p:nvPr/>
        </p:nvSpPr>
        <p:spPr>
          <a:xfrm>
            <a:off x="1941456" y="418011"/>
            <a:ext cx="8966029" cy="923330"/>
          </a:xfrm>
          <a:prstGeom prst="rect">
            <a:avLst/>
          </a:prstGeom>
          <a:noFill/>
        </p:spPr>
        <p:txBody>
          <a:bodyPr wrap="square" rtlCol="0">
            <a:spAutoFit/>
          </a:bodyPr>
          <a:lstStyle/>
          <a:p>
            <a:r>
              <a:rPr lang="tr-TR"/>
              <a:t>Elde edilen 3 cluster ve centroidlerinin görünümü: burada 4 bin tane nokta vardır ama birçoğu üst üste bindiği için daha az sayıda nokta varmış gibi görünmektedir. Aynı şekilde bu yüzden de centroidler tam ortada beklediğimiz konumlarda değildirler.</a:t>
            </a:r>
          </a:p>
        </p:txBody>
      </p:sp>
    </p:spTree>
    <p:extLst>
      <p:ext uri="{BB962C8B-B14F-4D97-AF65-F5344CB8AC3E}">
        <p14:creationId xmlns:p14="http://schemas.microsoft.com/office/powerpoint/2010/main" val="104689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A41D372B-CABA-4B69-9743-A1C47C0866B6}"/>
              </a:ext>
            </a:extLst>
          </p:cNvPr>
          <p:cNvPicPr>
            <a:picLocks noChangeAspect="1"/>
          </p:cNvPicPr>
          <p:nvPr/>
        </p:nvPicPr>
        <p:blipFill>
          <a:blip r:embed="rId2"/>
          <a:stretch>
            <a:fillRect/>
          </a:stretch>
        </p:blipFill>
        <p:spPr>
          <a:xfrm>
            <a:off x="1130027" y="1229054"/>
            <a:ext cx="1342361" cy="2606336"/>
          </a:xfrm>
          <a:prstGeom prst="rect">
            <a:avLst/>
          </a:prstGeom>
        </p:spPr>
      </p:pic>
      <p:pic>
        <p:nvPicPr>
          <p:cNvPr id="7" name="Resim 6" descr="metin, beyaz içeren bir resim&#10;&#10;Açıklama otomatik olarak oluşturuldu">
            <a:extLst>
              <a:ext uri="{FF2B5EF4-FFF2-40B4-BE49-F238E27FC236}">
                <a16:creationId xmlns:a16="http://schemas.microsoft.com/office/drawing/2014/main" id="{80411800-F4DE-4243-84F2-12599D8D16E6}"/>
              </a:ext>
            </a:extLst>
          </p:cNvPr>
          <p:cNvPicPr>
            <a:picLocks noChangeAspect="1"/>
          </p:cNvPicPr>
          <p:nvPr/>
        </p:nvPicPr>
        <p:blipFill>
          <a:blip r:embed="rId3"/>
          <a:stretch>
            <a:fillRect/>
          </a:stretch>
        </p:blipFill>
        <p:spPr>
          <a:xfrm>
            <a:off x="2472388" y="1158029"/>
            <a:ext cx="1175668" cy="2677362"/>
          </a:xfrm>
          <a:prstGeom prst="rect">
            <a:avLst/>
          </a:prstGeom>
        </p:spPr>
      </p:pic>
      <p:pic>
        <p:nvPicPr>
          <p:cNvPr id="9" name="Resim 8">
            <a:extLst>
              <a:ext uri="{FF2B5EF4-FFF2-40B4-BE49-F238E27FC236}">
                <a16:creationId xmlns:a16="http://schemas.microsoft.com/office/drawing/2014/main" id="{DF1D3B8A-B7D2-4119-A405-25F485E0C414}"/>
              </a:ext>
            </a:extLst>
          </p:cNvPr>
          <p:cNvPicPr>
            <a:picLocks noChangeAspect="1"/>
          </p:cNvPicPr>
          <p:nvPr/>
        </p:nvPicPr>
        <p:blipFill>
          <a:blip r:embed="rId4"/>
          <a:stretch>
            <a:fillRect/>
          </a:stretch>
        </p:blipFill>
        <p:spPr>
          <a:xfrm>
            <a:off x="3648056" y="1253755"/>
            <a:ext cx="1263071" cy="2606336"/>
          </a:xfrm>
          <a:prstGeom prst="rect">
            <a:avLst/>
          </a:prstGeom>
        </p:spPr>
      </p:pic>
      <p:sp>
        <p:nvSpPr>
          <p:cNvPr id="12" name="Metin kutusu 11">
            <a:extLst>
              <a:ext uri="{FF2B5EF4-FFF2-40B4-BE49-F238E27FC236}">
                <a16:creationId xmlns:a16="http://schemas.microsoft.com/office/drawing/2014/main" id="{80A8FCC3-A192-412C-99C4-2C4B0607CAB2}"/>
              </a:ext>
            </a:extLst>
          </p:cNvPr>
          <p:cNvSpPr txBox="1"/>
          <p:nvPr/>
        </p:nvSpPr>
        <p:spPr>
          <a:xfrm>
            <a:off x="5238206" y="1005840"/>
            <a:ext cx="5823767" cy="2585323"/>
          </a:xfrm>
          <a:prstGeom prst="rect">
            <a:avLst/>
          </a:prstGeom>
          <a:noFill/>
        </p:spPr>
        <p:txBody>
          <a:bodyPr wrap="square" rtlCol="0">
            <a:spAutoFit/>
          </a:bodyPr>
          <a:lstStyle/>
          <a:p>
            <a:r>
              <a:rPr lang="tr-TR"/>
              <a:t>Her bir clusterdaki eleman sayısı tüm clusterlarınkine bölünerek oranları bulunmuştur ve şöyledir:</a:t>
            </a:r>
          </a:p>
          <a:p>
            <a:r>
              <a:rPr lang="tr-TR"/>
              <a:t>[0.6807730756414528, 0.2785738087304232, 0.04065311562812396]</a:t>
            </a:r>
          </a:p>
          <a:p>
            <a:r>
              <a:rPr lang="tr-TR"/>
              <a:t>Bu oranlara göre 2000 tanenin %68 tane elemanı ilk clusterdan,  %28 tanesi ikinci clusterdan ve kalanı da üçüncü clusterdan random olarak alınmıştır. Bu oranın sebebi çeşitliliğin ve doğal yapının bozulmaması için yapılmıştır. Elde edilen veriseti böyle olmuştur : </a:t>
            </a:r>
          </a:p>
        </p:txBody>
      </p:sp>
      <p:sp>
        <p:nvSpPr>
          <p:cNvPr id="30" name="Metin kutusu 29">
            <a:extLst>
              <a:ext uri="{FF2B5EF4-FFF2-40B4-BE49-F238E27FC236}">
                <a16:creationId xmlns:a16="http://schemas.microsoft.com/office/drawing/2014/main" id="{E4553095-6066-426F-9E36-6F93403FDB9E}"/>
              </a:ext>
            </a:extLst>
          </p:cNvPr>
          <p:cNvSpPr txBox="1"/>
          <p:nvPr/>
        </p:nvSpPr>
        <p:spPr>
          <a:xfrm>
            <a:off x="1169672" y="3996289"/>
            <a:ext cx="3781100" cy="2308324"/>
          </a:xfrm>
          <a:prstGeom prst="rect">
            <a:avLst/>
          </a:prstGeom>
          <a:noFill/>
        </p:spPr>
        <p:txBody>
          <a:bodyPr wrap="square" rtlCol="0">
            <a:spAutoFit/>
          </a:bodyPr>
          <a:lstStyle/>
          <a:p>
            <a:r>
              <a:rPr lang="tr-TR"/>
              <a:t>Cluster yapılan 3 feature’ın birbiryle olan kombinasyonlarının grafiği</a:t>
            </a:r>
          </a:p>
          <a:p>
            <a:r>
              <a:rPr lang="tr-TR"/>
              <a:t>Gördüğümüz koyu renkli noktalar birçok noktanın üst üste gelmesi ile oluşmuştur, normalde her nokta grafikteki sönük noktalar gibidir.</a:t>
            </a:r>
          </a:p>
          <a:p>
            <a:r>
              <a:rPr lang="tr-TR"/>
              <a:t>Üst üste olma durumları görünmesi için alpha değeri kullanılmıştır.</a:t>
            </a:r>
          </a:p>
        </p:txBody>
      </p:sp>
      <p:pic>
        <p:nvPicPr>
          <p:cNvPr id="19" name="Resim 18">
            <a:extLst>
              <a:ext uri="{FF2B5EF4-FFF2-40B4-BE49-F238E27FC236}">
                <a16:creationId xmlns:a16="http://schemas.microsoft.com/office/drawing/2014/main" id="{DDF1B2FE-04FD-4A09-A972-54F8C5297B79}"/>
              </a:ext>
            </a:extLst>
          </p:cNvPr>
          <p:cNvPicPr>
            <a:picLocks noChangeAspect="1"/>
          </p:cNvPicPr>
          <p:nvPr/>
        </p:nvPicPr>
        <p:blipFill>
          <a:blip r:embed="rId5"/>
          <a:stretch>
            <a:fillRect/>
          </a:stretch>
        </p:blipFill>
        <p:spPr>
          <a:xfrm>
            <a:off x="6562430" y="3996289"/>
            <a:ext cx="2950548" cy="2713450"/>
          </a:xfrm>
          <a:prstGeom prst="rect">
            <a:avLst/>
          </a:prstGeom>
        </p:spPr>
      </p:pic>
    </p:spTree>
    <p:extLst>
      <p:ext uri="{BB962C8B-B14F-4D97-AF65-F5344CB8AC3E}">
        <p14:creationId xmlns:p14="http://schemas.microsoft.com/office/powerpoint/2010/main" val="3366190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720FF4-F87D-4AE3-975C-31632577FB6E}"/>
              </a:ext>
            </a:extLst>
          </p:cNvPr>
          <p:cNvSpPr>
            <a:spLocks noGrp="1"/>
          </p:cNvSpPr>
          <p:nvPr>
            <p:ph type="title"/>
          </p:nvPr>
        </p:nvSpPr>
        <p:spPr/>
        <p:txBody>
          <a:bodyPr/>
          <a:lstStyle/>
          <a:p>
            <a:r>
              <a:rPr lang="tr-TR"/>
              <a:t>LDA</a:t>
            </a:r>
          </a:p>
        </p:txBody>
      </p:sp>
      <p:sp>
        <p:nvSpPr>
          <p:cNvPr id="4" name="Metin kutusu 3">
            <a:extLst>
              <a:ext uri="{FF2B5EF4-FFF2-40B4-BE49-F238E27FC236}">
                <a16:creationId xmlns:a16="http://schemas.microsoft.com/office/drawing/2014/main" id="{01355A1C-E25E-4512-8E67-0F3F300502E6}"/>
              </a:ext>
            </a:extLst>
          </p:cNvPr>
          <p:cNvSpPr txBox="1"/>
          <p:nvPr/>
        </p:nvSpPr>
        <p:spPr>
          <a:xfrm>
            <a:off x="2299063" y="2024743"/>
            <a:ext cx="8271076" cy="2308324"/>
          </a:xfrm>
          <a:prstGeom prst="rect">
            <a:avLst/>
          </a:prstGeom>
          <a:noFill/>
        </p:spPr>
        <p:txBody>
          <a:bodyPr wrap="square" rtlCol="0">
            <a:spAutoFit/>
          </a:bodyPr>
          <a:lstStyle/>
          <a:p>
            <a:r>
              <a:rPr lang="tr-TR"/>
              <a:t>LDA feature reduction tekniği binary classification gerektiren veri setlerine çok uygun bir tekniktir ve supervised learning algoritmasıdır PCA’nın aksine. Bu teknik uygulanıp bir tek LDA feature’ı elde edilmiştir.</a:t>
            </a:r>
          </a:p>
          <a:p>
            <a:r>
              <a:rPr lang="tr-TR"/>
              <a:t>Bu feature ve Prediciton target değişkeni kullanılarak, Logistic regresyon uygulanmıştır. Aynı zamanda LDA uygulamadan direkt veri seti üzerinde Logistic regresyon uygulanarak sonuçlar karşılaştırılmıştır. LDA %2 daha az doğruluk oranı vermiştir ve bu veriseti için oldukça başarılı olduğu gözlemlenmiştir:</a:t>
            </a:r>
          </a:p>
        </p:txBody>
      </p:sp>
    </p:spTree>
    <p:extLst>
      <p:ext uri="{BB962C8B-B14F-4D97-AF65-F5344CB8AC3E}">
        <p14:creationId xmlns:p14="http://schemas.microsoft.com/office/powerpoint/2010/main" val="2972988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699565"/>
            <a:ext cx="3553132" cy="5156200"/>
            <a:chOff x="7807230" y="2012810"/>
            <a:chExt cx="3251252" cy="3459865"/>
          </a:xfrm>
        </p:grpSpPr>
        <p:sp>
          <p:nvSpPr>
            <p:cNvPr id="17" name="Rectangle 16">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Resim 8">
            <a:extLst>
              <a:ext uri="{FF2B5EF4-FFF2-40B4-BE49-F238E27FC236}">
                <a16:creationId xmlns:a16="http://schemas.microsoft.com/office/drawing/2014/main" id="{180269CE-AA69-479A-A312-EB422EDB5D8E}"/>
              </a:ext>
            </a:extLst>
          </p:cNvPr>
          <p:cNvPicPr>
            <a:picLocks noChangeAspect="1"/>
          </p:cNvPicPr>
          <p:nvPr/>
        </p:nvPicPr>
        <p:blipFill>
          <a:blip r:embed="rId2"/>
          <a:stretch>
            <a:fillRect/>
          </a:stretch>
        </p:blipFill>
        <p:spPr>
          <a:xfrm>
            <a:off x="706568" y="1204145"/>
            <a:ext cx="3209544" cy="4147039"/>
          </a:xfrm>
          <a:prstGeom prst="rect">
            <a:avLst/>
          </a:prstGeom>
        </p:spPr>
      </p:pic>
      <p:grpSp>
        <p:nvGrpSpPr>
          <p:cNvPr id="20" name="Group 19">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19434" y="699565"/>
            <a:ext cx="3553132" cy="5156200"/>
            <a:chOff x="7807230" y="2012810"/>
            <a:chExt cx="3251252" cy="3459865"/>
          </a:xfrm>
        </p:grpSpPr>
        <p:sp>
          <p:nvSpPr>
            <p:cNvPr id="21" name="Rectangle 20">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Resim 4" descr="metin, makbuz, ekran görüntüsü içeren bir resim&#10;&#10;Açıklama otomatik olarak oluşturuldu">
            <a:extLst>
              <a:ext uri="{FF2B5EF4-FFF2-40B4-BE49-F238E27FC236}">
                <a16:creationId xmlns:a16="http://schemas.microsoft.com/office/drawing/2014/main" id="{CD2DB8F5-40E5-492C-9540-4F64BDD1C886}"/>
              </a:ext>
            </a:extLst>
          </p:cNvPr>
          <p:cNvPicPr>
            <a:picLocks noChangeAspect="1"/>
          </p:cNvPicPr>
          <p:nvPr/>
        </p:nvPicPr>
        <p:blipFill>
          <a:blip r:embed="rId3"/>
          <a:stretch>
            <a:fillRect/>
          </a:stretch>
        </p:blipFill>
        <p:spPr>
          <a:xfrm>
            <a:off x="4487333" y="1240631"/>
            <a:ext cx="3209544" cy="4074067"/>
          </a:xfrm>
          <a:prstGeom prst="rect">
            <a:avLst/>
          </a:prstGeom>
        </p:spPr>
      </p:pic>
      <p:grpSp>
        <p:nvGrpSpPr>
          <p:cNvPr id="24" name="Group 23">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4093" y="699565"/>
            <a:ext cx="3553132" cy="5156200"/>
            <a:chOff x="7807230" y="2012810"/>
            <a:chExt cx="3251252" cy="3459865"/>
          </a:xfrm>
        </p:grpSpPr>
        <p:sp>
          <p:nvSpPr>
            <p:cNvPr id="25" name="Rectangle 24">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Resim 6">
            <a:extLst>
              <a:ext uri="{FF2B5EF4-FFF2-40B4-BE49-F238E27FC236}">
                <a16:creationId xmlns:a16="http://schemas.microsoft.com/office/drawing/2014/main" id="{D87EE5B7-FBD0-46FE-A3F3-8A9C219F28B0}"/>
              </a:ext>
            </a:extLst>
          </p:cNvPr>
          <p:cNvPicPr>
            <a:picLocks noChangeAspect="1"/>
          </p:cNvPicPr>
          <p:nvPr/>
        </p:nvPicPr>
        <p:blipFill>
          <a:blip r:embed="rId4"/>
          <a:stretch>
            <a:fillRect/>
          </a:stretch>
        </p:blipFill>
        <p:spPr>
          <a:xfrm>
            <a:off x="8206035" y="801010"/>
            <a:ext cx="3349247" cy="2476654"/>
          </a:xfrm>
          <a:prstGeom prst="rect">
            <a:avLst/>
          </a:prstGeom>
        </p:spPr>
      </p:pic>
      <p:pic>
        <p:nvPicPr>
          <p:cNvPr id="11" name="Resim 10">
            <a:extLst>
              <a:ext uri="{FF2B5EF4-FFF2-40B4-BE49-F238E27FC236}">
                <a16:creationId xmlns:a16="http://schemas.microsoft.com/office/drawing/2014/main" id="{F8549210-CC58-438B-A90D-3121A2156CD8}"/>
              </a:ext>
            </a:extLst>
          </p:cNvPr>
          <p:cNvPicPr>
            <a:picLocks noChangeAspect="1"/>
          </p:cNvPicPr>
          <p:nvPr/>
        </p:nvPicPr>
        <p:blipFill>
          <a:blip r:embed="rId5"/>
          <a:stretch>
            <a:fillRect/>
          </a:stretch>
        </p:blipFill>
        <p:spPr>
          <a:xfrm>
            <a:off x="8368458" y="3329850"/>
            <a:ext cx="3186824" cy="2476655"/>
          </a:xfrm>
          <a:prstGeom prst="rect">
            <a:avLst/>
          </a:prstGeom>
        </p:spPr>
      </p:pic>
      <p:sp>
        <p:nvSpPr>
          <p:cNvPr id="12" name="Metin kutusu 11">
            <a:extLst>
              <a:ext uri="{FF2B5EF4-FFF2-40B4-BE49-F238E27FC236}">
                <a16:creationId xmlns:a16="http://schemas.microsoft.com/office/drawing/2014/main" id="{8AFD5DC0-9466-43D6-9AD2-D908ADECC4D0}"/>
              </a:ext>
            </a:extLst>
          </p:cNvPr>
          <p:cNvSpPr txBox="1"/>
          <p:nvPr/>
        </p:nvSpPr>
        <p:spPr>
          <a:xfrm>
            <a:off x="1175657" y="824879"/>
            <a:ext cx="1828800" cy="369332"/>
          </a:xfrm>
          <a:prstGeom prst="rect">
            <a:avLst/>
          </a:prstGeom>
          <a:noFill/>
        </p:spPr>
        <p:txBody>
          <a:bodyPr wrap="square" rtlCol="0">
            <a:spAutoFit/>
          </a:bodyPr>
          <a:lstStyle/>
          <a:p>
            <a:r>
              <a:rPr lang="tr-TR">
                <a:solidFill>
                  <a:srgbClr val="FF0000"/>
                </a:solidFill>
              </a:rPr>
              <a:t>LDA Dataframe</a:t>
            </a:r>
          </a:p>
        </p:txBody>
      </p:sp>
      <p:sp>
        <p:nvSpPr>
          <p:cNvPr id="23" name="Metin kutusu 22">
            <a:extLst>
              <a:ext uri="{FF2B5EF4-FFF2-40B4-BE49-F238E27FC236}">
                <a16:creationId xmlns:a16="http://schemas.microsoft.com/office/drawing/2014/main" id="{FFE0A135-05AA-4BC8-A665-37397AFC3A4F}"/>
              </a:ext>
            </a:extLst>
          </p:cNvPr>
          <p:cNvSpPr txBox="1"/>
          <p:nvPr/>
        </p:nvSpPr>
        <p:spPr>
          <a:xfrm>
            <a:off x="5012251" y="824879"/>
            <a:ext cx="2159708" cy="369332"/>
          </a:xfrm>
          <a:prstGeom prst="rect">
            <a:avLst/>
          </a:prstGeom>
          <a:noFill/>
        </p:spPr>
        <p:txBody>
          <a:bodyPr wrap="square" rtlCol="0">
            <a:spAutoFit/>
          </a:bodyPr>
          <a:lstStyle/>
          <a:p>
            <a:r>
              <a:rPr lang="tr-TR">
                <a:solidFill>
                  <a:srgbClr val="FF0000"/>
                </a:solidFill>
              </a:rPr>
              <a:t> Solely Dataframe</a:t>
            </a:r>
          </a:p>
        </p:txBody>
      </p:sp>
      <p:pic>
        <p:nvPicPr>
          <p:cNvPr id="15" name="Resim 14">
            <a:extLst>
              <a:ext uri="{FF2B5EF4-FFF2-40B4-BE49-F238E27FC236}">
                <a16:creationId xmlns:a16="http://schemas.microsoft.com/office/drawing/2014/main" id="{EE23C988-0669-47F6-B454-74E3A72DE0A4}"/>
              </a:ext>
            </a:extLst>
          </p:cNvPr>
          <p:cNvPicPr>
            <a:picLocks noChangeAspect="1"/>
          </p:cNvPicPr>
          <p:nvPr/>
        </p:nvPicPr>
        <p:blipFill>
          <a:blip r:embed="rId6"/>
          <a:stretch>
            <a:fillRect/>
          </a:stretch>
        </p:blipFill>
        <p:spPr>
          <a:xfrm>
            <a:off x="922896" y="5361117"/>
            <a:ext cx="2334322" cy="504581"/>
          </a:xfrm>
          <a:prstGeom prst="rect">
            <a:avLst/>
          </a:prstGeom>
        </p:spPr>
      </p:pic>
      <p:pic>
        <p:nvPicPr>
          <p:cNvPr id="28" name="Resim 27">
            <a:extLst>
              <a:ext uri="{FF2B5EF4-FFF2-40B4-BE49-F238E27FC236}">
                <a16:creationId xmlns:a16="http://schemas.microsoft.com/office/drawing/2014/main" id="{97FDE02A-12E7-4571-9E64-BD150C5B5E93}"/>
              </a:ext>
            </a:extLst>
          </p:cNvPr>
          <p:cNvPicPr>
            <a:picLocks noChangeAspect="1"/>
          </p:cNvPicPr>
          <p:nvPr/>
        </p:nvPicPr>
        <p:blipFill>
          <a:blip r:embed="rId7"/>
          <a:stretch>
            <a:fillRect/>
          </a:stretch>
        </p:blipFill>
        <p:spPr>
          <a:xfrm>
            <a:off x="4858393" y="5485905"/>
            <a:ext cx="2467423" cy="349990"/>
          </a:xfrm>
          <a:prstGeom prst="rect">
            <a:avLst/>
          </a:prstGeom>
        </p:spPr>
      </p:pic>
    </p:spTree>
    <p:extLst>
      <p:ext uri="{BB962C8B-B14F-4D97-AF65-F5344CB8AC3E}">
        <p14:creationId xmlns:p14="http://schemas.microsoft.com/office/powerpoint/2010/main" val="832190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6A3637-0E58-4C66-A608-62A5B09810DA}"/>
              </a:ext>
            </a:extLst>
          </p:cNvPr>
          <p:cNvSpPr>
            <a:spLocks noGrp="1"/>
          </p:cNvSpPr>
          <p:nvPr>
            <p:ph type="title"/>
          </p:nvPr>
        </p:nvSpPr>
        <p:spPr/>
        <p:txBody>
          <a:bodyPr/>
          <a:lstStyle/>
          <a:p>
            <a:r>
              <a:rPr lang="tr-TR"/>
              <a:t>Naive Bayes Algoritması</a:t>
            </a:r>
          </a:p>
        </p:txBody>
      </p:sp>
      <p:pic>
        <p:nvPicPr>
          <p:cNvPr id="5" name="Resim 4">
            <a:extLst>
              <a:ext uri="{FF2B5EF4-FFF2-40B4-BE49-F238E27FC236}">
                <a16:creationId xmlns:a16="http://schemas.microsoft.com/office/drawing/2014/main" id="{2C651DB6-9AD1-47C7-8A62-AF88D63F6427}"/>
              </a:ext>
            </a:extLst>
          </p:cNvPr>
          <p:cNvPicPr>
            <a:picLocks noChangeAspect="1"/>
          </p:cNvPicPr>
          <p:nvPr/>
        </p:nvPicPr>
        <p:blipFill>
          <a:blip r:embed="rId2"/>
          <a:stretch>
            <a:fillRect/>
          </a:stretch>
        </p:blipFill>
        <p:spPr>
          <a:xfrm>
            <a:off x="1334966" y="1104636"/>
            <a:ext cx="3715336" cy="4476865"/>
          </a:xfrm>
          <a:prstGeom prst="rect">
            <a:avLst/>
          </a:prstGeom>
        </p:spPr>
      </p:pic>
      <p:pic>
        <p:nvPicPr>
          <p:cNvPr id="7" name="Resim 6">
            <a:extLst>
              <a:ext uri="{FF2B5EF4-FFF2-40B4-BE49-F238E27FC236}">
                <a16:creationId xmlns:a16="http://schemas.microsoft.com/office/drawing/2014/main" id="{3966C4A5-B6E5-4FF8-BE2F-72B3A860C9F3}"/>
              </a:ext>
            </a:extLst>
          </p:cNvPr>
          <p:cNvPicPr>
            <a:picLocks noChangeAspect="1"/>
          </p:cNvPicPr>
          <p:nvPr/>
        </p:nvPicPr>
        <p:blipFill>
          <a:blip r:embed="rId3"/>
          <a:stretch>
            <a:fillRect/>
          </a:stretch>
        </p:blipFill>
        <p:spPr>
          <a:xfrm>
            <a:off x="1330777" y="5773089"/>
            <a:ext cx="3480460" cy="553710"/>
          </a:xfrm>
          <a:prstGeom prst="rect">
            <a:avLst/>
          </a:prstGeom>
        </p:spPr>
      </p:pic>
      <p:pic>
        <p:nvPicPr>
          <p:cNvPr id="9" name="Resim 8">
            <a:extLst>
              <a:ext uri="{FF2B5EF4-FFF2-40B4-BE49-F238E27FC236}">
                <a16:creationId xmlns:a16="http://schemas.microsoft.com/office/drawing/2014/main" id="{DC3D654C-2B59-40C5-BF0B-A3E252A5C512}"/>
              </a:ext>
            </a:extLst>
          </p:cNvPr>
          <p:cNvPicPr>
            <a:picLocks noChangeAspect="1"/>
          </p:cNvPicPr>
          <p:nvPr/>
        </p:nvPicPr>
        <p:blipFill>
          <a:blip r:embed="rId4"/>
          <a:stretch>
            <a:fillRect/>
          </a:stretch>
        </p:blipFill>
        <p:spPr>
          <a:xfrm>
            <a:off x="5832945" y="1885285"/>
            <a:ext cx="4117879" cy="3137357"/>
          </a:xfrm>
          <a:prstGeom prst="rect">
            <a:avLst/>
          </a:prstGeom>
        </p:spPr>
      </p:pic>
      <p:pic>
        <p:nvPicPr>
          <p:cNvPr id="11" name="Resim 10">
            <a:extLst>
              <a:ext uri="{FF2B5EF4-FFF2-40B4-BE49-F238E27FC236}">
                <a16:creationId xmlns:a16="http://schemas.microsoft.com/office/drawing/2014/main" id="{446D6BCD-A4DD-4FD7-BDAF-15B137D6F4E7}"/>
              </a:ext>
            </a:extLst>
          </p:cNvPr>
          <p:cNvPicPr>
            <a:picLocks noChangeAspect="1"/>
          </p:cNvPicPr>
          <p:nvPr/>
        </p:nvPicPr>
        <p:blipFill>
          <a:blip r:embed="rId5"/>
          <a:stretch>
            <a:fillRect/>
          </a:stretch>
        </p:blipFill>
        <p:spPr>
          <a:xfrm>
            <a:off x="5657986" y="5347272"/>
            <a:ext cx="4467795" cy="851633"/>
          </a:xfrm>
          <a:prstGeom prst="rect">
            <a:avLst/>
          </a:prstGeom>
        </p:spPr>
      </p:pic>
    </p:spTree>
    <p:extLst>
      <p:ext uri="{BB962C8B-B14F-4D97-AF65-F5344CB8AC3E}">
        <p14:creationId xmlns:p14="http://schemas.microsoft.com/office/powerpoint/2010/main" val="228514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56A53A-DF76-4CB4-B6AB-E48E40418C4E}"/>
              </a:ext>
            </a:extLst>
          </p:cNvPr>
          <p:cNvSpPr>
            <a:spLocks noGrp="1"/>
          </p:cNvSpPr>
          <p:nvPr>
            <p:ph type="title"/>
          </p:nvPr>
        </p:nvSpPr>
        <p:spPr/>
        <p:txBody>
          <a:bodyPr/>
          <a:lstStyle/>
          <a:p>
            <a:r>
              <a:rPr lang="en-US"/>
              <a:t>Apply Decision Tree for Binary Classification</a:t>
            </a:r>
            <a:endParaRPr lang="tr-TR"/>
          </a:p>
        </p:txBody>
      </p:sp>
      <p:pic>
        <p:nvPicPr>
          <p:cNvPr id="5" name="Resim 4">
            <a:extLst>
              <a:ext uri="{FF2B5EF4-FFF2-40B4-BE49-F238E27FC236}">
                <a16:creationId xmlns:a16="http://schemas.microsoft.com/office/drawing/2014/main" id="{031E03A0-4221-42D4-A3C3-1FEC9AFA84C2}"/>
              </a:ext>
            </a:extLst>
          </p:cNvPr>
          <p:cNvPicPr>
            <a:picLocks noChangeAspect="1"/>
          </p:cNvPicPr>
          <p:nvPr/>
        </p:nvPicPr>
        <p:blipFill>
          <a:blip r:embed="rId2"/>
          <a:stretch>
            <a:fillRect/>
          </a:stretch>
        </p:blipFill>
        <p:spPr>
          <a:xfrm>
            <a:off x="1163806" y="1427427"/>
            <a:ext cx="3678652" cy="4622517"/>
          </a:xfrm>
          <a:prstGeom prst="rect">
            <a:avLst/>
          </a:prstGeom>
        </p:spPr>
      </p:pic>
      <p:pic>
        <p:nvPicPr>
          <p:cNvPr id="7" name="Resim 6">
            <a:extLst>
              <a:ext uri="{FF2B5EF4-FFF2-40B4-BE49-F238E27FC236}">
                <a16:creationId xmlns:a16="http://schemas.microsoft.com/office/drawing/2014/main" id="{97ADC7F7-7A0D-4D40-9F55-5F50B7E9B715}"/>
              </a:ext>
            </a:extLst>
          </p:cNvPr>
          <p:cNvPicPr>
            <a:picLocks noChangeAspect="1"/>
          </p:cNvPicPr>
          <p:nvPr/>
        </p:nvPicPr>
        <p:blipFill>
          <a:blip r:embed="rId3"/>
          <a:stretch>
            <a:fillRect/>
          </a:stretch>
        </p:blipFill>
        <p:spPr>
          <a:xfrm>
            <a:off x="1368578" y="6206021"/>
            <a:ext cx="2988955" cy="417574"/>
          </a:xfrm>
          <a:prstGeom prst="rect">
            <a:avLst/>
          </a:prstGeom>
        </p:spPr>
      </p:pic>
      <p:pic>
        <p:nvPicPr>
          <p:cNvPr id="9" name="Resim 8">
            <a:extLst>
              <a:ext uri="{FF2B5EF4-FFF2-40B4-BE49-F238E27FC236}">
                <a16:creationId xmlns:a16="http://schemas.microsoft.com/office/drawing/2014/main" id="{9F2C2B9A-B3F0-403A-A5DD-9B310CE93847}"/>
              </a:ext>
            </a:extLst>
          </p:cNvPr>
          <p:cNvPicPr>
            <a:picLocks noChangeAspect="1"/>
          </p:cNvPicPr>
          <p:nvPr/>
        </p:nvPicPr>
        <p:blipFill>
          <a:blip r:embed="rId4"/>
          <a:stretch>
            <a:fillRect/>
          </a:stretch>
        </p:blipFill>
        <p:spPr>
          <a:xfrm>
            <a:off x="5510218" y="1885285"/>
            <a:ext cx="3678652" cy="3462260"/>
          </a:xfrm>
          <a:prstGeom prst="rect">
            <a:avLst/>
          </a:prstGeom>
        </p:spPr>
      </p:pic>
      <p:pic>
        <p:nvPicPr>
          <p:cNvPr id="11" name="Resim 10" descr="metin içeren bir resim&#10;&#10;Açıklama otomatik olarak oluşturuldu">
            <a:extLst>
              <a:ext uri="{FF2B5EF4-FFF2-40B4-BE49-F238E27FC236}">
                <a16:creationId xmlns:a16="http://schemas.microsoft.com/office/drawing/2014/main" id="{D948236D-90F9-4ED3-84ED-04EFD572C950}"/>
              </a:ext>
            </a:extLst>
          </p:cNvPr>
          <p:cNvPicPr>
            <a:picLocks noChangeAspect="1"/>
          </p:cNvPicPr>
          <p:nvPr/>
        </p:nvPicPr>
        <p:blipFill>
          <a:blip r:embed="rId5"/>
          <a:stretch>
            <a:fillRect/>
          </a:stretch>
        </p:blipFill>
        <p:spPr>
          <a:xfrm>
            <a:off x="5178872" y="5780490"/>
            <a:ext cx="6158586" cy="851061"/>
          </a:xfrm>
          <a:prstGeom prst="rect">
            <a:avLst/>
          </a:prstGeom>
        </p:spPr>
      </p:pic>
      <p:sp>
        <p:nvSpPr>
          <p:cNvPr id="12" name="Metin kutusu 11">
            <a:extLst>
              <a:ext uri="{FF2B5EF4-FFF2-40B4-BE49-F238E27FC236}">
                <a16:creationId xmlns:a16="http://schemas.microsoft.com/office/drawing/2014/main" id="{4BEDEC5E-9335-44F1-9FE9-C3944E0DA2EF}"/>
              </a:ext>
            </a:extLst>
          </p:cNvPr>
          <p:cNvSpPr txBox="1"/>
          <p:nvPr/>
        </p:nvSpPr>
        <p:spPr>
          <a:xfrm>
            <a:off x="5181599" y="5379351"/>
            <a:ext cx="5020491" cy="369332"/>
          </a:xfrm>
          <a:prstGeom prst="rect">
            <a:avLst/>
          </a:prstGeom>
          <a:noFill/>
        </p:spPr>
        <p:txBody>
          <a:bodyPr wrap="square" rtlCol="0">
            <a:spAutoFit/>
          </a:bodyPr>
          <a:lstStyle/>
          <a:p>
            <a:r>
              <a:rPr lang="tr-TR">
                <a:solidFill>
                  <a:srgbClr val="FF0000"/>
                </a:solidFill>
              </a:rPr>
              <a:t>Applying Cross Validation to Decision Tree</a:t>
            </a:r>
          </a:p>
        </p:txBody>
      </p:sp>
    </p:spTree>
    <p:extLst>
      <p:ext uri="{BB962C8B-B14F-4D97-AF65-F5344CB8AC3E}">
        <p14:creationId xmlns:p14="http://schemas.microsoft.com/office/powerpoint/2010/main" val="1001903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içeren bir resim&#10;&#10;Açıklama otomatik olarak oluşturuldu">
            <a:extLst>
              <a:ext uri="{FF2B5EF4-FFF2-40B4-BE49-F238E27FC236}">
                <a16:creationId xmlns:a16="http://schemas.microsoft.com/office/drawing/2014/main" id="{ADE75604-FD4A-4C52-8918-5762A1AB5D95}"/>
              </a:ext>
            </a:extLst>
          </p:cNvPr>
          <p:cNvPicPr>
            <a:picLocks noChangeAspect="1"/>
          </p:cNvPicPr>
          <p:nvPr/>
        </p:nvPicPr>
        <p:blipFill>
          <a:blip r:embed="rId2"/>
          <a:stretch>
            <a:fillRect/>
          </a:stretch>
        </p:blipFill>
        <p:spPr>
          <a:xfrm>
            <a:off x="2643713" y="1303001"/>
            <a:ext cx="5076436" cy="747868"/>
          </a:xfrm>
          <a:prstGeom prst="rect">
            <a:avLst/>
          </a:prstGeom>
        </p:spPr>
      </p:pic>
      <p:pic>
        <p:nvPicPr>
          <p:cNvPr id="5" name="Resim 4">
            <a:extLst>
              <a:ext uri="{FF2B5EF4-FFF2-40B4-BE49-F238E27FC236}">
                <a16:creationId xmlns:a16="http://schemas.microsoft.com/office/drawing/2014/main" id="{5DA3C29A-E860-4D25-91E5-7C0C38B9C008}"/>
              </a:ext>
            </a:extLst>
          </p:cNvPr>
          <p:cNvPicPr>
            <a:picLocks noChangeAspect="1"/>
          </p:cNvPicPr>
          <p:nvPr/>
        </p:nvPicPr>
        <p:blipFill>
          <a:blip r:embed="rId3"/>
          <a:stretch>
            <a:fillRect/>
          </a:stretch>
        </p:blipFill>
        <p:spPr>
          <a:xfrm>
            <a:off x="2643713" y="2050869"/>
            <a:ext cx="3884449" cy="4704102"/>
          </a:xfrm>
          <a:prstGeom prst="rect">
            <a:avLst/>
          </a:prstGeom>
        </p:spPr>
      </p:pic>
      <p:sp>
        <p:nvSpPr>
          <p:cNvPr id="6" name="Başlık 1">
            <a:extLst>
              <a:ext uri="{FF2B5EF4-FFF2-40B4-BE49-F238E27FC236}">
                <a16:creationId xmlns:a16="http://schemas.microsoft.com/office/drawing/2014/main" id="{DC1D8FD1-6734-4698-AA46-63D987D2AA9F}"/>
              </a:ext>
            </a:extLst>
          </p:cNvPr>
          <p:cNvSpPr>
            <a:spLocks noGrp="1"/>
          </p:cNvSpPr>
          <p:nvPr>
            <p:ph type="title"/>
          </p:nvPr>
        </p:nvSpPr>
        <p:spPr>
          <a:xfrm>
            <a:off x="2611808" y="808056"/>
            <a:ext cx="7958331" cy="1077229"/>
          </a:xfrm>
        </p:spPr>
        <p:txBody>
          <a:bodyPr>
            <a:normAutofit/>
          </a:bodyPr>
          <a:lstStyle/>
          <a:p>
            <a:r>
              <a:rPr lang="en-US" sz="2800"/>
              <a:t>Apply </a:t>
            </a:r>
            <a:r>
              <a:rPr lang="tr-TR" sz="2800"/>
              <a:t>Random Forest</a:t>
            </a:r>
            <a:r>
              <a:rPr lang="en-US" sz="2800"/>
              <a:t> Classification</a:t>
            </a:r>
            <a:endParaRPr lang="tr-TR" sz="2800"/>
          </a:p>
        </p:txBody>
      </p:sp>
      <p:sp>
        <p:nvSpPr>
          <p:cNvPr id="7" name="Metin kutusu 6">
            <a:extLst>
              <a:ext uri="{FF2B5EF4-FFF2-40B4-BE49-F238E27FC236}">
                <a16:creationId xmlns:a16="http://schemas.microsoft.com/office/drawing/2014/main" id="{CC84234C-510E-48C7-AAA9-02EDFCF648E1}"/>
              </a:ext>
            </a:extLst>
          </p:cNvPr>
          <p:cNvSpPr txBox="1"/>
          <p:nvPr/>
        </p:nvSpPr>
        <p:spPr>
          <a:xfrm>
            <a:off x="7876903" y="1397726"/>
            <a:ext cx="2220686" cy="646331"/>
          </a:xfrm>
          <a:prstGeom prst="rect">
            <a:avLst/>
          </a:prstGeom>
          <a:noFill/>
        </p:spPr>
        <p:txBody>
          <a:bodyPr wrap="square" rtlCol="0">
            <a:spAutoFit/>
          </a:bodyPr>
          <a:lstStyle/>
          <a:p>
            <a:r>
              <a:rPr lang="tr-TR"/>
              <a:t>Applied 10 fold Cross validation</a:t>
            </a:r>
          </a:p>
        </p:txBody>
      </p:sp>
    </p:spTree>
    <p:extLst>
      <p:ext uri="{BB962C8B-B14F-4D97-AF65-F5344CB8AC3E}">
        <p14:creationId xmlns:p14="http://schemas.microsoft.com/office/powerpoint/2010/main" val="25798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96866F20-5873-425C-B5F7-4FC89E4AA84F}"/>
              </a:ext>
            </a:extLst>
          </p:cNvPr>
          <p:cNvSpPr/>
          <p:nvPr/>
        </p:nvSpPr>
        <p:spPr>
          <a:xfrm>
            <a:off x="2481943" y="1854926"/>
            <a:ext cx="6864957" cy="4893647"/>
          </a:xfrm>
          <a:prstGeom prst="rect">
            <a:avLst/>
          </a:prstGeom>
          <a:noFill/>
        </p:spPr>
        <p:txBody>
          <a:bodyPr wrap="square" lIns="91440" tIns="45720" rIns="91440" bIns="45720">
            <a:spAutoFit/>
          </a:bodyPr>
          <a:lstStyle/>
          <a:p>
            <a:pPr algn="ctr"/>
            <a:r>
              <a:rPr lang="tr-TR" sz="6000" b="1">
                <a:ln w="22225">
                  <a:solidFill>
                    <a:schemeClr val="accent2"/>
                  </a:solidFill>
                  <a:prstDash val="solid"/>
                </a:ln>
                <a:solidFill>
                  <a:schemeClr val="accent2">
                    <a:lumMod val="40000"/>
                    <a:lumOff val="60000"/>
                  </a:schemeClr>
                </a:solidFill>
              </a:rPr>
              <a:t>TEŞEKKÜRLER</a:t>
            </a:r>
          </a:p>
          <a:p>
            <a:pPr algn="ctr"/>
            <a:endParaRPr lang="tr-TR" sz="3600" b="1">
              <a:ln w="22225">
                <a:solidFill>
                  <a:schemeClr val="accent2"/>
                </a:solidFill>
                <a:prstDash val="solid"/>
              </a:ln>
              <a:solidFill>
                <a:schemeClr val="accent2">
                  <a:lumMod val="40000"/>
                  <a:lumOff val="60000"/>
                </a:schemeClr>
              </a:solidFill>
            </a:endParaRPr>
          </a:p>
          <a:p>
            <a:pPr algn="ctr"/>
            <a:endParaRPr lang="tr-TR" sz="3600" b="1">
              <a:ln w="22225">
                <a:solidFill>
                  <a:schemeClr val="accent2"/>
                </a:solidFill>
                <a:prstDash val="solid"/>
              </a:ln>
              <a:solidFill>
                <a:schemeClr val="accent2">
                  <a:lumMod val="40000"/>
                  <a:lumOff val="60000"/>
                </a:schemeClr>
              </a:solidFill>
            </a:endParaRPr>
          </a:p>
          <a:p>
            <a:pPr algn="ctr"/>
            <a:endParaRPr lang="tr-TR" sz="3600" b="1">
              <a:ln w="22225">
                <a:solidFill>
                  <a:schemeClr val="accent2"/>
                </a:solidFill>
                <a:prstDash val="solid"/>
              </a:ln>
              <a:solidFill>
                <a:schemeClr val="accent2">
                  <a:lumMod val="40000"/>
                  <a:lumOff val="60000"/>
                </a:schemeClr>
              </a:solidFill>
            </a:endParaRPr>
          </a:p>
          <a:p>
            <a:pPr algn="ctr"/>
            <a:endParaRPr lang="tr-TR" sz="3600" b="1">
              <a:ln w="22225">
                <a:solidFill>
                  <a:schemeClr val="accent2"/>
                </a:solidFill>
                <a:prstDash val="solid"/>
              </a:ln>
              <a:solidFill>
                <a:schemeClr val="accent2">
                  <a:lumMod val="40000"/>
                  <a:lumOff val="60000"/>
                </a:schemeClr>
              </a:solidFill>
            </a:endParaRPr>
          </a:p>
          <a:p>
            <a:pPr algn="ctr"/>
            <a:endParaRPr lang="tr-TR" sz="3600" b="1">
              <a:ln w="22225">
                <a:solidFill>
                  <a:schemeClr val="accent2"/>
                </a:solidFill>
                <a:prstDash val="solid"/>
              </a:ln>
              <a:solidFill>
                <a:schemeClr val="accent2">
                  <a:lumMod val="40000"/>
                  <a:lumOff val="60000"/>
                </a:schemeClr>
              </a:solidFill>
            </a:endParaRPr>
          </a:p>
          <a:p>
            <a:pPr algn="ctr"/>
            <a:r>
              <a:rPr lang="tr-TR" sz="3600" b="1">
                <a:ln w="22225">
                  <a:solidFill>
                    <a:schemeClr val="accent2"/>
                  </a:solidFill>
                  <a:prstDash val="solid"/>
                </a:ln>
                <a:solidFill>
                  <a:schemeClr val="accent2">
                    <a:lumMod val="40000"/>
                    <a:lumOff val="60000"/>
                  </a:schemeClr>
                </a:solidFill>
              </a:rPr>
              <a:t>Zeliha Erim</a:t>
            </a:r>
          </a:p>
          <a:p>
            <a:pPr algn="ctr"/>
            <a:r>
              <a:rPr lang="tr-TR" sz="3600" b="1">
                <a:ln w="22225">
                  <a:solidFill>
                    <a:schemeClr val="accent2"/>
                  </a:solidFill>
                  <a:prstDash val="solid"/>
                </a:ln>
                <a:solidFill>
                  <a:schemeClr val="accent2">
                    <a:lumMod val="40000"/>
                    <a:lumOff val="60000"/>
                  </a:schemeClr>
                </a:solidFill>
              </a:rPr>
              <a:t>151044065</a:t>
            </a:r>
          </a:p>
        </p:txBody>
      </p:sp>
    </p:spTree>
    <p:extLst>
      <p:ext uri="{BB962C8B-B14F-4D97-AF65-F5344CB8AC3E}">
        <p14:creationId xmlns:p14="http://schemas.microsoft.com/office/powerpoint/2010/main" val="154918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CD771D-4AD9-41D8-89FB-7C06D5F336A4}"/>
              </a:ext>
            </a:extLst>
          </p:cNvPr>
          <p:cNvSpPr>
            <a:spLocks noGrp="1"/>
          </p:cNvSpPr>
          <p:nvPr>
            <p:ph type="title"/>
          </p:nvPr>
        </p:nvSpPr>
        <p:spPr/>
        <p:txBody>
          <a:bodyPr/>
          <a:lstStyle/>
          <a:p>
            <a:r>
              <a:rPr lang="tr-TR"/>
              <a:t>Exploratiy Data Analysis</a:t>
            </a:r>
          </a:p>
        </p:txBody>
      </p:sp>
      <p:sp>
        <p:nvSpPr>
          <p:cNvPr id="5" name="Metin kutusu 4">
            <a:extLst>
              <a:ext uri="{FF2B5EF4-FFF2-40B4-BE49-F238E27FC236}">
                <a16:creationId xmlns:a16="http://schemas.microsoft.com/office/drawing/2014/main" id="{529855B3-977B-4008-BB10-E9A0AF0FA9A7}"/>
              </a:ext>
            </a:extLst>
          </p:cNvPr>
          <p:cNvSpPr txBox="1"/>
          <p:nvPr/>
        </p:nvSpPr>
        <p:spPr>
          <a:xfrm>
            <a:off x="1907177" y="1763486"/>
            <a:ext cx="9078686" cy="5355312"/>
          </a:xfrm>
          <a:prstGeom prst="rect">
            <a:avLst/>
          </a:prstGeom>
          <a:noFill/>
        </p:spPr>
        <p:txBody>
          <a:bodyPr wrap="square" rtlCol="0">
            <a:spAutoFit/>
          </a:bodyPr>
          <a:lstStyle/>
          <a:p>
            <a:pPr marL="285750" indent="-285750">
              <a:buFont typeface="Arial" panose="020B0604020202020204" pitchFamily="34" charset="0"/>
              <a:buChar char="•"/>
            </a:pPr>
            <a:r>
              <a:rPr lang="tr-TR"/>
              <a:t>Veri seti kaggle sitesinden alınmıştır, link: </a:t>
            </a:r>
            <a:r>
              <a:rPr lang="tr-TR">
                <a:hlinkClick r:id="rId2"/>
              </a:rPr>
              <a:t>https://www.kaggle.com/balaka18/email-spam-classification-dataset-csv</a:t>
            </a:r>
            <a:r>
              <a:rPr lang="tr-TR"/>
              <a:t> </a:t>
            </a:r>
          </a:p>
          <a:p>
            <a:endParaRPr lang="tr-TR"/>
          </a:p>
          <a:p>
            <a:pPr marL="285750" indent="-285750">
              <a:buFont typeface="Arial" panose="020B0604020202020204" pitchFamily="34" charset="0"/>
              <a:buChar char="•"/>
            </a:pPr>
            <a:r>
              <a:rPr lang="tr-TR"/>
              <a:t>Bu bölüm için numpy ve pandas kütüphaneleri yeterli olmuştur.</a:t>
            </a:r>
          </a:p>
          <a:p>
            <a:endParaRPr lang="tr-TR"/>
          </a:p>
          <a:p>
            <a:pPr marL="285750" indent="-285750">
              <a:buFont typeface="Arial" panose="020B0604020202020204" pitchFamily="34" charset="0"/>
              <a:buChar char="•"/>
            </a:pPr>
            <a:r>
              <a:rPr lang="tr-TR"/>
              <a:t>Bu bölümde veriseti incelemesi ve veri setini tanımaya yönelik fonksiyonların kullanılması vardır. Bunlar .info(), .describe() .head(),isnull() fonksiyonlarıdır. </a:t>
            </a:r>
          </a:p>
          <a:p>
            <a:pPr marL="285750" indent="-285750">
              <a:buFont typeface="Arial" panose="020B0604020202020204" pitchFamily="34" charset="0"/>
              <a:buChar char="•"/>
            </a:pPr>
            <a:r>
              <a:rPr lang="tr-TR"/>
              <a:t>Feature’lar kelimelerdir ve değerleri onların belirli bir email de kaç kez geçtiğini belirtiyor.</a:t>
            </a:r>
          </a:p>
          <a:p>
            <a:endParaRPr lang="tr-TR"/>
          </a:p>
          <a:p>
            <a:pPr marL="285750" indent="-285750">
              <a:buFont typeface="Arial" panose="020B0604020202020204" pitchFamily="34" charset="0"/>
              <a:buChar char="•"/>
            </a:pPr>
            <a:r>
              <a:rPr lang="tr-TR"/>
              <a:t>1 kategorical ve 3 bin numerik feature vardır. 1 tane de Prediciton adlı target feature’ı bulunmaktadır.</a:t>
            </a:r>
          </a:p>
          <a:p>
            <a:endParaRPr lang="tr-TR"/>
          </a:p>
          <a:p>
            <a:pPr marL="285750" indent="-285750">
              <a:buFont typeface="Arial" panose="020B0604020202020204" pitchFamily="34" charset="0"/>
              <a:buChar char="•"/>
            </a:pPr>
            <a:r>
              <a:rPr lang="tr-TR"/>
              <a:t>Target feature 0 ise email spam değil, 1 ise spamdir. Yani Binary Classification için olan bir verisetidir.</a:t>
            </a:r>
          </a:p>
          <a:p>
            <a:endParaRPr lang="tr-TR"/>
          </a:p>
          <a:p>
            <a:endParaRPr lang="tr-TR"/>
          </a:p>
          <a:p>
            <a:endParaRPr lang="tr-TR"/>
          </a:p>
          <a:p>
            <a:endParaRPr lang="tr-TR"/>
          </a:p>
        </p:txBody>
      </p:sp>
    </p:spTree>
    <p:extLst>
      <p:ext uri="{BB962C8B-B14F-4D97-AF65-F5344CB8AC3E}">
        <p14:creationId xmlns:p14="http://schemas.microsoft.com/office/powerpoint/2010/main" val="335558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F020F4-7368-4FA1-A9E0-ECC092E54AAF}"/>
              </a:ext>
            </a:extLst>
          </p:cNvPr>
          <p:cNvSpPr>
            <a:spLocks noGrp="1"/>
          </p:cNvSpPr>
          <p:nvPr>
            <p:ph type="title"/>
          </p:nvPr>
        </p:nvSpPr>
        <p:spPr/>
        <p:txBody>
          <a:bodyPr/>
          <a:lstStyle/>
          <a:p>
            <a:r>
              <a:rPr lang="en-US"/>
              <a:t>Feature Selection: Drop 0 Scored Features</a:t>
            </a:r>
            <a:endParaRPr lang="tr-TR"/>
          </a:p>
        </p:txBody>
      </p:sp>
      <p:sp>
        <p:nvSpPr>
          <p:cNvPr id="4" name="Metin kutusu 3">
            <a:extLst>
              <a:ext uri="{FF2B5EF4-FFF2-40B4-BE49-F238E27FC236}">
                <a16:creationId xmlns:a16="http://schemas.microsoft.com/office/drawing/2014/main" id="{061E130D-D649-49C5-9B65-FEFDEC8C8660}"/>
              </a:ext>
            </a:extLst>
          </p:cNvPr>
          <p:cNvSpPr txBox="1"/>
          <p:nvPr/>
        </p:nvSpPr>
        <p:spPr>
          <a:xfrm>
            <a:off x="1907177" y="1763486"/>
            <a:ext cx="9078686" cy="2862322"/>
          </a:xfrm>
          <a:prstGeom prst="rect">
            <a:avLst/>
          </a:prstGeom>
          <a:noFill/>
        </p:spPr>
        <p:txBody>
          <a:bodyPr wrap="square" rtlCol="0">
            <a:spAutoFit/>
          </a:bodyPr>
          <a:lstStyle/>
          <a:p>
            <a:pPr marL="285750" indent="-285750">
              <a:buFont typeface="Arial" panose="020B0604020202020204" pitchFamily="34" charset="0"/>
              <a:buChar char="•"/>
            </a:pPr>
            <a:r>
              <a:rPr lang="tr-TR"/>
              <a:t>«Email No.» kategorical feature’ı unique ve Prediction için gereksiz bir özellik olduğu için verisetinden çıkarılmıştır.</a:t>
            </a:r>
          </a:p>
          <a:p>
            <a:pPr marL="285750" indent="-285750">
              <a:buFont typeface="Arial" panose="020B0604020202020204" pitchFamily="34" charset="0"/>
              <a:buChar char="•"/>
            </a:pPr>
            <a:r>
              <a:rPr lang="tr-TR"/>
              <a:t>Random forest algoritması kullanılarak 3 bin tane olan feature’ların skorları bulunmuştur bunların yaklaşık 1290 kadarı 0 skora sahiptir bu featurelar elenerek feature selection yapılmıştır. </a:t>
            </a:r>
          </a:p>
          <a:p>
            <a:endParaRPr lang="tr-TR"/>
          </a:p>
          <a:p>
            <a:endParaRPr lang="tr-TR"/>
          </a:p>
          <a:p>
            <a:endParaRPr lang="tr-TR"/>
          </a:p>
          <a:p>
            <a:endParaRPr lang="tr-TR"/>
          </a:p>
          <a:p>
            <a:endParaRPr lang="tr-TR"/>
          </a:p>
        </p:txBody>
      </p:sp>
      <p:sp>
        <p:nvSpPr>
          <p:cNvPr id="7" name="Başlık 1">
            <a:extLst>
              <a:ext uri="{FF2B5EF4-FFF2-40B4-BE49-F238E27FC236}">
                <a16:creationId xmlns:a16="http://schemas.microsoft.com/office/drawing/2014/main" id="{ADADFE75-A634-4D33-9788-20FD962C089B}"/>
              </a:ext>
            </a:extLst>
          </p:cNvPr>
          <p:cNvSpPr txBox="1">
            <a:spLocks/>
          </p:cNvSpPr>
          <p:nvPr/>
        </p:nvSpPr>
        <p:spPr>
          <a:xfrm>
            <a:off x="1719179" y="3555446"/>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n-US"/>
              <a:t>Feature Selection: Drop Based on Correlation With Target Variable</a:t>
            </a:r>
            <a:endParaRPr lang="tr-TR"/>
          </a:p>
        </p:txBody>
      </p:sp>
      <p:sp>
        <p:nvSpPr>
          <p:cNvPr id="8" name="Metin kutusu 7">
            <a:extLst>
              <a:ext uri="{FF2B5EF4-FFF2-40B4-BE49-F238E27FC236}">
                <a16:creationId xmlns:a16="http://schemas.microsoft.com/office/drawing/2014/main" id="{F00C7188-7546-4137-9D41-0A85A8F14153}"/>
              </a:ext>
            </a:extLst>
          </p:cNvPr>
          <p:cNvSpPr txBox="1"/>
          <p:nvPr/>
        </p:nvSpPr>
        <p:spPr>
          <a:xfrm>
            <a:off x="1837508" y="4618783"/>
            <a:ext cx="9078686" cy="2585323"/>
          </a:xfrm>
          <a:prstGeom prst="rect">
            <a:avLst/>
          </a:prstGeom>
          <a:noFill/>
        </p:spPr>
        <p:txBody>
          <a:bodyPr wrap="square" rtlCol="0">
            <a:spAutoFit/>
          </a:bodyPr>
          <a:lstStyle/>
          <a:p>
            <a:pPr marL="285750" indent="-285750">
              <a:buFont typeface="Arial" panose="020B0604020202020204" pitchFamily="34" charset="0"/>
              <a:buChar char="•"/>
            </a:pPr>
            <a:r>
              <a:rPr lang="tr-TR"/>
              <a:t>Geriye kalan featureların target variable ile aralarındaki korelasyon değerleri bulunmuştur. Maximum korelasyonlar 0.22 ve -0.27 olarak bulunmuştur.</a:t>
            </a:r>
          </a:p>
          <a:p>
            <a:r>
              <a:rPr lang="tr-TR"/>
              <a:t>0.15 ve -0.15 arasındaki korelasyon değerlerini iptal edilmek için yeterince az olduğuna karar verdim ve 1688 tane feature böylece iptal edilmiş oldu. Geriye 23 tane feature kaldı.</a:t>
            </a:r>
          </a:p>
          <a:p>
            <a:endParaRPr lang="tr-TR"/>
          </a:p>
          <a:p>
            <a:endParaRPr lang="tr-TR"/>
          </a:p>
          <a:p>
            <a:endParaRPr lang="tr-TR"/>
          </a:p>
          <a:p>
            <a:endParaRPr lang="tr-TR"/>
          </a:p>
        </p:txBody>
      </p:sp>
    </p:spTree>
    <p:extLst>
      <p:ext uri="{BB962C8B-B14F-4D97-AF65-F5344CB8AC3E}">
        <p14:creationId xmlns:p14="http://schemas.microsoft.com/office/powerpoint/2010/main" val="15977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0AEF9D-EC2B-404D-A19E-F05C912B0F81}"/>
              </a:ext>
            </a:extLst>
          </p:cNvPr>
          <p:cNvSpPr>
            <a:spLocks noGrp="1"/>
          </p:cNvSpPr>
          <p:nvPr>
            <p:ph type="title"/>
          </p:nvPr>
        </p:nvSpPr>
        <p:spPr/>
        <p:txBody>
          <a:bodyPr/>
          <a:lstStyle/>
          <a:p>
            <a:r>
              <a:rPr lang="tr-TR"/>
              <a:t>Dimensionality Reduction by </a:t>
            </a:r>
            <a:br>
              <a:rPr lang="tr-TR"/>
            </a:br>
            <a:r>
              <a:rPr lang="tr-TR"/>
              <a:t>HeatMap Visualizations</a:t>
            </a:r>
          </a:p>
        </p:txBody>
      </p:sp>
      <p:sp>
        <p:nvSpPr>
          <p:cNvPr id="5" name="Metin kutusu 4">
            <a:extLst>
              <a:ext uri="{FF2B5EF4-FFF2-40B4-BE49-F238E27FC236}">
                <a16:creationId xmlns:a16="http://schemas.microsoft.com/office/drawing/2014/main" id="{5535807D-3EF3-49FD-ADFE-99703A5F214B}"/>
              </a:ext>
            </a:extLst>
          </p:cNvPr>
          <p:cNvSpPr txBox="1"/>
          <p:nvPr/>
        </p:nvSpPr>
        <p:spPr>
          <a:xfrm>
            <a:off x="1915885" y="2136338"/>
            <a:ext cx="9078686" cy="2585323"/>
          </a:xfrm>
          <a:prstGeom prst="rect">
            <a:avLst/>
          </a:prstGeom>
          <a:noFill/>
        </p:spPr>
        <p:txBody>
          <a:bodyPr wrap="square" rtlCol="0">
            <a:spAutoFit/>
          </a:bodyPr>
          <a:lstStyle/>
          <a:p>
            <a:r>
              <a:rPr lang="tr-TR"/>
              <a:t>23 tane feature’ın heat map’ini çıkardım. Burada birbirleriyle yüksek korelasyonlu olan featurelardan birini iptal ettim çünkü target variable üzerinde neredeyse aynı etkiye sahip fazladan feature’ların olması anlamsızdı ve ileride eğitilecek modellerde vakit kaybına ve overfitting’e sebep olabilirlerdi. 0.6 korelasyon değerini eşik değer olarak (threshold) aldım, bu ve üzerindeki değerler iptal edilmek için yeterince yüksek olarak göz önünde bulunduruldu.</a:t>
            </a:r>
          </a:p>
          <a:p>
            <a:r>
              <a:rPr lang="tr-TR"/>
              <a:t>Bu işlemden sonra 17 feature ve 1 target variable’ım kaldı.</a:t>
            </a:r>
          </a:p>
          <a:p>
            <a:endParaRPr lang="tr-TR"/>
          </a:p>
          <a:p>
            <a:endParaRPr lang="tr-TR"/>
          </a:p>
        </p:txBody>
      </p:sp>
    </p:spTree>
    <p:extLst>
      <p:ext uri="{BB962C8B-B14F-4D97-AF65-F5344CB8AC3E}">
        <p14:creationId xmlns:p14="http://schemas.microsoft.com/office/powerpoint/2010/main" val="413952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7" name="Picture 16">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 name="Rectangle 18">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1BC316C-356D-4A3A-B221-E60282E614D3}"/>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Feature’lar için Count Plot </a:t>
            </a:r>
          </a:p>
        </p:txBody>
      </p:sp>
      <p:sp>
        <p:nvSpPr>
          <p:cNvPr id="4" name="Metin kutusu 3">
            <a:extLst>
              <a:ext uri="{FF2B5EF4-FFF2-40B4-BE49-F238E27FC236}">
                <a16:creationId xmlns:a16="http://schemas.microsoft.com/office/drawing/2014/main" id="{1C441500-2114-497C-A8C0-E56D00D923D1}"/>
              </a:ext>
            </a:extLst>
          </p:cNvPr>
          <p:cNvSpPr txBox="1"/>
          <p:nvPr/>
        </p:nvSpPr>
        <p:spPr>
          <a:xfrm>
            <a:off x="1975805" y="2052116"/>
            <a:ext cx="3275464" cy="3997828"/>
          </a:xfrm>
          <a:prstGeom prst="rect">
            <a:avLst/>
          </a:prstGeom>
        </p:spPr>
        <p:txBody>
          <a:bodyPr vert="horz" lIns="91440" tIns="45720" rIns="91440" bIns="45720" rtlCol="0" anchor="ctr">
            <a:normAutofit/>
          </a:bodyPr>
          <a:lstStyle/>
          <a:p>
            <a:pPr defTabSz="914400">
              <a:lnSpc>
                <a:spcPct val="120000"/>
              </a:lnSpc>
              <a:spcAft>
                <a:spcPts val="600"/>
              </a:spcAft>
              <a:buClr>
                <a:schemeClr val="accent6"/>
              </a:buClr>
              <a:buSzPct val="90000"/>
              <a:buFont typeface="Wingdings" panose="05000000000000000000" pitchFamily="2" charset="2"/>
              <a:buChar char="§"/>
            </a:pPr>
            <a:r>
              <a:rPr lang="en-US" sz="1600"/>
              <a:t>Feature’ların dağılım şeklini görebilmek için count plot ile görselleştirildi.</a:t>
            </a:r>
            <a:r>
              <a:rPr lang="tr-TR" sz="1600"/>
              <a:t> ‘</a:t>
            </a:r>
            <a:r>
              <a:rPr lang="en-US" sz="1600"/>
              <a:t>ur’ feature’ı sola doğru skewed olduğu gözlemlendi ve normalizasyon uygulanarak</a:t>
            </a:r>
          </a:p>
          <a:p>
            <a:pPr defTabSz="914400">
              <a:lnSpc>
                <a:spcPct val="120000"/>
              </a:lnSpc>
              <a:spcAft>
                <a:spcPts val="600"/>
              </a:spcAft>
              <a:buClr>
                <a:schemeClr val="accent6"/>
              </a:buClr>
              <a:buSzPct val="90000"/>
            </a:pPr>
            <a:r>
              <a:rPr lang="en-US" sz="1600"/>
              <a:t>dağılım görüntüsü değiştirildi.</a:t>
            </a:r>
          </a:p>
        </p:txBody>
      </p:sp>
      <p:pic>
        <p:nvPicPr>
          <p:cNvPr id="8" name="Resim 7">
            <a:extLst>
              <a:ext uri="{FF2B5EF4-FFF2-40B4-BE49-F238E27FC236}">
                <a16:creationId xmlns:a16="http://schemas.microsoft.com/office/drawing/2014/main" id="{4DD0784E-8B23-4138-9024-9E7A82CD96D5}"/>
              </a:ext>
            </a:extLst>
          </p:cNvPr>
          <p:cNvPicPr>
            <a:picLocks noChangeAspect="1"/>
          </p:cNvPicPr>
          <p:nvPr/>
        </p:nvPicPr>
        <p:blipFill>
          <a:blip r:embed="rId5"/>
          <a:stretch>
            <a:fillRect/>
          </a:stretch>
        </p:blipFill>
        <p:spPr>
          <a:xfrm>
            <a:off x="5432992" y="2770533"/>
            <a:ext cx="4818974" cy="252996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5" name="Rectangle 24">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1149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3" name="Rectangle 12">
            <a:extLst>
              <a:ext uri="{FF2B5EF4-FFF2-40B4-BE49-F238E27FC236}">
                <a16:creationId xmlns:a16="http://schemas.microsoft.com/office/drawing/2014/main" id="{CA9E1FF6-CCC9-40FF-8995-DDFB6C223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14">
            <a:extLst>
              <a:ext uri="{FF2B5EF4-FFF2-40B4-BE49-F238E27FC236}">
                <a16:creationId xmlns:a16="http://schemas.microsoft.com/office/drawing/2014/main" id="{7974B371-0BF2-4465-B103-CCE5A46928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5" name="Picture 16">
            <a:extLst>
              <a:ext uri="{FF2B5EF4-FFF2-40B4-BE49-F238E27FC236}">
                <a16:creationId xmlns:a16="http://schemas.microsoft.com/office/drawing/2014/main" id="{3ED069D5-F182-406C-9B9C-F335C3162C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6" name="Rectangle 18">
            <a:extLst>
              <a:ext uri="{FF2B5EF4-FFF2-40B4-BE49-F238E27FC236}">
                <a16:creationId xmlns:a16="http://schemas.microsoft.com/office/drawing/2014/main" id="{E6F58D63-E9A4-4707-B6D8-E89672A36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0">
            <a:extLst>
              <a:ext uri="{FF2B5EF4-FFF2-40B4-BE49-F238E27FC236}">
                <a16:creationId xmlns:a16="http://schemas.microsoft.com/office/drawing/2014/main" id="{1896B63F-B884-4CA6-BCEA-CB7B43E62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2">
            <a:extLst>
              <a:ext uri="{FF2B5EF4-FFF2-40B4-BE49-F238E27FC236}">
                <a16:creationId xmlns:a16="http://schemas.microsoft.com/office/drawing/2014/main" id="{74D5E9C3-1490-41D0-8B4C-272B01559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D84F0DF-AE5D-42AF-B8A4-776BBC341E2A}"/>
              </a:ext>
            </a:extLst>
          </p:cNvPr>
          <p:cNvSpPr>
            <a:spLocks noGrp="1"/>
          </p:cNvSpPr>
          <p:nvPr>
            <p:ph type="title"/>
          </p:nvPr>
        </p:nvSpPr>
        <p:spPr>
          <a:xfrm>
            <a:off x="1969804" y="808056"/>
            <a:ext cx="3969504" cy="1077229"/>
          </a:xfrm>
        </p:spPr>
        <p:txBody>
          <a:bodyPr vert="horz" lIns="91440" tIns="45720" rIns="91440" bIns="45720" rtlCol="0" anchor="t">
            <a:normAutofit/>
          </a:bodyPr>
          <a:lstStyle/>
          <a:p>
            <a:pPr algn="l"/>
            <a:r>
              <a:rPr lang="en-US"/>
              <a:t>Outlier Detection</a:t>
            </a:r>
          </a:p>
        </p:txBody>
      </p:sp>
      <p:sp>
        <p:nvSpPr>
          <p:cNvPr id="4" name="Metin kutusu 3">
            <a:extLst>
              <a:ext uri="{FF2B5EF4-FFF2-40B4-BE49-F238E27FC236}">
                <a16:creationId xmlns:a16="http://schemas.microsoft.com/office/drawing/2014/main" id="{E5010056-1E25-4A96-BA2B-A7EE118FFB6A}"/>
              </a:ext>
            </a:extLst>
          </p:cNvPr>
          <p:cNvSpPr txBox="1"/>
          <p:nvPr/>
        </p:nvSpPr>
        <p:spPr>
          <a:xfrm>
            <a:off x="1969803" y="2052116"/>
            <a:ext cx="3969505" cy="3997828"/>
          </a:xfrm>
          <a:prstGeom prst="rect">
            <a:avLst/>
          </a:prstGeom>
        </p:spPr>
        <p:txBody>
          <a:bodyPr vert="horz" lIns="91440" tIns="45720" rIns="91440" bIns="45720" rtlCol="0" anchor="ctr">
            <a:normAutofit lnSpcReduction="10000"/>
          </a:bodyPr>
          <a:lstStyle/>
          <a:p>
            <a:pPr defTabSz="914400">
              <a:lnSpc>
                <a:spcPct val="120000"/>
              </a:lnSpc>
              <a:spcAft>
                <a:spcPts val="600"/>
              </a:spcAft>
              <a:buClr>
                <a:schemeClr val="accent6"/>
              </a:buClr>
              <a:buSzPct val="90000"/>
              <a:buFont typeface="Wingdings" panose="05000000000000000000" pitchFamily="2" charset="2"/>
              <a:buChar char="§"/>
            </a:pPr>
            <a:r>
              <a:rPr lang="en-US"/>
              <a:t>Veriseti Standard scaler ile ölçeklendirildi.</a:t>
            </a:r>
          </a:p>
          <a:p>
            <a:pPr defTabSz="914400">
              <a:lnSpc>
                <a:spcPct val="120000"/>
              </a:lnSpc>
              <a:spcAft>
                <a:spcPts val="600"/>
              </a:spcAft>
              <a:buClr>
                <a:schemeClr val="accent6"/>
              </a:buClr>
              <a:buSzPct val="90000"/>
              <a:buFont typeface="Wingdings" panose="05000000000000000000" pitchFamily="2" charset="2"/>
              <a:buChar char="§"/>
            </a:pPr>
            <a:r>
              <a:rPr lang="en-US"/>
              <a:t>Outlier’lar quartile yöntemi ile tespit edilip, verisetinden çıkarıldı.</a:t>
            </a:r>
          </a:p>
          <a:p>
            <a:pPr defTabSz="914400">
              <a:lnSpc>
                <a:spcPct val="120000"/>
              </a:lnSpc>
              <a:spcAft>
                <a:spcPts val="600"/>
              </a:spcAft>
              <a:buClr>
                <a:schemeClr val="accent6"/>
              </a:buClr>
              <a:buSzPct val="90000"/>
              <a:buFont typeface="Wingdings" panose="05000000000000000000" pitchFamily="2" charset="2"/>
              <a:buChar char="§"/>
            </a:pPr>
            <a:r>
              <a:rPr lang="en-US"/>
              <a:t>Outlierlar box plot ile görselleştirilip incelendi</a:t>
            </a:r>
            <a:endParaRPr lang="tr-TR"/>
          </a:p>
          <a:p>
            <a:pPr defTabSz="914400">
              <a:lnSpc>
                <a:spcPct val="120000"/>
              </a:lnSpc>
              <a:spcAft>
                <a:spcPts val="600"/>
              </a:spcAft>
              <a:buClr>
                <a:schemeClr val="accent6"/>
              </a:buClr>
              <a:buSzPct val="90000"/>
              <a:buFont typeface="Wingdings" panose="05000000000000000000" pitchFamily="2" charset="2"/>
              <a:buChar char="§"/>
            </a:pPr>
            <a:r>
              <a:rPr lang="en-US"/>
              <a:t>Aynı zamanda 0 classına ait</a:t>
            </a:r>
            <a:r>
              <a:rPr lang="tr-TR"/>
              <a:t> bazı önemli ve az sayıdaki</a:t>
            </a:r>
            <a:r>
              <a:rPr lang="en-US"/>
              <a:t> outlierlar 3 önemli feature’ın cluster yapılması ile ortaya çıkmış ve bunlar da veriseti dengeleştirilirken silinmiştir.</a:t>
            </a:r>
          </a:p>
          <a:p>
            <a:pPr defTabSz="914400">
              <a:lnSpc>
                <a:spcPct val="120000"/>
              </a:lnSpc>
              <a:spcAft>
                <a:spcPts val="600"/>
              </a:spcAft>
              <a:buClr>
                <a:schemeClr val="accent6"/>
              </a:buClr>
              <a:buSzPct val="90000"/>
              <a:buFont typeface="Wingdings" panose="05000000000000000000" pitchFamily="2" charset="2"/>
              <a:buChar char="§"/>
            </a:pPr>
            <a:endParaRPr lang="en-US"/>
          </a:p>
        </p:txBody>
      </p:sp>
      <p:sp>
        <p:nvSpPr>
          <p:cNvPr id="49" name="Rectangle 24">
            <a:extLst>
              <a:ext uri="{FF2B5EF4-FFF2-40B4-BE49-F238E27FC236}">
                <a16:creationId xmlns:a16="http://schemas.microsoft.com/office/drawing/2014/main" id="{7BDCCCAB-BA10-4E7D-A3B2-9E56FC09B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120" y="641225"/>
            <a:ext cx="3656394" cy="55702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Resim 7">
            <a:extLst>
              <a:ext uri="{FF2B5EF4-FFF2-40B4-BE49-F238E27FC236}">
                <a16:creationId xmlns:a16="http://schemas.microsoft.com/office/drawing/2014/main" id="{025179BF-7151-4F46-B730-0F6E319BFD66}"/>
              </a:ext>
            </a:extLst>
          </p:cNvPr>
          <p:cNvPicPr>
            <a:picLocks noChangeAspect="1"/>
          </p:cNvPicPr>
          <p:nvPr/>
        </p:nvPicPr>
        <p:blipFill>
          <a:blip r:embed="rId5"/>
          <a:stretch>
            <a:fillRect/>
          </a:stretch>
        </p:blipFill>
        <p:spPr>
          <a:xfrm>
            <a:off x="7793995" y="965940"/>
            <a:ext cx="2215820" cy="2302151"/>
          </a:xfrm>
          <a:prstGeom prst="rect">
            <a:avLst/>
          </a:prstGeom>
          <a:ln>
            <a:noFill/>
          </a:ln>
        </p:spPr>
      </p:pic>
      <p:pic>
        <p:nvPicPr>
          <p:cNvPr id="6" name="Resim 5" descr="metin, ışık, ekran görüntüsü içeren bir resim&#10;&#10;Açıklama otomatik olarak oluşturuldu">
            <a:extLst>
              <a:ext uri="{FF2B5EF4-FFF2-40B4-BE49-F238E27FC236}">
                <a16:creationId xmlns:a16="http://schemas.microsoft.com/office/drawing/2014/main" id="{188F2CB1-6416-4786-813A-DDFF7A1C6722}"/>
              </a:ext>
            </a:extLst>
          </p:cNvPr>
          <p:cNvPicPr>
            <a:picLocks noChangeAspect="1"/>
          </p:cNvPicPr>
          <p:nvPr/>
        </p:nvPicPr>
        <p:blipFill>
          <a:blip r:embed="rId6"/>
          <a:stretch>
            <a:fillRect/>
          </a:stretch>
        </p:blipFill>
        <p:spPr>
          <a:xfrm>
            <a:off x="7796404" y="3587217"/>
            <a:ext cx="2212924" cy="2305130"/>
          </a:xfrm>
          <a:prstGeom prst="rect">
            <a:avLst/>
          </a:prstGeom>
          <a:ln>
            <a:noFill/>
          </a:ln>
        </p:spPr>
      </p:pic>
      <p:sp>
        <p:nvSpPr>
          <p:cNvPr id="27" name="Rectangle 26">
            <a:extLst>
              <a:ext uri="{FF2B5EF4-FFF2-40B4-BE49-F238E27FC236}">
                <a16:creationId xmlns:a16="http://schemas.microsoft.com/office/drawing/2014/main" id="{30DAEC7D-6DC2-4017-82A4-D29BA59FC3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0786" y="319015"/>
            <a:ext cx="4323016" cy="6214421"/>
          </a:xfrm>
          <a:prstGeom prst="rect">
            <a:avLst/>
          </a:prstGeom>
          <a:no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CB6F2FC-7257-454A-BF7F-4515943F4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864" y="883272"/>
            <a:ext cx="3182039" cy="2463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638CFFE-9077-4273-AE5B-90EE4626B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864" y="3503486"/>
            <a:ext cx="3182039" cy="2463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B5CC5DA-C98E-49F8-97BA-F7E820FAB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36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02EB210-9A59-405E-AA4D-7AFCD0C58C80}"/>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Veri seti İncelenmesi</a:t>
            </a:r>
          </a:p>
        </p:txBody>
      </p:sp>
      <p:sp>
        <p:nvSpPr>
          <p:cNvPr id="4" name="Metin kutusu 3">
            <a:extLst>
              <a:ext uri="{FF2B5EF4-FFF2-40B4-BE49-F238E27FC236}">
                <a16:creationId xmlns:a16="http://schemas.microsoft.com/office/drawing/2014/main" id="{2E1502E2-7296-41DC-9FB2-BEBDF649BEDA}"/>
              </a:ext>
            </a:extLst>
          </p:cNvPr>
          <p:cNvSpPr txBox="1"/>
          <p:nvPr/>
        </p:nvSpPr>
        <p:spPr>
          <a:xfrm>
            <a:off x="1975805" y="2052116"/>
            <a:ext cx="2658877" cy="3997828"/>
          </a:xfrm>
          <a:prstGeom prst="rect">
            <a:avLst/>
          </a:prstGeom>
        </p:spPr>
        <p:txBody>
          <a:bodyPr vert="horz" lIns="91440" tIns="45720" rIns="91440" bIns="45720" rtlCol="0" anchor="ctr">
            <a:normAutofit/>
          </a:bodyPr>
          <a:lstStyle/>
          <a:p>
            <a:pPr defTabSz="914400">
              <a:lnSpc>
                <a:spcPct val="120000"/>
              </a:lnSpc>
              <a:spcAft>
                <a:spcPts val="600"/>
              </a:spcAft>
              <a:buClr>
                <a:schemeClr val="accent6"/>
              </a:buClr>
              <a:buSzPct val="90000"/>
              <a:buFont typeface="Wingdings" panose="05000000000000000000" pitchFamily="2" charset="2"/>
              <a:buChar char="§"/>
            </a:pPr>
            <a:r>
              <a:rPr lang="en-US" sz="1600"/>
              <a:t>Veri seti dengeli mi ddeğil mi kontrolü için count plot ile sınıfların eleman sayılarını çizdirip grafik haline getirdim. Veri seti dengesiz (Unbalanced) olduğu ortaya çıktı.</a:t>
            </a:r>
            <a:r>
              <a:rPr lang="tr-TR" sz="1600"/>
              <a:t> </a:t>
            </a:r>
            <a:endParaRPr lang="en-US" sz="1600"/>
          </a:p>
        </p:txBody>
      </p:sp>
      <p:pic>
        <p:nvPicPr>
          <p:cNvPr id="6" name="Resim 5">
            <a:extLst>
              <a:ext uri="{FF2B5EF4-FFF2-40B4-BE49-F238E27FC236}">
                <a16:creationId xmlns:a16="http://schemas.microsoft.com/office/drawing/2014/main" id="{BD0A95BF-D5F0-4D40-8B2F-78ABDD38472A}"/>
              </a:ext>
            </a:extLst>
          </p:cNvPr>
          <p:cNvPicPr>
            <a:picLocks noChangeAspect="1"/>
          </p:cNvPicPr>
          <p:nvPr/>
        </p:nvPicPr>
        <p:blipFill>
          <a:blip r:embed="rId5"/>
          <a:stretch>
            <a:fillRect/>
          </a:stretch>
        </p:blipFill>
        <p:spPr>
          <a:xfrm>
            <a:off x="6017221" y="2348779"/>
            <a:ext cx="3650516"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3" name="Rectangle 22">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1298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739148-9925-4A4A-B5F2-E76E0366FA9F}"/>
              </a:ext>
            </a:extLst>
          </p:cNvPr>
          <p:cNvSpPr>
            <a:spLocks noGrp="1"/>
          </p:cNvSpPr>
          <p:nvPr>
            <p:ph type="title"/>
          </p:nvPr>
        </p:nvSpPr>
        <p:spPr/>
        <p:txBody>
          <a:bodyPr/>
          <a:lstStyle/>
          <a:p>
            <a:r>
              <a:rPr lang="tr-TR"/>
              <a:t>Verisetini Dengeli Hale Getirme</a:t>
            </a:r>
          </a:p>
        </p:txBody>
      </p:sp>
      <p:sp>
        <p:nvSpPr>
          <p:cNvPr id="4" name="Metin kutusu 3">
            <a:extLst>
              <a:ext uri="{FF2B5EF4-FFF2-40B4-BE49-F238E27FC236}">
                <a16:creationId xmlns:a16="http://schemas.microsoft.com/office/drawing/2014/main" id="{83E6F423-215E-4D2A-A6FB-CA1683F0303B}"/>
              </a:ext>
            </a:extLst>
          </p:cNvPr>
          <p:cNvSpPr txBox="1"/>
          <p:nvPr/>
        </p:nvSpPr>
        <p:spPr>
          <a:xfrm>
            <a:off x="2364377" y="2129246"/>
            <a:ext cx="8205762" cy="2585323"/>
          </a:xfrm>
          <a:prstGeom prst="rect">
            <a:avLst/>
          </a:prstGeom>
          <a:noFill/>
        </p:spPr>
        <p:txBody>
          <a:bodyPr wrap="square" rtlCol="0">
            <a:spAutoFit/>
          </a:bodyPr>
          <a:lstStyle/>
          <a:p>
            <a:r>
              <a:rPr lang="tr-TR"/>
              <a:t>Verisetini dengeli hale getirebilmek için </a:t>
            </a:r>
            <a:r>
              <a:rPr lang="tr-TR">
                <a:hlinkClick r:id="rId2"/>
              </a:rPr>
              <a:t>https://ieeexplore.ieee.org/Xplore/home.jsp</a:t>
            </a:r>
            <a:r>
              <a:rPr lang="tr-TR"/>
              <a:t> sitesinden birkaç makale okundu.</a:t>
            </a:r>
          </a:p>
          <a:p>
            <a:r>
              <a:rPr lang="tr-TR"/>
              <a:t>Bu makalelerin isimleri şunlardır: </a:t>
            </a:r>
          </a:p>
          <a:p>
            <a:r>
              <a:rPr lang="tr-TR"/>
              <a:t>-&gt;</a:t>
            </a:r>
            <a:r>
              <a:rPr lang="en-US"/>
              <a:t>DBCS: Density based cluster sampling for solving imbalanced classification problem</a:t>
            </a:r>
            <a:endParaRPr lang="tr-TR"/>
          </a:p>
          <a:p>
            <a:r>
              <a:rPr lang="tr-TR"/>
              <a:t>-&gt;</a:t>
            </a:r>
            <a:r>
              <a:rPr lang="en-US"/>
              <a:t>DBSM: The combination of DBSCAN and SMOTE for imbalanced data classification</a:t>
            </a:r>
            <a:endParaRPr lang="tr-TR"/>
          </a:p>
          <a:p>
            <a:r>
              <a:rPr lang="tr-TR"/>
              <a:t>-&gt;</a:t>
            </a:r>
            <a:r>
              <a:rPr lang="en-US"/>
              <a:t>An under-sampling technique for imbalanced data classification based on DBSCAN algorithm</a:t>
            </a:r>
            <a:endParaRPr lang="tr-TR"/>
          </a:p>
        </p:txBody>
      </p:sp>
    </p:spTree>
    <p:extLst>
      <p:ext uri="{BB962C8B-B14F-4D97-AF65-F5344CB8AC3E}">
        <p14:creationId xmlns:p14="http://schemas.microsoft.com/office/powerpoint/2010/main" val="330059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739148-9925-4A4A-B5F2-E76E0366FA9F}"/>
              </a:ext>
            </a:extLst>
          </p:cNvPr>
          <p:cNvSpPr>
            <a:spLocks noGrp="1"/>
          </p:cNvSpPr>
          <p:nvPr>
            <p:ph type="title"/>
          </p:nvPr>
        </p:nvSpPr>
        <p:spPr/>
        <p:txBody>
          <a:bodyPr/>
          <a:lstStyle/>
          <a:p>
            <a:r>
              <a:rPr lang="tr-TR"/>
              <a:t>Verisetini Dengeli Hale Getirme</a:t>
            </a:r>
          </a:p>
        </p:txBody>
      </p:sp>
      <p:pic>
        <p:nvPicPr>
          <p:cNvPr id="5" name="Resim 4">
            <a:extLst>
              <a:ext uri="{FF2B5EF4-FFF2-40B4-BE49-F238E27FC236}">
                <a16:creationId xmlns:a16="http://schemas.microsoft.com/office/drawing/2014/main" id="{BEA82AF0-CEEB-42C9-BFA8-5BB12798DB21}"/>
              </a:ext>
            </a:extLst>
          </p:cNvPr>
          <p:cNvPicPr>
            <a:picLocks noChangeAspect="1"/>
          </p:cNvPicPr>
          <p:nvPr/>
        </p:nvPicPr>
        <p:blipFill>
          <a:blip r:embed="rId2"/>
          <a:stretch>
            <a:fillRect/>
          </a:stretch>
        </p:blipFill>
        <p:spPr>
          <a:xfrm>
            <a:off x="1295893" y="3482410"/>
            <a:ext cx="4551912" cy="2980612"/>
          </a:xfrm>
          <a:prstGeom prst="rect">
            <a:avLst/>
          </a:prstGeom>
        </p:spPr>
      </p:pic>
      <p:sp>
        <p:nvSpPr>
          <p:cNvPr id="6" name="Metin kutusu 5">
            <a:extLst>
              <a:ext uri="{FF2B5EF4-FFF2-40B4-BE49-F238E27FC236}">
                <a16:creationId xmlns:a16="http://schemas.microsoft.com/office/drawing/2014/main" id="{1190E2EF-4A0E-455E-A3BC-7753E764A71B}"/>
              </a:ext>
            </a:extLst>
          </p:cNvPr>
          <p:cNvSpPr txBox="1"/>
          <p:nvPr/>
        </p:nvSpPr>
        <p:spPr>
          <a:xfrm>
            <a:off x="1136469" y="1541417"/>
            <a:ext cx="9222377" cy="2031325"/>
          </a:xfrm>
          <a:prstGeom prst="rect">
            <a:avLst/>
          </a:prstGeom>
          <a:noFill/>
        </p:spPr>
        <p:txBody>
          <a:bodyPr wrap="square" rtlCol="0">
            <a:spAutoFit/>
          </a:bodyPr>
          <a:lstStyle/>
          <a:p>
            <a:r>
              <a:rPr lang="tr-TR"/>
              <a:t>Undersampling için target variable ile arasında en büyük skor olan feature’ları alcağaım. Bunun için random forest gibi güçlü bir algoritmayı kullanarak backward elimination yaparak en fazla skorları olan 3 tane feature seçeceğim.</a:t>
            </a:r>
          </a:p>
          <a:p>
            <a:r>
              <a:rPr lang="tr-TR"/>
              <a:t>Sadece Prediciton değeri 0 olan objeleri alacağım, daha sonra bu 3 özellik ve target variable’ı alacağım yeni bir dataframe oluşturacağım. Bu 3 özelliği Unsupervised Clustering yaparak 3 farklı cluster oluşturdum.</a:t>
            </a:r>
          </a:p>
          <a:p>
            <a:endParaRPr lang="tr-TR"/>
          </a:p>
        </p:txBody>
      </p:sp>
    </p:spTree>
    <p:extLst>
      <p:ext uri="{BB962C8B-B14F-4D97-AF65-F5344CB8AC3E}">
        <p14:creationId xmlns:p14="http://schemas.microsoft.com/office/powerpoint/2010/main" val="2780994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407</TotalTime>
  <Words>890</Words>
  <Application>Microsoft Office PowerPoint</Application>
  <PresentationFormat>Geniş ekran</PresentationFormat>
  <Paragraphs>76</Paragraphs>
  <Slides>18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18</vt:i4>
      </vt:variant>
    </vt:vector>
  </HeadingPairs>
  <TitlesOfParts>
    <vt:vector size="23" baseType="lpstr">
      <vt:lpstr>Arial</vt:lpstr>
      <vt:lpstr>MS Shell Dlg 2</vt:lpstr>
      <vt:lpstr>Wingdings</vt:lpstr>
      <vt:lpstr>Wingdings 3</vt:lpstr>
      <vt:lpstr>Madison</vt:lpstr>
      <vt:lpstr>PowerPoint Sunusu</vt:lpstr>
      <vt:lpstr>Exploratiy Data Analysis</vt:lpstr>
      <vt:lpstr>Feature Selection: Drop 0 Scored Features</vt:lpstr>
      <vt:lpstr>Dimensionality Reduction by  HeatMap Visualizations</vt:lpstr>
      <vt:lpstr>Feature’lar için Count Plot </vt:lpstr>
      <vt:lpstr>Outlier Detection</vt:lpstr>
      <vt:lpstr>Veri seti İncelenmesi</vt:lpstr>
      <vt:lpstr>Verisetini Dengeli Hale Getirme</vt:lpstr>
      <vt:lpstr>Verisetini Dengeli Hale Getirme</vt:lpstr>
      <vt:lpstr>PowerPoint Sunusu</vt:lpstr>
      <vt:lpstr>PowerPoint Sunusu</vt:lpstr>
      <vt:lpstr>PowerPoint Sunusu</vt:lpstr>
      <vt:lpstr>LDA</vt:lpstr>
      <vt:lpstr>PowerPoint Sunusu</vt:lpstr>
      <vt:lpstr>Naive Bayes Algoritması</vt:lpstr>
      <vt:lpstr>Apply Decision Tree for Binary Classification</vt:lpstr>
      <vt:lpstr>Apply Random Forest Classification</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Projesi</dc:title>
  <dc:creator>Zeliha Erim</dc:creator>
  <cp:lastModifiedBy>Zeliha Erim</cp:lastModifiedBy>
  <cp:revision>25</cp:revision>
  <dcterms:created xsi:type="dcterms:W3CDTF">2021-01-24T18:42:40Z</dcterms:created>
  <dcterms:modified xsi:type="dcterms:W3CDTF">2021-01-29T12:25:04Z</dcterms:modified>
</cp:coreProperties>
</file>