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9"/>
  </p:notesMasterIdLst>
  <p:handoutMasterIdLst>
    <p:handoutMasterId r:id="rId20"/>
  </p:handoutMasterIdLst>
  <p:sldIdLst>
    <p:sldId id="256" r:id="rId2"/>
    <p:sldId id="433" r:id="rId3"/>
    <p:sldId id="446" r:id="rId4"/>
    <p:sldId id="434" r:id="rId5"/>
    <p:sldId id="435" r:id="rId6"/>
    <p:sldId id="436" r:id="rId7"/>
    <p:sldId id="437" r:id="rId8"/>
    <p:sldId id="438" r:id="rId9"/>
    <p:sldId id="440" r:id="rId10"/>
    <p:sldId id="439" r:id="rId11"/>
    <p:sldId id="441" r:id="rId12"/>
    <p:sldId id="442" r:id="rId13"/>
    <p:sldId id="443" r:id="rId14"/>
    <p:sldId id="444" r:id="rId15"/>
    <p:sldId id="445" r:id="rId16"/>
    <p:sldId id="447" r:id="rId17"/>
    <p:sldId id="43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Confluent Admin" initials="CA [7]" lastIdx="1" clrIdx="6">
    <p:extLst/>
  </p:cmAuthor>
  <p:cmAuthor id="1" name="Confluent Admin" initials="CA" lastIdx="1" clrIdx="0">
    <p:extLst/>
  </p:cmAuthor>
  <p:cmAuthor id="8" name="Confluent Admin" initials="CA [8]" lastIdx="1" clrIdx="7">
    <p:extLst/>
  </p:cmAuthor>
  <p:cmAuthor id="2" name="Confluent Admin" initials="CA [2]" lastIdx="1" clrIdx="1">
    <p:extLst/>
  </p:cmAuthor>
  <p:cmAuthor id="9" name="Confluent Admin" initials="CA [9]" lastIdx="1" clrIdx="8">
    <p:extLst/>
  </p:cmAuthor>
  <p:cmAuthor id="3" name="Confluent Admin" initials="CA [3]" lastIdx="1" clrIdx="2">
    <p:extLst/>
  </p:cmAuthor>
  <p:cmAuthor id="10" name="Confluent Admin" initials="CA [10]" lastIdx="1" clrIdx="9">
    <p:extLst/>
  </p:cmAuthor>
  <p:cmAuthor id="4" name="Confluent Admin" initials="CA [4]" lastIdx="1" clrIdx="3">
    <p:extLst/>
  </p:cmAuthor>
  <p:cmAuthor id="11" name="Confluent Admin" initials="CA [11]" lastIdx="1" clrIdx="10">
    <p:extLst/>
  </p:cmAuthor>
  <p:cmAuthor id="5" name="Confluent Admin" initials="CA [5]" lastIdx="1" clrIdx="4">
    <p:extLst/>
  </p:cmAuthor>
  <p:cmAuthor id="12" name="Confluent Admin" initials="CA [12]" lastIdx="1" clrIdx="11">
    <p:extLst/>
  </p:cmAuthor>
  <p:cmAuthor id="6" name="Confluent Admin" initials="CA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C9D60"/>
    <a:srgbClr val="2898C1"/>
    <a:srgbClr val="7C7C7C"/>
    <a:srgbClr val="93C3E6"/>
    <a:srgbClr val="F2F2F2"/>
    <a:srgbClr val="171719"/>
    <a:srgbClr val="F7F7F7"/>
    <a:srgbClr val="0F2C41"/>
    <a:srgbClr val="2D2E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05" autoAdjust="0"/>
    <p:restoredTop sz="82280" autoAdjust="0"/>
  </p:normalViewPr>
  <p:slideViewPr>
    <p:cSldViewPr snapToGrid="0">
      <p:cViewPr varScale="1">
        <p:scale>
          <a:sx n="79" d="100"/>
          <a:sy n="79" d="100"/>
        </p:scale>
        <p:origin x="232" y="712"/>
      </p:cViewPr>
      <p:guideLst>
        <p:guide orient="horz" pos="936"/>
        <p:guide pos="3840"/>
      </p:guideLst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246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47BBF-DB16-4DF6-906A-D7E6C8C6F14A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AB86B-FBA1-4305-AF70-1898120A1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98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oboto Light" panose="02000000000000000000" pitchFamily="2" charset="0"/>
              </a:defRPr>
            </a:lvl1pPr>
          </a:lstStyle>
          <a:p>
            <a:fld id="{575FED7B-3A4E-43E9-A076-58C3A92F5ED9}" type="datetimeFigureOut">
              <a:rPr lang="en-US" smtClean="0"/>
              <a:pPr/>
              <a:t>7/17/17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oboto Light" panose="02000000000000000000" pitchFamily="2" charset="0"/>
              </a:defRPr>
            </a:lvl1pPr>
          </a:lstStyle>
          <a:p>
            <a:fld id="{19E8341D-AE57-437D-B2C8-156F0C64AEE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8341D-AE57-437D-B2C8-156F0C64AEE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85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 </a:t>
            </a:r>
            <a:r>
              <a:rPr lang="en-US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czf</a:t>
            </a:r>
            <a:r>
              <a:rPr 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hadoop.tar.gz hadoop</a:t>
            </a:r>
          </a:p>
          <a:p>
            <a:pPr rtl="0" fontAlgn="base"/>
            <a:r>
              <a:rPr lang="en-US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scp</a:t>
            </a:r>
            <a:r>
              <a:rPr 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hadoop.tar.gz slave01:~</a:t>
            </a:r>
          </a:p>
          <a:p>
            <a:r>
              <a:rPr lang="en-US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scp</a:t>
            </a:r>
            <a:r>
              <a:rPr 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hadoop.tar.gz slave02:~</a:t>
            </a:r>
          </a:p>
          <a:p>
            <a:pPr rtl="0" fontAlgn="base"/>
            <a:r>
              <a:rPr 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 </a:t>
            </a:r>
            <a:r>
              <a:rPr lang="en-US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xzf</a:t>
            </a:r>
            <a:r>
              <a:rPr 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hadoop.tar.gz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8341D-AE57-437D-B2C8-156F0C64AEE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42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 </a:t>
            </a:r>
            <a:r>
              <a:rPr lang="en-US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czf</a:t>
            </a:r>
            <a:r>
              <a:rPr 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hadoop.tar.gz hadoop</a:t>
            </a:r>
          </a:p>
          <a:p>
            <a:pPr rtl="0" fontAlgn="base"/>
            <a:r>
              <a:rPr lang="en-US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scp</a:t>
            </a:r>
            <a:r>
              <a:rPr 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hadoop.tar.gz slave01:~</a:t>
            </a:r>
          </a:p>
          <a:p>
            <a:r>
              <a:rPr lang="en-US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scp</a:t>
            </a:r>
            <a:r>
              <a:rPr 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hadoop.tar.gz slave02:~</a:t>
            </a:r>
          </a:p>
          <a:p>
            <a:pPr rtl="0" fontAlgn="base"/>
            <a:r>
              <a:rPr 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 </a:t>
            </a:r>
            <a:r>
              <a:rPr lang="en-US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xzf</a:t>
            </a:r>
            <a:r>
              <a:rPr 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hadoop.tar.gz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8341D-AE57-437D-B2C8-156F0C64AEE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97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8341D-AE57-437D-B2C8-156F0C64AEE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038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8341D-AE57-437D-B2C8-156F0C64AEE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31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sudo </a:t>
            </a:r>
            <a:r>
              <a:rPr lang="en-US" dirty="0" err="1" smtClean="0"/>
              <a:t>addgroup</a:t>
            </a:r>
            <a:r>
              <a:rPr lang="en-US" dirty="0" smtClean="0"/>
              <a:t> hadoop_</a:t>
            </a:r>
          </a:p>
          <a:p>
            <a:endParaRPr lang="en-US" dirty="0" smtClean="0"/>
          </a:p>
          <a:p>
            <a:r>
              <a:rPr lang="en-US" dirty="0" smtClean="0"/>
              <a:t>sudo </a:t>
            </a:r>
            <a:r>
              <a:rPr lang="en-US" dirty="0" err="1" smtClean="0"/>
              <a:t>adduser</a:t>
            </a:r>
            <a:r>
              <a:rPr lang="en-US" dirty="0" smtClean="0"/>
              <a:t> --</a:t>
            </a:r>
            <a:r>
              <a:rPr lang="en-US" dirty="0" err="1" smtClean="0"/>
              <a:t>ingroup</a:t>
            </a:r>
            <a:r>
              <a:rPr lang="en-US" dirty="0" smtClean="0"/>
              <a:t> hadoop_ </a:t>
            </a:r>
            <a:r>
              <a:rPr lang="en-US" dirty="0" err="1" smtClean="0"/>
              <a:t>hduser</a:t>
            </a:r>
            <a:r>
              <a:rPr lang="en-US" dirty="0" smtClean="0"/>
              <a:t>_</a:t>
            </a:r>
          </a:p>
          <a:p>
            <a:endParaRPr lang="en-US" dirty="0" smtClean="0"/>
          </a:p>
          <a:p>
            <a:r>
              <a:rPr lang="en-US" dirty="0" smtClean="0"/>
              <a:t>Enter your password , name and other details.</a:t>
            </a:r>
          </a:p>
          <a:p>
            <a:endParaRPr lang="en-US" dirty="0" smtClean="0"/>
          </a:p>
          <a:p>
            <a:r>
              <a:rPr lang="en-US" dirty="0" smtClean="0"/>
              <a:t>NOTE:</a:t>
            </a:r>
          </a:p>
          <a:p>
            <a:endParaRPr lang="en-US" dirty="0" smtClean="0"/>
          </a:p>
          <a:p>
            <a:r>
              <a:rPr lang="en-US" dirty="0" smtClean="0"/>
              <a:t>There is a possibility of below mentioned error in this setup and installation process.</a:t>
            </a:r>
          </a:p>
          <a:p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 err="1" smtClean="0"/>
              <a:t>hduser</a:t>
            </a:r>
            <a:r>
              <a:rPr lang="en-US" dirty="0" smtClean="0"/>
              <a:t> is not in the </a:t>
            </a:r>
            <a:r>
              <a:rPr lang="en-US" dirty="0" err="1" smtClean="0"/>
              <a:t>sudoers</a:t>
            </a:r>
            <a:r>
              <a:rPr lang="en-US" dirty="0" smtClean="0"/>
              <a:t> file. This incident will be reported."</a:t>
            </a:r>
          </a:p>
          <a:p>
            <a:endParaRPr lang="en-US" dirty="0" smtClean="0"/>
          </a:p>
          <a:p>
            <a:r>
              <a:rPr lang="en-US" dirty="0" smtClean="0"/>
              <a:t>Hadoop Setup Tutorial - Installation &amp; Configuration</a:t>
            </a:r>
          </a:p>
          <a:p>
            <a:endParaRPr lang="en-US" dirty="0" smtClean="0"/>
          </a:p>
          <a:p>
            <a:r>
              <a:rPr lang="en-US" dirty="0" smtClean="0"/>
              <a:t>This error can be resolved by</a:t>
            </a:r>
          </a:p>
          <a:p>
            <a:endParaRPr lang="en-US" dirty="0" smtClean="0"/>
          </a:p>
          <a:p>
            <a:r>
              <a:rPr lang="en-US" dirty="0" smtClean="0"/>
              <a:t>Login as a root user</a:t>
            </a:r>
          </a:p>
          <a:p>
            <a:endParaRPr lang="en-US" dirty="0" smtClean="0"/>
          </a:p>
          <a:p>
            <a:r>
              <a:rPr lang="en-US" dirty="0" smtClean="0"/>
              <a:t>Hadoop Setup Tutorial - Installation &amp; Configuration</a:t>
            </a:r>
          </a:p>
          <a:p>
            <a:endParaRPr lang="en-US" dirty="0" smtClean="0"/>
          </a:p>
          <a:p>
            <a:r>
              <a:rPr lang="en-US" dirty="0" smtClean="0"/>
              <a:t>Execute the command</a:t>
            </a:r>
          </a:p>
          <a:p>
            <a:endParaRPr lang="en-US" dirty="0" smtClean="0"/>
          </a:p>
          <a:p>
            <a:r>
              <a:rPr lang="en-US" dirty="0" smtClean="0"/>
              <a:t>sudo </a:t>
            </a:r>
            <a:r>
              <a:rPr lang="en-US" dirty="0" err="1" smtClean="0"/>
              <a:t>adduser</a:t>
            </a:r>
            <a:r>
              <a:rPr lang="en-US" dirty="0" smtClean="0"/>
              <a:t> </a:t>
            </a:r>
            <a:r>
              <a:rPr lang="en-US" dirty="0" err="1" smtClean="0"/>
              <a:t>hduser</a:t>
            </a:r>
            <a:r>
              <a:rPr lang="en-US" dirty="0" smtClean="0"/>
              <a:t>_ sudo</a:t>
            </a:r>
          </a:p>
          <a:p>
            <a:endParaRPr lang="en-US" dirty="0" smtClean="0"/>
          </a:p>
          <a:p>
            <a:r>
              <a:rPr lang="en-US" dirty="0" smtClean="0"/>
              <a:t>Hadoop Setup Tutorial - Installation &amp; Configuration</a:t>
            </a:r>
          </a:p>
          <a:p>
            <a:endParaRPr lang="en-US" dirty="0" smtClean="0"/>
          </a:p>
          <a:p>
            <a:r>
              <a:rPr lang="en-US" dirty="0" smtClean="0"/>
              <a:t>Re-login as </a:t>
            </a:r>
            <a:r>
              <a:rPr lang="en-US" dirty="0" err="1" smtClean="0"/>
              <a:t>hduser</a:t>
            </a:r>
            <a:r>
              <a:rPr lang="en-US" dirty="0" smtClean="0"/>
              <a:t>_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8341D-AE57-437D-B2C8-156F0C64AEE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78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 SSH access to local machine using this key.</a:t>
            </a:r>
          </a:p>
          <a:p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 $HOME/.</a:t>
            </a:r>
            <a:r>
              <a:rPr lang="en-US" sz="14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/id_rsa.pub &gt;&gt; $HOME/.</a:t>
            </a:r>
            <a:r>
              <a:rPr lang="en-US" sz="14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4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authorized_keys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8341D-AE57-437D-B2C8-156F0C64AEE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67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8341D-AE57-437D-B2C8-156F0C64AEE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09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8341D-AE57-437D-B2C8-156F0C64AEE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31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8341D-AE57-437D-B2C8-156F0C64AEE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37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8341D-AE57-437D-B2C8-156F0C64AEE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91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8341D-AE57-437D-B2C8-156F0C64AEE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65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8341D-AE57-437D-B2C8-156F0C64AEE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22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3" y="0"/>
            <a:ext cx="58039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1" y="2813436"/>
            <a:ext cx="5791200" cy="615571"/>
          </a:xfrm>
        </p:spPr>
        <p:txBody>
          <a:bodyPr anchor="ctr"/>
          <a:lstStyle>
            <a:lvl1pPr algn="l"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1" y="3549977"/>
            <a:ext cx="5791200" cy="788422"/>
          </a:xfrm>
        </p:spPr>
        <p:txBody>
          <a:bodyPr lIns="0">
            <a:normAutofit/>
          </a:bodyPr>
          <a:lstStyle>
            <a:lvl1pPr marL="0" indent="0" algn="l"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096006" y="3429000"/>
            <a:ext cx="5791199" cy="0"/>
          </a:xfrm>
          <a:prstGeom prst="line">
            <a:avLst/>
          </a:prstGeom>
          <a:ln w="127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885406" y="2920700"/>
            <a:ext cx="4257681" cy="923330"/>
            <a:chOff x="416360" y="4228070"/>
            <a:chExt cx="4257681" cy="923330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60" y="4228070"/>
              <a:ext cx="805969" cy="91234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 userDrawn="1"/>
          </p:nvSpPr>
          <p:spPr>
            <a:xfrm>
              <a:off x="1129865" y="4228070"/>
              <a:ext cx="354417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300" smtClean="0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libri" charset="0"/>
                  <a:ea typeface="Calibri" charset="0"/>
                  <a:cs typeface="Calibri" charset="0"/>
                </a:rPr>
                <a:t>ATAFIBERS</a:t>
              </a:r>
              <a:endParaRPr lang="en-US" sz="5400" b="1" cap="none" spc="3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3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637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800" y="896815"/>
            <a:ext cx="11582400" cy="484188"/>
          </a:xfrm>
        </p:spPr>
        <p:txBody>
          <a:bodyPr lIns="0" rIns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0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3" y="1028700"/>
            <a:ext cx="5499100" cy="51435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499" y="1028700"/>
            <a:ext cx="5473700" cy="5143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2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04799" y="1028700"/>
            <a:ext cx="549910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304801" y="1852612"/>
            <a:ext cx="5499099" cy="4319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3503" y="1028700"/>
            <a:ext cx="547370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413503" y="1871662"/>
            <a:ext cx="5473700" cy="43005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04800" y="1852612"/>
            <a:ext cx="5499101" cy="0"/>
          </a:xfrm>
          <a:prstGeom prst="line">
            <a:avLst/>
          </a:prstGeom>
          <a:ln w="127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413503" y="1852612"/>
            <a:ext cx="5473700" cy="0"/>
          </a:xfrm>
          <a:prstGeom prst="line">
            <a:avLst/>
          </a:prstGeom>
          <a:ln w="127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33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6004" y="1028704"/>
            <a:ext cx="5791201" cy="5143501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1028700"/>
            <a:ext cx="5499101" cy="51435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154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3852" y="3429000"/>
            <a:ext cx="11563349" cy="2743200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04800" y="1028700"/>
            <a:ext cx="11582400" cy="23050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888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28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56941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7595" y="3748349"/>
            <a:ext cx="8136812" cy="615571"/>
          </a:xfrm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7595" y="4384338"/>
            <a:ext cx="8136812" cy="7884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029780" y="4363919"/>
            <a:ext cx="8132440" cy="0"/>
          </a:xfrm>
          <a:prstGeom prst="line">
            <a:avLst/>
          </a:prstGeom>
          <a:ln w="127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3967159" y="2517234"/>
            <a:ext cx="4257681" cy="923330"/>
            <a:chOff x="416360" y="4228070"/>
            <a:chExt cx="4257681" cy="923330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60" y="4228070"/>
              <a:ext cx="805969" cy="912341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 userDrawn="1"/>
          </p:nvSpPr>
          <p:spPr>
            <a:xfrm>
              <a:off x="1129865" y="4228070"/>
              <a:ext cx="354417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300" smtClean="0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libri" charset="0"/>
                  <a:ea typeface="Calibri" charset="0"/>
                  <a:cs typeface="Calibri" charset="0"/>
                </a:rPr>
                <a:t>ATAFIBERS</a:t>
              </a:r>
              <a:endParaRPr lang="en-US" sz="5400" b="1" cap="none" spc="3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38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8"/>
            <a:ext cx="11582405" cy="780253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8701"/>
            <a:ext cx="11582400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00100"/>
            <a:ext cx="12186000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11677148" y="6430645"/>
            <a:ext cx="0" cy="182880"/>
          </a:xfrm>
          <a:prstGeom prst="line">
            <a:avLst/>
          </a:prstGeom>
          <a:ln w="1270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11326817" y="6393600"/>
            <a:ext cx="68131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FEF255AE-D1B5-48C8-9BAF-95F2418C50F7}" type="slidenum">
              <a:rPr lang="en-US" sz="1200" b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pPr algn="r"/>
              <a:t>‹#›</a:t>
            </a:fld>
            <a:endParaRPr lang="en-US" sz="1200" b="0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9876316" y="6393600"/>
            <a:ext cx="176407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b="0" dirty="0" smtClean="0">
                <a:solidFill>
                  <a:schemeClr val="tx2"/>
                </a:solidFill>
                <a:latin typeface="Candara" charset="0"/>
                <a:ea typeface="Candara" charset="0"/>
                <a:cs typeface="Candara" charset="0"/>
              </a:rPr>
              <a:t>DataFibers Community</a:t>
            </a:r>
            <a:endParaRPr lang="en-US" sz="1200" b="0" dirty="0">
              <a:solidFill>
                <a:schemeClr val="tx2"/>
              </a:solidFill>
              <a:latin typeface="Candara" charset="0"/>
              <a:ea typeface="Candara" charset="0"/>
              <a:cs typeface="Candar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73" y="6255221"/>
            <a:ext cx="437325" cy="49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0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22" r:id="rId3"/>
    <p:sldLayoutId id="2147483694" r:id="rId4"/>
    <p:sldLayoutId id="2147483695" r:id="rId5"/>
    <p:sldLayoutId id="2147483699" r:id="rId6"/>
    <p:sldLayoutId id="2147483700" r:id="rId7"/>
    <p:sldLayoutId id="2147483705" r:id="rId8"/>
    <p:sldLayoutId id="2147483710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2">
              <a:lumMod val="75000"/>
            </a:schemeClr>
          </a:solidFill>
          <a:latin typeface="Calibri" charset="0"/>
          <a:ea typeface="Calibri" charset="0"/>
          <a:cs typeface="Calibri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400" kern="1200">
          <a:solidFill>
            <a:schemeClr val="tx2">
              <a:lumMod val="75000"/>
            </a:schemeClr>
          </a:solidFill>
          <a:latin typeface="Calibri" charset="0"/>
          <a:ea typeface="Calibri" charset="0"/>
          <a:cs typeface="Calibri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4"/>
        </a:buClr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Calibri" charset="0"/>
          <a:ea typeface="Calibri" charset="0"/>
          <a:cs typeface="Calibri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4"/>
        </a:buClr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Calibri" charset="0"/>
          <a:ea typeface="Calibri" charset="0"/>
          <a:cs typeface="Calibri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tx2">
              <a:lumMod val="75000"/>
            </a:schemeClr>
          </a:solidFill>
          <a:latin typeface="Calibri" charset="0"/>
          <a:ea typeface="Calibri" charset="0"/>
          <a:cs typeface="Calibri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tx2">
              <a:lumMod val="75000"/>
            </a:schemeClr>
          </a:solidFill>
          <a:latin typeface="Calibri" charset="0"/>
          <a:ea typeface="Calibri" charset="0"/>
          <a:cs typeface="Calibri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488" userDrawn="1">
          <p15:clr>
            <a:srgbClr val="F26B43"/>
          </p15:clr>
        </p15:guide>
        <p15:guide id="5" orient="horz" pos="144" userDrawn="1">
          <p15:clr>
            <a:srgbClr val="F26B43"/>
          </p15:clr>
        </p15:guide>
        <p15:guide id="6" orient="horz" pos="4176" userDrawn="1">
          <p15:clr>
            <a:srgbClr val="F26B43"/>
          </p15:clr>
        </p15:guide>
        <p15:guide id="7" orient="horz" pos="4032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orient="horz" pos="648" userDrawn="1">
          <p15:clr>
            <a:srgbClr val="F26B43"/>
          </p15:clr>
        </p15:guide>
        <p15:guide id="10" pos="4010" userDrawn="1">
          <p15:clr>
            <a:srgbClr val="F26B43"/>
          </p15:clr>
        </p15:guide>
        <p15:guide id="11" pos="3666" userDrawn="1">
          <p15:clr>
            <a:srgbClr val="F26B43"/>
          </p15:clr>
        </p15:guide>
        <p15:guide id="12" orient="horz" pos="37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nn_host:port/" TargetMode="External"/><Relationship Id="rId4" Type="http://schemas.openxmlformats.org/officeDocument/2006/relationships/hyperlink" Target="http://rm_host:port/" TargetMode="External"/><Relationship Id="rId5" Type="http://schemas.openxmlformats.org/officeDocument/2006/relationships/hyperlink" Target="http://jhs_host:port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eidongzhou.wordpress.com/2015/09/17/install-cloudera-hadoop-cluster-using-cloudera-manager/" TargetMode="External"/><Relationship Id="rId4" Type="http://schemas.openxmlformats.org/officeDocument/2006/relationships/hyperlink" Target="http://sparkera.ca/2014/04/05/Install-CDH-In-AW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ortonworks.com/hadoop-tutorial/introducing-apache-ambari-deploying-managing-apache-hadoop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adoop.apache.org/releases.html" TargetMode="Externa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Apache Hadoop Installation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1" y="3549977"/>
            <a:ext cx="5791200" cy="844224"/>
          </a:xfrm>
        </p:spPr>
        <p:txBody>
          <a:bodyPr>
            <a:noAutofit/>
          </a:bodyPr>
          <a:lstStyle/>
          <a:p>
            <a:r>
              <a:rPr lang="en-US" dirty="0" err="1" smtClean="0"/>
              <a:t>Will|PMC</a:t>
            </a:r>
            <a:endParaRPr lang="en-US" dirty="0" smtClean="0"/>
          </a:p>
          <a:p>
            <a:r>
              <a:rPr lang="en-US" dirty="0" err="1" smtClean="0"/>
              <a:t>Email:datafibers@gmail.com</a:t>
            </a:r>
            <a:endParaRPr lang="en-US" dirty="0" smtClean="0"/>
          </a:p>
          <a:p>
            <a:r>
              <a:rPr lang="en-US" dirty="0" smtClean="0"/>
              <a:t>Date: 2017-07-17</a:t>
            </a:r>
          </a:p>
        </p:txBody>
      </p:sp>
    </p:spTree>
    <p:extLst>
      <p:ext uri="{BB962C8B-B14F-4D97-AF65-F5344CB8AC3E}">
        <p14:creationId xmlns:p14="http://schemas.microsoft.com/office/powerpoint/2010/main" val="343666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Hadoop Engine: mapred-site.xml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the configuration file - </a:t>
            </a:r>
            <a:r>
              <a:rPr lang="en-US" sz="2000" dirty="0" smtClean="0">
                <a:solidFill>
                  <a:srgbClr val="0000FF"/>
                </a:solidFill>
              </a:rPr>
              <a:t>sudo </a:t>
            </a:r>
            <a:r>
              <a:rPr lang="en-US" sz="2000" dirty="0" err="1">
                <a:solidFill>
                  <a:srgbClr val="0000FF"/>
                </a:solidFill>
              </a:rPr>
              <a:t>cp</a:t>
            </a:r>
            <a:r>
              <a:rPr lang="en-US" sz="2000" dirty="0">
                <a:solidFill>
                  <a:srgbClr val="0000FF"/>
                </a:solidFill>
              </a:rPr>
              <a:t> $HADOOP_HOME/</a:t>
            </a:r>
            <a:r>
              <a:rPr lang="en-US" sz="2000" dirty="0" err="1">
                <a:solidFill>
                  <a:srgbClr val="0000FF"/>
                </a:solidFill>
              </a:rPr>
              <a:t>etc</a:t>
            </a:r>
            <a:r>
              <a:rPr lang="en-US" sz="2000" dirty="0">
                <a:solidFill>
                  <a:srgbClr val="0000FF"/>
                </a:solidFill>
              </a:rPr>
              <a:t>/hadoop/</a:t>
            </a:r>
            <a:r>
              <a:rPr lang="en-US" sz="2000" dirty="0" err="1">
                <a:solidFill>
                  <a:srgbClr val="0000FF"/>
                </a:solidFill>
              </a:rPr>
              <a:t>mapred-site.xml.template</a:t>
            </a:r>
            <a:r>
              <a:rPr lang="en-US" sz="2000" dirty="0">
                <a:solidFill>
                  <a:srgbClr val="0000FF"/>
                </a:solidFill>
              </a:rPr>
              <a:t> $</a:t>
            </a:r>
            <a:r>
              <a:rPr lang="en-US" sz="2000" dirty="0" smtClean="0">
                <a:solidFill>
                  <a:srgbClr val="0000FF"/>
                </a:solidFill>
              </a:rPr>
              <a:t>HADOOP_HOME/</a:t>
            </a:r>
            <a:r>
              <a:rPr lang="en-US" sz="2000" dirty="0" err="1" smtClean="0">
                <a:solidFill>
                  <a:srgbClr val="0000FF"/>
                </a:solidFill>
              </a:rPr>
              <a:t>etc</a:t>
            </a:r>
            <a:r>
              <a:rPr lang="en-US" sz="2000" dirty="0" smtClean="0">
                <a:solidFill>
                  <a:srgbClr val="0000FF"/>
                </a:solidFill>
              </a:rPr>
              <a:t>/hadoop/</a:t>
            </a:r>
            <a:r>
              <a:rPr lang="en-US" sz="2000" dirty="0" err="1" smtClean="0">
                <a:solidFill>
                  <a:srgbClr val="0000FF"/>
                </a:solidFill>
              </a:rPr>
              <a:t>mapred-site.xm</a:t>
            </a:r>
            <a:endParaRPr lang="en-US" sz="2000" dirty="0" smtClean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Edit the file </a:t>
            </a:r>
            <a:r>
              <a:rPr lang="en-US" dirty="0" smtClean="0"/>
              <a:t>by adding below.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1665" y="2254832"/>
            <a:ext cx="6473537" cy="15066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&lt;configuration&gt;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&lt;property&gt;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&lt;name&gt;mapreduce.framework.name&lt;/name&gt;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value&gt;yarn&lt;/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&lt;/property&gt;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&lt;/configuration&gt;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51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Hadoop Engine: yarn-site.xml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the configuration file - </a:t>
            </a:r>
            <a:r>
              <a:rPr lang="en-US" sz="2000" dirty="0" smtClean="0">
                <a:solidFill>
                  <a:srgbClr val="0000FF"/>
                </a:solidFill>
              </a:rPr>
              <a:t>sudo </a:t>
            </a:r>
            <a:r>
              <a:rPr lang="en-US" sz="2000" dirty="0" err="1">
                <a:solidFill>
                  <a:srgbClr val="0000FF"/>
                </a:solidFill>
              </a:rPr>
              <a:t>cp</a:t>
            </a:r>
            <a:r>
              <a:rPr lang="en-US" sz="2000" dirty="0">
                <a:solidFill>
                  <a:srgbClr val="0000FF"/>
                </a:solidFill>
              </a:rPr>
              <a:t> $</a:t>
            </a:r>
            <a:r>
              <a:rPr lang="en-US" sz="2000" dirty="0" smtClean="0">
                <a:solidFill>
                  <a:srgbClr val="0000FF"/>
                </a:solidFill>
              </a:rPr>
              <a:t>HADOOP_HOME/</a:t>
            </a:r>
            <a:r>
              <a:rPr lang="en-US" sz="2000" dirty="0" err="1" smtClean="0">
                <a:solidFill>
                  <a:srgbClr val="0000FF"/>
                </a:solidFill>
              </a:rPr>
              <a:t>etc</a:t>
            </a:r>
            <a:r>
              <a:rPr lang="en-US" sz="2000" dirty="0" smtClean="0">
                <a:solidFill>
                  <a:srgbClr val="0000FF"/>
                </a:solidFill>
              </a:rPr>
              <a:t>/hadoop/yarn-</a:t>
            </a:r>
            <a:r>
              <a:rPr lang="en-US" sz="2000" dirty="0" err="1" smtClean="0">
                <a:solidFill>
                  <a:srgbClr val="0000FF"/>
                </a:solidFill>
              </a:rPr>
              <a:t>site.xml.template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$</a:t>
            </a:r>
            <a:r>
              <a:rPr lang="en-US" sz="2000" dirty="0" smtClean="0">
                <a:solidFill>
                  <a:srgbClr val="0000FF"/>
                </a:solidFill>
              </a:rPr>
              <a:t>HADOOP_HOME/</a:t>
            </a:r>
            <a:r>
              <a:rPr lang="en-US" sz="2000" dirty="0" err="1" smtClean="0">
                <a:solidFill>
                  <a:srgbClr val="0000FF"/>
                </a:solidFill>
              </a:rPr>
              <a:t>etc</a:t>
            </a:r>
            <a:r>
              <a:rPr lang="en-US" sz="2000" dirty="0" smtClean="0">
                <a:solidFill>
                  <a:srgbClr val="0000FF"/>
                </a:solidFill>
              </a:rPr>
              <a:t>/hadoop/yarn-</a:t>
            </a:r>
            <a:r>
              <a:rPr lang="en-US" sz="2000" dirty="0" err="1" smtClean="0">
                <a:solidFill>
                  <a:srgbClr val="0000FF"/>
                </a:solidFill>
              </a:rPr>
              <a:t>site.xm</a:t>
            </a:r>
            <a:endParaRPr lang="en-US" sz="2000" dirty="0" smtClean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Edit the file </a:t>
            </a:r>
            <a:r>
              <a:rPr lang="en-US" dirty="0" smtClean="0"/>
              <a:t>by adding below.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sz="2000" b="1" dirty="0" smtClean="0"/>
              <a:t> 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79919" y="1620983"/>
            <a:ext cx="6473537" cy="46759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&lt;configuration&gt;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&lt;property&gt;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&lt;name&gt;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yarn.nodemanager.aux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-services&lt;/name&gt;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&lt;value&gt;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mapreduce_shuffle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&lt;/value&gt;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&lt;/property&gt;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&lt;property&gt;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&lt;name&gt;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yarn.nodemanager.aux-services.mapreduce.shuffle.class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&lt;/name&gt;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&lt;value&gt;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org.apache.hadoop.mapred.ShuffleHandler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&lt;/value&gt;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&lt;/property&gt;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&lt;property&gt;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&lt;name&gt;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yarn.resourcemanager.resource-tracker.address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&lt;/name&gt;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&lt;value&gt;master:8025&lt;/value&gt;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&lt;/property&gt;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&lt;property&gt;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&lt;name&gt;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yarn.resourcemanager.scheduler.address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&lt;/name&gt;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&lt;value&gt;master:8030&lt;/value&gt;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&lt;/property&gt;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&lt;property&gt;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&lt;name&gt;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yarn.resourcemanager.address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&lt;/name&gt;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&lt;value&gt;master:8040&lt;/value&gt;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&lt;/property&gt;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configuration&gt;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88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left for the Clustering Configuration – Master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Edit </a:t>
            </a:r>
            <a:r>
              <a:rPr lang="en-US" dirty="0"/>
              <a:t>configuration file slaves (located in </a:t>
            </a:r>
            <a:r>
              <a:rPr lang="en-US" dirty="0" smtClean="0"/>
              <a:t>HADOOP_HOME/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hadoop</a:t>
            </a:r>
            <a:r>
              <a:rPr lang="en-US" dirty="0" smtClean="0"/>
              <a:t>/slaves) </a:t>
            </a:r>
            <a:r>
              <a:rPr lang="en-US" dirty="0"/>
              <a:t>and add following entries of slave hostname:</a:t>
            </a:r>
          </a:p>
          <a:p>
            <a:pPr marL="1371600" lvl="4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00FF"/>
                </a:solidFill>
              </a:rPr>
              <a:t>slave01</a:t>
            </a:r>
          </a:p>
          <a:p>
            <a:pPr marL="1371600" lvl="4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00FF"/>
                </a:solidFill>
              </a:rPr>
              <a:t>slave02</a:t>
            </a:r>
          </a:p>
          <a:p>
            <a:pPr marL="457200" indent="-457200">
              <a:buFont typeface="+mj-lt"/>
              <a:buAutoNum type="arabicPeriod"/>
            </a:pPr>
            <a:endParaRPr lang="en-US" sz="260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Edit hosts file and add below entries of master and slaves </a:t>
            </a:r>
            <a:r>
              <a:rPr lang="en-US" sz="2600" dirty="0"/>
              <a:t>- </a:t>
            </a:r>
            <a:r>
              <a:rPr lang="en-US" sz="2400" dirty="0" err="1">
                <a:solidFill>
                  <a:srgbClr val="0000FF"/>
                </a:solidFill>
              </a:rPr>
              <a:t>sudo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vi /</a:t>
            </a:r>
            <a:r>
              <a:rPr lang="en-US" sz="2400" dirty="0" err="1" smtClean="0">
                <a:solidFill>
                  <a:srgbClr val="0000FF"/>
                </a:solidFill>
              </a:rPr>
              <a:t>etc</a:t>
            </a:r>
            <a:r>
              <a:rPr lang="en-US" sz="2400" dirty="0" smtClean="0">
                <a:solidFill>
                  <a:srgbClr val="0000FF"/>
                </a:solidFill>
              </a:rPr>
              <a:t>/hosts</a:t>
            </a:r>
            <a:endParaRPr lang="en-US" sz="2400" dirty="0" smtClean="0">
              <a:solidFill>
                <a:srgbClr val="0000FF"/>
              </a:solidFill>
            </a:endParaRPr>
          </a:p>
          <a:p>
            <a:pPr marL="1371600" lvl="4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MASTER-IP </a:t>
            </a:r>
            <a:r>
              <a:rPr lang="en-US" sz="2000" dirty="0">
                <a:solidFill>
                  <a:srgbClr val="0000FF"/>
                </a:solidFill>
              </a:rPr>
              <a:t>master</a:t>
            </a:r>
          </a:p>
          <a:p>
            <a:pPr marL="1371600" lvl="4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SLAVE01-IP slave01</a:t>
            </a:r>
          </a:p>
          <a:p>
            <a:pPr marL="1371600" lvl="4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SLAVE02-IP slave02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51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left for the Clustering Configuration – Slaves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Copy the content of 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id_rsa.pub</a:t>
            </a:r>
            <a:r>
              <a:rPr lang="en-US" dirty="0"/>
              <a:t> (of master) and append to 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authorized_keys</a:t>
            </a:r>
            <a:r>
              <a:rPr lang="en-US" dirty="0"/>
              <a:t> (of all the </a:t>
            </a:r>
            <a:r>
              <a:rPr lang="en-US" dirty="0" smtClean="0"/>
              <a:t>slaves) </a:t>
            </a:r>
            <a:r>
              <a:rPr lang="en-US" dirty="0"/>
              <a:t>so that you can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smtClean="0"/>
              <a:t>to all of the </a:t>
            </a:r>
            <a:r>
              <a:rPr lang="en-US" dirty="0"/>
              <a:t>slave nodes without </a:t>
            </a:r>
            <a:r>
              <a:rPr lang="en-US" dirty="0" err="1"/>
              <a:t>ssh</a:t>
            </a:r>
            <a:r>
              <a:rPr lang="en-US" dirty="0"/>
              <a:t> password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 smtClean="0"/>
              <a:t>entries in hosts file for all slaves nodes (see previous slide)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Copy all configured files from master to all the slave nodes</a:t>
            </a:r>
          </a:p>
          <a:p>
            <a:pPr lvl="1" fontAlgn="base"/>
            <a:r>
              <a:rPr lang="en-US" sz="1800" dirty="0">
                <a:solidFill>
                  <a:srgbClr val="0000FF"/>
                </a:solidFill>
              </a:rPr>
              <a:t>tar </a:t>
            </a:r>
            <a:r>
              <a:rPr lang="en-US" sz="1800" dirty="0" err="1">
                <a:solidFill>
                  <a:srgbClr val="0000FF"/>
                </a:solidFill>
              </a:rPr>
              <a:t>czf</a:t>
            </a:r>
            <a:r>
              <a:rPr lang="en-US" sz="1800" dirty="0">
                <a:solidFill>
                  <a:srgbClr val="0000FF"/>
                </a:solidFill>
              </a:rPr>
              <a:t> hadoop.tar.gz </a:t>
            </a:r>
            <a:r>
              <a:rPr lang="en-US" sz="1800" dirty="0" smtClean="0">
                <a:solidFill>
                  <a:srgbClr val="0000FF"/>
                </a:solidFill>
              </a:rPr>
              <a:t>hadoop 			</a:t>
            </a:r>
            <a:r>
              <a:rPr lang="en-US" sz="1900" dirty="0" smtClean="0"/>
              <a:t>// zip all configured hadoop files in the master node</a:t>
            </a:r>
            <a:endParaRPr lang="en-US" sz="1900" dirty="0"/>
          </a:p>
          <a:p>
            <a:pPr lvl="1" fontAlgn="base"/>
            <a:r>
              <a:rPr lang="en-US" sz="1800" dirty="0" err="1">
                <a:solidFill>
                  <a:srgbClr val="0000FF"/>
                </a:solidFill>
              </a:rPr>
              <a:t>scp</a:t>
            </a:r>
            <a:r>
              <a:rPr lang="en-US" sz="1800" dirty="0">
                <a:solidFill>
                  <a:srgbClr val="0000FF"/>
                </a:solidFill>
              </a:rPr>
              <a:t> hadoop.tar.gz slave01</a:t>
            </a:r>
            <a:r>
              <a:rPr lang="en-US" sz="1800" dirty="0" smtClean="0">
                <a:solidFill>
                  <a:srgbClr val="0000FF"/>
                </a:solidFill>
              </a:rPr>
              <a:t>:~ 			</a:t>
            </a:r>
            <a:r>
              <a:rPr lang="en-US" sz="1800" dirty="0" smtClean="0"/>
              <a:t>// </a:t>
            </a:r>
            <a:r>
              <a:rPr lang="en-US" sz="1800" dirty="0" err="1" smtClean="0"/>
              <a:t>scp</a:t>
            </a:r>
            <a:r>
              <a:rPr lang="en-US" sz="1800" dirty="0" smtClean="0"/>
              <a:t> the file from </a:t>
            </a:r>
            <a:r>
              <a:rPr lang="en-US" sz="1800" dirty="0"/>
              <a:t>master </a:t>
            </a:r>
            <a:r>
              <a:rPr lang="en-US" sz="1800" dirty="0" smtClean="0"/>
              <a:t>node to all salve nodes</a:t>
            </a:r>
            <a:endParaRPr lang="en-US" sz="1800" dirty="0">
              <a:solidFill>
                <a:srgbClr val="0000FF"/>
              </a:solidFill>
            </a:endParaRPr>
          </a:p>
          <a:p>
            <a:pPr lvl="1"/>
            <a:r>
              <a:rPr lang="en-US" sz="1800" dirty="0" err="1">
                <a:solidFill>
                  <a:srgbClr val="0000FF"/>
                </a:solidFill>
              </a:rPr>
              <a:t>scp</a:t>
            </a:r>
            <a:r>
              <a:rPr lang="en-US" sz="1800" dirty="0">
                <a:solidFill>
                  <a:srgbClr val="0000FF"/>
                </a:solidFill>
              </a:rPr>
              <a:t> hadoop.tar.gz slave02</a:t>
            </a:r>
            <a:r>
              <a:rPr lang="en-US" sz="1800" dirty="0" smtClean="0">
                <a:solidFill>
                  <a:srgbClr val="0000FF"/>
                </a:solidFill>
              </a:rPr>
              <a:t>:~ 			</a:t>
            </a:r>
            <a:r>
              <a:rPr lang="en-US" sz="1800" dirty="0" smtClean="0"/>
              <a:t>// </a:t>
            </a:r>
            <a:r>
              <a:rPr lang="en-US" sz="1800" dirty="0" err="1"/>
              <a:t>scp</a:t>
            </a:r>
            <a:r>
              <a:rPr lang="en-US" sz="1800" dirty="0"/>
              <a:t> the file from master node to all salve nodes </a:t>
            </a:r>
            <a:endParaRPr lang="en-US" sz="1800" dirty="0" smtClean="0"/>
          </a:p>
          <a:p>
            <a:pPr lvl="1"/>
            <a:r>
              <a:rPr lang="en-US" sz="1800" dirty="0" smtClean="0">
                <a:solidFill>
                  <a:srgbClr val="0000FF"/>
                </a:solidFill>
              </a:rPr>
              <a:t>tar </a:t>
            </a:r>
            <a:r>
              <a:rPr lang="en-US" sz="1800" dirty="0" err="1">
                <a:solidFill>
                  <a:srgbClr val="0000FF"/>
                </a:solidFill>
              </a:rPr>
              <a:t>xzf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 smtClean="0">
                <a:solidFill>
                  <a:srgbClr val="0000FF"/>
                </a:solidFill>
              </a:rPr>
              <a:t>hadoop.tar.gz –directory hadoop	</a:t>
            </a:r>
            <a:r>
              <a:rPr lang="en-US" sz="1800" dirty="0" smtClean="0"/>
              <a:t>// </a:t>
            </a:r>
            <a:r>
              <a:rPr lang="en-US" sz="1800" dirty="0" err="1" smtClean="0"/>
              <a:t>scp</a:t>
            </a:r>
            <a:r>
              <a:rPr lang="en-US" sz="1800" dirty="0" smtClean="0"/>
              <a:t> </a:t>
            </a:r>
            <a:r>
              <a:rPr lang="en-US" sz="1800" dirty="0"/>
              <a:t>the file from master node to all salve nodes</a:t>
            </a:r>
            <a:endParaRPr lang="en-US" sz="1800" dirty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Then, DONE!!</a:t>
            </a:r>
          </a:p>
          <a:p>
            <a:endParaRPr lang="en-US" dirty="0"/>
          </a:p>
          <a:p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845" y="3798146"/>
            <a:ext cx="3335915" cy="25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2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Hadoop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Format </a:t>
            </a:r>
            <a:r>
              <a:rPr lang="en-US" dirty="0" err="1" smtClean="0"/>
              <a:t>namenode</a:t>
            </a:r>
            <a:r>
              <a:rPr lang="en-US" dirty="0" smtClean="0"/>
              <a:t> – </a:t>
            </a:r>
            <a:r>
              <a:rPr lang="en-US" sz="1800" dirty="0">
                <a:solidFill>
                  <a:srgbClr val="0000FF"/>
                </a:solidFill>
              </a:rPr>
              <a:t>hdfs </a:t>
            </a:r>
            <a:r>
              <a:rPr lang="en-US" sz="1800" dirty="0" err="1">
                <a:solidFill>
                  <a:srgbClr val="0000FF"/>
                </a:solidFill>
              </a:rPr>
              <a:t>namenode</a:t>
            </a:r>
            <a:r>
              <a:rPr lang="en-US" sz="1800" dirty="0">
                <a:solidFill>
                  <a:srgbClr val="0000FF"/>
                </a:solidFill>
              </a:rPr>
              <a:t> -format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 hdfs service – </a:t>
            </a:r>
            <a:r>
              <a:rPr lang="en-US" sz="1800" dirty="0" smtClean="0">
                <a:solidFill>
                  <a:srgbClr val="0000FF"/>
                </a:solidFill>
              </a:rPr>
              <a:t>start-dfs.sh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800" dirty="0" smtClean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800" dirty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800" dirty="0" smtClean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800" dirty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 yarn service – </a:t>
            </a:r>
            <a:r>
              <a:rPr lang="en-US" sz="1800" dirty="0">
                <a:solidFill>
                  <a:srgbClr val="0000FF"/>
                </a:solidFill>
              </a:rPr>
              <a:t>start-yarn.sh</a:t>
            </a:r>
          </a:p>
        </p:txBody>
      </p:sp>
      <p:sp>
        <p:nvSpPr>
          <p:cNvPr id="4" name="Rectangle 3"/>
          <p:cNvSpPr/>
          <p:nvPr/>
        </p:nvSpPr>
        <p:spPr>
          <a:xfrm>
            <a:off x="5939547" y="32443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57" y="1408047"/>
            <a:ext cx="6114286" cy="1257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157" y="3162417"/>
            <a:ext cx="6925088" cy="17420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r="4994" b="14766"/>
          <a:stretch/>
        </p:blipFill>
        <p:spPr>
          <a:xfrm>
            <a:off x="867157" y="5311231"/>
            <a:ext cx="8227858" cy="942612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8115300" y="1548245"/>
            <a:ext cx="3209543" cy="1984664"/>
          </a:xfrm>
          <a:prstGeom prst="wedgeRectCallout">
            <a:avLst>
              <a:gd name="adj1" fmla="val -41230"/>
              <a:gd name="adj2" fmla="val -619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dirty="0" err="1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jps</a:t>
            </a:r>
            <a:r>
              <a:rPr lang="en-US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can be used to verify the service running.</a:t>
            </a:r>
            <a:endParaRPr 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0557" y="2188207"/>
            <a:ext cx="3114286" cy="12380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01691" y="9842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smtClean="0">
                <a:latin typeface="Calibri" charset="0"/>
                <a:ea typeface="Calibri" charset="0"/>
                <a:cs typeface="Calibri" charset="0"/>
              </a:rPr>
              <a:t>Note</a:t>
            </a:r>
            <a:endParaRPr lang="en-CA" b="1" i="1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45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Hadoop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28701"/>
            <a:ext cx="11582400" cy="13819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Stop yarn service – </a:t>
            </a:r>
            <a:r>
              <a:rPr lang="en-US" sz="1800" dirty="0" smtClean="0">
                <a:solidFill>
                  <a:srgbClr val="0000FF"/>
                </a:solidFill>
              </a:rPr>
              <a:t>stop-yarn.sh</a:t>
            </a:r>
            <a:endParaRPr lang="en-US" sz="1800" dirty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Stop hdfs service – </a:t>
            </a:r>
            <a:r>
              <a:rPr lang="en-US" sz="1800" dirty="0" smtClean="0">
                <a:solidFill>
                  <a:srgbClr val="0000FF"/>
                </a:solidFill>
              </a:rPr>
              <a:t>stop-dfs.sh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800" dirty="0" smtClean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800" dirty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800" dirty="0" smtClean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800" dirty="0">
              <a:solidFill>
                <a:srgbClr val="0000FF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279918"/>
              </p:ext>
            </p:extLst>
          </p:nvPr>
        </p:nvGraphicFramePr>
        <p:xfrm>
          <a:off x="3958071" y="4837660"/>
          <a:ext cx="7929129" cy="975360"/>
        </p:xfrm>
        <a:graphic>
          <a:graphicData uri="http://schemas.openxmlformats.org/drawingml/2006/table">
            <a:tbl>
              <a:tblPr/>
              <a:tblGrid>
                <a:gridCol w="2643043"/>
                <a:gridCol w="2643043"/>
                <a:gridCol w="2643043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Daemon</a:t>
                      </a: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Web Interface</a:t>
                      </a: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Notes</a:t>
                      </a: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BB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NameNode</a:t>
                      </a: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3"/>
                        </a:rPr>
                        <a:t>http://nn_host:port/</a:t>
                      </a:r>
                      <a:endParaRPr lang="en-US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Default HTTP port is 50070.</a:t>
                      </a: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ResourceManager</a:t>
                      </a: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4"/>
                        </a:rPr>
                        <a:t>http://rm_host:port/</a:t>
                      </a:r>
                      <a:endParaRPr lang="en-US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Default HTTP port is 8088.</a:t>
                      </a: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MapReduce JobHistory Server</a:t>
                      </a: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5"/>
                        </a:rPr>
                        <a:t>http://jhs_host:port/</a:t>
                      </a:r>
                      <a:endParaRPr lang="en-US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Default HTTP port is 19888.</a:t>
                      </a: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89664" y="4540670"/>
            <a:ext cx="3168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Side notes – common web interface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28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Ambari</a:t>
            </a:r>
            <a:r>
              <a:rPr lang="en-US" dirty="0" smtClean="0"/>
              <a:t> – GUI to </a:t>
            </a:r>
            <a:r>
              <a:rPr lang="en-US" dirty="0"/>
              <a:t>install Hadoop (HDP) </a:t>
            </a:r>
            <a:r>
              <a:rPr lang="en-US" dirty="0">
                <a:hlinkClick r:id="rId2"/>
              </a:rPr>
              <a:t>https://hortonworks.com/hadoop-tutorial/introducing-apache-ambari-deploying-managing-apache-hadoop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Cloudera Manager</a:t>
            </a:r>
            <a:r>
              <a:rPr lang="en-US" dirty="0"/>
              <a:t> – GUI to install Hadoop (CDH) </a:t>
            </a:r>
            <a:r>
              <a:rPr lang="en-US" dirty="0">
                <a:hlinkClick r:id="rId3"/>
              </a:rPr>
              <a:t>https://weidongzhou.wordpress.com/2015/09/17/install-cloudera-hadoop-cluster-using-cloudera-manager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AWS </a:t>
            </a:r>
            <a:r>
              <a:rPr lang="en-US" dirty="0"/>
              <a:t>install Hadoop - </a:t>
            </a:r>
            <a:r>
              <a:rPr lang="en-US" dirty="0">
                <a:hlinkClick r:id="rId4"/>
              </a:rPr>
              <a:t>http://sparkera.ca/2014/04/05/Install-CDH-In-AWS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1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6001" y="3429007"/>
            <a:ext cx="5791200" cy="61557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sz="2800" i="1" dirty="0" smtClean="0"/>
              <a:t>Come and Join Us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06231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OS installed, such as Ubuntu, CentOS, RedHat, 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Java installed by checking "</a:t>
            </a:r>
            <a:r>
              <a:rPr lang="en-US" dirty="0">
                <a:solidFill>
                  <a:srgbClr val="0000FF"/>
                </a:solidFill>
              </a:rPr>
              <a:t>java -version</a:t>
            </a:r>
            <a:r>
              <a:rPr lang="en-US" dirty="0" smtClean="0"/>
              <a:t>", &gt;= 1.7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SSH </a:t>
            </a:r>
            <a:r>
              <a:rPr lang="en-US" dirty="0" smtClean="0"/>
              <a:t>installed, </a:t>
            </a:r>
            <a:r>
              <a:rPr lang="en-US" dirty="0">
                <a:solidFill>
                  <a:srgbClr val="0000FF"/>
                </a:solidFill>
              </a:rPr>
              <a:t>sudo </a:t>
            </a:r>
            <a:r>
              <a:rPr lang="en-US" dirty="0">
                <a:solidFill>
                  <a:srgbClr val="0000FF"/>
                </a:solidFill>
              </a:rPr>
              <a:t>apt-get install </a:t>
            </a:r>
            <a:r>
              <a:rPr lang="en-US" dirty="0">
                <a:solidFill>
                  <a:srgbClr val="0000FF"/>
                </a:solidFill>
              </a:rPr>
              <a:t>openssh-server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Hadoop binary – will show the download later</a:t>
            </a:r>
            <a:endParaRPr lang="en-US" dirty="0"/>
          </a:p>
        </p:txBody>
      </p:sp>
      <p:sp>
        <p:nvSpPr>
          <p:cNvPr id="4" name="Line Callout 1 3"/>
          <p:cNvSpPr/>
          <p:nvPr/>
        </p:nvSpPr>
        <p:spPr>
          <a:xfrm>
            <a:off x="7720445" y="1714500"/>
            <a:ext cx="3074555" cy="914400"/>
          </a:xfrm>
          <a:prstGeom prst="borderCallout1">
            <a:avLst>
              <a:gd name="adj1" fmla="val 18750"/>
              <a:gd name="adj2" fmla="val -8333"/>
              <a:gd name="adj3" fmla="val 17628"/>
              <a:gd name="adj4" fmla="val -127489"/>
            </a:avLst>
          </a:prstGeom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All command is highlighted in this way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and run in Ubuntu in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slide.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69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Supported Running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Local </a:t>
            </a:r>
            <a:r>
              <a:rPr lang="en-US" dirty="0"/>
              <a:t>(Standalone) Mode - By default, Hadoop is configured to run in a non-distributed mode, as a single Java process. This is useful for </a:t>
            </a:r>
            <a:r>
              <a:rPr lang="en-US" dirty="0" smtClean="0"/>
              <a:t>debugging and no need to configure.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Pseudo-Distributed Mode - Hadoop can also be run on a single-node in a pseudo-distributed mode where each Hadoop daemon runs in a separate Java process</a:t>
            </a:r>
            <a:r>
              <a:rPr lang="en-US" dirty="0" smtClean="0"/>
              <a:t>. This tutorial will start the installation steps from this mode.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Fully-Distributed </a:t>
            </a:r>
            <a:r>
              <a:rPr lang="en-US" dirty="0"/>
              <a:t>Mode - Hadoop </a:t>
            </a:r>
            <a:r>
              <a:rPr lang="en-US" dirty="0" smtClean="0"/>
              <a:t>can be </a:t>
            </a:r>
            <a:r>
              <a:rPr lang="en-US" dirty="0"/>
              <a:t>run on a </a:t>
            </a:r>
            <a:r>
              <a:rPr lang="en-US" dirty="0" smtClean="0"/>
              <a:t>multiple-node </a:t>
            </a:r>
            <a:r>
              <a:rPr lang="en-US" dirty="0"/>
              <a:t>in a </a:t>
            </a:r>
            <a:r>
              <a:rPr lang="en-US" dirty="0" smtClean="0"/>
              <a:t>fully-distributed </a:t>
            </a:r>
            <a:r>
              <a:rPr lang="en-US" dirty="0"/>
              <a:t>mode where each Hadoop daemon runs in a separate </a:t>
            </a:r>
            <a:r>
              <a:rPr lang="en-US" dirty="0" smtClean="0"/>
              <a:t>physical node. </a:t>
            </a:r>
            <a:r>
              <a:rPr lang="en-US" dirty="0"/>
              <a:t>This tutorial will </a:t>
            </a:r>
            <a:r>
              <a:rPr lang="en-US" dirty="0" smtClean="0"/>
              <a:t>also cover the </a:t>
            </a:r>
            <a:r>
              <a:rPr lang="en-US" dirty="0"/>
              <a:t>installation steps </a:t>
            </a:r>
            <a:r>
              <a:rPr lang="en-US" dirty="0" smtClean="0"/>
              <a:t>for this mode at the end.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triped Right Arrow 3"/>
          <p:cNvSpPr/>
          <p:nvPr/>
        </p:nvSpPr>
        <p:spPr>
          <a:xfrm>
            <a:off x="6763657" y="4800600"/>
            <a:ext cx="5428343" cy="1522070"/>
          </a:xfrm>
          <a:prstGeom prst="strip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i="1" dirty="0" smtClean="0">
                <a:latin typeface="Calibri" charset="0"/>
                <a:ea typeface="Calibri" charset="0"/>
                <a:cs typeface="Calibri" charset="0"/>
              </a:rPr>
              <a:t>Let’s start from master node configuration</a:t>
            </a:r>
            <a:endParaRPr lang="en-CA" sz="2000" b="1" i="1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05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smtClean="0"/>
              <a:t>A </a:t>
            </a:r>
            <a:r>
              <a:rPr lang="en-US" dirty="0"/>
              <a:t>Hadoop </a:t>
            </a:r>
            <a:r>
              <a:rPr lang="en-US" dirty="0" smtClean="0"/>
              <a:t>System </a:t>
            </a:r>
            <a:r>
              <a:rPr lang="en-US" dirty="0"/>
              <a:t>U</a:t>
            </a:r>
            <a:r>
              <a:rPr lang="en-US" dirty="0" smtClean="0"/>
              <a:t>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28701"/>
            <a:ext cx="11582400" cy="373033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group - </a:t>
            </a:r>
            <a:r>
              <a:rPr lang="en-US" dirty="0">
                <a:solidFill>
                  <a:srgbClr val="0000FF"/>
                </a:solidFill>
              </a:rPr>
              <a:t>sudo </a:t>
            </a:r>
            <a:r>
              <a:rPr lang="en-US" dirty="0" err="1">
                <a:solidFill>
                  <a:srgbClr val="0000FF"/>
                </a:solidFill>
              </a:rPr>
              <a:t>addgroup</a:t>
            </a:r>
            <a:r>
              <a:rPr lang="en-US" dirty="0">
                <a:solidFill>
                  <a:srgbClr val="0000FF"/>
                </a:solidFill>
              </a:rPr>
              <a:t> hadoop_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the user to the group - </a:t>
            </a:r>
            <a:r>
              <a:rPr lang="en-US" dirty="0">
                <a:solidFill>
                  <a:srgbClr val="0000FF"/>
                </a:solidFill>
              </a:rPr>
              <a:t>sudo </a:t>
            </a:r>
            <a:r>
              <a:rPr lang="en-US" dirty="0" err="1">
                <a:solidFill>
                  <a:srgbClr val="0000FF"/>
                </a:solidFill>
              </a:rPr>
              <a:t>adduser</a:t>
            </a:r>
            <a:r>
              <a:rPr lang="en-US" dirty="0">
                <a:solidFill>
                  <a:srgbClr val="0000FF"/>
                </a:solidFill>
              </a:rPr>
              <a:t> --</a:t>
            </a:r>
            <a:r>
              <a:rPr lang="en-US" dirty="0" err="1">
                <a:solidFill>
                  <a:srgbClr val="0000FF"/>
                </a:solidFill>
              </a:rPr>
              <a:t>ingroup</a:t>
            </a:r>
            <a:r>
              <a:rPr lang="en-US" dirty="0">
                <a:solidFill>
                  <a:srgbClr val="0000FF"/>
                </a:solidFill>
              </a:rPr>
              <a:t> hadoop_ </a:t>
            </a:r>
            <a:r>
              <a:rPr lang="en-US" dirty="0" err="1">
                <a:solidFill>
                  <a:srgbClr val="0000FF"/>
                </a:solidFill>
              </a:rPr>
              <a:t>hduser</a:t>
            </a:r>
            <a:r>
              <a:rPr lang="en-US" dirty="0" smtClean="0">
                <a:solidFill>
                  <a:srgbClr val="0000FF"/>
                </a:solidFill>
              </a:rPr>
              <a:t>_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44" y="1852355"/>
            <a:ext cx="5990476" cy="28000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4838701"/>
            <a:ext cx="9809018" cy="3730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Note: </a:t>
            </a:r>
          </a:p>
          <a:p>
            <a:r>
              <a:rPr lang="en-US" sz="2000" dirty="0" smtClean="0"/>
              <a:t>if there is an error in later steps, </a:t>
            </a:r>
            <a:r>
              <a:rPr lang="en-US" sz="2000" dirty="0"/>
              <a:t>like "</a:t>
            </a:r>
            <a:r>
              <a:rPr lang="en-US" sz="2000" dirty="0" err="1"/>
              <a:t>hduser</a:t>
            </a:r>
            <a:r>
              <a:rPr lang="en-US" sz="2000" dirty="0"/>
              <a:t> is not in the </a:t>
            </a:r>
            <a:r>
              <a:rPr lang="en-US" sz="2000" dirty="0" err="1"/>
              <a:t>sudoers</a:t>
            </a:r>
            <a:r>
              <a:rPr lang="en-US" sz="2000" dirty="0"/>
              <a:t> file. This incident will be reported</a:t>
            </a:r>
            <a:r>
              <a:rPr lang="en-US" sz="2000" dirty="0" smtClean="0"/>
              <a:t>." Login/switch to root user, then run – </a:t>
            </a:r>
            <a:r>
              <a:rPr lang="en-US" sz="2000" dirty="0">
                <a:solidFill>
                  <a:srgbClr val="0000FF"/>
                </a:solidFill>
              </a:rPr>
              <a:t>sudo </a:t>
            </a:r>
            <a:r>
              <a:rPr lang="en-US" sz="2000" dirty="0" err="1">
                <a:solidFill>
                  <a:srgbClr val="0000FF"/>
                </a:solidFill>
              </a:rPr>
              <a:t>adduser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hduser</a:t>
            </a:r>
            <a:r>
              <a:rPr lang="en-US" sz="2000" dirty="0">
                <a:solidFill>
                  <a:srgbClr val="0000FF"/>
                </a:solidFill>
              </a:rPr>
              <a:t>_ sudo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3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Configuration With No Key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and manage Hadoop requires SSH installed and configured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dirty="0"/>
              <a:t>new key - </a:t>
            </a:r>
            <a:r>
              <a:rPr lang="en-US" dirty="0" err="1">
                <a:solidFill>
                  <a:srgbClr val="0000FF"/>
                </a:solidFill>
              </a:rPr>
              <a:t>ssh-keygen</a:t>
            </a:r>
            <a:r>
              <a:rPr lang="en-US" dirty="0">
                <a:solidFill>
                  <a:srgbClr val="0000FF"/>
                </a:solidFill>
              </a:rPr>
              <a:t> -t </a:t>
            </a:r>
            <a:r>
              <a:rPr lang="en-US" dirty="0" err="1">
                <a:solidFill>
                  <a:srgbClr val="0000FF"/>
                </a:solidFill>
              </a:rPr>
              <a:t>rsa</a:t>
            </a:r>
            <a:r>
              <a:rPr lang="en-US" dirty="0">
                <a:solidFill>
                  <a:srgbClr val="0000FF"/>
                </a:solidFill>
              </a:rPr>
              <a:t> -P </a:t>
            </a:r>
            <a:r>
              <a:rPr lang="en-US" dirty="0" smtClean="0">
                <a:solidFill>
                  <a:srgbClr val="0000FF"/>
                </a:solidFill>
              </a:rPr>
              <a:t>"</a:t>
            </a:r>
            <a:r>
              <a:rPr lang="en-US" dirty="0">
                <a:solidFill>
                  <a:srgbClr val="0000FF"/>
                </a:solidFill>
              </a:rPr>
              <a:t>"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Enable </a:t>
            </a:r>
            <a:r>
              <a:rPr lang="en-US" dirty="0"/>
              <a:t>SSH access to local machine </a:t>
            </a:r>
            <a:r>
              <a:rPr lang="en-US" dirty="0" smtClean="0"/>
              <a:t>using this key – </a:t>
            </a:r>
          </a:p>
          <a:p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cat </a:t>
            </a:r>
            <a:r>
              <a:rPr lang="en-US" dirty="0">
                <a:solidFill>
                  <a:srgbClr val="0000FF"/>
                </a:solidFill>
              </a:rPr>
              <a:t>$HOME/.</a:t>
            </a:r>
            <a:r>
              <a:rPr lang="en-US" dirty="0" err="1">
                <a:solidFill>
                  <a:srgbClr val="0000FF"/>
                </a:solidFill>
              </a:rPr>
              <a:t>ssh</a:t>
            </a:r>
            <a:r>
              <a:rPr lang="en-US" dirty="0">
                <a:solidFill>
                  <a:srgbClr val="0000FF"/>
                </a:solidFill>
              </a:rPr>
              <a:t>/id_rsa.pub &gt;&gt; $HOME/.</a:t>
            </a:r>
            <a:r>
              <a:rPr lang="en-US" dirty="0" err="1">
                <a:solidFill>
                  <a:srgbClr val="0000FF"/>
                </a:solidFill>
              </a:rPr>
              <a:t>ssh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dirty="0" err="1">
                <a:solidFill>
                  <a:srgbClr val="0000FF"/>
                </a:solidFill>
              </a:rPr>
              <a:t>authorized_keys</a:t>
            </a:r>
            <a:endParaRPr lang="en-US" dirty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18" y="2680636"/>
            <a:ext cx="6114286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1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Get the </a:t>
            </a:r>
            <a:r>
              <a:rPr lang="en-US" dirty="0"/>
              <a:t>binary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hadoop.apache.org/releases.html</a:t>
            </a:r>
            <a:r>
              <a:rPr lang="en-US" dirty="0" smtClean="0"/>
              <a:t> by browser, wget, or curl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Unzip the tar to the proper folder – </a:t>
            </a:r>
            <a:r>
              <a:rPr lang="en-US" dirty="0">
                <a:solidFill>
                  <a:srgbClr val="0000FF"/>
                </a:solidFill>
              </a:rPr>
              <a:t>sudo tar </a:t>
            </a:r>
            <a:r>
              <a:rPr lang="en-US" dirty="0" smtClean="0">
                <a:solidFill>
                  <a:srgbClr val="0000FF"/>
                </a:solidFill>
              </a:rPr>
              <a:t>-</a:t>
            </a:r>
            <a:r>
              <a:rPr lang="en-US" dirty="0" err="1" smtClean="0">
                <a:solidFill>
                  <a:srgbClr val="0000FF"/>
                </a:solidFill>
              </a:rPr>
              <a:t>xvf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Hadoop-2.6.0.tar.gz </a:t>
            </a:r>
            <a:r>
              <a:rPr lang="en-US" dirty="0" smtClean="0">
                <a:solidFill>
                  <a:srgbClr val="0000FF"/>
                </a:solidFill>
              </a:rPr>
              <a:t>–directory </a:t>
            </a:r>
            <a:r>
              <a:rPr lang="en-US" dirty="0" err="1" smtClean="0">
                <a:solidFill>
                  <a:srgbClr val="0000FF"/>
                </a:solidFill>
              </a:rPr>
              <a:t>hadoop</a:t>
            </a:r>
            <a:endParaRPr lang="en-US" dirty="0" smtClean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</a:t>
            </a:r>
            <a:r>
              <a:rPr lang="en-US" dirty="0" smtClean="0"/>
              <a:t>ownership – </a:t>
            </a:r>
            <a:r>
              <a:rPr lang="en-US" dirty="0">
                <a:solidFill>
                  <a:srgbClr val="0000FF"/>
                </a:solidFill>
              </a:rPr>
              <a:t>sudo chown </a:t>
            </a:r>
            <a:r>
              <a:rPr lang="en-US" dirty="0" smtClean="0">
                <a:solidFill>
                  <a:srgbClr val="0000FF"/>
                </a:solidFill>
              </a:rPr>
              <a:t>-R </a:t>
            </a:r>
            <a:r>
              <a:rPr lang="en-US" dirty="0" err="1">
                <a:solidFill>
                  <a:srgbClr val="0000FF"/>
                </a:solidFill>
              </a:rPr>
              <a:t>hduser</a:t>
            </a:r>
            <a:r>
              <a:rPr lang="en-US" dirty="0" smtClean="0">
                <a:solidFill>
                  <a:srgbClr val="0000FF"/>
                </a:solidFill>
              </a:rPr>
              <a:t>_:hadoop</a:t>
            </a:r>
            <a:r>
              <a:rPr lang="en-US" dirty="0">
                <a:solidFill>
                  <a:srgbClr val="0000FF"/>
                </a:solidFill>
              </a:rPr>
              <a:t>_ </a:t>
            </a:r>
            <a:r>
              <a:rPr lang="en-US" dirty="0" smtClean="0">
                <a:solidFill>
                  <a:srgbClr val="0000FF"/>
                </a:solidFill>
              </a:rPr>
              <a:t>hadoop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Hadoop to the PATH – </a:t>
            </a:r>
            <a:r>
              <a:rPr lang="en-US" dirty="0">
                <a:solidFill>
                  <a:srgbClr val="0000FF"/>
                </a:solidFill>
              </a:rPr>
              <a:t>vi ~/.</a:t>
            </a:r>
            <a:r>
              <a:rPr lang="en-US" dirty="0" smtClean="0">
                <a:solidFill>
                  <a:srgbClr val="0000FF"/>
                </a:solidFill>
              </a:rPr>
              <a:t>bashrc </a:t>
            </a:r>
            <a:r>
              <a:rPr lang="en-US" dirty="0"/>
              <a:t>then appending below to the file and </a:t>
            </a:r>
            <a:r>
              <a:rPr lang="en-US" dirty="0" smtClean="0"/>
              <a:t>save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Make it effective – </a:t>
            </a:r>
            <a:r>
              <a:rPr lang="en-US" dirty="0">
                <a:solidFill>
                  <a:srgbClr val="0000FF"/>
                </a:solidFill>
              </a:rPr>
              <a:t>source ~./bashrc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390" y="3486151"/>
            <a:ext cx="5495238" cy="28095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0828" y="270428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#Set HADOOP_HOME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export HADOOP_HOME=&lt;Installation Directory of Hadoop&gt;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#Set JAVA_HOME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export JAVA_HOME=&lt;Installation Directory of Java&gt;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# Add bin/ directory of Hadoop to PATH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export PATH=$PATH:$HADOOP_HOME/bin</a:t>
            </a:r>
          </a:p>
        </p:txBody>
      </p:sp>
    </p:spTree>
    <p:extLst>
      <p:ext uri="{BB962C8B-B14F-4D97-AF65-F5344CB8AC3E}">
        <p14:creationId xmlns:p14="http://schemas.microsoft.com/office/powerpoint/2010/main" val="191924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Hadoop Environment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JAVA_HOME inside file $</a:t>
            </a:r>
            <a:r>
              <a:rPr lang="en-US" dirty="0" smtClean="0"/>
              <a:t>HADOOP_HOME/etc/hadoop/hadoop-env.sh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vi </a:t>
            </a:r>
            <a:r>
              <a:rPr lang="en-US" sz="1800" dirty="0" smtClean="0">
                <a:solidFill>
                  <a:srgbClr val="0000FF"/>
                </a:solidFill>
              </a:rPr>
              <a:t>${HADOOP_HOME}/etc/hadoop/hadoop-env.sh</a:t>
            </a:r>
          </a:p>
          <a:p>
            <a:pPr lvl="1"/>
            <a:r>
              <a:rPr lang="en-US" sz="1800" dirty="0"/>
              <a:t>Update below in the </a:t>
            </a:r>
            <a:r>
              <a:rPr lang="en-US" sz="1800" dirty="0" smtClean="0"/>
              <a:t>file (This is optional if you already have ${JAVA_HOME} available in the user profile.</a:t>
            </a:r>
            <a:endParaRPr lang="en-US" sz="1800" dirty="0"/>
          </a:p>
          <a:p>
            <a:pPr marL="342900" lvl="1" indent="0">
              <a:buNone/>
            </a:pP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5574" y="2597733"/>
            <a:ext cx="6473537" cy="9663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The java implementation to use</a:t>
            </a:r>
          </a:p>
          <a:p>
            <a:r>
              <a:rPr lang="en-US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JAVA=${JAVA_HOME}</a:t>
            </a: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5574" y="4558152"/>
            <a:ext cx="6473537" cy="9663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The java implementation to use</a:t>
            </a:r>
          </a:p>
          <a:p>
            <a:r>
              <a:rPr lang="en-US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=/home/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hduser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/Downloads/jdk1.8.0_05</a:t>
            </a:r>
            <a:endParaRPr lang="en-US" dirty="0"/>
          </a:p>
        </p:txBody>
      </p:sp>
      <p:sp>
        <p:nvSpPr>
          <p:cNvPr id="6" name="Striped Right Arrow 5"/>
          <p:cNvSpPr/>
          <p:nvPr/>
        </p:nvSpPr>
        <p:spPr>
          <a:xfrm rot="5400000">
            <a:off x="3870614" y="3878338"/>
            <a:ext cx="623455" cy="44680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3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Hadoop </a:t>
            </a:r>
            <a:r>
              <a:rPr lang="en-US" dirty="0" smtClean="0"/>
              <a:t>HDFS: core-site.xml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r>
              <a:rPr lang="en-US" dirty="0"/>
              <a:t>Set </a:t>
            </a:r>
            <a:r>
              <a:rPr lang="en-US" b="1" i="1" dirty="0" err="1" smtClean="0"/>
              <a:t>hadoop.tmp.dir</a:t>
            </a:r>
            <a:r>
              <a:rPr lang="en-US" dirty="0" smtClean="0"/>
              <a:t> and </a:t>
            </a:r>
            <a:r>
              <a:rPr lang="en-US" b="1" i="1" dirty="0" smtClean="0"/>
              <a:t>fs.default.name</a:t>
            </a:r>
            <a:r>
              <a:rPr lang="en-US" dirty="0" smtClean="0"/>
              <a:t> inside </a:t>
            </a:r>
            <a:r>
              <a:rPr lang="en-US" dirty="0"/>
              <a:t>file $</a:t>
            </a:r>
            <a:r>
              <a:rPr lang="en-US" dirty="0" smtClean="0"/>
              <a:t>HADOOP_HOME/</a:t>
            </a:r>
            <a:r>
              <a:rPr lang="en-US" dirty="0" err="1" smtClean="0"/>
              <a:t>etc</a:t>
            </a:r>
            <a:r>
              <a:rPr lang="en-US" dirty="0" smtClean="0"/>
              <a:t>/hadoop/core-site.xml</a:t>
            </a:r>
            <a:endParaRPr lang="en-US" dirty="0"/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vi ${HADOOP_HOME}/</a:t>
            </a:r>
            <a:r>
              <a:rPr lang="en-US" sz="1800" dirty="0" err="1" smtClean="0">
                <a:solidFill>
                  <a:srgbClr val="0000FF"/>
                </a:solidFill>
              </a:rPr>
              <a:t>etc</a:t>
            </a:r>
            <a:r>
              <a:rPr lang="en-US" sz="1800" dirty="0" smtClean="0">
                <a:solidFill>
                  <a:srgbClr val="0000FF"/>
                </a:solidFill>
              </a:rPr>
              <a:t>/hadoop/core-site.xml, </a:t>
            </a:r>
            <a:r>
              <a:rPr lang="en-US" sz="1800" dirty="0"/>
              <a:t>then adding below </a:t>
            </a:r>
            <a:r>
              <a:rPr lang="en-US" sz="1800" dirty="0" smtClean="0"/>
              <a:t>lines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r>
              <a:rPr lang="en-US" sz="1800" dirty="0" smtClean="0"/>
              <a:t>Create above temp folder if it is not there</a:t>
            </a:r>
          </a:p>
          <a:p>
            <a:pPr lvl="1"/>
            <a:r>
              <a:rPr lang="en-US" sz="1800" dirty="0" smtClean="0"/>
              <a:t>Note, master is the hostname for the </a:t>
            </a:r>
            <a:r>
              <a:rPr lang="en-US" sz="1800" dirty="0" err="1" smtClean="0"/>
              <a:t>namenode</a:t>
            </a:r>
            <a:endParaRPr lang="en-US" sz="1800" dirty="0" smtClean="0"/>
          </a:p>
          <a:p>
            <a:pPr lvl="1"/>
            <a:endParaRPr lang="en-US" sz="2400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2056" y="2140532"/>
            <a:ext cx="6473537" cy="22963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&lt;property&gt;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&lt;name&gt;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hadoop.tmp.dir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&lt;/name&gt;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&lt;value&gt;/app/hadoop/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tmp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&lt;/value&gt;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&lt;description&gt;Parent directory for other temporary directories.&lt;/description&gt;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&lt;/property&gt;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&lt;property&gt;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&lt;name&gt;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fs.defaultFS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&lt;/name&gt;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&lt;value&gt;hdfs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://master:9000&lt;/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&lt;description&gt;The name of the default file system. &lt;/description&gt;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&lt;/property&gt;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08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Hadoop </a:t>
            </a:r>
            <a:r>
              <a:rPr lang="en-US" dirty="0" smtClean="0"/>
              <a:t>HDFS: hdfs-site.xml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r>
              <a:rPr lang="en-US" dirty="0"/>
              <a:t>Set </a:t>
            </a:r>
            <a:r>
              <a:rPr lang="en-US" b="1" i="1" dirty="0" err="1" smtClean="0"/>
              <a:t>dfs.replication</a:t>
            </a:r>
            <a:r>
              <a:rPr lang="en-US" b="1" i="1" dirty="0" smtClean="0"/>
              <a:t> </a:t>
            </a:r>
            <a:r>
              <a:rPr lang="en-US" dirty="0" smtClean="0"/>
              <a:t>inside </a:t>
            </a:r>
            <a:r>
              <a:rPr lang="en-US" dirty="0"/>
              <a:t>file $</a:t>
            </a:r>
            <a:r>
              <a:rPr lang="en-US" dirty="0" smtClean="0"/>
              <a:t>HADOOP_HOME/</a:t>
            </a:r>
            <a:r>
              <a:rPr lang="en-US" dirty="0" err="1" smtClean="0"/>
              <a:t>etc</a:t>
            </a:r>
            <a:r>
              <a:rPr lang="en-US" dirty="0" smtClean="0"/>
              <a:t>/hadoop/hdfs-site.xml</a:t>
            </a:r>
            <a:endParaRPr lang="en-US" dirty="0"/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vi ${HADOOP_HOME}/</a:t>
            </a:r>
            <a:r>
              <a:rPr lang="en-US" sz="1800" dirty="0" err="1" smtClean="0">
                <a:solidFill>
                  <a:srgbClr val="0000FF"/>
                </a:solidFill>
              </a:rPr>
              <a:t>etc</a:t>
            </a:r>
            <a:r>
              <a:rPr lang="en-US" sz="1800" dirty="0" smtClean="0">
                <a:solidFill>
                  <a:srgbClr val="0000FF"/>
                </a:solidFill>
              </a:rPr>
              <a:t>/hadoop/hdfs-site.xml, </a:t>
            </a:r>
            <a:r>
              <a:rPr lang="en-US" sz="1800" dirty="0"/>
              <a:t>then adding below </a:t>
            </a:r>
            <a:r>
              <a:rPr lang="en-US" sz="1800" dirty="0" smtClean="0"/>
              <a:t>lines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r>
              <a:rPr lang="en-US" sz="1800" dirty="0" smtClean="0"/>
              <a:t>Note, default hadoop replication is 3</a:t>
            </a:r>
          </a:p>
          <a:p>
            <a:pPr lvl="1"/>
            <a:endParaRPr lang="en-US" sz="2400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2056" y="2140532"/>
            <a:ext cx="6473537" cy="15066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&lt;configuration&gt;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&lt;property&gt;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&lt;name&gt;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dfs.replication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&lt;/name&gt;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&lt;value&gt;2&lt;/value&gt;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&lt;/property&gt;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&lt;/configuration&gt;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91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Confluent">
      <a:dk1>
        <a:sysClr val="windowText" lastClr="000000"/>
      </a:dk1>
      <a:lt1>
        <a:sysClr val="window" lastClr="FFFFFF"/>
      </a:lt1>
      <a:dk2>
        <a:srgbClr val="7C7C7C"/>
      </a:dk2>
      <a:lt2>
        <a:srgbClr val="E7E6E6"/>
      </a:lt2>
      <a:accent1>
        <a:srgbClr val="FB6517"/>
      </a:accent1>
      <a:accent2>
        <a:srgbClr val="D34A0D"/>
      </a:accent2>
      <a:accent3>
        <a:srgbClr val="FC9D60"/>
      </a:accent3>
      <a:accent4>
        <a:srgbClr val="2898C1"/>
      </a:accent4>
      <a:accent5>
        <a:srgbClr val="93C3E6"/>
      </a:accent5>
      <a:accent6>
        <a:srgbClr val="1F7695"/>
      </a:accent6>
      <a:hlink>
        <a:srgbClr val="70AD47"/>
      </a:hlink>
      <a:folHlink>
        <a:srgbClr val="92D050"/>
      </a:folHlink>
    </a:clrScheme>
    <a:fontScheme name="confluent">
      <a:majorFont>
        <a:latin typeface="Roboto Light"/>
        <a:ea typeface=""/>
        <a:cs typeface=""/>
      </a:majorFont>
      <a:minorFont>
        <a:latin typeface="Roboto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68987</TotalTime>
  <Words>1178</Words>
  <Application>Microsoft Macintosh PowerPoint</Application>
  <PresentationFormat>Widescreen</PresentationFormat>
  <Paragraphs>250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Candara</vt:lpstr>
      <vt:lpstr>Roboto</vt:lpstr>
      <vt:lpstr>Roboto Light</vt:lpstr>
      <vt:lpstr>Arial</vt:lpstr>
      <vt:lpstr>2_Office Theme</vt:lpstr>
      <vt:lpstr>Apache Hadoop Installation</vt:lpstr>
      <vt:lpstr> Prerequisites</vt:lpstr>
      <vt:lpstr>Hadoop Supported Running Mode</vt:lpstr>
      <vt:lpstr>Add A Hadoop System User</vt:lpstr>
      <vt:lpstr>SSH Configuration With No Key Needed</vt:lpstr>
      <vt:lpstr>Download Hadoop</vt:lpstr>
      <vt:lpstr>Configure Hadoop Environment (Optional)</vt:lpstr>
      <vt:lpstr>Configure Hadoop HDFS: core-site.xml</vt:lpstr>
      <vt:lpstr>Configure Hadoop HDFS: hdfs-site.xml (optional)</vt:lpstr>
      <vt:lpstr>Configure Hadoop Engine: mapred-site.xml</vt:lpstr>
      <vt:lpstr>Configure Hadoop Engine: yarn-site.xml</vt:lpstr>
      <vt:lpstr>Steps left for the Clustering Configuration – Master Node</vt:lpstr>
      <vt:lpstr>Steps left for the Clustering Configuration – Slaves Node</vt:lpstr>
      <vt:lpstr>Start Hadoop Cluster</vt:lpstr>
      <vt:lpstr>Stop Hadoop Cluster</vt:lpstr>
      <vt:lpstr>Further Reading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998</cp:revision>
  <cp:lastPrinted>2016-09-23T16:54:40Z</cp:lastPrinted>
  <dcterms:created xsi:type="dcterms:W3CDTF">2016-05-02T18:47:56Z</dcterms:created>
  <dcterms:modified xsi:type="dcterms:W3CDTF">2017-07-17T23:58:50Z</dcterms:modified>
</cp:coreProperties>
</file>