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433" r:id="rId3"/>
    <p:sldId id="434" r:id="rId4"/>
    <p:sldId id="435" r:id="rId5"/>
    <p:sldId id="436" r:id="rId6"/>
    <p:sldId id="446" r:id="rId7"/>
    <p:sldId id="437" r:id="rId8"/>
    <p:sldId id="438" r:id="rId9"/>
    <p:sldId id="440" r:id="rId10"/>
    <p:sldId id="439" r:id="rId11"/>
    <p:sldId id="441" r:id="rId12"/>
    <p:sldId id="442" r:id="rId13"/>
    <p:sldId id="443" r:id="rId14"/>
    <p:sldId id="444" r:id="rId15"/>
    <p:sldId id="445" r:id="rId16"/>
    <p:sldId id="447" r:id="rId17"/>
    <p:sldId id="4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nfluent Admin" initials="CA [7]" lastIdx="1" clrIdx="6">
    <p:extLst/>
  </p:cmAuthor>
  <p:cmAuthor id="1" name="Confluent Admin" initials="CA" lastIdx="1" clrIdx="0">
    <p:extLst/>
  </p:cmAuthor>
  <p:cmAuthor id="8" name="Confluent Admin" initials="CA [8]" lastIdx="1" clrIdx="7">
    <p:extLst/>
  </p:cmAuthor>
  <p:cmAuthor id="2" name="Confluent Admin" initials="CA [2]" lastIdx="1" clrIdx="1">
    <p:extLst/>
  </p:cmAuthor>
  <p:cmAuthor id="9" name="Confluent Admin" initials="CA [9]" lastIdx="1" clrIdx="8">
    <p:extLst/>
  </p:cmAuthor>
  <p:cmAuthor id="3" name="Confluent Admin" initials="CA [3]" lastIdx="1" clrIdx="2">
    <p:extLst/>
  </p:cmAuthor>
  <p:cmAuthor id="10" name="Confluent Admin" initials="CA [10]" lastIdx="1" clrIdx="9">
    <p:extLst/>
  </p:cmAuthor>
  <p:cmAuthor id="4" name="Confluent Admin" initials="CA [4]" lastIdx="1" clrIdx="3">
    <p:extLst/>
  </p:cmAuthor>
  <p:cmAuthor id="11" name="Confluent Admin" initials="CA [11]" lastIdx="1" clrIdx="10">
    <p:extLst/>
  </p:cmAuthor>
  <p:cmAuthor id="5" name="Confluent Admin" initials="CA [5]" lastIdx="1" clrIdx="4">
    <p:extLst/>
  </p:cmAuthor>
  <p:cmAuthor id="12" name="Confluent Admin" initials="CA [12]" lastIdx="1" clrIdx="11">
    <p:extLst/>
  </p:cmAuthor>
  <p:cmAuthor id="6" name="Confluent Admin" initials="CA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9D60"/>
    <a:srgbClr val="2898C1"/>
    <a:srgbClr val="7C7C7C"/>
    <a:srgbClr val="93C3E6"/>
    <a:srgbClr val="F2F2F2"/>
    <a:srgbClr val="171719"/>
    <a:srgbClr val="F7F7F7"/>
    <a:srgbClr val="0F2C41"/>
    <a:srgbClr val="2D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79058" autoAdjust="0"/>
  </p:normalViewPr>
  <p:slideViewPr>
    <p:cSldViewPr snapToGrid="0">
      <p:cViewPr varScale="1">
        <p:scale>
          <a:sx n="92" d="100"/>
          <a:sy n="92" d="100"/>
        </p:scale>
        <p:origin x="1548" y="84"/>
      </p:cViewPr>
      <p:guideLst>
        <p:guide orient="horz" pos="936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7BBF-DB16-4DF6-906A-D7E6C8C6F14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B86B-FBA1-4305-AF70-1898120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8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575FED7B-3A4E-43E9-A076-58C3A92F5ED9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19E8341D-AE57-437D-B2C8-156F0C64AE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85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czf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hadoop</a:t>
            </a:r>
          </a:p>
          <a:p>
            <a:pPr rtl="0" fontAlgn="base"/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slave01:~</a:t>
            </a:r>
          </a:p>
          <a:p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slave02:~</a:t>
            </a:r>
          </a:p>
          <a:p>
            <a:pPr rtl="0" fontAlgn="base"/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xzf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42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czf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hadoop</a:t>
            </a:r>
          </a:p>
          <a:p>
            <a:pPr rtl="0" fontAlgn="base"/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slave01:~</a:t>
            </a:r>
          </a:p>
          <a:p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scp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 slave02:~</a:t>
            </a:r>
          </a:p>
          <a:p>
            <a:pPr rtl="0" fontAlgn="base"/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xzf</a:t>
            </a:r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hadoop.tar.gz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3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sudo </a:t>
            </a:r>
            <a:r>
              <a:rPr lang="en-US" dirty="0" err="1" smtClean="0"/>
              <a:t>addgroup</a:t>
            </a:r>
            <a:r>
              <a:rPr lang="en-US" dirty="0" smtClean="0"/>
              <a:t> hadoop_</a:t>
            </a:r>
          </a:p>
          <a:p>
            <a:endParaRPr lang="en-US" dirty="0" smtClean="0"/>
          </a:p>
          <a:p>
            <a:r>
              <a:rPr lang="en-US" dirty="0" smtClean="0"/>
              <a:t>sudo </a:t>
            </a:r>
            <a:r>
              <a:rPr lang="en-US" dirty="0" err="1" smtClean="0"/>
              <a:t>adduser</a:t>
            </a:r>
            <a:r>
              <a:rPr lang="en-US" dirty="0" smtClean="0"/>
              <a:t> --</a:t>
            </a:r>
            <a:r>
              <a:rPr lang="en-US" dirty="0" err="1" smtClean="0"/>
              <a:t>ingroup</a:t>
            </a:r>
            <a:r>
              <a:rPr lang="en-US" dirty="0" smtClean="0"/>
              <a:t> hadoop_ </a:t>
            </a:r>
            <a:r>
              <a:rPr lang="en-US" dirty="0" err="1" smtClean="0"/>
              <a:t>hduser</a:t>
            </a:r>
            <a:r>
              <a:rPr lang="en-US" dirty="0" smtClean="0"/>
              <a:t>_</a:t>
            </a:r>
          </a:p>
          <a:p>
            <a:endParaRPr lang="en-US" dirty="0" smtClean="0"/>
          </a:p>
          <a:p>
            <a:r>
              <a:rPr lang="en-US" dirty="0" smtClean="0"/>
              <a:t>Enter your password , name and other details.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endParaRPr lang="en-US" dirty="0" smtClean="0"/>
          </a:p>
          <a:p>
            <a:r>
              <a:rPr lang="en-US" dirty="0" smtClean="0"/>
              <a:t>There is a possibility of below mentioned error in this setup and installation process.</a:t>
            </a:r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hduser</a:t>
            </a:r>
            <a:r>
              <a:rPr lang="en-US" dirty="0" smtClean="0"/>
              <a:t> is not in the </a:t>
            </a:r>
            <a:r>
              <a:rPr lang="en-US" dirty="0" err="1" smtClean="0"/>
              <a:t>sudoers</a:t>
            </a:r>
            <a:r>
              <a:rPr lang="en-US" dirty="0" smtClean="0"/>
              <a:t> file. This incident will be reported."</a:t>
            </a:r>
          </a:p>
          <a:p>
            <a:endParaRPr lang="en-US" dirty="0" smtClean="0"/>
          </a:p>
          <a:p>
            <a:r>
              <a:rPr lang="en-US" dirty="0" smtClean="0"/>
              <a:t>Hadoop Setup Tutorial - Installation &amp; Configuration</a:t>
            </a:r>
          </a:p>
          <a:p>
            <a:endParaRPr lang="en-US" dirty="0" smtClean="0"/>
          </a:p>
          <a:p>
            <a:r>
              <a:rPr lang="en-US" dirty="0" smtClean="0"/>
              <a:t>This error can be resolved by</a:t>
            </a:r>
          </a:p>
          <a:p>
            <a:endParaRPr lang="en-US" dirty="0" smtClean="0"/>
          </a:p>
          <a:p>
            <a:r>
              <a:rPr lang="en-US" dirty="0" smtClean="0"/>
              <a:t>Login as a root user</a:t>
            </a:r>
          </a:p>
          <a:p>
            <a:endParaRPr lang="en-US" dirty="0" smtClean="0"/>
          </a:p>
          <a:p>
            <a:r>
              <a:rPr lang="en-US" dirty="0" smtClean="0"/>
              <a:t>Hadoop Setup Tutorial - Installation &amp; Configuration</a:t>
            </a:r>
          </a:p>
          <a:p>
            <a:endParaRPr lang="en-US" dirty="0" smtClean="0"/>
          </a:p>
          <a:p>
            <a:r>
              <a:rPr lang="en-US" dirty="0" smtClean="0"/>
              <a:t>Execute the command</a:t>
            </a:r>
          </a:p>
          <a:p>
            <a:endParaRPr lang="en-US" dirty="0" smtClean="0"/>
          </a:p>
          <a:p>
            <a:r>
              <a:rPr lang="en-US" dirty="0" smtClean="0"/>
              <a:t>sudo </a:t>
            </a:r>
            <a:r>
              <a:rPr lang="en-US" dirty="0" err="1" smtClean="0"/>
              <a:t>adduser</a:t>
            </a:r>
            <a:r>
              <a:rPr lang="en-US" dirty="0" smtClean="0"/>
              <a:t> </a:t>
            </a:r>
            <a:r>
              <a:rPr lang="en-US" dirty="0" err="1" smtClean="0"/>
              <a:t>hduser</a:t>
            </a:r>
            <a:r>
              <a:rPr lang="en-US" dirty="0" smtClean="0"/>
              <a:t>_ sudo</a:t>
            </a:r>
          </a:p>
          <a:p>
            <a:endParaRPr lang="en-US" dirty="0" smtClean="0"/>
          </a:p>
          <a:p>
            <a:r>
              <a:rPr lang="en-US" dirty="0" smtClean="0"/>
              <a:t>Hadoop Setup Tutorial - Installation &amp; Configuration</a:t>
            </a:r>
          </a:p>
          <a:p>
            <a:endParaRPr lang="en-US" dirty="0" smtClean="0"/>
          </a:p>
          <a:p>
            <a:r>
              <a:rPr lang="en-US" dirty="0" smtClean="0"/>
              <a:t>Re-login as </a:t>
            </a:r>
            <a:r>
              <a:rPr lang="en-US" dirty="0" err="1" smtClean="0"/>
              <a:t>hduser</a:t>
            </a:r>
            <a:r>
              <a:rPr lang="en-US" dirty="0" smtClean="0"/>
              <a:t>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7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SSH access to local machine using this key.</a:t>
            </a:r>
          </a:p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$HOME/.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/id_rsa.pub &gt;&gt; $HOME/.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0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9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2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3" y="0"/>
            <a:ext cx="58039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1" y="2813436"/>
            <a:ext cx="5791200" cy="615571"/>
          </a:xfrm>
        </p:spPr>
        <p:txBody>
          <a:bodyPr anchor="ctr"/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3549977"/>
            <a:ext cx="5791200" cy="788422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6" y="3429000"/>
            <a:ext cx="5791199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885406" y="2920700"/>
            <a:ext cx="4257681" cy="923330"/>
            <a:chOff x="416360" y="4228070"/>
            <a:chExt cx="4257681" cy="923330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60" y="4228070"/>
              <a:ext cx="805969" cy="91234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1129865" y="4228070"/>
              <a:ext cx="3544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300" smtClean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charset="0"/>
                  <a:ea typeface="Calibri" charset="0"/>
                  <a:cs typeface="Calibri" charset="0"/>
                </a:rPr>
                <a:t>ATAFIBERS</a:t>
              </a:r>
              <a:endParaRPr lang="en-US" sz="5400" b="1" cap="none" spc="3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3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896815"/>
            <a:ext cx="11582400" cy="484188"/>
          </a:xfrm>
        </p:spPr>
        <p:txBody>
          <a:bodyPr lIns="0" r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3" y="1028700"/>
            <a:ext cx="5499100" cy="51435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499" y="1028700"/>
            <a:ext cx="5473700" cy="5143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04799" y="1028700"/>
            <a:ext cx="54991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304801" y="1852612"/>
            <a:ext cx="5499099" cy="4319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3503" y="1028700"/>
            <a:ext cx="54737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413503" y="1871662"/>
            <a:ext cx="5473700" cy="4300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1852612"/>
            <a:ext cx="5499101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413503" y="1852612"/>
            <a:ext cx="5473700" cy="0"/>
          </a:xfrm>
          <a:prstGeom prst="line">
            <a:avLst/>
          </a:prstGeom>
          <a:ln w="127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4" y="1028704"/>
            <a:ext cx="5791201" cy="5143501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028700"/>
            <a:ext cx="5499101" cy="51435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5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3852" y="3429000"/>
            <a:ext cx="11563349" cy="274320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4800" y="1028700"/>
            <a:ext cx="11582400" cy="23050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88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694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595" y="3748349"/>
            <a:ext cx="8136812" cy="615571"/>
          </a:xfr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7595" y="4384338"/>
            <a:ext cx="8136812" cy="7884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029780" y="4363919"/>
            <a:ext cx="8132440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967159" y="2517234"/>
            <a:ext cx="4257681" cy="923330"/>
            <a:chOff x="416360" y="4228070"/>
            <a:chExt cx="4257681" cy="92333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60" y="4228070"/>
              <a:ext cx="805969" cy="91234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1129865" y="4228070"/>
              <a:ext cx="3544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300" smtClean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charset="0"/>
                  <a:ea typeface="Calibri" charset="0"/>
                  <a:cs typeface="Calibri" charset="0"/>
                </a:rPr>
                <a:t>ATAFIBERS</a:t>
              </a:r>
              <a:endParaRPr lang="en-US" sz="5400" b="1" cap="none" spc="3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3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8"/>
            <a:ext cx="11582405" cy="78025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8701"/>
            <a:ext cx="11582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00100"/>
            <a:ext cx="121860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1677148" y="6430645"/>
            <a:ext cx="0" cy="182880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1326817" y="6393600"/>
            <a:ext cx="6813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FEF255AE-D1B5-48C8-9BAF-95F2418C50F7}" type="slidenum">
              <a:rPr lang="en-US" sz="1200" b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 algn="r"/>
              <a:t>‹#›</a:t>
            </a:fld>
            <a:endParaRPr lang="en-US" sz="1200" b="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9876316" y="6393600"/>
            <a:ext cx="1764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tx2"/>
                </a:solidFill>
                <a:latin typeface="Candara" charset="0"/>
                <a:ea typeface="Candara" charset="0"/>
                <a:cs typeface="Candara" charset="0"/>
              </a:rPr>
              <a:t>DataFibers Community</a:t>
            </a:r>
            <a:endParaRPr lang="en-US" sz="1200" b="0" dirty="0">
              <a:solidFill>
                <a:schemeClr val="tx2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3" y="6255221"/>
            <a:ext cx="437325" cy="4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22" r:id="rId3"/>
    <p:sldLayoutId id="2147483694" r:id="rId4"/>
    <p:sldLayoutId id="2147483695" r:id="rId5"/>
    <p:sldLayoutId id="2147483699" r:id="rId6"/>
    <p:sldLayoutId id="2147483700" r:id="rId7"/>
    <p:sldLayoutId id="2147483705" r:id="rId8"/>
    <p:sldLayoutId id="214748371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144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orient="horz" pos="648" userDrawn="1">
          <p15:clr>
            <a:srgbClr val="F26B43"/>
          </p15:clr>
        </p15:guide>
        <p15:guide id="10" pos="4010" userDrawn="1">
          <p15:clr>
            <a:srgbClr val="F26B43"/>
          </p15:clr>
        </p15:guide>
        <p15:guide id="11" pos="3666" userDrawn="1">
          <p15:clr>
            <a:srgbClr val="F26B43"/>
          </p15:clr>
        </p15:guide>
        <p15:guide id="12" orient="horz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n_host:po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hs_host:port/" TargetMode="External"/><Relationship Id="rId4" Type="http://schemas.openxmlformats.org/officeDocument/2006/relationships/hyperlink" Target="http://rm_host:por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idongzhou.wordpress.com/2015/09/17/install-cloudera-hadoop-cluster-using-cloudera-manager/" TargetMode="External"/><Relationship Id="rId2" Type="http://schemas.openxmlformats.org/officeDocument/2006/relationships/hyperlink" Target="https://hortonworks.com/hadoop-tutorial/introducing-apache-ambari-deploying-managing-apache-hado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era.ca/2014/04/05/Install-CDH-In-AW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doop.apache.org/relea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Apache Hadoop Installation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1" y="3549977"/>
            <a:ext cx="5791200" cy="844224"/>
          </a:xfrm>
        </p:spPr>
        <p:txBody>
          <a:bodyPr>
            <a:noAutofit/>
          </a:bodyPr>
          <a:lstStyle/>
          <a:p>
            <a:r>
              <a:rPr lang="en-US" dirty="0" err="1" smtClean="0"/>
              <a:t>Will|PMC</a:t>
            </a:r>
            <a:endParaRPr lang="en-US" dirty="0" smtClean="0"/>
          </a:p>
          <a:p>
            <a:r>
              <a:rPr lang="en-US" dirty="0" err="1" smtClean="0"/>
              <a:t>Email:datafibers@gmail.com</a:t>
            </a:r>
            <a:endParaRPr lang="en-US" dirty="0" smtClean="0"/>
          </a:p>
          <a:p>
            <a:r>
              <a:rPr lang="en-US" dirty="0" smtClean="0"/>
              <a:t>Date: 2017-07-17</a:t>
            </a:r>
          </a:p>
        </p:txBody>
      </p:sp>
    </p:spTree>
    <p:extLst>
      <p:ext uri="{BB962C8B-B14F-4D97-AF65-F5344CB8AC3E}">
        <p14:creationId xmlns:p14="http://schemas.microsoft.com/office/powerpoint/2010/main" val="34366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Hadoop Engine: mapred-site.xml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configuration file - </a:t>
            </a:r>
            <a:r>
              <a:rPr lang="en-US" sz="2000" dirty="0" smtClean="0">
                <a:solidFill>
                  <a:srgbClr val="0000FF"/>
                </a:solidFill>
              </a:rPr>
              <a:t>sudo </a:t>
            </a:r>
            <a:r>
              <a:rPr lang="en-US" sz="2000" dirty="0" err="1">
                <a:solidFill>
                  <a:srgbClr val="0000FF"/>
                </a:solidFill>
              </a:rPr>
              <a:t>cp</a:t>
            </a:r>
            <a:r>
              <a:rPr lang="en-US" sz="2000" dirty="0">
                <a:solidFill>
                  <a:srgbClr val="0000FF"/>
                </a:solidFill>
              </a:rPr>
              <a:t> $HADOOP_HOME/</a:t>
            </a:r>
            <a:r>
              <a:rPr lang="en-US" sz="2000" dirty="0" err="1">
                <a:solidFill>
                  <a:srgbClr val="0000FF"/>
                </a:solidFill>
              </a:rPr>
              <a:t>etc</a:t>
            </a:r>
            <a:r>
              <a:rPr lang="en-US" sz="2000" dirty="0">
                <a:solidFill>
                  <a:srgbClr val="0000FF"/>
                </a:solidFill>
              </a:rPr>
              <a:t>/hadoop/</a:t>
            </a:r>
            <a:r>
              <a:rPr lang="en-US" sz="2000" dirty="0" err="1">
                <a:solidFill>
                  <a:srgbClr val="0000FF"/>
                </a:solidFill>
              </a:rPr>
              <a:t>mapred-site.xml.template</a:t>
            </a:r>
            <a:r>
              <a:rPr lang="en-US" sz="2000" dirty="0">
                <a:solidFill>
                  <a:srgbClr val="0000FF"/>
                </a:solidFill>
              </a:rPr>
              <a:t> $</a:t>
            </a:r>
            <a:r>
              <a:rPr lang="en-US" sz="2000" dirty="0" smtClean="0">
                <a:solidFill>
                  <a:srgbClr val="0000FF"/>
                </a:solidFill>
              </a:rPr>
              <a:t>HADOOP_HOME/</a:t>
            </a:r>
            <a:r>
              <a:rPr lang="en-US" sz="2000" dirty="0" err="1" smtClean="0">
                <a:solidFill>
                  <a:srgbClr val="0000FF"/>
                </a:solidFill>
              </a:rPr>
              <a:t>etc</a:t>
            </a:r>
            <a:r>
              <a:rPr lang="en-US" sz="2000" dirty="0" smtClean="0">
                <a:solidFill>
                  <a:srgbClr val="0000FF"/>
                </a:solidFill>
              </a:rPr>
              <a:t>/hadoop/</a:t>
            </a:r>
            <a:r>
              <a:rPr lang="en-US" sz="2000" dirty="0" err="1" smtClean="0">
                <a:solidFill>
                  <a:srgbClr val="0000FF"/>
                </a:solidFill>
              </a:rPr>
              <a:t>mapred-site.xm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the file </a:t>
            </a:r>
            <a:r>
              <a:rPr lang="en-US" dirty="0" smtClean="0"/>
              <a:t>by adding below.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b="1" dirty="0"/>
              <a:t>Note</a:t>
            </a:r>
            <a:r>
              <a:rPr lang="en-US" sz="2000" dirty="0"/>
              <a:t>, job tracker information can be override or set as well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665" y="2254832"/>
            <a:ext cx="6473537" cy="15066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&lt;configuration&gt;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&lt;name&gt;mapreduce.framework.name&lt;/name&gt;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value&gt;yarn&lt;/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&lt;/configuration&gt;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Hadoop Engine: yarn-site.xml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configuration file - </a:t>
            </a:r>
            <a:r>
              <a:rPr lang="en-US" sz="2000" dirty="0" smtClean="0">
                <a:solidFill>
                  <a:srgbClr val="0000FF"/>
                </a:solidFill>
              </a:rPr>
              <a:t>sudo </a:t>
            </a:r>
            <a:r>
              <a:rPr lang="en-US" sz="2000" dirty="0" err="1">
                <a:solidFill>
                  <a:srgbClr val="0000FF"/>
                </a:solidFill>
              </a:rPr>
              <a:t>cp</a:t>
            </a:r>
            <a:r>
              <a:rPr lang="en-US" sz="2000" dirty="0">
                <a:solidFill>
                  <a:srgbClr val="0000FF"/>
                </a:solidFill>
              </a:rPr>
              <a:t> $</a:t>
            </a:r>
            <a:r>
              <a:rPr lang="en-US" sz="2000" dirty="0" smtClean="0">
                <a:solidFill>
                  <a:srgbClr val="0000FF"/>
                </a:solidFill>
              </a:rPr>
              <a:t>HADOOP_HOME/</a:t>
            </a:r>
            <a:r>
              <a:rPr lang="en-US" sz="2000" dirty="0" err="1" smtClean="0">
                <a:solidFill>
                  <a:srgbClr val="0000FF"/>
                </a:solidFill>
              </a:rPr>
              <a:t>etc</a:t>
            </a:r>
            <a:r>
              <a:rPr lang="en-US" sz="2000" dirty="0" smtClean="0">
                <a:solidFill>
                  <a:srgbClr val="0000FF"/>
                </a:solidFill>
              </a:rPr>
              <a:t>/hadoop/yarn-</a:t>
            </a:r>
            <a:r>
              <a:rPr lang="en-US" sz="2000" dirty="0" err="1" smtClean="0">
                <a:solidFill>
                  <a:srgbClr val="0000FF"/>
                </a:solidFill>
              </a:rPr>
              <a:t>site.xml.template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$</a:t>
            </a:r>
            <a:r>
              <a:rPr lang="en-US" sz="2000" dirty="0" smtClean="0">
                <a:solidFill>
                  <a:srgbClr val="0000FF"/>
                </a:solidFill>
              </a:rPr>
              <a:t>HADOOP_HOME/</a:t>
            </a:r>
            <a:r>
              <a:rPr lang="en-US" sz="2000" dirty="0" err="1" smtClean="0">
                <a:solidFill>
                  <a:srgbClr val="0000FF"/>
                </a:solidFill>
              </a:rPr>
              <a:t>etc</a:t>
            </a:r>
            <a:r>
              <a:rPr lang="en-US" sz="2000" dirty="0" smtClean="0">
                <a:solidFill>
                  <a:srgbClr val="0000FF"/>
                </a:solidFill>
              </a:rPr>
              <a:t>/hadoop/yarn-</a:t>
            </a:r>
            <a:r>
              <a:rPr lang="en-US" sz="2000" dirty="0" err="1" smtClean="0">
                <a:solidFill>
                  <a:srgbClr val="0000FF"/>
                </a:solidFill>
              </a:rPr>
              <a:t>site.xm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the file </a:t>
            </a:r>
            <a:r>
              <a:rPr lang="en-US" dirty="0" smtClean="0"/>
              <a:t>by adding below.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sz="2000" b="1" dirty="0" smtClean="0"/>
              <a:t>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9919" y="1620983"/>
            <a:ext cx="6473537" cy="46759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&lt;configuration&gt;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yarn.nodemanager.aux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-services&lt;/name&gt;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mapreduce_shuffle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yarn.nodemanager.aux-services.mapreduce.shuffle.class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org.apache.hadoop.mapred.ShuffleHandler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yarn.resourcemanager.resource-tracker.address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&lt;value&gt;master:8025&lt;/value&gt;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yarn.resourcemanager.scheduler.address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&lt;value&gt;master:8030&lt;/value&gt;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yarn.resourcemanager.address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&lt;value&gt;master:8040&lt;/value&gt;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left for the Clustering Configuration – Master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Copy the content of .</a:t>
            </a:r>
            <a:r>
              <a:rPr lang="en-US" dirty="0" err="1"/>
              <a:t>ssh</a:t>
            </a:r>
            <a:r>
              <a:rPr lang="en-US" dirty="0"/>
              <a:t>/id_rsa.pub (of master) and append to 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 (of all the slaves as well as master) so that you can </a:t>
            </a:r>
            <a:r>
              <a:rPr lang="en-US" dirty="0" err="1"/>
              <a:t>ssh</a:t>
            </a:r>
            <a:r>
              <a:rPr lang="en-US" dirty="0"/>
              <a:t> to slave nodes without </a:t>
            </a:r>
            <a:r>
              <a:rPr lang="en-US" dirty="0" err="1"/>
              <a:t>ssh</a:t>
            </a:r>
            <a:r>
              <a:rPr lang="en-US" dirty="0"/>
              <a:t> password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configuration file slaves (located in HADOOP_HOME/</a:t>
            </a:r>
            <a:r>
              <a:rPr lang="en-US" dirty="0" err="1"/>
              <a:t>etc</a:t>
            </a:r>
            <a:r>
              <a:rPr lang="en-US" dirty="0"/>
              <a:t>/hadoop) and add following entries of slave hostname:</a:t>
            </a:r>
          </a:p>
          <a:p>
            <a:pPr marL="1371600" lvl="4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slave01</a:t>
            </a:r>
          </a:p>
          <a:p>
            <a:pPr marL="1371600" lvl="4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slave02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hosts file and add below entries of master and slaves </a:t>
            </a:r>
            <a:r>
              <a:rPr lang="en-US" sz="2600" dirty="0"/>
              <a:t>- </a:t>
            </a:r>
            <a:r>
              <a:rPr lang="en-US" sz="2400" dirty="0">
                <a:solidFill>
                  <a:srgbClr val="0000FF"/>
                </a:solidFill>
              </a:rPr>
              <a:t>sudo </a:t>
            </a:r>
            <a:r>
              <a:rPr lang="en-US" sz="2400" dirty="0" err="1">
                <a:solidFill>
                  <a:srgbClr val="0000FF"/>
                </a:solidFill>
              </a:rPr>
              <a:t>nano</a:t>
            </a:r>
            <a:r>
              <a:rPr lang="en-US" sz="2400" dirty="0">
                <a:solidFill>
                  <a:srgbClr val="0000FF"/>
                </a:solidFill>
              </a:rPr>
              <a:t> /</a:t>
            </a:r>
            <a:r>
              <a:rPr lang="en-US" sz="2400" dirty="0" err="1" smtClean="0">
                <a:solidFill>
                  <a:srgbClr val="0000FF"/>
                </a:solidFill>
              </a:rPr>
              <a:t>etc</a:t>
            </a:r>
            <a:r>
              <a:rPr lang="en-US" sz="2400" dirty="0" smtClean="0">
                <a:solidFill>
                  <a:srgbClr val="0000FF"/>
                </a:solidFill>
              </a:rPr>
              <a:t>/hosts</a:t>
            </a:r>
          </a:p>
          <a:p>
            <a:pPr marL="1371600" lvl="4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MASTER-IP </a:t>
            </a:r>
            <a:r>
              <a:rPr lang="en-US" sz="2000" dirty="0">
                <a:solidFill>
                  <a:srgbClr val="0000FF"/>
                </a:solidFill>
              </a:rPr>
              <a:t>master</a:t>
            </a:r>
          </a:p>
          <a:p>
            <a:pPr marL="1371600" lvl="4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SLAVE01-IP slave01</a:t>
            </a:r>
          </a:p>
          <a:p>
            <a:pPr marL="1371600" lvl="4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SLAVE02-IP slave02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left for the Clustering Configuration – Slaves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entries in hosts file for all slaves nodes (see previous slide)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all configured files from master to all the slave nodes</a:t>
            </a:r>
          </a:p>
          <a:p>
            <a:pPr lvl="1" fontAlgn="base"/>
            <a:r>
              <a:rPr lang="en-US" sz="1800" dirty="0">
                <a:solidFill>
                  <a:srgbClr val="0000FF"/>
                </a:solidFill>
              </a:rPr>
              <a:t>tar </a:t>
            </a:r>
            <a:r>
              <a:rPr lang="en-US" sz="1800" dirty="0" err="1">
                <a:solidFill>
                  <a:srgbClr val="0000FF"/>
                </a:solidFill>
              </a:rPr>
              <a:t>czf</a:t>
            </a:r>
            <a:r>
              <a:rPr lang="en-US" sz="1800" dirty="0">
                <a:solidFill>
                  <a:srgbClr val="0000FF"/>
                </a:solidFill>
              </a:rPr>
              <a:t> hadoop.tar.gz </a:t>
            </a:r>
            <a:r>
              <a:rPr lang="en-US" sz="1800" dirty="0" smtClean="0">
                <a:solidFill>
                  <a:srgbClr val="0000FF"/>
                </a:solidFill>
              </a:rPr>
              <a:t>hadoop 			</a:t>
            </a:r>
            <a:r>
              <a:rPr lang="en-US" sz="1900" dirty="0" smtClean="0"/>
              <a:t>// zip all configured hadoop files in the master node</a:t>
            </a:r>
            <a:endParaRPr lang="en-US" sz="1900" dirty="0"/>
          </a:p>
          <a:p>
            <a:pPr lvl="1" fontAlgn="base"/>
            <a:r>
              <a:rPr lang="en-US" sz="1800" dirty="0" err="1">
                <a:solidFill>
                  <a:srgbClr val="0000FF"/>
                </a:solidFill>
              </a:rPr>
              <a:t>scp</a:t>
            </a:r>
            <a:r>
              <a:rPr lang="en-US" sz="1800" dirty="0">
                <a:solidFill>
                  <a:srgbClr val="0000FF"/>
                </a:solidFill>
              </a:rPr>
              <a:t> hadoop.tar.gz slave01</a:t>
            </a:r>
            <a:r>
              <a:rPr lang="en-US" sz="1800" dirty="0" smtClean="0">
                <a:solidFill>
                  <a:srgbClr val="0000FF"/>
                </a:solidFill>
              </a:rPr>
              <a:t>:~ 			</a:t>
            </a:r>
            <a:r>
              <a:rPr lang="en-US" sz="1800" dirty="0" smtClean="0"/>
              <a:t>// </a:t>
            </a:r>
            <a:r>
              <a:rPr lang="en-US" sz="1800" dirty="0" err="1" smtClean="0"/>
              <a:t>scp</a:t>
            </a:r>
            <a:r>
              <a:rPr lang="en-US" sz="1800" dirty="0" smtClean="0"/>
              <a:t> the file from </a:t>
            </a:r>
            <a:r>
              <a:rPr lang="en-US" sz="1800" dirty="0"/>
              <a:t>master </a:t>
            </a:r>
            <a:r>
              <a:rPr lang="en-US" sz="1800" dirty="0" smtClean="0"/>
              <a:t>node to all salve nodes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r>
              <a:rPr lang="en-US" sz="1800" dirty="0" err="1">
                <a:solidFill>
                  <a:srgbClr val="0000FF"/>
                </a:solidFill>
              </a:rPr>
              <a:t>scp</a:t>
            </a:r>
            <a:r>
              <a:rPr lang="en-US" sz="1800" dirty="0">
                <a:solidFill>
                  <a:srgbClr val="0000FF"/>
                </a:solidFill>
              </a:rPr>
              <a:t> hadoop.tar.gz slave02</a:t>
            </a:r>
            <a:r>
              <a:rPr lang="en-US" sz="1800" dirty="0" smtClean="0">
                <a:solidFill>
                  <a:srgbClr val="0000FF"/>
                </a:solidFill>
              </a:rPr>
              <a:t>:~ 			</a:t>
            </a:r>
            <a:r>
              <a:rPr lang="en-US" sz="1800" dirty="0" smtClean="0"/>
              <a:t>// </a:t>
            </a:r>
            <a:r>
              <a:rPr lang="en-US" sz="1800" dirty="0" err="1"/>
              <a:t>scp</a:t>
            </a:r>
            <a:r>
              <a:rPr lang="en-US" sz="1800" dirty="0"/>
              <a:t> the file from master node to all salve nodes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tar </a:t>
            </a:r>
            <a:r>
              <a:rPr lang="en-US" sz="1800" dirty="0" err="1">
                <a:solidFill>
                  <a:srgbClr val="0000FF"/>
                </a:solidFill>
              </a:rPr>
              <a:t>xzf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hadoop.tar.gz –directory hadoop	</a:t>
            </a:r>
            <a:r>
              <a:rPr lang="en-US" sz="1800" dirty="0" smtClean="0"/>
              <a:t>// </a:t>
            </a:r>
            <a:r>
              <a:rPr lang="en-US" sz="1800" dirty="0" err="1" smtClean="0"/>
              <a:t>scp</a:t>
            </a:r>
            <a:r>
              <a:rPr lang="en-US" sz="1800" dirty="0" smtClean="0"/>
              <a:t> </a:t>
            </a:r>
            <a:r>
              <a:rPr lang="en-US" sz="1800" dirty="0"/>
              <a:t>the file from master node to all salve nodes</a:t>
            </a: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Then, DONE!!</a:t>
            </a:r>
          </a:p>
          <a:p>
            <a:endParaRPr lang="en-US" dirty="0"/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5" y="3798146"/>
            <a:ext cx="3335915" cy="25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Hadoop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Format </a:t>
            </a:r>
            <a:r>
              <a:rPr lang="en-US" dirty="0" err="1" smtClean="0"/>
              <a:t>namenode</a:t>
            </a:r>
            <a:r>
              <a:rPr lang="en-US" dirty="0" smtClean="0"/>
              <a:t> – </a:t>
            </a:r>
            <a:r>
              <a:rPr lang="en-US" sz="1800" dirty="0">
                <a:solidFill>
                  <a:srgbClr val="0000FF"/>
                </a:solidFill>
              </a:rPr>
              <a:t>hdfs </a:t>
            </a:r>
            <a:r>
              <a:rPr lang="en-US" sz="1800" dirty="0" err="1">
                <a:solidFill>
                  <a:srgbClr val="0000FF"/>
                </a:solidFill>
              </a:rPr>
              <a:t>namenode</a:t>
            </a:r>
            <a:r>
              <a:rPr lang="en-US" sz="1800" dirty="0">
                <a:solidFill>
                  <a:srgbClr val="0000FF"/>
                </a:solidFill>
              </a:rPr>
              <a:t> -format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hdfs service – </a:t>
            </a:r>
            <a:r>
              <a:rPr lang="en-US" sz="1800" dirty="0" smtClean="0">
                <a:solidFill>
                  <a:srgbClr val="0000FF"/>
                </a:solidFill>
              </a:rPr>
              <a:t>start-dfs.sh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yarn service – </a:t>
            </a:r>
            <a:r>
              <a:rPr lang="en-US" sz="1800" dirty="0">
                <a:solidFill>
                  <a:srgbClr val="0000FF"/>
                </a:solidFill>
              </a:rPr>
              <a:t>start-yarn.sh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954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7" y="1408047"/>
            <a:ext cx="6114286" cy="12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57" y="3162417"/>
            <a:ext cx="6925088" cy="1742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56" y="5311231"/>
            <a:ext cx="8660285" cy="1011716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8115300" y="1548245"/>
            <a:ext cx="3209543" cy="1984664"/>
          </a:xfrm>
          <a:prstGeom prst="wedgeRectCallout">
            <a:avLst>
              <a:gd name="adj1" fmla="val -73281"/>
              <a:gd name="adj2" fmla="val -741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dirty="0" err="1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jps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can be used to verify the service running.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557" y="2188207"/>
            <a:ext cx="3114286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Hadoop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1"/>
            <a:ext cx="11582400" cy="13819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Stop yarn service – </a:t>
            </a:r>
            <a:r>
              <a:rPr lang="en-US" sz="1800" dirty="0" smtClean="0">
                <a:solidFill>
                  <a:srgbClr val="0000FF"/>
                </a:solidFill>
              </a:rPr>
              <a:t>stop-yarn.sh</a:t>
            </a: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 hdfs service – </a:t>
            </a:r>
            <a:r>
              <a:rPr lang="en-US" sz="1800" dirty="0" smtClean="0">
                <a:solidFill>
                  <a:srgbClr val="0000FF"/>
                </a:solidFill>
              </a:rPr>
              <a:t>stop-dfs.sh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79918"/>
              </p:ext>
            </p:extLst>
          </p:nvPr>
        </p:nvGraphicFramePr>
        <p:xfrm>
          <a:off x="3958071" y="4837660"/>
          <a:ext cx="7929129" cy="975360"/>
        </p:xfrm>
        <a:graphic>
          <a:graphicData uri="http://schemas.openxmlformats.org/drawingml/2006/table">
            <a:tbl>
              <a:tblPr/>
              <a:tblGrid>
                <a:gridCol w="2643043"/>
                <a:gridCol w="2643043"/>
                <a:gridCol w="264304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Daemon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Interface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Notes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NameNode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http://nn_host:port/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HTTP port is 50070.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ResourceManager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http://rm_host:port/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HTTP port is 8088.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MapReduce JobHistory Server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http://jhs_host:port/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HTTP port is 19888.</a:t>
                      </a: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89664" y="4540670"/>
            <a:ext cx="316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Side notes – common web interface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Ambari</a:t>
            </a:r>
            <a:r>
              <a:rPr lang="en-US" dirty="0" smtClean="0"/>
              <a:t> – GUI to </a:t>
            </a:r>
            <a:r>
              <a:rPr lang="en-US" dirty="0"/>
              <a:t>install Hadoop (HDP) </a:t>
            </a:r>
            <a:r>
              <a:rPr lang="en-US" dirty="0">
                <a:hlinkClick r:id="rId2"/>
              </a:rPr>
              <a:t>https://hortonworks.com/hadoop-tutorial/introducing-apache-ambari-deploying-managing-apache-hadoop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Cloudera Manager</a:t>
            </a:r>
            <a:r>
              <a:rPr lang="en-US" dirty="0"/>
              <a:t> – GUI to install Hadoop (CDH) </a:t>
            </a:r>
            <a:r>
              <a:rPr lang="en-US" dirty="0">
                <a:hlinkClick r:id="rId3"/>
              </a:rPr>
              <a:t>https://weidongzhou.wordpress.com/2015/09/17/install-cloudera-hadoop-cluster-using-cloudera-manager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AWS </a:t>
            </a:r>
            <a:r>
              <a:rPr lang="en-US" dirty="0"/>
              <a:t>install Hadoop - </a:t>
            </a:r>
            <a:r>
              <a:rPr lang="en-US" dirty="0">
                <a:hlinkClick r:id="rId4"/>
              </a:rPr>
              <a:t>http://sparkera.ca/2014/04/05/Install-CDH-In-AWS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1" y="3429007"/>
            <a:ext cx="5791200" cy="61557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800" i="1" dirty="0" smtClean="0"/>
              <a:t>Come and Join Us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623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OS installed, such as Ubuntu, CentOS, </a:t>
            </a:r>
            <a:r>
              <a:rPr lang="en-US" dirty="0" err="1" smtClean="0"/>
              <a:t>RedHat</a:t>
            </a:r>
            <a:r>
              <a:rPr lang="en-US" dirty="0" smtClean="0"/>
              <a:t>,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installed by checking "</a:t>
            </a:r>
            <a:r>
              <a:rPr lang="en-US" dirty="0">
                <a:solidFill>
                  <a:srgbClr val="0000FF"/>
                </a:solidFill>
              </a:rPr>
              <a:t>java -version</a:t>
            </a:r>
            <a:r>
              <a:rPr lang="en-US" dirty="0" smtClean="0"/>
              <a:t>", &gt;= 1.7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SSH </a:t>
            </a:r>
            <a:r>
              <a:rPr lang="en-US" dirty="0" smtClean="0"/>
              <a:t>installed, sudo </a:t>
            </a:r>
            <a:r>
              <a:rPr lang="en-US" dirty="0"/>
              <a:t>apt-get install </a:t>
            </a:r>
            <a:r>
              <a:rPr lang="en-US" dirty="0" smtClean="0"/>
              <a:t>openssh-server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Hadoop binary – will show the download later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7720445" y="1714500"/>
            <a:ext cx="2867891" cy="706582"/>
          </a:xfrm>
          <a:prstGeom prst="borderCallout1">
            <a:avLst>
              <a:gd name="adj1" fmla="val 18750"/>
              <a:gd name="adj2" fmla="val -8333"/>
              <a:gd name="adj3" fmla="val 17628"/>
              <a:gd name="adj4" fmla="val -127489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All command is highlighted in this way in this slide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9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A </a:t>
            </a:r>
            <a:r>
              <a:rPr lang="en-US" dirty="0"/>
              <a:t>Hadoop </a:t>
            </a:r>
            <a:r>
              <a:rPr lang="en-US" dirty="0" smtClean="0"/>
              <a:t>System </a:t>
            </a:r>
            <a:r>
              <a:rPr lang="en-US" dirty="0"/>
              <a:t>U</a:t>
            </a:r>
            <a:r>
              <a:rPr lang="en-US" dirty="0" smtClean="0"/>
              <a:t>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1"/>
            <a:ext cx="11582400" cy="37303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group - </a:t>
            </a:r>
            <a:r>
              <a:rPr lang="en-US" dirty="0">
                <a:solidFill>
                  <a:srgbClr val="0000FF"/>
                </a:solidFill>
              </a:rPr>
              <a:t>sudo </a:t>
            </a:r>
            <a:r>
              <a:rPr lang="en-US" dirty="0" err="1">
                <a:solidFill>
                  <a:srgbClr val="0000FF"/>
                </a:solidFill>
              </a:rPr>
              <a:t>addgroup</a:t>
            </a:r>
            <a:r>
              <a:rPr lang="en-US" dirty="0">
                <a:solidFill>
                  <a:srgbClr val="0000FF"/>
                </a:solidFill>
              </a:rPr>
              <a:t> hadoop_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user to the group - </a:t>
            </a:r>
            <a:r>
              <a:rPr lang="en-US" dirty="0">
                <a:solidFill>
                  <a:srgbClr val="0000FF"/>
                </a:solidFill>
              </a:rPr>
              <a:t>sudo </a:t>
            </a:r>
            <a:r>
              <a:rPr lang="en-US" dirty="0" err="1">
                <a:solidFill>
                  <a:srgbClr val="0000FF"/>
                </a:solidFill>
              </a:rPr>
              <a:t>adduser</a:t>
            </a:r>
            <a:r>
              <a:rPr lang="en-US" dirty="0">
                <a:solidFill>
                  <a:srgbClr val="0000FF"/>
                </a:solidFill>
              </a:rPr>
              <a:t> --</a:t>
            </a:r>
            <a:r>
              <a:rPr lang="en-US" dirty="0" err="1">
                <a:solidFill>
                  <a:srgbClr val="0000FF"/>
                </a:solidFill>
              </a:rPr>
              <a:t>ingroup</a:t>
            </a:r>
            <a:r>
              <a:rPr lang="en-US" dirty="0">
                <a:solidFill>
                  <a:srgbClr val="0000FF"/>
                </a:solidFill>
              </a:rPr>
              <a:t> hadoop_ </a:t>
            </a:r>
            <a:r>
              <a:rPr lang="en-US" dirty="0" err="1">
                <a:solidFill>
                  <a:srgbClr val="0000FF"/>
                </a:solidFill>
              </a:rPr>
              <a:t>hduser</a:t>
            </a:r>
            <a:r>
              <a:rPr lang="en-US" dirty="0" smtClean="0">
                <a:solidFill>
                  <a:srgbClr val="0000FF"/>
                </a:solidFill>
              </a:rPr>
              <a:t>_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44" y="1852355"/>
            <a:ext cx="5990476" cy="2800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838701"/>
            <a:ext cx="9809018" cy="373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Note: </a:t>
            </a:r>
          </a:p>
          <a:p>
            <a:r>
              <a:rPr lang="en-US" sz="2000" dirty="0" smtClean="0"/>
              <a:t>if there is an error in later steps, </a:t>
            </a:r>
            <a:r>
              <a:rPr lang="en-US" sz="2000" dirty="0"/>
              <a:t>like "</a:t>
            </a:r>
            <a:r>
              <a:rPr lang="en-US" sz="2000" dirty="0" err="1"/>
              <a:t>hduser</a:t>
            </a:r>
            <a:r>
              <a:rPr lang="en-US" sz="2000" dirty="0"/>
              <a:t> is not in the </a:t>
            </a:r>
            <a:r>
              <a:rPr lang="en-US" sz="2000" dirty="0" err="1"/>
              <a:t>sudoers</a:t>
            </a:r>
            <a:r>
              <a:rPr lang="en-US" sz="2000" dirty="0"/>
              <a:t> file. This incident will be reported</a:t>
            </a:r>
            <a:r>
              <a:rPr lang="en-US" sz="2000" dirty="0" smtClean="0"/>
              <a:t>." Login/switch to root user, then run – </a:t>
            </a:r>
            <a:r>
              <a:rPr lang="en-US" sz="2000" dirty="0">
                <a:solidFill>
                  <a:srgbClr val="0000FF"/>
                </a:solidFill>
              </a:rPr>
              <a:t>sudo </a:t>
            </a:r>
            <a:r>
              <a:rPr lang="en-US" sz="2000" dirty="0" err="1">
                <a:solidFill>
                  <a:srgbClr val="0000FF"/>
                </a:solidFill>
              </a:rPr>
              <a:t>adduser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hduser</a:t>
            </a:r>
            <a:r>
              <a:rPr lang="en-US" sz="2000" dirty="0">
                <a:solidFill>
                  <a:srgbClr val="0000FF"/>
                </a:solidFill>
              </a:rPr>
              <a:t>_ sudo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Configuration With No Key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and manage Hadoop requires SSH installed and configured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/>
              <a:t>new key - </a:t>
            </a:r>
            <a:r>
              <a:rPr lang="en-US" dirty="0" err="1">
                <a:solidFill>
                  <a:srgbClr val="0000FF"/>
                </a:solidFill>
              </a:rPr>
              <a:t>ssh-keygen</a:t>
            </a:r>
            <a:r>
              <a:rPr lang="en-US" dirty="0">
                <a:solidFill>
                  <a:srgbClr val="0000FF"/>
                </a:solidFill>
              </a:rPr>
              <a:t> -t </a:t>
            </a:r>
            <a:r>
              <a:rPr lang="en-US" dirty="0" err="1">
                <a:solidFill>
                  <a:srgbClr val="0000FF"/>
                </a:solidFill>
              </a:rPr>
              <a:t>rsa</a:t>
            </a:r>
            <a:r>
              <a:rPr lang="en-US" dirty="0">
                <a:solidFill>
                  <a:srgbClr val="0000FF"/>
                </a:solidFill>
              </a:rPr>
              <a:t> -P </a:t>
            </a:r>
            <a:r>
              <a:rPr lang="en-US" dirty="0" smtClean="0">
                <a:solidFill>
                  <a:srgbClr val="0000FF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"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Enable </a:t>
            </a:r>
            <a:r>
              <a:rPr lang="en-US" dirty="0"/>
              <a:t>SSH access to local machine </a:t>
            </a:r>
            <a:r>
              <a:rPr lang="en-US" dirty="0" smtClean="0"/>
              <a:t>using this key – 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cat </a:t>
            </a:r>
            <a:r>
              <a:rPr lang="en-US" dirty="0">
                <a:solidFill>
                  <a:srgbClr val="0000FF"/>
                </a:solidFill>
              </a:rPr>
              <a:t>$HOME/.</a:t>
            </a:r>
            <a:r>
              <a:rPr lang="en-US" dirty="0" err="1">
                <a:solidFill>
                  <a:srgbClr val="0000FF"/>
                </a:solidFill>
              </a:rPr>
              <a:t>ssh</a:t>
            </a:r>
            <a:r>
              <a:rPr lang="en-US" dirty="0">
                <a:solidFill>
                  <a:srgbClr val="0000FF"/>
                </a:solidFill>
              </a:rPr>
              <a:t>/id_rsa.pub &gt;&gt; $HOME/.</a:t>
            </a:r>
            <a:r>
              <a:rPr lang="en-US" dirty="0" err="1">
                <a:solidFill>
                  <a:srgbClr val="0000FF"/>
                </a:solidFill>
              </a:rPr>
              <a:t>ssh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authorized_keys</a:t>
            </a:r>
            <a:endParaRPr lang="en-US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" y="2680636"/>
            <a:ext cx="6114286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the </a:t>
            </a:r>
            <a:r>
              <a:rPr lang="en-US" dirty="0"/>
              <a:t>binary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hadoop.apache.org/releases.html</a:t>
            </a:r>
            <a:r>
              <a:rPr lang="en-US" dirty="0" smtClean="0"/>
              <a:t> by browser, wget, or curl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Unzip the tar to the proper folder – </a:t>
            </a:r>
            <a:r>
              <a:rPr lang="en-US" dirty="0">
                <a:solidFill>
                  <a:srgbClr val="0000FF"/>
                </a:solidFill>
              </a:rPr>
              <a:t>sudo tar 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dirty="0" err="1" smtClean="0">
                <a:solidFill>
                  <a:srgbClr val="0000FF"/>
                </a:solidFill>
              </a:rPr>
              <a:t>xvf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Hadoop-2.6.0.tar.gz </a:t>
            </a:r>
            <a:r>
              <a:rPr lang="en-US" dirty="0" smtClean="0">
                <a:solidFill>
                  <a:srgbClr val="0000FF"/>
                </a:solidFill>
              </a:rPr>
              <a:t>--directory Hadoop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</a:t>
            </a:r>
            <a:r>
              <a:rPr lang="en-US" dirty="0" smtClean="0"/>
              <a:t>ownership – </a:t>
            </a:r>
            <a:r>
              <a:rPr lang="en-US" dirty="0">
                <a:solidFill>
                  <a:srgbClr val="0000FF"/>
                </a:solidFill>
              </a:rPr>
              <a:t>sudo chown </a:t>
            </a:r>
            <a:r>
              <a:rPr lang="en-US" dirty="0" smtClean="0">
                <a:solidFill>
                  <a:srgbClr val="0000FF"/>
                </a:solidFill>
              </a:rPr>
              <a:t>-R </a:t>
            </a:r>
            <a:r>
              <a:rPr lang="en-US" dirty="0" err="1">
                <a:solidFill>
                  <a:srgbClr val="0000FF"/>
                </a:solidFill>
              </a:rPr>
              <a:t>hduser</a:t>
            </a:r>
            <a:r>
              <a:rPr lang="en-US" dirty="0" smtClean="0">
                <a:solidFill>
                  <a:srgbClr val="0000FF"/>
                </a:solidFill>
              </a:rPr>
              <a:t>_:hadoop</a:t>
            </a:r>
            <a:r>
              <a:rPr lang="en-US" dirty="0">
                <a:solidFill>
                  <a:srgbClr val="0000FF"/>
                </a:solidFill>
              </a:rPr>
              <a:t>_ </a:t>
            </a:r>
            <a:r>
              <a:rPr lang="en-US" dirty="0" smtClean="0">
                <a:solidFill>
                  <a:srgbClr val="0000FF"/>
                </a:solidFill>
              </a:rPr>
              <a:t>hadoop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Hadoop to the PATH – </a:t>
            </a:r>
            <a:r>
              <a:rPr lang="en-US" dirty="0">
                <a:solidFill>
                  <a:srgbClr val="0000FF"/>
                </a:solidFill>
              </a:rPr>
              <a:t>vi ~/.</a:t>
            </a:r>
            <a:r>
              <a:rPr lang="en-US" dirty="0" smtClean="0">
                <a:solidFill>
                  <a:srgbClr val="0000FF"/>
                </a:solidFill>
              </a:rPr>
              <a:t>bashrc </a:t>
            </a:r>
            <a:r>
              <a:rPr lang="en-US" dirty="0"/>
              <a:t>then appending below to the file and </a:t>
            </a:r>
            <a:r>
              <a:rPr lang="en-US" dirty="0" smtClean="0"/>
              <a:t>save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it effective – </a:t>
            </a:r>
            <a:r>
              <a:rPr lang="en-US" dirty="0">
                <a:solidFill>
                  <a:srgbClr val="0000FF"/>
                </a:solidFill>
              </a:rPr>
              <a:t>source ~./bashrc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90" y="3486151"/>
            <a:ext cx="5495238" cy="280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828" y="270428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#Set HADOOP_HOME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export HADOOP_HOME=&lt;Installation Directory of Hadoop&gt;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#Set JAVA_HOME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export JAVA_HOME=&lt;Installation Directory of Java&gt;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Add bin/ directory of Hadoop to PATH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export PATH=$PATH:$HADOOP_HOME/bin</a:t>
            </a:r>
          </a:p>
        </p:txBody>
      </p:sp>
    </p:spTree>
    <p:extLst>
      <p:ext uri="{BB962C8B-B14F-4D97-AF65-F5344CB8AC3E}">
        <p14:creationId xmlns:p14="http://schemas.microsoft.com/office/powerpoint/2010/main" val="19192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Supported Running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 </a:t>
            </a:r>
            <a:r>
              <a:rPr lang="en-US" dirty="0"/>
              <a:t>(Standalone) Mode - By default, Hadoop is configured to run in a non-distributed mode, as a single Java process. This is useful for </a:t>
            </a:r>
            <a:r>
              <a:rPr lang="en-US" dirty="0" smtClean="0"/>
              <a:t>debugging and no need to configure.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Pseudo-Distributed Mode - Hadoop can also be run on a single-node in a pseudo-distributed mode where each Hadoop daemon runs in a separate Java process</a:t>
            </a:r>
            <a:r>
              <a:rPr lang="en-US" dirty="0" smtClean="0"/>
              <a:t>. This tutorial will start the installation steps from this mode.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Fully-Distributed </a:t>
            </a:r>
            <a:r>
              <a:rPr lang="en-US" dirty="0"/>
              <a:t>Mode - Hadoop </a:t>
            </a:r>
            <a:r>
              <a:rPr lang="en-US" dirty="0" smtClean="0"/>
              <a:t>can be </a:t>
            </a:r>
            <a:r>
              <a:rPr lang="en-US" dirty="0"/>
              <a:t>run on a </a:t>
            </a:r>
            <a:r>
              <a:rPr lang="en-US" dirty="0" smtClean="0"/>
              <a:t>multiple-node </a:t>
            </a:r>
            <a:r>
              <a:rPr lang="en-US" dirty="0"/>
              <a:t>in a </a:t>
            </a:r>
            <a:r>
              <a:rPr lang="en-US" dirty="0" smtClean="0"/>
              <a:t>fully-distributed </a:t>
            </a:r>
            <a:r>
              <a:rPr lang="en-US" dirty="0"/>
              <a:t>mode where each Hadoop daemon runs in a separate </a:t>
            </a:r>
            <a:r>
              <a:rPr lang="en-US" dirty="0" smtClean="0"/>
              <a:t>physical node. </a:t>
            </a:r>
            <a:r>
              <a:rPr lang="en-US" dirty="0"/>
              <a:t>This tutorial will </a:t>
            </a:r>
            <a:r>
              <a:rPr lang="en-US" dirty="0" smtClean="0"/>
              <a:t>also cover the </a:t>
            </a:r>
            <a:r>
              <a:rPr lang="en-US" dirty="0"/>
              <a:t>installation steps </a:t>
            </a:r>
            <a:r>
              <a:rPr lang="en-US" dirty="0" smtClean="0"/>
              <a:t>for this mode at the end.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Hadoop Environment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JAVA_HOME inside file $</a:t>
            </a:r>
            <a:r>
              <a:rPr lang="en-US" dirty="0" smtClean="0"/>
              <a:t>HADOOP_HOME/etc/hadoop/hadoop-env.sh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vi </a:t>
            </a:r>
            <a:r>
              <a:rPr lang="en-US" sz="1800" dirty="0" smtClean="0">
                <a:solidFill>
                  <a:srgbClr val="0000FF"/>
                </a:solidFill>
              </a:rPr>
              <a:t>${HADOOP_HOME}/etc/hadoop/hadoop-env.sh</a:t>
            </a:r>
          </a:p>
          <a:p>
            <a:pPr lvl="1"/>
            <a:r>
              <a:rPr lang="en-US" sz="1800" dirty="0"/>
              <a:t>Update below in the </a:t>
            </a:r>
            <a:r>
              <a:rPr lang="en-US" sz="1800" dirty="0" smtClean="0"/>
              <a:t>file (This is optional if you already have ${JAVA_HOME} available in the user profile.</a:t>
            </a:r>
            <a:endParaRPr lang="en-US" sz="1800" dirty="0"/>
          </a:p>
          <a:p>
            <a:pPr marL="342900" lvl="1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5574" y="2597733"/>
            <a:ext cx="6473537" cy="9663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The java implementation to use</a:t>
            </a:r>
          </a:p>
          <a:p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JAVA=${JAVA_HOME}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5574" y="4558152"/>
            <a:ext cx="6473537" cy="9663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The java implementation to use</a:t>
            </a:r>
          </a:p>
          <a:p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=/home/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hduser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/Downloads/jdk1.8.0_05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 rot="5400000">
            <a:off x="3870614" y="3878338"/>
            <a:ext cx="623455" cy="4468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Hadoop </a:t>
            </a:r>
            <a:r>
              <a:rPr lang="en-US" dirty="0" smtClean="0"/>
              <a:t>HDFS: core-site.xml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/>
              <a:t>Set </a:t>
            </a:r>
            <a:r>
              <a:rPr lang="en-US" b="1" i="1" dirty="0" err="1" smtClean="0"/>
              <a:t>hadoop.tmp.dir</a:t>
            </a:r>
            <a:r>
              <a:rPr lang="en-US" dirty="0" smtClean="0"/>
              <a:t> and </a:t>
            </a:r>
            <a:r>
              <a:rPr lang="en-US" b="1" i="1" dirty="0" smtClean="0"/>
              <a:t>fs.default.name</a:t>
            </a:r>
            <a:r>
              <a:rPr lang="en-US" dirty="0" smtClean="0"/>
              <a:t> inside </a:t>
            </a:r>
            <a:r>
              <a:rPr lang="en-US" dirty="0"/>
              <a:t>file $</a:t>
            </a:r>
            <a:r>
              <a:rPr lang="en-US" dirty="0" smtClean="0"/>
              <a:t>HADOOP_HOME/</a:t>
            </a:r>
            <a:r>
              <a:rPr lang="en-US" dirty="0" err="1" smtClean="0"/>
              <a:t>etc</a:t>
            </a:r>
            <a:r>
              <a:rPr lang="en-US" dirty="0" smtClean="0"/>
              <a:t>/hadoop/core-site.xml</a:t>
            </a:r>
            <a:endParaRPr lang="en-US" dirty="0"/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vi ${HADOOP_HOME}/</a:t>
            </a:r>
            <a:r>
              <a:rPr lang="en-US" sz="1800" dirty="0" err="1" smtClean="0">
                <a:solidFill>
                  <a:srgbClr val="0000FF"/>
                </a:solidFill>
              </a:rPr>
              <a:t>etc</a:t>
            </a:r>
            <a:r>
              <a:rPr lang="en-US" sz="1800" dirty="0" smtClean="0">
                <a:solidFill>
                  <a:srgbClr val="0000FF"/>
                </a:solidFill>
              </a:rPr>
              <a:t>/hadoop/core-site.xml, </a:t>
            </a:r>
            <a:r>
              <a:rPr lang="en-US" sz="1800" dirty="0"/>
              <a:t>then adding below </a:t>
            </a:r>
            <a:r>
              <a:rPr lang="en-US" sz="1800" dirty="0" smtClean="0"/>
              <a:t>lines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Create above temp folder if it is not there</a:t>
            </a:r>
          </a:p>
          <a:p>
            <a:pPr lvl="1"/>
            <a:r>
              <a:rPr lang="en-US" sz="1800" dirty="0" smtClean="0"/>
              <a:t>Note, master is the hostname for the </a:t>
            </a:r>
            <a:r>
              <a:rPr lang="en-US" sz="1800" dirty="0" err="1" smtClean="0"/>
              <a:t>namenode</a:t>
            </a:r>
            <a:endParaRPr lang="en-US" sz="1800" dirty="0" smtClean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2056" y="2140532"/>
            <a:ext cx="6473537" cy="22963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hadoop.tmp.dir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&lt;value&gt;/app/hadoop/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&lt;description&gt;Parent directory for other temporary directories.&lt;/description&gt;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fs.defaultFS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&lt;value&gt;hdfs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://master:9000&lt;/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&lt;description&gt;The name of the default file system. &lt;/description&gt;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Hadoop </a:t>
            </a:r>
            <a:r>
              <a:rPr lang="en-US" dirty="0" smtClean="0"/>
              <a:t>HDFS: hdfs-site.xml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/>
              <a:t>Set </a:t>
            </a:r>
            <a:r>
              <a:rPr lang="en-US" b="1" i="1" dirty="0" err="1" smtClean="0"/>
              <a:t>dfs.replication</a:t>
            </a:r>
            <a:r>
              <a:rPr lang="en-US" b="1" i="1" dirty="0" smtClean="0"/>
              <a:t> </a:t>
            </a:r>
            <a:r>
              <a:rPr lang="en-US" dirty="0" smtClean="0"/>
              <a:t>inside </a:t>
            </a:r>
            <a:r>
              <a:rPr lang="en-US" dirty="0"/>
              <a:t>file $</a:t>
            </a:r>
            <a:r>
              <a:rPr lang="en-US" dirty="0" smtClean="0"/>
              <a:t>HADOOP_HOME/</a:t>
            </a:r>
            <a:r>
              <a:rPr lang="en-US" dirty="0" err="1" smtClean="0"/>
              <a:t>etc</a:t>
            </a:r>
            <a:r>
              <a:rPr lang="en-US" dirty="0" smtClean="0"/>
              <a:t>/hadoop/hdfs-site.xml</a:t>
            </a:r>
            <a:endParaRPr lang="en-US" dirty="0"/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vi ${HADOOP_HOME}/</a:t>
            </a:r>
            <a:r>
              <a:rPr lang="en-US" sz="1800" dirty="0" err="1" smtClean="0">
                <a:solidFill>
                  <a:srgbClr val="0000FF"/>
                </a:solidFill>
              </a:rPr>
              <a:t>etc</a:t>
            </a:r>
            <a:r>
              <a:rPr lang="en-US" sz="1800" dirty="0" smtClean="0">
                <a:solidFill>
                  <a:srgbClr val="0000FF"/>
                </a:solidFill>
              </a:rPr>
              <a:t>/hadoop/hdfs-site.xml, </a:t>
            </a:r>
            <a:r>
              <a:rPr lang="en-US" sz="1800" dirty="0"/>
              <a:t>then adding below </a:t>
            </a:r>
            <a:r>
              <a:rPr lang="en-US" sz="1800" dirty="0" smtClean="0"/>
              <a:t>lines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Note, default hadoop replication is 3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2056" y="2140532"/>
            <a:ext cx="6473537" cy="15066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&lt;configuration&gt;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&lt;name&gt;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dfs.replication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&lt;/name&gt;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&lt;value&gt;2&lt;/value&gt;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&lt;/property&gt;</a:t>
            </a:r>
          </a:p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&lt;/configuration&gt;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onfluent">
      <a:dk1>
        <a:sysClr val="windowText" lastClr="000000"/>
      </a:dk1>
      <a:lt1>
        <a:sysClr val="window" lastClr="FFFFFF"/>
      </a:lt1>
      <a:dk2>
        <a:srgbClr val="7C7C7C"/>
      </a:dk2>
      <a:lt2>
        <a:srgbClr val="E7E6E6"/>
      </a:lt2>
      <a:accent1>
        <a:srgbClr val="FB6517"/>
      </a:accent1>
      <a:accent2>
        <a:srgbClr val="D34A0D"/>
      </a:accent2>
      <a:accent3>
        <a:srgbClr val="FC9D60"/>
      </a:accent3>
      <a:accent4>
        <a:srgbClr val="2898C1"/>
      </a:accent4>
      <a:accent5>
        <a:srgbClr val="93C3E6"/>
      </a:accent5>
      <a:accent6>
        <a:srgbClr val="1F7695"/>
      </a:accent6>
      <a:hlink>
        <a:srgbClr val="70AD47"/>
      </a:hlink>
      <a:folHlink>
        <a:srgbClr val="92D050"/>
      </a:folHlink>
    </a:clrScheme>
    <a:fontScheme name="confluent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68967</TotalTime>
  <Words>1179</Words>
  <Application>Microsoft Office PowerPoint</Application>
  <PresentationFormat>Widescreen</PresentationFormat>
  <Paragraphs>251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Candara</vt:lpstr>
      <vt:lpstr>Roboto</vt:lpstr>
      <vt:lpstr>Roboto Light</vt:lpstr>
      <vt:lpstr>2_Office Theme</vt:lpstr>
      <vt:lpstr>Apache Hadoop Installation</vt:lpstr>
      <vt:lpstr> Prerequisites</vt:lpstr>
      <vt:lpstr>Add A Hadoop System User</vt:lpstr>
      <vt:lpstr>SSH Configuration With No Key Needed</vt:lpstr>
      <vt:lpstr>Download Hadoop</vt:lpstr>
      <vt:lpstr>Hadoop Supported Running Mode</vt:lpstr>
      <vt:lpstr>Configure Hadoop Environment (Optional)</vt:lpstr>
      <vt:lpstr>Configure Hadoop HDFS: core-site.xml</vt:lpstr>
      <vt:lpstr>Configure Hadoop HDFS: hdfs-site.xml (optional)</vt:lpstr>
      <vt:lpstr>Configure Hadoop Engine: mapred-site.xml</vt:lpstr>
      <vt:lpstr>Configure Hadoop Engine: yarn-site.xml</vt:lpstr>
      <vt:lpstr>Steps left for the Clustering Configuration – Master Node</vt:lpstr>
      <vt:lpstr>Steps left for the Clustering Configuration – Slaves Node</vt:lpstr>
      <vt:lpstr>Start Hadoop Cluster</vt:lpstr>
      <vt:lpstr>Stop Hadoop Cluster</vt:lpstr>
      <vt:lpstr>Further Reading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Du, Dayong (CWM-NR)</cp:lastModifiedBy>
  <cp:revision>995</cp:revision>
  <cp:lastPrinted>2016-09-23T16:54:40Z</cp:lastPrinted>
  <dcterms:created xsi:type="dcterms:W3CDTF">2016-05-02T18:47:56Z</dcterms:created>
  <dcterms:modified xsi:type="dcterms:W3CDTF">2017-07-17T19:25:20Z</dcterms:modified>
</cp:coreProperties>
</file>