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>
        <p:scale>
          <a:sx n="150" d="100"/>
          <a:sy n="15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9FFD4-5040-474B-9673-94770DEB014C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A0D2-CA07-4531-BC27-469E5FC9DE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A0D2-CA07-4531-BC27-469E5FC9DEA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A0D2-CA07-4531-BC27-469E5FC9DEA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35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8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70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08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7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7412"/>
            <a:ext cx="9905998" cy="14785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0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413"/>
            <a:ext cx="9905998" cy="14785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3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0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B352-53B5-4DD4-85F0-48080AE1ACC2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7721-5BB8-48ED-B8C4-410C5DC38A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6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84AA-9E94-4478-867D-B7F646CB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95485" cy="2971801"/>
          </a:xfrm>
        </p:spPr>
        <p:txBody>
          <a:bodyPr/>
          <a:lstStyle/>
          <a:p>
            <a:r>
              <a:rPr lang="en-US" dirty="0"/>
              <a:t>PROJECT EA DEEP LEARNING</a:t>
            </a:r>
            <a:br>
              <a:rPr lang="en-US" dirty="0"/>
            </a:br>
            <a:r>
              <a:rPr lang="en-US" b="1" i="1" dirty="0"/>
              <a:t>Sequence to sequence learning</a:t>
            </a:r>
            <a:endParaRPr lang="fr-FR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0728-B53B-48AE-BD0D-C9FFCB3BA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Anh Nguyen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59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77AC-543B-4F66-81D2-9E8376F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Handwriting synthesis</a:t>
            </a:r>
            <a:br>
              <a:rPr lang="en-US" dirty="0"/>
            </a:br>
            <a:r>
              <a:rPr lang="en-US" dirty="0"/>
              <a:t>model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82F9CA-E76F-4255-AE23-561A31A34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7"/>
          <a:stretch/>
        </p:blipFill>
        <p:spPr bwMode="auto">
          <a:xfrm>
            <a:off x="3470274" y="1711117"/>
            <a:ext cx="517902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280888-5ACF-418B-AE14-78A8329D0D84}"/>
              </a:ext>
            </a:extLst>
          </p:cNvPr>
          <p:cNvSpPr/>
          <p:nvPr/>
        </p:nvSpPr>
        <p:spPr>
          <a:xfrm>
            <a:off x="970606" y="4883150"/>
            <a:ext cx="520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7C118-01A4-4AB7-AE49-1A8236844535}"/>
              </a:ext>
            </a:extLst>
          </p:cNvPr>
          <p:cNvSpPr/>
          <p:nvPr/>
        </p:nvSpPr>
        <p:spPr>
          <a:xfrm>
            <a:off x="1491306" y="4883150"/>
            <a:ext cx="520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F2C6C-4FCB-4130-8A36-FE22E863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5505450"/>
            <a:ext cx="1738676" cy="1047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C833AA-A4D3-46F2-BE22-B0C62B48A886}"/>
              </a:ext>
            </a:extLst>
          </p:cNvPr>
          <p:cNvSpPr/>
          <p:nvPr/>
        </p:nvSpPr>
        <p:spPr>
          <a:xfrm>
            <a:off x="2012006" y="4883150"/>
            <a:ext cx="520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2960D-C1FE-403D-8C10-E62DEF89BC22}"/>
              </a:ext>
            </a:extLst>
          </p:cNvPr>
          <p:cNvCxnSpPr>
            <a:cxnSpLocks/>
          </p:cNvCxnSpPr>
          <p:nvPr/>
        </p:nvCxnSpPr>
        <p:spPr>
          <a:xfrm flipV="1">
            <a:off x="2711450" y="5086350"/>
            <a:ext cx="1847850" cy="53975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ADFF3-9993-4B93-A48B-184445249E85}"/>
              </a:ext>
            </a:extLst>
          </p:cNvPr>
          <p:cNvSpPr/>
          <p:nvPr/>
        </p:nvSpPr>
        <p:spPr>
          <a:xfrm>
            <a:off x="8362006" y="831850"/>
            <a:ext cx="520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7ABF56-20A9-4165-9FFC-41D39CF00DDA}"/>
                  </a:ext>
                </a:extLst>
              </p:cNvPr>
              <p:cNvSpPr/>
              <p:nvPr/>
            </p:nvSpPr>
            <p:spPr>
              <a:xfrm>
                <a:off x="8882706" y="831850"/>
                <a:ext cx="5207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7ABF56-20A9-4165-9FFC-41D39CF00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06" y="831850"/>
                <a:ext cx="520700" cy="520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A744B-F3DF-4F35-A5DF-5186E3D610C5}"/>
                  </a:ext>
                </a:extLst>
              </p:cNvPr>
              <p:cNvSpPr/>
              <p:nvPr/>
            </p:nvSpPr>
            <p:spPr>
              <a:xfrm>
                <a:off x="9403406" y="831850"/>
                <a:ext cx="5207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2A744B-F3DF-4F35-A5DF-5186E3D6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406" y="831850"/>
                <a:ext cx="520700" cy="520700"/>
              </a:xfrm>
              <a:prstGeom prst="rect">
                <a:avLst/>
              </a:prstGeom>
              <a:blipFill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9FA3F05-9FEF-4EA3-AB3C-2EDB434FBCDA}"/>
              </a:ext>
            </a:extLst>
          </p:cNvPr>
          <p:cNvSpPr txBox="1"/>
          <p:nvPr/>
        </p:nvSpPr>
        <p:spPr>
          <a:xfrm>
            <a:off x="8882707" y="323751"/>
            <a:ext cx="1041400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GMM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B57B8-E800-4D37-AAAF-3009400DA09C}"/>
              </a:ext>
            </a:extLst>
          </p:cNvPr>
          <p:cNvSpPr txBox="1"/>
          <p:nvPr/>
        </p:nvSpPr>
        <p:spPr>
          <a:xfrm>
            <a:off x="8128000" y="323751"/>
            <a:ext cx="747412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 p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7396C5-E739-4BB8-A83A-5E595298A80B}"/>
              </a:ext>
            </a:extLst>
          </p:cNvPr>
          <p:cNvCxnSpPr>
            <a:cxnSpLocks/>
          </p:cNvCxnSpPr>
          <p:nvPr/>
        </p:nvCxnSpPr>
        <p:spPr>
          <a:xfrm flipV="1">
            <a:off x="6316663" y="1174750"/>
            <a:ext cx="1727200" cy="5715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5F5DC-3A73-4C24-80A8-D7BB1321254E}"/>
              </a:ext>
            </a:extLst>
          </p:cNvPr>
          <p:cNvCxnSpPr>
            <a:cxnSpLocks/>
          </p:cNvCxnSpPr>
          <p:nvPr/>
        </p:nvCxnSpPr>
        <p:spPr>
          <a:xfrm flipH="1">
            <a:off x="8202312" y="3509128"/>
            <a:ext cx="11176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3AADB4-7A11-4F91-ABDE-E9ACF45656B6}"/>
                  </a:ext>
                </a:extLst>
              </p:cNvPr>
              <p:cNvSpPr/>
              <p:nvPr/>
            </p:nvSpPr>
            <p:spPr>
              <a:xfrm>
                <a:off x="9485311" y="3126114"/>
                <a:ext cx="5207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3AADB4-7A11-4F91-ABDE-E9ACF4565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1" y="3126114"/>
                <a:ext cx="520700" cy="520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F3D170-EF8C-4FC1-864D-1595311BA0F6}"/>
                  </a:ext>
                </a:extLst>
              </p:cNvPr>
              <p:cNvSpPr/>
              <p:nvPr/>
            </p:nvSpPr>
            <p:spPr>
              <a:xfrm>
                <a:off x="10006011" y="3126114"/>
                <a:ext cx="5207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F3D170-EF8C-4FC1-864D-1595311BA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011" y="3126114"/>
                <a:ext cx="520700" cy="520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4CA04-C008-47CB-B81D-15D81C9F5AE9}"/>
                  </a:ext>
                </a:extLst>
              </p:cNvPr>
              <p:cNvSpPr/>
              <p:nvPr/>
            </p:nvSpPr>
            <p:spPr>
              <a:xfrm>
                <a:off x="10526711" y="3126114"/>
                <a:ext cx="52070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4CA04-C008-47CB-B81D-15D81C9F5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711" y="3126114"/>
                <a:ext cx="520700" cy="52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68D19277-A627-4723-BE6B-CBD7093DF9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t="38361" r="8509" b="37077"/>
          <a:stretch/>
        </p:blipFill>
        <p:spPr>
          <a:xfrm>
            <a:off x="8779218" y="1485899"/>
            <a:ext cx="3316358" cy="520701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716D701E-E3F4-47B3-BD91-DF5AA66F6D0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7" r="8558"/>
          <a:stretch/>
        </p:blipFill>
        <p:spPr>
          <a:xfrm>
            <a:off x="9403406" y="3818952"/>
            <a:ext cx="1728144" cy="1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695E-7F33-4E84-A18B-E3662D05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synthesis</a:t>
            </a:r>
            <a:br>
              <a:rPr lang="en-US" dirty="0"/>
            </a:br>
            <a:r>
              <a:rPr lang="en-US" dirty="0"/>
              <a:t>model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278F4-E2AF-4C0C-9051-9972EFA8A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4" r="-105" b="14170"/>
          <a:stretch/>
        </p:blipFill>
        <p:spPr bwMode="auto">
          <a:xfrm>
            <a:off x="1667915" y="1956785"/>
            <a:ext cx="3458862" cy="39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2610F01-D662-4E8A-9A6E-78C348B27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t="38446" r="12608" b="38446"/>
          <a:stretch/>
        </p:blipFill>
        <p:spPr>
          <a:xfrm>
            <a:off x="8184878" y="2739122"/>
            <a:ext cx="2923648" cy="48409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E191849-8BD6-449E-AA5A-F8FC982A5E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7" r="8558"/>
          <a:stretch/>
        </p:blipFill>
        <p:spPr>
          <a:xfrm>
            <a:off x="7649665" y="3586205"/>
            <a:ext cx="3699213" cy="221002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7FE8C34-DD96-4FBD-B5A3-537A76A66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5" r="50215"/>
          <a:stretch/>
        </p:blipFill>
        <p:spPr>
          <a:xfrm>
            <a:off x="7649665" y="431571"/>
            <a:ext cx="3790654" cy="2210029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533E664-6AFB-4C30-B154-79A123BC5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t="38446" r="12608" b="38446"/>
          <a:stretch/>
        </p:blipFill>
        <p:spPr>
          <a:xfrm>
            <a:off x="8242194" y="5893756"/>
            <a:ext cx="2923648" cy="484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CCF9F5-5CA3-418E-9899-466DABC1B033}"/>
              </a:ext>
            </a:extLst>
          </p:cNvPr>
          <p:cNvSpPr txBox="1"/>
          <p:nvPr/>
        </p:nvSpPr>
        <p:spPr>
          <a:xfrm>
            <a:off x="7188000" y="580934"/>
            <a:ext cx="461665" cy="210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kiki</a:t>
            </a:r>
            <a:r>
              <a:rPr lang="en-US" dirty="0"/>
              <a:t> do you love me ?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FCB8D-0A03-46A2-94D4-8404D531A7D6}"/>
              </a:ext>
            </a:extLst>
          </p:cNvPr>
          <p:cNvSpPr txBox="1"/>
          <p:nvPr/>
        </p:nvSpPr>
        <p:spPr>
          <a:xfrm>
            <a:off x="7188000" y="3661866"/>
            <a:ext cx="492443" cy="1948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err="1"/>
              <a:t>abcdef</a:t>
            </a:r>
            <a:r>
              <a:rPr lang="en-US" sz="2000" dirty="0"/>
              <a:t>………</a:t>
            </a:r>
            <a:r>
              <a:rPr lang="en-US" sz="2000" dirty="0" err="1"/>
              <a:t>xyz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00F61-A90C-442A-B693-569691FD8393}"/>
              </a:ext>
            </a:extLst>
          </p:cNvPr>
          <p:cNvSpPr txBox="1"/>
          <p:nvPr/>
        </p:nvSpPr>
        <p:spPr>
          <a:xfrm>
            <a:off x="751681" y="2641600"/>
            <a:ext cx="1041400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Attention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33C5E-E580-4C87-9CAF-5C0CF9C04CDD}"/>
              </a:ext>
            </a:extLst>
          </p:cNvPr>
          <p:cNvSpPr txBox="1"/>
          <p:nvPr/>
        </p:nvSpPr>
        <p:spPr>
          <a:xfrm>
            <a:off x="596900" y="3326415"/>
            <a:ext cx="1196181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6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6B9F-1958-4114-91E3-8BB85A4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synthesis</a:t>
            </a:r>
            <a:br>
              <a:rPr lang="en-US" dirty="0"/>
            </a:br>
            <a:r>
              <a:rPr lang="en-US" dirty="0"/>
              <a:t>training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CB79-B4EC-43E6-BB85-04B56162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predict the next input from previous output</a:t>
            </a:r>
          </a:p>
          <a:p>
            <a:r>
              <a:rPr lang="en-US" dirty="0"/>
              <a:t>Probability model chosen: GMM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D7295-C26E-4CAA-9625-3A321282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12" y="2317750"/>
            <a:ext cx="3419475" cy="6858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905FE0-0936-4734-A2E1-9987354EE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2742"/>
              </p:ext>
            </p:extLst>
          </p:nvPr>
        </p:nvGraphicFramePr>
        <p:xfrm>
          <a:off x="2030411" y="36242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051861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6549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3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dimension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3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layers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GMM 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5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GMM attention 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3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6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0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8C74-A726-4D22-B005-E535873D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synthesis</a:t>
            </a:r>
            <a:br>
              <a:rPr lang="en-US" dirty="0"/>
            </a:br>
            <a:r>
              <a:rPr lang="en-US" dirty="0"/>
              <a:t>result</a:t>
            </a:r>
            <a:endParaRPr lang="fr-FR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649B5DE-B00E-4CFD-8571-FEC73B69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1508880"/>
            <a:ext cx="6096000" cy="67944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D8DAC2A-7EB2-40C1-B0E2-45EC90B6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3228387"/>
            <a:ext cx="6096000" cy="67944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45F4FB5-2DEE-4F55-83E9-710BC39B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5079111"/>
            <a:ext cx="6096000" cy="679447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93EB02DE-65DD-4972-9A92-92613C19B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667529"/>
            <a:ext cx="6097588" cy="67962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F0A60EB-1750-411C-91B1-BF70FA7A7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4231289"/>
            <a:ext cx="6097588" cy="679624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43B96717-D6E5-4267-A001-2B0E377DF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5938776"/>
            <a:ext cx="6092824" cy="679093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C96DE2B2-5E09-4278-8DED-3BF1CD31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2368545"/>
            <a:ext cx="6097588" cy="6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A32-1F08-443D-A85C-70BBA9BF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sub-projects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ADF2-2D74-4A93-8D2B-DF20E91A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Generation</a:t>
            </a:r>
          </a:p>
          <a:p>
            <a:r>
              <a:rPr lang="en-US" dirty="0"/>
              <a:t>Neural Machine Translation</a:t>
            </a:r>
          </a:p>
          <a:p>
            <a:r>
              <a:rPr lang="en-US" dirty="0"/>
              <a:t>Handwriting Synthesis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8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923A-CC43-4B9A-927C-12BA9574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generation</a:t>
            </a:r>
            <a:br>
              <a:rPr lang="en-US" dirty="0"/>
            </a:br>
            <a:r>
              <a:rPr lang="en-US" dirty="0"/>
              <a:t>model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FAA3C-1E45-4BAA-8E4B-5008F55F3AA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5" y="3116263"/>
            <a:ext cx="9388475" cy="32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907FD8-722B-480A-B6C7-74474CA410A8}"/>
              </a:ext>
            </a:extLst>
          </p:cNvPr>
          <p:cNvSpPr/>
          <p:nvPr/>
        </p:nvSpPr>
        <p:spPr>
          <a:xfrm>
            <a:off x="1141413" y="2425673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60265-A286-41D2-A381-8D37875F7CC2}"/>
              </a:ext>
            </a:extLst>
          </p:cNvPr>
          <p:cNvSpPr/>
          <p:nvPr/>
        </p:nvSpPr>
        <p:spPr>
          <a:xfrm>
            <a:off x="1583864" y="2428213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283A7-A63E-48A7-8CFD-9CBE7B244312}"/>
              </a:ext>
            </a:extLst>
          </p:cNvPr>
          <p:cNvSpPr/>
          <p:nvPr/>
        </p:nvSpPr>
        <p:spPr>
          <a:xfrm>
            <a:off x="2026315" y="2428213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BEC50-72E9-4EA5-B826-98F49C57EF59}"/>
              </a:ext>
            </a:extLst>
          </p:cNvPr>
          <p:cNvSpPr/>
          <p:nvPr/>
        </p:nvSpPr>
        <p:spPr>
          <a:xfrm>
            <a:off x="2468766" y="2425673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2F7B41-7817-4DFC-950C-D9A9EAA9DB60}"/>
              </a:ext>
            </a:extLst>
          </p:cNvPr>
          <p:cNvSpPr/>
          <p:nvPr/>
        </p:nvSpPr>
        <p:spPr>
          <a:xfrm>
            <a:off x="2911217" y="2428212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2F3324-65B5-49AD-9118-3FEFD5683266}"/>
                  </a:ext>
                </a:extLst>
              </p:cNvPr>
              <p:cNvSpPr/>
              <p:nvPr/>
            </p:nvSpPr>
            <p:spPr>
              <a:xfrm>
                <a:off x="8824266" y="2415783"/>
                <a:ext cx="442451" cy="462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2F3324-65B5-49AD-9118-3FEFD5683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66" y="2415783"/>
                <a:ext cx="442451" cy="462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BAC99A-0340-48A9-9970-1AA57ACB95C7}"/>
                  </a:ext>
                </a:extLst>
              </p:cNvPr>
              <p:cNvSpPr/>
              <p:nvPr/>
            </p:nvSpPr>
            <p:spPr>
              <a:xfrm>
                <a:off x="9266717" y="2415845"/>
                <a:ext cx="442451" cy="462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BAC99A-0340-48A9-9970-1AA57ACB9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717" y="2415845"/>
                <a:ext cx="442451" cy="462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C5DA657-39C9-499A-A5F9-6B6D8CA07F1E}"/>
              </a:ext>
            </a:extLst>
          </p:cNvPr>
          <p:cNvSpPr/>
          <p:nvPr/>
        </p:nvSpPr>
        <p:spPr>
          <a:xfrm>
            <a:off x="9709168" y="2415845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4915C-9B0C-47C1-A2B2-BC03C488E5C7}"/>
              </a:ext>
            </a:extLst>
          </p:cNvPr>
          <p:cNvSpPr/>
          <p:nvPr/>
        </p:nvSpPr>
        <p:spPr>
          <a:xfrm>
            <a:off x="10151619" y="2415783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8BB3AE-7829-4089-852A-2E880300AAF9}"/>
              </a:ext>
            </a:extLst>
          </p:cNvPr>
          <p:cNvSpPr/>
          <p:nvPr/>
        </p:nvSpPr>
        <p:spPr>
          <a:xfrm>
            <a:off x="10594070" y="2415844"/>
            <a:ext cx="442451" cy="46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DCEBB1-F832-43B2-A00A-B64A130A7838}"/>
              </a:ext>
            </a:extLst>
          </p:cNvPr>
          <p:cNvSpPr txBox="1"/>
          <p:nvPr/>
        </p:nvSpPr>
        <p:spPr>
          <a:xfrm>
            <a:off x="8381815" y="1942544"/>
            <a:ext cx="1327353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GMM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85410-065C-46DE-9D52-9B72276318F7}"/>
              </a:ext>
            </a:extLst>
          </p:cNvPr>
          <p:cNvSpPr txBox="1"/>
          <p:nvPr/>
        </p:nvSpPr>
        <p:spPr>
          <a:xfrm>
            <a:off x="9709169" y="1942544"/>
            <a:ext cx="1327352" cy="36933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 p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70DCD8-61ED-4894-BB1E-6E2E897CDE8E}"/>
                  </a:ext>
                </a:extLst>
              </p:cNvPr>
              <p:cNvSpPr/>
              <p:nvPr/>
            </p:nvSpPr>
            <p:spPr>
              <a:xfrm>
                <a:off x="8381815" y="2414901"/>
                <a:ext cx="442451" cy="462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70DCD8-61ED-4894-BB1E-6E2E897CD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15" y="2414901"/>
                <a:ext cx="442451" cy="462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CFD0-CB6E-4D10-9363-65976309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generation</a:t>
            </a:r>
            <a:br>
              <a:rPr lang="en-US" dirty="0"/>
            </a:br>
            <a:r>
              <a:rPr lang="en-US" dirty="0"/>
              <a:t>training</a:t>
            </a:r>
            <a:endParaRPr lang="fr-FR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06BBC29-AF37-415C-8D53-C28ED7FD4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7951"/>
              </p:ext>
            </p:extLst>
          </p:nvPr>
        </p:nvGraphicFramePr>
        <p:xfrm>
          <a:off x="5327650" y="2667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KSEE3">
                  <p:embed/>
                </p:oleObj>
              </mc:Choice>
              <mc:Fallback>
                <p:oleObj name="Equation" r:id="rId2" imgW="114120" imgH="21564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7650" y="26670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A0179E08-EBB3-45C8-9711-2B1AC9FBC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86" y="1941627"/>
            <a:ext cx="6758333" cy="9412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EA2D9C-DDAD-4F6A-A625-393EA03E1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357" y="2138095"/>
            <a:ext cx="3018914" cy="7037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43CCEED-EF6A-48C8-A645-190ABF30E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86" y="3177541"/>
            <a:ext cx="3895214" cy="585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C85910E7-1775-48FC-BD56-A56FB1E69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287008"/>
                  </p:ext>
                </p:extLst>
              </p:nvPr>
            </p:nvGraphicFramePr>
            <p:xfrm>
              <a:off x="6737350" y="3177541"/>
              <a:ext cx="424815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3644541881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10838640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Training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72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Encoder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2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Decoder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758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GMM number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95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541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rate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715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0" dirty="0"/>
                            <a:t>Batch</a:t>
                          </a:r>
                          <a:r>
                            <a:rPr lang="en-US" b="0" baseline="0" dirty="0"/>
                            <a:t> size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634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Clip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18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Epochs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967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C85910E7-1775-48FC-BD56-A56FB1E69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287008"/>
                  </p:ext>
                </p:extLst>
              </p:nvPr>
            </p:nvGraphicFramePr>
            <p:xfrm>
              <a:off x="6737350" y="3177541"/>
              <a:ext cx="424815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3644541881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10838640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Training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72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Encoder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2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Decoder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758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GMM number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95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 dimension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6541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rate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0.0008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715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7"/>
                          <a:stretch>
                            <a:fillRect l="-287" t="-606557" r="-10114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634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Clip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18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Epochs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967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428D8162-71E3-4877-AB69-417684F6D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786" y="4206008"/>
            <a:ext cx="4057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3793-43D5-461A-9F58-F8754ADC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generation</a:t>
            </a:r>
            <a:br>
              <a:rPr lang="en-US" dirty="0"/>
            </a:br>
            <a:r>
              <a:rPr lang="en-US" dirty="0"/>
              <a:t>results</a:t>
            </a:r>
            <a:endParaRPr lang="fr-FR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3665FE-2384-4D8B-839B-F7441F7D59AA}"/>
              </a:ext>
            </a:extLst>
          </p:cNvPr>
          <p:cNvGrpSpPr/>
          <p:nvPr/>
        </p:nvGrpSpPr>
        <p:grpSpPr>
          <a:xfrm>
            <a:off x="701002" y="1433933"/>
            <a:ext cx="10960029" cy="5252589"/>
            <a:chOff x="701002" y="1433933"/>
            <a:chExt cx="10960029" cy="5252589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A1A47064-5604-4072-AF90-E072EBB5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772" y="1439038"/>
              <a:ext cx="1719261" cy="1289446"/>
            </a:xfrm>
            <a:prstGeom prst="rect">
              <a:avLst/>
            </a:prstGeom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D954CD2B-44EC-4BEE-8093-38F7A1E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768" y="5397051"/>
              <a:ext cx="1719261" cy="1289446"/>
            </a:xfrm>
            <a:prstGeom prst="rect">
              <a:avLst/>
            </a:prstGeom>
          </p:spPr>
        </p:pic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6E8C7AA1-FEF3-440D-8525-30EDDE91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770" y="2755129"/>
              <a:ext cx="1719261" cy="1289446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54AF43E3-CDEE-4E06-9CCD-3EE8A77C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720" y="2755129"/>
              <a:ext cx="1719261" cy="1289446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6FEFD3D3-01DF-486C-A071-AA0177CF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614" y="5397051"/>
              <a:ext cx="1719261" cy="1289446"/>
            </a:xfrm>
            <a:prstGeom prst="rect">
              <a:avLst/>
            </a:prstGeom>
          </p:spPr>
        </p:pic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EEB82819-F9CD-41C0-8030-306653A4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565" y="2755924"/>
              <a:ext cx="1719261" cy="1289446"/>
            </a:xfrm>
            <a:prstGeom prst="rect">
              <a:avLst/>
            </a:prstGeom>
          </p:spPr>
        </p:pic>
        <p:pic>
          <p:nvPicPr>
            <p:cNvPr id="18" name="Picture 1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78BAEE4-3CE2-47CC-BB32-E6D1C4A0F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719" y="5397076"/>
              <a:ext cx="1719261" cy="1289446"/>
            </a:xfrm>
            <a:prstGeom prst="rect">
              <a:avLst/>
            </a:prstGeom>
          </p:spPr>
        </p:pic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7C875597-3EF9-4D59-AEC1-511AA1CE3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719" y="4076090"/>
              <a:ext cx="1719261" cy="1289446"/>
            </a:xfrm>
            <a:prstGeom prst="rect">
              <a:avLst/>
            </a:prstGeom>
          </p:spPr>
        </p:pic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38BCB928-8F30-4AF1-80C5-AF34195B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850" y="4076090"/>
              <a:ext cx="1719261" cy="1289446"/>
            </a:xfrm>
            <a:prstGeom prst="rect">
              <a:avLst/>
            </a:prstGeom>
          </p:spPr>
        </p:pic>
        <p:pic>
          <p:nvPicPr>
            <p:cNvPr id="26" name="Picture 25" descr="Chart, line chart&#10;&#10;Description automatically generated">
              <a:extLst>
                <a:ext uri="{FF2B5EF4-FFF2-40B4-BE49-F238E27FC236}">
                  <a16:creationId xmlns:a16="http://schemas.microsoft.com/office/drawing/2014/main" id="{71809727-6A47-44E4-B627-02A62925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614" y="2756009"/>
              <a:ext cx="1719261" cy="1289446"/>
            </a:xfrm>
            <a:prstGeom prst="rect">
              <a:avLst/>
            </a:prstGeom>
          </p:spPr>
        </p:pic>
        <p:pic>
          <p:nvPicPr>
            <p:cNvPr id="28" name="Picture 27" descr="Chart&#10;&#10;Description automatically generated">
              <a:extLst>
                <a:ext uri="{FF2B5EF4-FFF2-40B4-BE49-F238E27FC236}">
                  <a16:creationId xmlns:a16="http://schemas.microsoft.com/office/drawing/2014/main" id="{6184B254-E02D-4ACF-9A94-8FC1D132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2" y="5397076"/>
              <a:ext cx="1719261" cy="1289446"/>
            </a:xfrm>
            <a:prstGeom prst="rect">
              <a:avLst/>
            </a:prstGeom>
          </p:spPr>
        </p:pic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A0C1F6F6-B23C-4898-B00F-7C51A66D5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851" y="1433933"/>
              <a:ext cx="1719261" cy="1289446"/>
            </a:xfrm>
            <a:prstGeom prst="rect">
              <a:avLst/>
            </a:prstGeom>
          </p:spPr>
        </p:pic>
        <p:pic>
          <p:nvPicPr>
            <p:cNvPr id="32" name="Picture 31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956794A-7840-48C7-AD06-669927A6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720" y="1433933"/>
              <a:ext cx="1719261" cy="1289446"/>
            </a:xfrm>
            <a:prstGeom prst="rect">
              <a:avLst/>
            </a:prstGeom>
          </p:spPr>
        </p:pic>
        <p:pic>
          <p:nvPicPr>
            <p:cNvPr id="34" name="Picture 33" descr="Chart, line chart&#10;&#10;Description automatically generated">
              <a:extLst>
                <a:ext uri="{FF2B5EF4-FFF2-40B4-BE49-F238E27FC236}">
                  <a16:creationId xmlns:a16="http://schemas.microsoft.com/office/drawing/2014/main" id="{28369BDF-9249-4B5C-AE69-9AAD90346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770" y="4076090"/>
              <a:ext cx="1719261" cy="1289446"/>
            </a:xfrm>
            <a:prstGeom prst="rect">
              <a:avLst/>
            </a:prstGeom>
          </p:spPr>
        </p:pic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2A3F1A99-1501-46AA-83C5-9DA03BBDB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2" y="4076090"/>
              <a:ext cx="1719261" cy="1289446"/>
            </a:xfrm>
            <a:prstGeom prst="rect">
              <a:avLst/>
            </a:prstGeom>
          </p:spPr>
        </p:pic>
        <p:pic>
          <p:nvPicPr>
            <p:cNvPr id="38" name="Picture 37" descr="Chart, line chart&#10;&#10;Description automatically generated">
              <a:extLst>
                <a:ext uri="{FF2B5EF4-FFF2-40B4-BE49-F238E27FC236}">
                  <a16:creationId xmlns:a16="http://schemas.microsoft.com/office/drawing/2014/main" id="{3E8D1018-A6ED-43AD-A0F9-DCD44D28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769" y="5397051"/>
              <a:ext cx="1719261" cy="1289446"/>
            </a:xfrm>
            <a:prstGeom prst="rect">
              <a:avLst/>
            </a:prstGeom>
          </p:spPr>
        </p:pic>
        <p:pic>
          <p:nvPicPr>
            <p:cNvPr id="42" name="Picture 41" descr="Chart, line chart&#10;&#10;Description automatically generated">
              <a:extLst>
                <a:ext uri="{FF2B5EF4-FFF2-40B4-BE49-F238E27FC236}">
                  <a16:creationId xmlns:a16="http://schemas.microsoft.com/office/drawing/2014/main" id="{9FAC468B-3F04-490E-A8D9-D5247DF8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2" y="2755129"/>
              <a:ext cx="1719261" cy="1289446"/>
            </a:xfrm>
            <a:prstGeom prst="rect">
              <a:avLst/>
            </a:prstGeom>
          </p:spPr>
        </p:pic>
        <p:pic>
          <p:nvPicPr>
            <p:cNvPr id="44" name="Picture 43" descr="Chart&#10;&#10;Description automatically generated">
              <a:extLst>
                <a:ext uri="{FF2B5EF4-FFF2-40B4-BE49-F238E27FC236}">
                  <a16:creationId xmlns:a16="http://schemas.microsoft.com/office/drawing/2014/main" id="{86D89075-3141-443B-B570-73D5334D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926" y="1433933"/>
              <a:ext cx="1719261" cy="1289446"/>
            </a:xfrm>
            <a:prstGeom prst="rect">
              <a:avLst/>
            </a:prstGeom>
          </p:spPr>
        </p:pic>
        <p:pic>
          <p:nvPicPr>
            <p:cNvPr id="46" name="Picture 45" descr="Chart, line chart&#10;&#10;Description automatically generated">
              <a:extLst>
                <a:ext uri="{FF2B5EF4-FFF2-40B4-BE49-F238E27FC236}">
                  <a16:creationId xmlns:a16="http://schemas.microsoft.com/office/drawing/2014/main" id="{CC20303E-A54B-4EFD-B169-C36D0E70F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769" y="4070294"/>
              <a:ext cx="1719261" cy="1289446"/>
            </a:xfrm>
            <a:prstGeom prst="rect">
              <a:avLst/>
            </a:prstGeom>
          </p:spPr>
        </p:pic>
        <p:pic>
          <p:nvPicPr>
            <p:cNvPr id="48" name="Picture 47" descr="Chart, line chart&#10;&#10;Description automatically generated">
              <a:extLst>
                <a:ext uri="{FF2B5EF4-FFF2-40B4-BE49-F238E27FC236}">
                  <a16:creationId xmlns:a16="http://schemas.microsoft.com/office/drawing/2014/main" id="{7D8585B9-F7CD-4856-97D7-0651F4A2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926" y="4070294"/>
              <a:ext cx="1719261" cy="1289446"/>
            </a:xfrm>
            <a:prstGeom prst="rect">
              <a:avLst/>
            </a:prstGeom>
          </p:spPr>
        </p:pic>
        <p:pic>
          <p:nvPicPr>
            <p:cNvPr id="50" name="Picture 49" descr="Chart, line chart&#10;&#10;Description automatically generated">
              <a:extLst>
                <a:ext uri="{FF2B5EF4-FFF2-40B4-BE49-F238E27FC236}">
                  <a16:creationId xmlns:a16="http://schemas.microsoft.com/office/drawing/2014/main" id="{91DDA0DE-5973-4064-A82A-78CAAE800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769" y="2759184"/>
              <a:ext cx="1719261" cy="1289446"/>
            </a:xfrm>
            <a:prstGeom prst="rect">
              <a:avLst/>
            </a:prstGeom>
          </p:spPr>
        </p:pic>
        <p:pic>
          <p:nvPicPr>
            <p:cNvPr id="52" name="Picture 51" descr="Chart, line chart&#10;&#10;Description automatically generated">
              <a:extLst>
                <a:ext uri="{FF2B5EF4-FFF2-40B4-BE49-F238E27FC236}">
                  <a16:creationId xmlns:a16="http://schemas.microsoft.com/office/drawing/2014/main" id="{0A5E9D23-0B5B-491C-8F34-D526BD61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770" y="1433933"/>
              <a:ext cx="1719261" cy="1289446"/>
            </a:xfrm>
            <a:prstGeom prst="rect">
              <a:avLst/>
            </a:prstGeom>
          </p:spPr>
        </p:pic>
        <p:pic>
          <p:nvPicPr>
            <p:cNvPr id="54" name="Picture 53" descr="Chart, line chart&#10;&#10;Description automatically generated">
              <a:extLst>
                <a:ext uri="{FF2B5EF4-FFF2-40B4-BE49-F238E27FC236}">
                  <a16:creationId xmlns:a16="http://schemas.microsoft.com/office/drawing/2014/main" id="{4D49B250-DFFF-481B-B62F-1B3C5AE08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42" y="1434168"/>
              <a:ext cx="1719261" cy="1289446"/>
            </a:xfrm>
            <a:prstGeom prst="rect">
              <a:avLst/>
            </a:prstGeom>
          </p:spPr>
        </p:pic>
        <p:pic>
          <p:nvPicPr>
            <p:cNvPr id="56" name="Picture 5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512A88D-6E7D-4BBB-80F5-6CDB5BC6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499" y="5397076"/>
              <a:ext cx="1719261" cy="1289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464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CC62-46B3-455E-8D0F-AEF8667E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generation</a:t>
            </a:r>
            <a:br>
              <a:rPr lang="en-US" dirty="0"/>
            </a:br>
            <a:r>
              <a:rPr lang="en-US" dirty="0"/>
              <a:t>results</a:t>
            </a:r>
            <a:endParaRPr lang="fr-FR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B0F59C-C116-40DC-9DC9-1CCA243A8EE2}"/>
              </a:ext>
            </a:extLst>
          </p:cNvPr>
          <p:cNvGrpSpPr/>
          <p:nvPr/>
        </p:nvGrpSpPr>
        <p:grpSpPr>
          <a:xfrm>
            <a:off x="220146" y="1381219"/>
            <a:ext cx="5874266" cy="5262400"/>
            <a:chOff x="220146" y="1381219"/>
            <a:chExt cx="5874266" cy="5262400"/>
          </a:xfrm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56EC0648-24ED-4843-AC2C-C84A68CBA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2" r="6892"/>
            <a:stretch/>
          </p:blipFill>
          <p:spPr>
            <a:xfrm>
              <a:off x="229820" y="1381219"/>
              <a:ext cx="2890216" cy="1257102"/>
            </a:xfrm>
            <a:prstGeom prst="rect">
              <a:avLst/>
            </a:prstGeom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EA603CB6-D430-4076-AB0A-BDBBFFAC2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3220184" y="1392735"/>
              <a:ext cx="2874228" cy="1257102"/>
            </a:xfrm>
            <a:prstGeom prst="rect">
              <a:avLst/>
            </a:prstGeom>
          </p:spPr>
        </p:pic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90FBE976-549F-4E3E-AF89-00F634161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6" r="7036"/>
            <a:stretch/>
          </p:blipFill>
          <p:spPr>
            <a:xfrm>
              <a:off x="239494" y="2720157"/>
              <a:ext cx="2880542" cy="1257102"/>
            </a:xfrm>
            <a:prstGeom prst="rect">
              <a:avLst/>
            </a:prstGeom>
          </p:spPr>
        </p:pic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014183FD-870C-4C47-BAFA-B5FF37EBD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3206022" y="2720157"/>
              <a:ext cx="2874228" cy="1257102"/>
            </a:xfrm>
            <a:prstGeom prst="rect">
              <a:avLst/>
            </a:prstGeom>
          </p:spPr>
        </p:pic>
        <p:pic>
          <p:nvPicPr>
            <p:cNvPr id="28" name="Picture 27" descr="Chart&#10;&#10;Description automatically generated">
              <a:extLst>
                <a:ext uri="{FF2B5EF4-FFF2-40B4-BE49-F238E27FC236}">
                  <a16:creationId xmlns:a16="http://schemas.microsoft.com/office/drawing/2014/main" id="{4E19D14F-58F2-47C3-89FE-06BC6E125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3206022" y="5386517"/>
              <a:ext cx="2874228" cy="1257102"/>
            </a:xfrm>
            <a:prstGeom prst="rect">
              <a:avLst/>
            </a:prstGeom>
          </p:spPr>
        </p:pic>
        <p:pic>
          <p:nvPicPr>
            <p:cNvPr id="32" name="Picture 31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4220395E-8AB5-43F3-85FC-C11C25845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3206022" y="4047579"/>
              <a:ext cx="2874228" cy="1257102"/>
            </a:xfrm>
            <a:prstGeom prst="rect">
              <a:avLst/>
            </a:prstGeom>
          </p:spPr>
        </p:pic>
        <p:pic>
          <p:nvPicPr>
            <p:cNvPr id="40" name="Picture 39" descr="Chart, line chart&#10;&#10;Description automatically generated">
              <a:extLst>
                <a:ext uri="{FF2B5EF4-FFF2-40B4-BE49-F238E27FC236}">
                  <a16:creationId xmlns:a16="http://schemas.microsoft.com/office/drawing/2014/main" id="{D1699745-16A4-469F-80BB-109123594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6" r="7036"/>
            <a:stretch/>
          </p:blipFill>
          <p:spPr>
            <a:xfrm>
              <a:off x="239494" y="5386517"/>
              <a:ext cx="2880542" cy="1257102"/>
            </a:xfrm>
            <a:prstGeom prst="rect">
              <a:avLst/>
            </a:prstGeom>
          </p:spPr>
        </p:pic>
        <p:pic>
          <p:nvPicPr>
            <p:cNvPr id="42" name="Picture 41" descr="Chart, line chart&#10;&#10;Description automatically generated">
              <a:extLst>
                <a:ext uri="{FF2B5EF4-FFF2-40B4-BE49-F238E27FC236}">
                  <a16:creationId xmlns:a16="http://schemas.microsoft.com/office/drawing/2014/main" id="{953E167A-4088-4EDC-AFE6-6FAE779B3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7" r="6747"/>
            <a:stretch/>
          </p:blipFill>
          <p:spPr>
            <a:xfrm>
              <a:off x="220146" y="4047579"/>
              <a:ext cx="2899890" cy="125710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B9D2B6-B688-4381-8E4D-52F70579D33C}"/>
              </a:ext>
            </a:extLst>
          </p:cNvPr>
          <p:cNvGrpSpPr/>
          <p:nvPr/>
        </p:nvGrpSpPr>
        <p:grpSpPr>
          <a:xfrm>
            <a:off x="6194560" y="1392735"/>
            <a:ext cx="5839628" cy="5250884"/>
            <a:chOff x="6194560" y="1392735"/>
            <a:chExt cx="5839628" cy="5250884"/>
          </a:xfrm>
        </p:grpSpPr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B1930323-D725-4708-96F8-DF7B5C3E3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6194560" y="2720157"/>
              <a:ext cx="2874228" cy="1257102"/>
            </a:xfrm>
            <a:prstGeom prst="rect">
              <a:avLst/>
            </a:prstGeom>
          </p:spPr>
        </p:pic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4DBF1F93-DAC8-4AE3-9B77-21147DF4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9159960" y="2720157"/>
              <a:ext cx="2874228" cy="1257102"/>
            </a:xfrm>
            <a:prstGeom prst="rect">
              <a:avLst/>
            </a:prstGeom>
          </p:spPr>
        </p:pic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CF65D957-F621-4EF3-9A92-19DB24B1A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9159960" y="1392735"/>
              <a:ext cx="2874228" cy="1257102"/>
            </a:xfrm>
            <a:prstGeom prst="rect">
              <a:avLst/>
            </a:prstGeom>
          </p:spPr>
        </p:pic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A73C8662-03E8-40E0-A9E1-7A0208915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9159960" y="4047579"/>
              <a:ext cx="2874228" cy="1257102"/>
            </a:xfrm>
            <a:prstGeom prst="rect">
              <a:avLst/>
            </a:prstGeom>
          </p:spPr>
        </p:pic>
        <p:pic>
          <p:nvPicPr>
            <p:cNvPr id="36" name="Picture 35" descr="Chart, line chart&#10;&#10;Description automatically generated">
              <a:extLst>
                <a:ext uri="{FF2B5EF4-FFF2-40B4-BE49-F238E27FC236}">
                  <a16:creationId xmlns:a16="http://schemas.microsoft.com/office/drawing/2014/main" id="{769A2019-E9A1-4548-AAD0-C0FB36CDA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6194560" y="5386517"/>
              <a:ext cx="2874228" cy="1257102"/>
            </a:xfrm>
            <a:prstGeom prst="rect">
              <a:avLst/>
            </a:prstGeom>
          </p:spPr>
        </p:pic>
        <p:pic>
          <p:nvPicPr>
            <p:cNvPr id="38" name="Picture 37" descr="Chart, line chart&#10;&#10;Description automatically generated">
              <a:extLst>
                <a:ext uri="{FF2B5EF4-FFF2-40B4-BE49-F238E27FC236}">
                  <a16:creationId xmlns:a16="http://schemas.microsoft.com/office/drawing/2014/main" id="{9CF0C973-7ED8-430B-A6DE-7C686B507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6194560" y="1392735"/>
              <a:ext cx="2874228" cy="1257102"/>
            </a:xfrm>
            <a:prstGeom prst="rect">
              <a:avLst/>
            </a:prstGeom>
          </p:spPr>
        </p:pic>
        <p:pic>
          <p:nvPicPr>
            <p:cNvPr id="46" name="Picture 45" descr="Chart, line chart&#10;&#10;Description automatically generated">
              <a:extLst>
                <a:ext uri="{FF2B5EF4-FFF2-40B4-BE49-F238E27FC236}">
                  <a16:creationId xmlns:a16="http://schemas.microsoft.com/office/drawing/2014/main" id="{1A2B7C76-D835-4A13-A312-03B25785E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6194560" y="4047579"/>
              <a:ext cx="2874228" cy="1257102"/>
            </a:xfrm>
            <a:prstGeom prst="rect">
              <a:avLst/>
            </a:prstGeom>
          </p:spPr>
        </p:pic>
        <p:pic>
          <p:nvPicPr>
            <p:cNvPr id="48" name="Picture 47" descr="Chart, line chart, box and whisker chart&#10;&#10;Description automatically generated">
              <a:extLst>
                <a:ext uri="{FF2B5EF4-FFF2-40B4-BE49-F238E27FC236}">
                  <a16:creationId xmlns:a16="http://schemas.microsoft.com/office/drawing/2014/main" id="{A8477ACE-14D0-4FF0-873D-B28FB7494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" r="7130"/>
            <a:stretch/>
          </p:blipFill>
          <p:spPr>
            <a:xfrm>
              <a:off x="9159960" y="5386517"/>
              <a:ext cx="2874228" cy="1257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75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0B6D-C871-499B-959D-84F72DDA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machine translation</a:t>
            </a:r>
            <a:br>
              <a:rPr lang="en-US" dirty="0"/>
            </a:br>
            <a:r>
              <a:rPr lang="en-US" dirty="0"/>
              <a:t>model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DB6C3-A6D0-4E4D-84DC-D79F0861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Attentional model + context vector</a:t>
            </a:r>
          </a:p>
          <a:p>
            <a:r>
              <a:rPr lang="en-US" dirty="0"/>
              <a:t>Global and local mechanisms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560B5-2EE0-4E99-9EE1-1C6061B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1" y="3564631"/>
            <a:ext cx="3272630" cy="2935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EE2D9-051D-4D03-8A6F-FD5DBA37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55" y="3564631"/>
            <a:ext cx="3367047" cy="29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9BE8-ABA8-410E-8E3B-FBA006A6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</a:t>
            </a:r>
            <a:br>
              <a:rPr lang="en-US" dirty="0"/>
            </a:br>
            <a:r>
              <a:rPr lang="en-US" dirty="0"/>
              <a:t>Results</a:t>
            </a:r>
            <a:endParaRPr lang="fr-FR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D3DFBB-6718-4D97-B6B6-77ACF240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8" y="1516101"/>
            <a:ext cx="4813302" cy="481330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09C6A80-F562-4992-8A64-CFB7EE07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4" y="1516101"/>
            <a:ext cx="4813302" cy="48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883C-2375-488C-9743-C0E6E90F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</a:t>
            </a:r>
            <a:br>
              <a:rPr lang="en-US" dirty="0"/>
            </a:br>
            <a:r>
              <a:rPr lang="en-US" dirty="0"/>
              <a:t>Results</a:t>
            </a:r>
            <a:endParaRPr lang="fr-FR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EC9782-3B25-4DBE-9195-AA2A5D55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2351"/>
              </p:ext>
            </p:extLst>
          </p:nvPr>
        </p:nvGraphicFramePr>
        <p:xfrm>
          <a:off x="679453" y="1945640"/>
          <a:ext cx="509269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48">
                  <a:extLst>
                    <a:ext uri="{9D8B030D-6E8A-4147-A177-3AD203B41FA5}">
                      <a16:colId xmlns:a16="http://schemas.microsoft.com/office/drawing/2014/main" val="2819102369"/>
                    </a:ext>
                  </a:extLst>
                </a:gridCol>
                <a:gridCol w="2546348">
                  <a:extLst>
                    <a:ext uri="{9D8B030D-6E8A-4147-A177-3AD203B41FA5}">
                      <a16:colId xmlns:a16="http://schemas.microsoft.com/office/drawing/2014/main" val="52311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 source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 translation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m fine thank you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 </a:t>
                      </a:r>
                      <a:r>
                        <a:rPr lang="en-US" dirty="0" err="1"/>
                        <a:t>vais</a:t>
                      </a:r>
                      <a:r>
                        <a:rPr lang="en-US" dirty="0"/>
                        <a:t> bien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 is very strong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Elle est </a:t>
                      </a:r>
                      <a:r>
                        <a:rPr lang="fr-FR" dirty="0" err="1"/>
                        <a:t>tres</a:t>
                      </a:r>
                      <a:r>
                        <a:rPr lang="fr-FR" dirty="0"/>
                        <a:t>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9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are here already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Vous </a:t>
                      </a:r>
                      <a:r>
                        <a:rPr lang="en-US" dirty="0" err="1"/>
                        <a:t>etes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ici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m hungry and thirsty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ai </a:t>
                      </a:r>
                      <a:r>
                        <a:rPr lang="en-US" dirty="0" err="1"/>
                        <a:t>faim</a:t>
                      </a:r>
                      <a:r>
                        <a:rPr lang="en-US" dirty="0"/>
                        <a:t> et </a:t>
                      </a:r>
                      <a:r>
                        <a:rPr lang="en-US" dirty="0" err="1"/>
                        <a:t>soif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7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something for you here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fais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toi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7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is tall and big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grand et grand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6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forgot to tell you about 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 </a:t>
                      </a:r>
                      <a:r>
                        <a:rPr lang="en-US" dirty="0" err="1"/>
                        <a:t>suis</a:t>
                      </a:r>
                      <a:r>
                        <a:rPr lang="en-US" dirty="0"/>
                        <a:t> impatient de vous </a:t>
                      </a:r>
                      <a:r>
                        <a:rPr lang="en-US" dirty="0" err="1"/>
                        <a:t>voir</a:t>
                      </a:r>
                      <a:r>
                        <a:rPr lang="en-US" dirty="0"/>
                        <a:t> ca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22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FE4F9A-9878-4F9F-A081-818724D2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17129"/>
              </p:ext>
            </p:extLst>
          </p:nvPr>
        </p:nvGraphicFramePr>
        <p:xfrm>
          <a:off x="6419853" y="1945640"/>
          <a:ext cx="509269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49">
                  <a:extLst>
                    <a:ext uri="{9D8B030D-6E8A-4147-A177-3AD203B41FA5}">
                      <a16:colId xmlns:a16="http://schemas.microsoft.com/office/drawing/2014/main" val="2819102369"/>
                    </a:ext>
                  </a:extLst>
                </a:gridCol>
                <a:gridCol w="2546349">
                  <a:extLst>
                    <a:ext uri="{9D8B030D-6E8A-4147-A177-3AD203B41FA5}">
                      <a16:colId xmlns:a16="http://schemas.microsoft.com/office/drawing/2014/main" val="52311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French source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translation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 </a:t>
                      </a:r>
                      <a:r>
                        <a:rPr lang="en-US" dirty="0" err="1"/>
                        <a:t>suis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m fit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malade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aujourd</a:t>
                      </a:r>
                      <a:r>
                        <a:rPr lang="en-US" dirty="0"/>
                        <a:t> hui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is ill today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9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 ne </a:t>
                      </a:r>
                      <a:r>
                        <a:rPr lang="en-US" dirty="0" err="1"/>
                        <a:t>peux</a:t>
                      </a:r>
                      <a:r>
                        <a:rPr lang="en-US" dirty="0"/>
                        <a:t> pas </a:t>
                      </a:r>
                      <a:r>
                        <a:rPr lang="en-US" dirty="0" err="1"/>
                        <a:t>perdre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are not going to lose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 </a:t>
                      </a:r>
                      <a:r>
                        <a:rPr lang="en-US" dirty="0" err="1"/>
                        <a:t>peux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lui</a:t>
                      </a:r>
                      <a:r>
                        <a:rPr lang="en-US" dirty="0"/>
                        <a:t> faire </a:t>
                      </a:r>
                      <a:r>
                        <a:rPr lang="en-US" dirty="0" err="1"/>
                        <a:t>confiance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re able to him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7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Nous </a:t>
                      </a:r>
                      <a:r>
                        <a:rPr lang="en-US" dirty="0" err="1"/>
                        <a:t>avons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besoin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toi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re in of you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7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 arrive dans </a:t>
                      </a:r>
                      <a:r>
                        <a:rPr lang="en-US" dirty="0" err="1"/>
                        <a:t>une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heure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m in a trouble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6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 </a:t>
                      </a:r>
                      <a:r>
                        <a:rPr lang="en-US" dirty="0" err="1"/>
                        <a:t>amis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sont</a:t>
                      </a:r>
                      <a:r>
                        <a:rPr lang="en-US" dirty="0"/>
                        <a:t> faits pour ca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friends with this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2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0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320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Circuit</vt:lpstr>
      <vt:lpstr>WPS Equation 3.0</vt:lpstr>
      <vt:lpstr>PROJECT EA DEEP LEARNING Sequence to sequence learning</vt:lpstr>
      <vt:lpstr>sub-projects</vt:lpstr>
      <vt:lpstr>Sketch generation model</vt:lpstr>
      <vt:lpstr>Sketch generation training</vt:lpstr>
      <vt:lpstr>sketch generation results</vt:lpstr>
      <vt:lpstr>Sketch generation results</vt:lpstr>
      <vt:lpstr>neural machine translation model</vt:lpstr>
      <vt:lpstr>neural machine translation Results</vt:lpstr>
      <vt:lpstr>NEURAL MACHINE TRANSLATION Results</vt:lpstr>
      <vt:lpstr>Handwriting synthesis model</vt:lpstr>
      <vt:lpstr>Handwriting synthesis model</vt:lpstr>
      <vt:lpstr>Handwriting synthesis training</vt:lpstr>
      <vt:lpstr>handwriting synthesis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EA DEEP LEARNING Sequence to sequence learning</dc:title>
  <dc:creator>NGUYEN Quang Anh</dc:creator>
  <cp:lastModifiedBy>NGUYEN Quang Anh</cp:lastModifiedBy>
  <cp:revision>25</cp:revision>
  <dcterms:created xsi:type="dcterms:W3CDTF">2021-03-08T21:42:33Z</dcterms:created>
  <dcterms:modified xsi:type="dcterms:W3CDTF">2021-03-09T01:31:30Z</dcterms:modified>
</cp:coreProperties>
</file>