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2" r:id="rId8"/>
    <p:sldId id="263" r:id="rId9"/>
    <p:sldId id="267" r:id="rId10"/>
    <p:sldId id="261" r:id="rId11"/>
    <p:sldId id="264" r:id="rId12"/>
    <p:sldId id="265" r:id="rId13"/>
    <p:sldId id="266" r:id="rId14"/>
    <p:sldId id="268" r:id="rId15"/>
    <p:sldId id="269" r:id="rId16"/>
    <p:sldId id="271" r:id="rId17"/>
    <p:sldId id="272" r:id="rId18"/>
    <p:sldId id="270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050B69-B535-B4A4-EB9F-967835686574}" v="104" dt="2021-03-09T17:31:07.681"/>
    <p1510:client id="{74ED79E1-11BB-B006-9649-53AC9CA2F0A3}" v="1550" dt="2021-03-09T17:07:34.976"/>
    <p1510:client id="{C053217C-FA1A-8545-9E3C-0C45FD424A8C}" v="318" dt="2021-03-09T16:44:14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4"/>
    <p:restoredTop sz="96296"/>
  </p:normalViewPr>
  <p:slideViewPr>
    <p:cSldViewPr snapToGrid="0" snapToObjects="1">
      <p:cViewPr varScale="1">
        <p:scale>
          <a:sx n="123" d="100"/>
          <a:sy n="123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1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8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7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7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4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6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3/9/21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8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9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9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9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31" name="Picture 7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032" name="Rectangle 76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3" name="Rectangle 78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4" name="Rectangle 80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82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AF111E-E6D7-1A4B-A7B0-EFF2FC7CF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81000"/>
            <a:ext cx="10003218" cy="1600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Self-attentive sentence embedding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CB1457-76A3-734E-B244-05B7A5127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514600"/>
            <a:ext cx="4876800" cy="37835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Group J-2: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-TAZENGOU Christian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-TRAORE MOUSSA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-CAMARA YOANE</a:t>
            </a:r>
          </a:p>
        </p:txBody>
      </p:sp>
      <p:pic>
        <p:nvPicPr>
          <p:cNvPr id="1028" name="Picture 4" descr="Attention is all you need. An explanation about transformer | by Pierrick  RUGERY | Becoming Human: Artificial Intelligence Magazine">
            <a:extLst>
              <a:ext uri="{FF2B5EF4-FFF2-40B4-BE49-F238E27FC236}">
                <a16:creationId xmlns:a16="http://schemas.microsoft.com/office/drawing/2014/main" id="{AB3E7ABE-FC3D-6243-9B50-62810B43C5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28"/>
          <a:stretch/>
        </p:blipFill>
        <p:spPr bwMode="auto">
          <a:xfrm>
            <a:off x="5996628" y="2217529"/>
            <a:ext cx="6195372" cy="46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58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DF0AE0-0175-804C-A303-6DF40298A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fr-FR" dirty="0"/>
              <a:t>Bert </a:t>
            </a:r>
            <a:r>
              <a:rPr lang="fr-FR" dirty="0" err="1"/>
              <a:t>implementation</a:t>
            </a:r>
            <a:endParaRPr lang="fr-FR" dirty="0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567DB84-CC18-2346-88E5-E30C98BD8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6258" y="2886360"/>
            <a:ext cx="8876220" cy="2028561"/>
          </a:xfrm>
        </p:spPr>
      </p:pic>
    </p:spTree>
    <p:extLst>
      <p:ext uri="{BB962C8B-B14F-4D97-AF65-F5344CB8AC3E}">
        <p14:creationId xmlns:p14="http://schemas.microsoft.com/office/powerpoint/2010/main" val="1329740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13EB32A-F7B7-3E4E-A826-10B7B797D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fr-FR" dirty="0"/>
              <a:t>Input Format</a:t>
            </a:r>
          </a:p>
        </p:txBody>
      </p:sp>
      <p:pic>
        <p:nvPicPr>
          <p:cNvPr id="11" name="Espace réservé du contenu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55134A0C-15E1-9F41-B19F-C98CC5881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8182" y="2718757"/>
            <a:ext cx="10515600" cy="3646159"/>
          </a:xfrm>
        </p:spPr>
      </p:pic>
    </p:spTree>
    <p:extLst>
      <p:ext uri="{BB962C8B-B14F-4D97-AF65-F5344CB8AC3E}">
        <p14:creationId xmlns:p14="http://schemas.microsoft.com/office/powerpoint/2010/main" val="115947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E10516-AB08-FC41-AA67-F775B369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fr-FR" dirty="0"/>
              <a:t>The Model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7CCD089-8C5A-2E49-B53D-7BF8F00CC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5863" y="3179196"/>
            <a:ext cx="8796337" cy="2301420"/>
          </a:xfrm>
        </p:spPr>
      </p:pic>
    </p:spTree>
    <p:extLst>
      <p:ext uri="{BB962C8B-B14F-4D97-AF65-F5344CB8AC3E}">
        <p14:creationId xmlns:p14="http://schemas.microsoft.com/office/powerpoint/2010/main" val="382573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A69A2C-CCDE-264B-9DC5-00D240392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fr-FR" dirty="0"/>
              <a:t>Transfer </a:t>
            </a:r>
            <a:r>
              <a:rPr lang="fr-FR" dirty="0" err="1"/>
              <a:t>learning</a:t>
            </a:r>
            <a:endParaRPr lang="fr-FR" dirty="0"/>
          </a:p>
        </p:txBody>
      </p:sp>
      <p:pic>
        <p:nvPicPr>
          <p:cNvPr id="11" name="Espace réservé du contenu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56025E99-2392-D44B-9202-55FBC8948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107126"/>
            <a:ext cx="10515600" cy="1880411"/>
          </a:xfrm>
        </p:spPr>
      </p:pic>
    </p:spTree>
    <p:extLst>
      <p:ext uri="{BB962C8B-B14F-4D97-AF65-F5344CB8AC3E}">
        <p14:creationId xmlns:p14="http://schemas.microsoft.com/office/powerpoint/2010/main" val="2204116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343BB7-74ED-B640-997D-7BA552B2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fr-FR" dirty="0" err="1"/>
              <a:t>Results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51483BA-B797-FA41-8998-6E3859470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5863" y="2751812"/>
            <a:ext cx="8796337" cy="3156188"/>
          </a:xfrm>
        </p:spPr>
      </p:pic>
    </p:spTree>
    <p:extLst>
      <p:ext uri="{BB962C8B-B14F-4D97-AF65-F5344CB8AC3E}">
        <p14:creationId xmlns:p14="http://schemas.microsoft.com/office/powerpoint/2010/main" val="2628835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408F49-9416-E64D-9752-3D613259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fr-FR"/>
              <a:t>Visualization : Heatmap</a:t>
            </a:r>
            <a:endParaRPr lang="fr-FR" dirty="0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1C830A02-9910-496D-80E1-8461B9BEC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5756" y="2577396"/>
            <a:ext cx="8796444" cy="3505594"/>
          </a:xfrm>
        </p:spPr>
      </p:pic>
    </p:spTree>
    <p:extLst>
      <p:ext uri="{BB962C8B-B14F-4D97-AF65-F5344CB8AC3E}">
        <p14:creationId xmlns:p14="http://schemas.microsoft.com/office/powerpoint/2010/main" val="440900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A4F3CD-D0E0-4FEE-A709-271DBF19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fr-FR"/>
              <a:t>Visulization: Heatmap </a:t>
            </a: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D9E4D50-23FF-4555-AFE6-52615121D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6194" y="3087996"/>
            <a:ext cx="8786006" cy="2526148"/>
          </a:xfrm>
        </p:spPr>
      </p:pic>
    </p:spTree>
    <p:extLst>
      <p:ext uri="{BB962C8B-B14F-4D97-AF65-F5344CB8AC3E}">
        <p14:creationId xmlns:p14="http://schemas.microsoft.com/office/powerpoint/2010/main" val="348441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E4AA31-4277-450D-AF86-B5A7FBB87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fr-FR">
                <a:ea typeface="+mj-lt"/>
                <a:cs typeface="+mj-lt"/>
              </a:rPr>
              <a:t>Visulization: Heatmap (Results)</a:t>
            </a:r>
            <a:endParaRPr lang="fr-FR" b="0">
              <a:ea typeface="+mj-lt"/>
              <a:cs typeface="+mj-lt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56032032-CC1D-4977-B8D9-343B4E26E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59048" y="2362200"/>
            <a:ext cx="7180956" cy="3935986"/>
          </a:xfrm>
        </p:spPr>
      </p:pic>
    </p:spTree>
    <p:extLst>
      <p:ext uri="{BB962C8B-B14F-4D97-AF65-F5344CB8AC3E}">
        <p14:creationId xmlns:p14="http://schemas.microsoft.com/office/powerpoint/2010/main" val="1482233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C52097-BF29-6141-B9AA-454070919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fr-FR" dirty="0" err="1"/>
              <a:t>Third</a:t>
            </a:r>
            <a:r>
              <a:rPr lang="fr-FR" dirty="0"/>
              <a:t> Model: </a:t>
            </a:r>
            <a:r>
              <a:rPr lang="fr-FR" dirty="0" err="1"/>
              <a:t>Longformer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7F5F6A-B6D7-734A-B73F-19BFB4FB2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79" y="3429000"/>
            <a:ext cx="8796444" cy="3935986"/>
          </a:xfrm>
        </p:spPr>
        <p:txBody>
          <a:bodyPr anchor="ctr">
            <a:normAutofit/>
          </a:bodyPr>
          <a:lstStyle/>
          <a:p>
            <a:r>
              <a:rPr lang="fr-FR" sz="1800" dirty="0" err="1">
                <a:solidFill>
                  <a:schemeClr val="tx1">
                    <a:alpha val="80000"/>
                  </a:schemeClr>
                </a:solidFill>
              </a:rPr>
              <a:t>Allows</a:t>
            </a:r>
            <a:r>
              <a:rPr lang="fr-FR" sz="1800" dirty="0">
                <a:solidFill>
                  <a:schemeClr val="tx1">
                    <a:alpha val="80000"/>
                  </a:schemeClr>
                </a:solidFill>
              </a:rPr>
              <a:t> us to use all the </a:t>
            </a:r>
            <a:r>
              <a:rPr lang="fr-FR" sz="1800" dirty="0" err="1">
                <a:solidFill>
                  <a:schemeClr val="tx1">
                    <a:alpha val="80000"/>
                  </a:schemeClr>
                </a:solidFill>
              </a:rPr>
              <a:t>words</a:t>
            </a:r>
            <a:r>
              <a:rPr lang="fr-FR" sz="1800" dirty="0">
                <a:solidFill>
                  <a:schemeClr val="tx1">
                    <a:alpha val="80000"/>
                  </a:schemeClr>
                </a:solidFill>
              </a:rPr>
              <a:t> as </a:t>
            </a:r>
            <a:r>
              <a:rPr lang="fr-FR" sz="1800" dirty="0" err="1">
                <a:solidFill>
                  <a:schemeClr val="tx1">
                    <a:alpha val="80000"/>
                  </a:schemeClr>
                </a:solidFill>
              </a:rPr>
              <a:t>features</a:t>
            </a:r>
            <a:r>
              <a:rPr lang="fr-FR" sz="1800" dirty="0">
                <a:solidFill>
                  <a:schemeClr val="tx1">
                    <a:alpha val="80000"/>
                  </a:schemeClr>
                </a:solidFill>
              </a:rPr>
              <a:t> (more </a:t>
            </a:r>
            <a:r>
              <a:rPr lang="fr-FR" sz="1800" dirty="0" err="1">
                <a:solidFill>
                  <a:schemeClr val="tx1">
                    <a:alpha val="80000"/>
                  </a:schemeClr>
                </a:solidFill>
              </a:rPr>
              <a:t>than</a:t>
            </a:r>
            <a:r>
              <a:rPr lang="fr-FR" sz="1800" dirty="0">
                <a:solidFill>
                  <a:schemeClr val="tx1">
                    <a:alpha val="80000"/>
                  </a:schemeClr>
                </a:solidFill>
              </a:rPr>
              <a:t> 512)</a:t>
            </a:r>
          </a:p>
          <a:p>
            <a:endParaRPr lang="fr-FR" sz="18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C59E73-C2A5-2645-9C73-FB8BDA550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20" y="2803368"/>
            <a:ext cx="12192000" cy="11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9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BDDB71-851E-D14F-B1D7-1D83D362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fr-FR"/>
              <a:t>Description of the problem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8991-6F09-5F4B-A340-2668799E2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  <a:ea typeface="+mn-lt"/>
                <a:cs typeface="+mn-lt"/>
              </a:rPr>
              <a:t>-  </a:t>
            </a:r>
            <a:r>
              <a:rPr lang="fr-FR" sz="2000" dirty="0" err="1">
                <a:solidFill>
                  <a:schemeClr val="tx1"/>
                </a:solidFill>
                <a:ea typeface="+mn-lt"/>
                <a:cs typeface="+mn-lt"/>
              </a:rPr>
              <a:t>Extracting</a:t>
            </a:r>
            <a:r>
              <a:rPr lang="fr-FR" sz="2000" dirty="0">
                <a:solidFill>
                  <a:schemeClr val="tx1"/>
                </a:solidFill>
                <a:ea typeface="+mn-lt"/>
                <a:cs typeface="+mn-lt"/>
              </a:rPr>
              <a:t> an </a:t>
            </a:r>
            <a:r>
              <a:rPr lang="fr-FR" sz="2000" dirty="0" err="1">
                <a:solidFill>
                  <a:schemeClr val="tx1"/>
                </a:solidFill>
                <a:ea typeface="+mn-lt"/>
                <a:cs typeface="+mn-lt"/>
              </a:rPr>
              <a:t>interpretable</a:t>
            </a:r>
            <a:r>
              <a:rPr lang="fr-FR" sz="2000" dirty="0">
                <a:solidFill>
                  <a:schemeClr val="tx1"/>
                </a:solidFill>
                <a:ea typeface="+mn-lt"/>
                <a:cs typeface="+mn-lt"/>
              </a:rPr>
              <a:t> sentence </a:t>
            </a:r>
            <a:r>
              <a:rPr lang="fr-FR" sz="2000" dirty="0" err="1">
                <a:solidFill>
                  <a:schemeClr val="tx1"/>
                </a:solidFill>
                <a:ea typeface="+mn-lt"/>
                <a:cs typeface="+mn-lt"/>
              </a:rPr>
              <a:t>embedding</a:t>
            </a:r>
            <a:r>
              <a:rPr lang="fr-FR" sz="2000" dirty="0">
                <a:solidFill>
                  <a:schemeClr val="tx1"/>
                </a:solidFill>
                <a:ea typeface="+mn-lt"/>
                <a:cs typeface="+mn-lt"/>
              </a:rPr>
              <a:t> by </a:t>
            </a:r>
            <a:r>
              <a:rPr lang="fr-FR" sz="2000" dirty="0" err="1">
                <a:solidFill>
                  <a:schemeClr val="tx1"/>
                </a:solidFill>
                <a:ea typeface="+mn-lt"/>
                <a:cs typeface="+mn-lt"/>
              </a:rPr>
              <a:t>introducing</a:t>
            </a:r>
            <a:r>
              <a:rPr lang="fr-FR" sz="2000" dirty="0">
                <a:solidFill>
                  <a:schemeClr val="tx1"/>
                </a:solidFill>
                <a:ea typeface="+mn-lt"/>
                <a:cs typeface="+mn-lt"/>
              </a:rPr>
              <a:t> self-attention.</a:t>
            </a:r>
          </a:p>
          <a:p>
            <a:pPr marL="0" indent="0">
              <a:buNone/>
            </a:pPr>
            <a:endParaRPr lang="fr-FR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</a:rPr>
              <a:t>-  </a:t>
            </a:r>
            <a:r>
              <a:rPr lang="fr-FR" sz="2000" dirty="0">
                <a:solidFill>
                  <a:schemeClr val="tx1"/>
                </a:solidFill>
                <a:ea typeface="+mn-lt"/>
                <a:cs typeface="+mn-lt"/>
              </a:rPr>
              <a:t>Learning </a:t>
            </a:r>
            <a:r>
              <a:rPr lang="fr-FR" sz="2000" dirty="0" err="1">
                <a:solidFill>
                  <a:schemeClr val="tx1"/>
                </a:solidFill>
                <a:ea typeface="+mn-lt"/>
                <a:cs typeface="+mn-lt"/>
              </a:rPr>
              <a:t>semantically</a:t>
            </a:r>
            <a:r>
              <a:rPr lang="fr-FR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chemeClr val="tx1"/>
                </a:solidFill>
                <a:ea typeface="+mn-lt"/>
                <a:cs typeface="+mn-lt"/>
              </a:rPr>
              <a:t>meaningful</a:t>
            </a:r>
            <a:r>
              <a:rPr lang="fr-FR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chemeClr val="tx1"/>
                </a:solidFill>
                <a:ea typeface="+mn-lt"/>
                <a:cs typeface="+mn-lt"/>
              </a:rPr>
              <a:t>distributed</a:t>
            </a:r>
            <a:r>
              <a:rPr lang="fr-FR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chemeClr val="tx1"/>
                </a:solidFill>
                <a:ea typeface="+mn-lt"/>
                <a:cs typeface="+mn-lt"/>
              </a:rPr>
              <a:t>representations</a:t>
            </a:r>
            <a:r>
              <a:rPr lang="fr-FR" sz="2000" dirty="0">
                <a:solidFill>
                  <a:schemeClr val="tx1"/>
                </a:solidFill>
                <a:ea typeface="+mn-lt"/>
                <a:cs typeface="+mn-lt"/>
              </a:rPr>
              <a:t> of </a:t>
            </a:r>
            <a:r>
              <a:rPr lang="fr-FR" sz="2000" dirty="0" err="1">
                <a:solidFill>
                  <a:schemeClr val="tx1"/>
                </a:solidFill>
                <a:ea typeface="+mn-lt"/>
                <a:cs typeface="+mn-lt"/>
              </a:rPr>
              <a:t>individual</a:t>
            </a:r>
            <a:r>
              <a:rPr lang="fr-FR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chemeClr val="tx1"/>
                </a:solidFill>
                <a:ea typeface="+mn-lt"/>
                <a:cs typeface="+mn-lt"/>
              </a:rPr>
              <a:t>words</a:t>
            </a:r>
            <a:r>
              <a:rPr lang="fr-FR" sz="20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fr-FR" sz="2000" dirty="0" err="1">
                <a:solidFill>
                  <a:schemeClr val="tx1"/>
                </a:solidFill>
                <a:ea typeface="+mn-lt"/>
                <a:cs typeface="+mn-lt"/>
              </a:rPr>
              <a:t>also</a:t>
            </a:r>
            <a:r>
              <a:rPr lang="fr-FR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chemeClr val="tx1"/>
                </a:solidFill>
                <a:ea typeface="+mn-lt"/>
                <a:cs typeface="+mn-lt"/>
              </a:rPr>
              <a:t>known</a:t>
            </a:r>
            <a:r>
              <a:rPr lang="fr-FR" sz="2000" dirty="0">
                <a:solidFill>
                  <a:schemeClr val="tx1"/>
                </a:solidFill>
                <a:ea typeface="+mn-lt"/>
                <a:cs typeface="+mn-lt"/>
              </a:rPr>
              <a:t> as </a:t>
            </a:r>
            <a:r>
              <a:rPr lang="fr-FR" sz="2000" dirty="0" err="1">
                <a:solidFill>
                  <a:schemeClr val="tx1"/>
                </a:solidFill>
                <a:ea typeface="+mn-lt"/>
                <a:cs typeface="+mn-lt"/>
              </a:rPr>
              <a:t>word</a:t>
            </a:r>
            <a:r>
              <a:rPr lang="fr-FR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chemeClr val="tx1"/>
                </a:solidFill>
                <a:ea typeface="+mn-lt"/>
                <a:cs typeface="+mn-lt"/>
              </a:rPr>
              <a:t>embeddings</a:t>
            </a:r>
            <a:endParaRPr lang="fr-FR" sz="20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fr-FR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</a:rPr>
              <a:t>- </a:t>
            </a:r>
            <a:r>
              <a:rPr lang="fr-FR" sz="2000">
                <a:solidFill>
                  <a:schemeClr val="tx1"/>
                </a:solidFill>
              </a:rPr>
              <a:t>LSTM, </a:t>
            </a:r>
            <a:r>
              <a:rPr lang="fr-FR" sz="2000" dirty="0">
                <a:solidFill>
                  <a:schemeClr val="tx1"/>
                </a:solidFill>
              </a:rPr>
              <a:t>BERT</a:t>
            </a:r>
            <a:r>
              <a:rPr lang="fr-FR" sz="2000">
                <a:solidFill>
                  <a:schemeClr val="tx1"/>
                </a:solidFill>
              </a:rPr>
              <a:t>, LongFormers models</a:t>
            </a:r>
            <a:endParaRPr lang="fr-F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94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668DB7-50AA-3B42-B9DE-DE98E012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fr-FR" dirty="0" err="1"/>
              <a:t>Working</a:t>
            </a:r>
            <a:r>
              <a:rPr lang="fr-FR" dirty="0"/>
              <a:t> on the first model</a:t>
            </a:r>
          </a:p>
        </p:txBody>
      </p:sp>
      <p:pic>
        <p:nvPicPr>
          <p:cNvPr id="2050" name="Picture 2" descr="Cloud : GCP embarque NetApp Cloud Volumes pour enrichir son offre de  stockage">
            <a:extLst>
              <a:ext uri="{FF2B5EF4-FFF2-40B4-BE49-F238E27FC236}">
                <a16:creationId xmlns:a16="http://schemas.microsoft.com/office/drawing/2014/main" id="{5197536F-A5D0-874C-9002-C7183FCDD0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21496"/>
            <a:ext cx="2528888" cy="27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DAA8567-1F71-2C4D-B880-0A0E45B8A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540" y="2225674"/>
            <a:ext cx="9777412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2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A4DF78-06F8-0F49-9F0B-B31A3FE2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fr-FR"/>
              <a:t>GCP INSTANCE</a:t>
            </a:r>
            <a:endParaRPr lang="fr-FR" dirty="0"/>
          </a:p>
        </p:txBody>
      </p:sp>
      <p:pic>
        <p:nvPicPr>
          <p:cNvPr id="7" name="Image 8">
            <a:extLst>
              <a:ext uri="{FF2B5EF4-FFF2-40B4-BE49-F238E27FC236}">
                <a16:creationId xmlns:a16="http://schemas.microsoft.com/office/drawing/2014/main" id="{034C0812-251F-467C-AD32-FDF41187C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1584" y="2544436"/>
            <a:ext cx="10108832" cy="3600777"/>
          </a:xfrm>
        </p:spPr>
      </p:pic>
    </p:spTree>
    <p:extLst>
      <p:ext uri="{BB962C8B-B14F-4D97-AF65-F5344CB8AC3E}">
        <p14:creationId xmlns:p14="http://schemas.microsoft.com/office/powerpoint/2010/main" val="151291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537A82-EFB5-514C-B14F-72C2E255C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fr-FR" dirty="0"/>
              <a:t>Training the first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1E7384-EB4D-0045-8CE5-60D33D266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anchor="ctr">
            <a:normAutofit/>
          </a:bodyPr>
          <a:lstStyle/>
          <a:p>
            <a:r>
              <a:rPr lang="fr-FR" sz="1800" dirty="0" err="1">
                <a:solidFill>
                  <a:schemeClr val="tx1"/>
                </a:solidFill>
              </a:rPr>
              <a:t>Tokenize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only</a:t>
            </a:r>
            <a:r>
              <a:rPr lang="fr-FR" sz="1800" dirty="0">
                <a:solidFill>
                  <a:schemeClr val="tx1"/>
                </a:solidFill>
              </a:rPr>
              <a:t> ¼ of the </a:t>
            </a:r>
            <a:r>
              <a:rPr lang="fr-FR" sz="1800" dirty="0" err="1">
                <a:solidFill>
                  <a:schemeClr val="tx1"/>
                </a:solidFill>
              </a:rPr>
              <a:t>Yelp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dataset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because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too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big</a:t>
            </a:r>
            <a:r>
              <a:rPr lang="fr-FR" sz="1800" dirty="0">
                <a:solidFill>
                  <a:schemeClr val="tx1"/>
                </a:solidFill>
              </a:rPr>
              <a:t>, no </a:t>
            </a:r>
            <a:r>
              <a:rPr lang="fr-FR" sz="1800" dirty="0" err="1">
                <a:solidFill>
                  <a:schemeClr val="tx1"/>
                </a:solidFill>
              </a:rPr>
              <a:t>gpu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available</a:t>
            </a:r>
            <a:endParaRPr lang="fr-FR" sz="1800" dirty="0">
              <a:solidFill>
                <a:schemeClr val="tx1"/>
              </a:solidFill>
            </a:endParaRPr>
          </a:p>
          <a:p>
            <a:endParaRPr lang="fr-FR" sz="1800" dirty="0">
              <a:solidFill>
                <a:schemeClr val="tx1"/>
              </a:solidFill>
            </a:endParaRPr>
          </a:p>
          <a:p>
            <a:r>
              <a:rPr lang="fr-FR" sz="1800" dirty="0">
                <a:solidFill>
                  <a:schemeClr val="tx1"/>
                </a:solidFill>
              </a:rPr>
              <a:t>Split </a:t>
            </a:r>
            <a:r>
              <a:rPr lang="fr-FR" sz="1800" dirty="0" err="1">
                <a:solidFill>
                  <a:schemeClr val="tx1"/>
                </a:solidFill>
              </a:rPr>
              <a:t>into</a:t>
            </a:r>
            <a:r>
              <a:rPr lang="fr-FR" sz="1800" dirty="0">
                <a:solidFill>
                  <a:schemeClr val="tx1"/>
                </a:solidFill>
              </a:rPr>
              <a:t> train, val and test</a:t>
            </a:r>
          </a:p>
          <a:p>
            <a:endParaRPr lang="fr-FR" sz="18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fr-FR" sz="1800" dirty="0">
                <a:solidFill>
                  <a:schemeClr val="tx1"/>
                </a:solidFill>
              </a:rPr>
              <a:t>Train the model but </a:t>
            </a:r>
            <a:r>
              <a:rPr lang="fr-FR" sz="1800" dirty="0" err="1">
                <a:solidFill>
                  <a:schemeClr val="tx1"/>
                </a:solidFill>
              </a:rPr>
              <a:t>also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too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much</a:t>
            </a:r>
            <a:r>
              <a:rPr lang="fr-FR" sz="1800" dirty="0">
                <a:solidFill>
                  <a:schemeClr val="tx1"/>
                </a:solidFill>
              </a:rPr>
              <a:t> time</a:t>
            </a:r>
          </a:p>
          <a:p>
            <a:endParaRPr lang="fr-FR" sz="18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9" name="Image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280ABA75-ACE5-F041-A3F4-1977D3FD0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412" y="3543299"/>
            <a:ext cx="6605587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7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383DAF-8DD6-7647-ADD1-528EA564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fr-FR" dirty="0"/>
              <a:t>Transformer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97C06F-273C-3841-9018-50A65004D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anchor="ctr">
            <a:normAutofit/>
          </a:bodyPr>
          <a:lstStyle/>
          <a:p>
            <a:r>
              <a:rPr lang="fr-FR" sz="1800" b="1" dirty="0" err="1">
                <a:solidFill>
                  <a:schemeClr val="tx1"/>
                </a:solidFill>
              </a:rPr>
              <a:t>Quicker</a:t>
            </a:r>
            <a:r>
              <a:rPr lang="fr-FR" sz="1800" b="1" dirty="0">
                <a:solidFill>
                  <a:schemeClr val="tx1"/>
                </a:solidFill>
              </a:rPr>
              <a:t> </a:t>
            </a:r>
            <a:r>
              <a:rPr lang="fr-FR" sz="1800" b="1" dirty="0" err="1">
                <a:solidFill>
                  <a:schemeClr val="tx1"/>
                </a:solidFill>
              </a:rPr>
              <a:t>Development</a:t>
            </a:r>
            <a:endParaRPr lang="fr-FR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1800" b="1" dirty="0">
              <a:solidFill>
                <a:schemeClr val="tx1"/>
              </a:solidFill>
            </a:endParaRPr>
          </a:p>
          <a:p>
            <a:r>
              <a:rPr lang="fr-FR" sz="1800" b="1" dirty="0" err="1">
                <a:solidFill>
                  <a:schemeClr val="tx1"/>
                </a:solidFill>
              </a:rPr>
              <a:t>Less</a:t>
            </a:r>
            <a:r>
              <a:rPr lang="fr-FR" sz="1800" b="1" dirty="0">
                <a:solidFill>
                  <a:schemeClr val="tx1"/>
                </a:solidFill>
              </a:rPr>
              <a:t> Data</a:t>
            </a:r>
          </a:p>
          <a:p>
            <a:pPr marL="0" indent="0">
              <a:buNone/>
            </a:pPr>
            <a:endParaRPr lang="fr-FR" sz="1800" b="1" dirty="0">
              <a:solidFill>
                <a:schemeClr val="tx1"/>
              </a:solidFill>
            </a:endParaRPr>
          </a:p>
          <a:p>
            <a:r>
              <a:rPr lang="fr-FR" sz="1800" b="1" dirty="0" err="1">
                <a:solidFill>
                  <a:schemeClr val="tx1"/>
                </a:solidFill>
              </a:rPr>
              <a:t>Better</a:t>
            </a:r>
            <a:r>
              <a:rPr lang="fr-FR" sz="1800" b="1" dirty="0">
                <a:solidFill>
                  <a:schemeClr val="tx1"/>
                </a:solidFill>
              </a:rPr>
              <a:t> </a:t>
            </a:r>
            <a:r>
              <a:rPr lang="fr-FR" sz="1800" b="1" dirty="0" err="1">
                <a:solidFill>
                  <a:schemeClr val="tx1"/>
                </a:solidFill>
              </a:rPr>
              <a:t>Results</a:t>
            </a:r>
            <a:endParaRPr lang="fr-FR" sz="1800" dirty="0">
              <a:solidFill>
                <a:schemeClr val="tx1"/>
              </a:solidFill>
            </a:endParaRPr>
          </a:p>
          <a:p>
            <a:endParaRPr lang="fr-FR" sz="18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06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737C85-3719-4DC2-A4C9-5E08CFCB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fr-FR"/>
              <a:t>Self-Attention Mechanism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21DB94-A076-47B2-A7FC-99B1B771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anchor="ctr">
            <a:normAutofit/>
          </a:bodyPr>
          <a:lstStyle/>
          <a:p>
            <a:r>
              <a:rPr lang="fr-FR" sz="1800">
                <a:solidFill>
                  <a:schemeClr val="tx1"/>
                </a:solidFill>
                <a:ea typeface="+mn-lt"/>
                <a:cs typeface="+mn-lt"/>
              </a:rPr>
              <a:t>Attention Mechanism as a substitute for RNN </a:t>
            </a:r>
          </a:p>
          <a:p>
            <a:r>
              <a:rPr lang="fr-FR" sz="1800">
                <a:solidFill>
                  <a:schemeClr val="tx1"/>
                </a:solidFill>
                <a:ea typeface="+mn-lt"/>
                <a:cs typeface="+mn-lt"/>
              </a:rPr>
              <a:t>self attention is a mechanism that allows the encoder to look at other positions in the input sequence for clues that can help lead to a better encoding for this word</a:t>
            </a:r>
            <a:endParaRPr lang="fr-FR">
              <a:solidFill>
                <a:schemeClr val="tx1"/>
              </a:solidFill>
            </a:endParaRPr>
          </a:p>
          <a:p>
            <a:r>
              <a:rPr lang="fr-FR" sz="1800">
                <a:solidFill>
                  <a:schemeClr val="tx1"/>
                </a:solidFill>
              </a:rPr>
              <a:t>Matrixes : Q: Query Matrix, K: Key Matrix and Values : Matrix, dk: embedding </a:t>
            </a:r>
          </a:p>
          <a:p>
            <a:endParaRPr lang="fr-FR" sz="1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1800">
              <a:solidFill>
                <a:schemeClr val="tx1"/>
              </a:solidFill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038C0767-4A7A-4E95-89A6-AFA3148C8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895" y="4920314"/>
            <a:ext cx="4872624" cy="122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3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EF5290-F8F3-42D1-BDDA-905DDD2B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fr-FR"/>
              <a:t>Transformer-encoder 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32EFDE-4350-4581-9BFD-8A778159E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anchor="ctr">
            <a:normAutofit/>
          </a:bodyPr>
          <a:lstStyle/>
          <a:p>
            <a:r>
              <a:rPr lang="fr-FR" sz="1800">
                <a:solidFill>
                  <a:schemeClr val="tx1">
                    <a:alpha val="80000"/>
                  </a:schemeClr>
                </a:solidFill>
              </a:rPr>
              <a:t>Add Positional Embedding </a:t>
            </a:r>
          </a:p>
          <a:p>
            <a:r>
              <a:rPr lang="fr-FR" sz="1800">
                <a:solidFill>
                  <a:schemeClr val="tx1">
                    <a:alpha val="80000"/>
                  </a:schemeClr>
                </a:solidFill>
              </a:rPr>
              <a:t>Residuals+ Normalization after each attention layer</a:t>
            </a:r>
          </a:p>
          <a:p>
            <a:r>
              <a:rPr lang="fr-FR" sz="1800">
                <a:solidFill>
                  <a:schemeClr val="tx1">
                    <a:alpha val="80000"/>
                  </a:schemeClr>
                </a:solidFill>
              </a:rPr>
              <a:t>Block of Attention+Feed Forward </a:t>
            </a:r>
          </a:p>
          <a:p>
            <a:endParaRPr lang="fr-FR" sz="18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fr-FR" sz="1800">
                <a:solidFill>
                  <a:schemeClr val="tx1">
                    <a:alpha val="80000"/>
                  </a:schemeClr>
                </a:solidFill>
              </a:rPr>
              <a:t>Advantages : </a:t>
            </a:r>
          </a:p>
          <a:p>
            <a:r>
              <a:rPr lang="fr-FR" sz="1800">
                <a:solidFill>
                  <a:schemeClr val="tx1"/>
                </a:solidFill>
                <a:ea typeface="+mn-lt"/>
                <a:cs typeface="+mn-lt"/>
              </a:rPr>
              <a:t>The Transformers outperforms the Google Neural</a:t>
            </a:r>
          </a:p>
          <a:p>
            <a:pPr marL="0" indent="0">
              <a:buNone/>
            </a:pPr>
            <a:r>
              <a:rPr lang="fr-FR" sz="1800">
                <a:solidFill>
                  <a:schemeClr val="tx1"/>
                </a:solidFill>
                <a:ea typeface="+mn-lt"/>
                <a:cs typeface="+mn-lt"/>
              </a:rPr>
              <a:t> Machine Translation model in specific tasks</a:t>
            </a:r>
            <a:endParaRPr lang="fr-FR" sz="1800">
              <a:solidFill>
                <a:schemeClr val="tx1"/>
              </a:solidFill>
            </a:endParaRPr>
          </a:p>
          <a:p>
            <a:pPr marL="285750" indent="-285750"/>
            <a:r>
              <a:rPr lang="fr-FR" sz="1800">
                <a:solidFill>
                  <a:srgbClr val="000000"/>
                </a:solidFill>
              </a:rPr>
              <a:t>It allows parallelization, which make the process</a:t>
            </a:r>
            <a:endParaRPr lang="fr-FR" sz="1800">
              <a:solidFill>
                <a:srgbClr val="000000">
                  <a:alpha val="80000"/>
                </a:srgbClr>
              </a:solidFill>
            </a:endParaRPr>
          </a:p>
          <a:p>
            <a:pPr marL="0" indent="0">
              <a:buNone/>
            </a:pPr>
            <a:r>
              <a:rPr lang="fr-FR" sz="1800">
                <a:solidFill>
                  <a:srgbClr val="000000"/>
                </a:solidFill>
              </a:rPr>
              <a:t>faster. </a:t>
            </a:r>
            <a:endParaRPr lang="fr-FR" sz="1800">
              <a:solidFill>
                <a:srgbClr val="000000">
                  <a:alpha val="80000"/>
                </a:srgbClr>
              </a:solidFill>
            </a:endParaRPr>
          </a:p>
          <a:p>
            <a:endParaRPr lang="fr-FR" sz="1800">
              <a:solidFill>
                <a:srgbClr val="000000">
                  <a:alpha val="80000"/>
                </a:srgbClr>
              </a:solidFill>
            </a:endParaRP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1A9D226A-84DB-40AF-81AA-9C76FB330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524" y="2221963"/>
            <a:ext cx="4977008" cy="358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90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F31CDD-A22E-4A51-A45A-620A3CD20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fr-FR"/>
              <a:t>Bert Model- Bi-directional 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B3EB6C-0C76-44FD-AB86-B0784D1FA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anchor="ctr">
            <a:normAutofit/>
          </a:bodyPr>
          <a:lstStyle/>
          <a:p>
            <a:r>
              <a:rPr lang="fr-FR" sz="1800">
                <a:solidFill>
                  <a:schemeClr val="tx1">
                    <a:alpha val="80000"/>
                  </a:schemeClr>
                </a:solidFill>
              </a:rPr>
              <a:t>If we consider a </a:t>
            </a:r>
            <a:r>
              <a:rPr lang="fr-FR" sz="1800">
                <a:solidFill>
                  <a:schemeClr val="tx1"/>
                </a:solidFill>
                <a:ea typeface="+mn-lt"/>
                <a:cs typeface="+mn-lt"/>
              </a:rPr>
              <a:t> sentence, which has n tokens, represented in a sequence of word embeddings : S = (w1, w2, · · · wn)</a:t>
            </a:r>
          </a:p>
          <a:p>
            <a:pPr marL="0" indent="0">
              <a:buNone/>
            </a:pPr>
            <a:r>
              <a:rPr lang="fr-FR" sz="1800">
                <a:solidFill>
                  <a:schemeClr val="tx1"/>
                </a:solidFill>
              </a:rPr>
              <a:t>With w_i, the embedding for the i-th word </a:t>
            </a:r>
          </a:p>
          <a:p>
            <a:pPr marL="0" indent="0">
              <a:buNone/>
            </a:pPr>
            <a:endParaRPr lang="fr-FR" sz="1800">
              <a:solidFill>
                <a:schemeClr val="tx1"/>
              </a:solidFill>
            </a:endParaRPr>
          </a:p>
          <a:p>
            <a:r>
              <a:rPr lang="fr-FR" sz="1800">
                <a:solidFill>
                  <a:schemeClr val="tx1"/>
                </a:solidFill>
              </a:rPr>
              <a:t>For creating some dependencies </a:t>
            </a:r>
          </a:p>
          <a:p>
            <a:pPr marL="0" indent="0">
              <a:buNone/>
            </a:pPr>
            <a:r>
              <a:rPr lang="fr-FR" sz="1800">
                <a:solidFill>
                  <a:schemeClr val="tx1"/>
                </a:solidFill>
              </a:rPr>
              <a:t>Between adjacent words : </a:t>
            </a:r>
          </a:p>
          <a:p>
            <a:pPr marL="0" indent="0">
              <a:buNone/>
            </a:pPr>
            <a:r>
              <a:rPr lang="fr-FR" sz="1800">
                <a:solidFill>
                  <a:schemeClr val="tx1"/>
                </a:solidFill>
              </a:rPr>
              <a:t>             </a:t>
            </a:r>
            <a:r>
              <a:rPr lang="fr-FR" sz="1800">
                <a:solidFill>
                  <a:schemeClr val="tx1"/>
                </a:solidFill>
                <a:ea typeface="+mn-lt"/>
                <a:cs typeface="+mn-lt"/>
              </a:rPr>
              <a:t>H = (h1, h2, · · · hn) </a:t>
            </a:r>
          </a:p>
          <a:p>
            <a:pPr marL="0" indent="0">
              <a:buNone/>
            </a:pPr>
            <a:r>
              <a:rPr lang="fr-FR" sz="1800">
                <a:solidFill>
                  <a:schemeClr val="tx1"/>
                </a:solidFill>
              </a:rPr>
              <a:t>With h_i taking the aggregation of the left h_i and right h_i.</a:t>
            </a: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9C9F814-05CB-4903-8423-579594753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003" y="4476594"/>
            <a:ext cx="274320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5833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34DA7"/>
      </a:accent1>
      <a:accent2>
        <a:srgbClr val="9C3BB1"/>
      </a:accent2>
      <a:accent3>
        <a:srgbClr val="7D4DC3"/>
      </a:accent3>
      <a:accent4>
        <a:srgbClr val="4344B5"/>
      </a:accent4>
      <a:accent5>
        <a:srgbClr val="4D7FC3"/>
      </a:accent5>
      <a:accent6>
        <a:srgbClr val="3B9FB1"/>
      </a:accent6>
      <a:hlink>
        <a:srgbClr val="3F61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335</Words>
  <Application>Microsoft Macintosh PowerPoint</Application>
  <PresentationFormat>Grand écran</PresentationFormat>
  <Paragraphs>57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Avenir Next LT Pro</vt:lpstr>
      <vt:lpstr>AvenirNext LT Pro Medium</vt:lpstr>
      <vt:lpstr>BlockprintVTI</vt:lpstr>
      <vt:lpstr>Self-attentive sentence embedding</vt:lpstr>
      <vt:lpstr>Description of the problem</vt:lpstr>
      <vt:lpstr>Working on the first model</vt:lpstr>
      <vt:lpstr>GCP INSTANCE</vt:lpstr>
      <vt:lpstr>Training the first model</vt:lpstr>
      <vt:lpstr>Transformer</vt:lpstr>
      <vt:lpstr>Self-Attention Mechanism</vt:lpstr>
      <vt:lpstr>Transformer-encoder  </vt:lpstr>
      <vt:lpstr>Bert Model- Bi-directional  </vt:lpstr>
      <vt:lpstr>Bert implementation</vt:lpstr>
      <vt:lpstr>Input Format</vt:lpstr>
      <vt:lpstr>The Model</vt:lpstr>
      <vt:lpstr>Transfer learning</vt:lpstr>
      <vt:lpstr>Results</vt:lpstr>
      <vt:lpstr>Visualization : Heatmap</vt:lpstr>
      <vt:lpstr>Visulization: Heatmap </vt:lpstr>
      <vt:lpstr>Visulization: Heatmap (Results)</vt:lpstr>
      <vt:lpstr>Third Model: Longformer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Self-attentive sentence embedding</dc:title>
  <dc:creator>Tazengou Teneming Christian Giresse X2018</dc:creator>
  <cp:lastModifiedBy>Tazengou Teneming Christian Giresse X2018</cp:lastModifiedBy>
  <cp:revision>4</cp:revision>
  <dcterms:created xsi:type="dcterms:W3CDTF">2021-03-09T12:37:04Z</dcterms:created>
  <dcterms:modified xsi:type="dcterms:W3CDTF">2021-03-09T18:17:57Z</dcterms:modified>
</cp:coreProperties>
</file>