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D8938D-6D01-48AF-BF50-9F6A6637DB12}">
  <a:tblStyle styleId="{79D8938D-6D01-48AF-BF50-9F6A6637D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a87f89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a87f89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a87f89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a87f89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a87f8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a87f8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a87f890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a87f890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a87f89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a87f89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e23073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e23073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Pierre-Louis Biojout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Stanislas Dupuy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Abdellahi Elemine Vall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50" y="1694824"/>
            <a:ext cx="7818898" cy="23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582850" y="898975"/>
            <a:ext cx="397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Objectif : Prévoir l’âge apparent d’une personne avec une photo</a:t>
            </a:r>
            <a:endParaRPr sz="1600"/>
          </a:p>
        </p:txBody>
      </p:sp>
      <p:grpSp>
        <p:nvGrpSpPr>
          <p:cNvPr id="63" name="Google Shape;63;p14"/>
          <p:cNvGrpSpPr/>
          <p:nvPr/>
        </p:nvGrpSpPr>
        <p:grpSpPr>
          <a:xfrm>
            <a:off x="2540250" y="4319650"/>
            <a:ext cx="4063500" cy="501999"/>
            <a:chOff x="2690725" y="4319650"/>
            <a:chExt cx="4063500" cy="501999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90725" y="4319650"/>
              <a:ext cx="501999" cy="501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3369625" y="4378200"/>
              <a:ext cx="3384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/>
                <a:t>Implémentation en Pytorch basé sur CNN</a:t>
              </a:r>
              <a:endParaRPr sz="13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3556575" y="2187137"/>
            <a:ext cx="5133300" cy="1665702"/>
            <a:chOff x="3556575" y="2187137"/>
            <a:chExt cx="5133300" cy="1665702"/>
          </a:xfrm>
        </p:grpSpPr>
        <p:pic>
          <p:nvPicPr>
            <p:cNvPr id="72" name="Google Shape;72;p15"/>
            <p:cNvPicPr preferRelativeResize="0"/>
            <p:nvPr/>
          </p:nvPicPr>
          <p:blipFill rotWithShape="1">
            <a:blip r:embed="rId3">
              <a:alphaModFix/>
            </a:blip>
            <a:srcRect b="0" l="0" r="47775" t="0"/>
            <a:stretch/>
          </p:blipFill>
          <p:spPr>
            <a:xfrm rot="5400000">
              <a:off x="6725475" y="1725526"/>
              <a:ext cx="1339876" cy="2588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56575" y="2187137"/>
              <a:ext cx="2321701" cy="16657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203" y="1908912"/>
            <a:ext cx="2762923" cy="22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725" y="1085025"/>
            <a:ext cx="295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Portraits accompagnés de deux information : </a:t>
            </a:r>
            <a:r>
              <a:rPr lang="fr" sz="1200"/>
              <a:t>age</a:t>
            </a:r>
            <a:r>
              <a:rPr lang="fr" sz="1200"/>
              <a:t> réel et apparent (7591 images dans le dataset)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300200" y="4216050"/>
            <a:ext cx="308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Problème statistique pour l’âge apparent (pas assez de données)</a:t>
            </a:r>
            <a:endParaRPr sz="1200"/>
          </a:p>
        </p:txBody>
      </p:sp>
      <p:sp>
        <p:nvSpPr>
          <p:cNvPr id="77" name="Google Shape;77;p15"/>
          <p:cNvSpPr txBox="1"/>
          <p:nvPr/>
        </p:nvSpPr>
        <p:spPr>
          <a:xfrm>
            <a:off x="4482975" y="1085025"/>
            <a:ext cx="340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Répartition de la population en fonction de l’âge (gauche : bas de données; droite : France)</a:t>
            </a:r>
            <a:endParaRPr sz="1200"/>
          </a:p>
        </p:txBody>
      </p:sp>
      <p:sp>
        <p:nvSpPr>
          <p:cNvPr id="78" name="Google Shape;78;p15"/>
          <p:cNvSpPr txBox="1"/>
          <p:nvPr/>
        </p:nvSpPr>
        <p:spPr>
          <a:xfrm>
            <a:off x="4356675" y="4131075"/>
            <a:ext cx="35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Problème de répartition : base de données trop concentrée sur les 20-30 ans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Déroulé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9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4489475" y="1848600"/>
            <a:ext cx="1177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5952950" y="1551750"/>
            <a:ext cx="24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régression</a:t>
            </a:r>
            <a:r>
              <a:rPr lang="fr"/>
              <a:t> a performer beaucoup mieux 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61175" y="1659450"/>
            <a:ext cx="41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 la régression et la classification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61175" y="2321775"/>
            <a:ext cx="3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l’état de l’art de la régression</a:t>
            </a:r>
            <a:endParaRPr/>
          </a:p>
        </p:txBody>
      </p:sp>
      <p:cxnSp>
        <p:nvCxnSpPr>
          <p:cNvPr id="89" name="Google Shape;89;p16"/>
          <p:cNvCxnSpPr>
            <a:stCxn id="88" idx="3"/>
          </p:cNvCxnSpPr>
          <p:nvPr/>
        </p:nvCxnSpPr>
        <p:spPr>
          <a:xfrm>
            <a:off x="3961375" y="2521875"/>
            <a:ext cx="14304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5897875" y="2303813"/>
            <a:ext cx="27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modèles d’attention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1175" y="2984100"/>
            <a:ext cx="27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Implémenter leur méthode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flipH="1" rot="10800000">
            <a:off x="3301075" y="3158100"/>
            <a:ext cx="17937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5380775" y="2840463"/>
            <a:ext cx="31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L’attention n’était que la </a:t>
            </a:r>
            <a:r>
              <a:rPr lang="fr"/>
              <a:t>cerise</a:t>
            </a:r>
            <a:r>
              <a:rPr lang="fr"/>
              <a:t> sur le </a:t>
            </a:r>
            <a:r>
              <a:rPr lang="fr"/>
              <a:t>gâteau</a:t>
            </a:r>
            <a:r>
              <a:rPr lang="fr"/>
              <a:t> 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61175" y="3719225"/>
            <a:ext cx="22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une loss intuitive </a:t>
            </a:r>
            <a:endParaRPr/>
          </a:p>
        </p:txBody>
      </p:sp>
      <p:cxnSp>
        <p:nvCxnSpPr>
          <p:cNvPr id="95" name="Google Shape;95;p16"/>
          <p:cNvCxnSpPr>
            <a:stCxn id="94" idx="3"/>
          </p:cNvCxnSpPr>
          <p:nvPr/>
        </p:nvCxnSpPr>
        <p:spPr>
          <a:xfrm flipH="1" rot="10800000">
            <a:off x="2794975" y="3906125"/>
            <a:ext cx="19917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5204700" y="3719225"/>
            <a:ext cx="24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Amélioré notre score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scores</a:t>
            </a:r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952500" y="36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{79D8938D-6D01-48AF-BF50-9F6A6637DB12}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MAE  on appa-real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Previous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Our work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validation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3.97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test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3168675" cy="20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175" y="1170125"/>
            <a:ext cx="3112600" cy="20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775" y="1271498"/>
            <a:ext cx="2959225" cy="19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6552300" y="423575"/>
            <a:ext cx="228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orange</a:t>
            </a:r>
            <a:r>
              <a:rPr lang="fr"/>
              <a:t> : train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D85C6"/>
                </a:solidFill>
              </a:rPr>
              <a:t>blue</a:t>
            </a:r>
            <a:r>
              <a:rPr lang="fr"/>
              <a:t> : validation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1/2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26971" r="31502" t="0"/>
          <a:stretch/>
        </p:blipFill>
        <p:spPr>
          <a:xfrm>
            <a:off x="762975" y="1148150"/>
            <a:ext cx="2136400" cy="3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157" y="1781013"/>
            <a:ext cx="2298901" cy="21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4276" y="1569575"/>
            <a:ext cx="1932250" cy="25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36663" y="4649750"/>
            <a:ext cx="25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22</a:t>
            </a:r>
            <a:r>
              <a:rPr lang="fr"/>
              <a:t> ans sur cette photo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513149" y="4649750"/>
            <a:ext cx="22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22 ans sur cette photo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695800" y="4649750"/>
            <a:ext cx="21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20 ans sur cette photo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2/2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724" y="1342601"/>
            <a:ext cx="2146547" cy="299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525" y="1342600"/>
            <a:ext cx="1992250" cy="299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5264200" y="4443300"/>
            <a:ext cx="27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63 ans sur cette photo (2019)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074563" y="4443300"/>
            <a:ext cx="25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46</a:t>
            </a:r>
            <a:r>
              <a:rPr lang="fr"/>
              <a:t> ans sur cette photo (2018)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