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2.png" ContentType="image/png"/>
  <Override PartName="/ppt/media/image11.png" ContentType="image/png"/>
  <Override PartName="/ppt/media/image10.png" ContentType="image/png"/>
  <Override PartName="/ppt/media/image9.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8.png" ContentType="image/png"/>
  <Override PartName="/ppt/media/image5.gif" ContentType="image/gif"/>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620000" y="216000"/>
            <a:ext cx="8099640" cy="4338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620000" y="216000"/>
            <a:ext cx="8099640" cy="4338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620000" y="216000"/>
            <a:ext cx="8099640" cy="93564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5400" cy="5669640"/>
          </a:xfrm>
          <a:prstGeom prst="rect">
            <a:avLst/>
          </a:prstGeom>
          <a:ln>
            <a:noFill/>
          </a:ln>
        </p:spPr>
      </p:pic>
      <p:sp>
        <p:nvSpPr>
          <p:cNvPr id="1" name="PlaceHolder 1"/>
          <p:cNvSpPr>
            <a:spLocks noGrp="1"/>
          </p:cNvSpPr>
          <p:nvPr>
            <p:ph type="title"/>
          </p:nvPr>
        </p:nvSpPr>
        <p:spPr>
          <a:xfrm>
            <a:off x="1620000" y="216000"/>
            <a:ext cx="8099640" cy="935640"/>
          </a:xfrm>
          <a:prstGeom prst="rect">
            <a:avLst/>
          </a:prstGeom>
        </p:spPr>
        <p:txBody>
          <a:bodyPr lIns="0" rIns="0" tIns="0" bIns="0" anchor="ctr">
            <a:normAutofit/>
          </a:bodyP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85400" cy="5669640"/>
          </a:xfrm>
          <a:prstGeom prst="rect">
            <a:avLst/>
          </a:prstGeom>
          <a:ln>
            <a:noFill/>
          </a:ln>
        </p:spPr>
      </p:pic>
      <p:sp>
        <p:nvSpPr>
          <p:cNvPr id="40" name="PlaceHolder 1"/>
          <p:cNvSpPr>
            <a:spLocks noGrp="1"/>
          </p:cNvSpPr>
          <p:nvPr>
            <p:ph type="title"/>
          </p:nvPr>
        </p:nvSpPr>
        <p:spPr>
          <a:xfrm>
            <a:off x="1620000" y="216000"/>
            <a:ext cx="8099640" cy="935640"/>
          </a:xfrm>
          <a:prstGeom prst="rect">
            <a:avLst/>
          </a:prstGeom>
        </p:spPr>
        <p:txBody>
          <a:bodyPr lIns="0" rIns="0" tIns="0" bIns="0" anchor="ctr">
            <a:normAutofit/>
          </a:bodyPr>
          <a:p>
            <a:r>
              <a:rPr b="0" lang="en-US" sz="1800" spc="-1" strike="noStrike">
                <a:latin typeface="Arial"/>
              </a:rPr>
              <a:t>Click to edit the title text format</a:t>
            </a:r>
            <a:endParaRPr b="0" lang="en-US" sz="1800" spc="-1" strike="noStrike">
              <a:latin typeface="Arial"/>
            </a:endParaRPr>
          </a:p>
        </p:txBody>
      </p:sp>
      <p:sp>
        <p:nvSpPr>
          <p:cNvPr id="41" name="PlaceHolder 2"/>
          <p:cNvSpPr>
            <a:spLocks noGrp="1"/>
          </p:cNvSpPr>
          <p:nvPr>
            <p:ph type="body"/>
          </p:nvPr>
        </p:nvSpPr>
        <p:spPr>
          <a:xfrm>
            <a:off x="1620000" y="1368000"/>
            <a:ext cx="809964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hyperlink" Target="https://www.iscb.org/iscbafrica2019" TargetMode="External"/><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alaxyproject.org/tutorials/rb_rnaseq/" TargetMode="External"/><Relationship Id="rId2" Type="http://schemas.openxmlformats.org/officeDocument/2006/relationships/hyperlink" Target="https://rtsf.natsci.msu.edu/genomics/tech-notes/fastqc-tutorial-and-faq/" TargetMode="External"/><Relationship Id="rId3" Type="http://schemas.openxmlformats.org/officeDocument/2006/relationships/hyperlink" Target="https://statquest.org/2015/07/09/rpkm-fpkm-and-tpm-clearly-explained/" TargetMode="External"/><Relationship Id="rId4"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620000" y="1971000"/>
            <a:ext cx="8099640" cy="9540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400" spc="-1" strike="noStrike">
                <a:solidFill>
                  <a:srgbClr val="050505"/>
                </a:solidFill>
                <a:latin typeface="Times New Roman"/>
              </a:rPr>
              <a:t>RNA-Seq Analysis of Gene Expression: </a:t>
            </a:r>
            <a:endParaRPr b="0" lang="en-US" sz="3400" spc="-1" strike="noStrike">
              <a:latin typeface="Arial"/>
            </a:endParaRPr>
          </a:p>
          <a:p>
            <a:pPr algn="ctr">
              <a:lnSpc>
                <a:spcPct val="100000"/>
              </a:lnSpc>
            </a:pPr>
            <a:r>
              <a:rPr b="0" lang="en-US" sz="3400" spc="-1" strike="noStrike">
                <a:solidFill>
                  <a:srgbClr val="050505"/>
                </a:solidFill>
                <a:latin typeface="Times New Roman"/>
              </a:rPr>
              <a:t>A Walk-Thru and Tutorial</a:t>
            </a:r>
            <a:endParaRPr b="0" lang="en-US" sz="3400" spc="-1" strike="noStrike">
              <a:latin typeface="Arial"/>
            </a:endParaRPr>
          </a:p>
        </p:txBody>
      </p:sp>
      <p:sp>
        <p:nvSpPr>
          <p:cNvPr id="79" name="CustomShape 2"/>
          <p:cNvSpPr/>
          <p:nvPr/>
        </p:nvSpPr>
        <p:spPr>
          <a:xfrm>
            <a:off x="1620000" y="3108960"/>
            <a:ext cx="8099640" cy="1546920"/>
          </a:xfrm>
          <a:prstGeom prst="rect">
            <a:avLst/>
          </a:prstGeom>
          <a:noFill/>
          <a:ln>
            <a:noFill/>
          </a:ln>
        </p:spPr>
        <p:style>
          <a:lnRef idx="0"/>
          <a:fillRef idx="0"/>
          <a:effectRef idx="0"/>
          <a:fontRef idx="minor"/>
        </p:style>
        <p:txBody>
          <a:bodyPr lIns="0" rIns="0" tIns="0" bIns="0" anchor="ctr"/>
          <a:p>
            <a:pPr algn="ctr">
              <a:lnSpc>
                <a:spcPct val="100000"/>
              </a:lnSpc>
            </a:pPr>
            <a:r>
              <a:rPr b="0" lang="en-US" sz="2400" spc="-1" strike="noStrike">
                <a:latin typeface="Times New Roman"/>
              </a:rPr>
              <a:t>Helen Nigussie, Michael Mayhew, Dina Machuve</a:t>
            </a:r>
            <a:endParaRPr b="0" lang="en-US" sz="2400" spc="-1" strike="noStrike">
              <a:latin typeface="Arial"/>
            </a:endParaRPr>
          </a:p>
          <a:p>
            <a:pPr algn="ctr">
              <a:lnSpc>
                <a:spcPct val="100000"/>
              </a:lnSpc>
            </a:pPr>
            <a:r>
              <a:rPr b="0" lang="en-US" sz="2400" spc="-1" strike="noStrike">
                <a:latin typeface="Times New Roman"/>
              </a:rPr>
              <a:t>June 4, 2019 </a:t>
            </a:r>
            <a:endParaRPr b="0" lang="en-US" sz="2400" spc="-1" strike="noStrike">
              <a:latin typeface="Arial"/>
            </a:endParaRPr>
          </a:p>
          <a:p>
            <a:pPr algn="ctr">
              <a:lnSpc>
                <a:spcPct val="100000"/>
              </a:lnSpc>
            </a:pPr>
            <a:r>
              <a:rPr b="0" lang="en-US" sz="2400" spc="-1" strike="noStrike">
                <a:latin typeface="Times New Roman"/>
              </a:rPr>
              <a:t>Data Science Africa 2019</a:t>
            </a:r>
            <a:endParaRPr b="0" lang="en-US" sz="2400" spc="-1" strike="noStrike">
              <a:latin typeface="Arial"/>
            </a:endParaRPr>
          </a:p>
          <a:p>
            <a:pPr algn="ctr">
              <a:lnSpc>
                <a:spcPct val="100000"/>
              </a:lnSpc>
            </a:pPr>
            <a:r>
              <a:rPr b="0" lang="en-US" sz="2400" spc="-1" strike="noStrike">
                <a:latin typeface="Times New Roman"/>
              </a:rPr>
              <a:t>Addis Ababa University, Ethiopia</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rPr>
              <a:t>Important considerations when performing an RNA-Seq analysis</a:t>
            </a:r>
            <a:endParaRPr b="0" lang="en-US" sz="3300" spc="-1" strike="noStrike">
              <a:latin typeface="Arial"/>
            </a:endParaRPr>
          </a:p>
        </p:txBody>
      </p:sp>
      <p:sp>
        <p:nvSpPr>
          <p:cNvPr id="135" name="CustomShape 2"/>
          <p:cNvSpPr/>
          <p:nvPr/>
        </p:nvSpPr>
        <p:spPr>
          <a:xfrm>
            <a:off x="1620000" y="1368000"/>
            <a:ext cx="3043080" cy="402660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ff"/>
              </a:buClr>
              <a:buSzPct val="40000"/>
              <a:buFont typeface="Wingdings" charset="2"/>
              <a:buChar char=""/>
            </a:pPr>
            <a:r>
              <a:rPr b="0" lang="en-US" sz="2000" spc="-1" strike="noStrike">
                <a:solidFill>
                  <a:srgbClr val="050505"/>
                </a:solidFill>
                <a:latin typeface="Arial"/>
              </a:rPr>
              <a:t>Should I consider all genes in my analysis? What about those with low or no expression across all conditions/platforms?</a:t>
            </a:r>
            <a:endParaRPr b="0" lang="en-US" sz="2000" spc="-1" strike="noStrike">
              <a:latin typeface="Arial"/>
            </a:endParaRPr>
          </a:p>
          <a:p>
            <a:pPr>
              <a:lnSpc>
                <a:spcPct val="100000"/>
              </a:lnSpc>
              <a:spcAft>
                <a:spcPts val="1060"/>
              </a:spcAft>
            </a:pPr>
            <a:endParaRPr b="0" lang="en-US" sz="2000" spc="-1" strike="noStrike">
              <a:latin typeface="Arial"/>
            </a:endParaRPr>
          </a:p>
          <a:p>
            <a:pPr marL="432000" indent="-323640">
              <a:lnSpc>
                <a:spcPct val="100000"/>
              </a:lnSpc>
              <a:spcAft>
                <a:spcPts val="1060"/>
              </a:spcAft>
              <a:buClr>
                <a:srgbClr val="0066ff"/>
              </a:buClr>
              <a:buSzPct val="40000"/>
              <a:buFont typeface="Wingdings" charset="2"/>
              <a:buChar char=""/>
            </a:pPr>
            <a:r>
              <a:rPr b="0" lang="en-US" sz="2000" spc="-1" strike="noStrike">
                <a:solidFill>
                  <a:srgbClr val="050505"/>
                </a:solidFill>
                <a:latin typeface="Arial"/>
              </a:rPr>
              <a:t>Are the expression differences I’m seeing solely due to the condition? Or some other factor?</a:t>
            </a:r>
            <a:endParaRPr b="0" lang="en-US" sz="2000" spc="-1" strike="noStrike">
              <a:latin typeface="Arial"/>
            </a:endParaRPr>
          </a:p>
        </p:txBody>
      </p:sp>
      <p:pic>
        <p:nvPicPr>
          <p:cNvPr id="136" name="" descr=""/>
          <p:cNvPicPr/>
          <p:nvPr/>
        </p:nvPicPr>
        <p:blipFill>
          <a:blip r:embed="rId1"/>
          <a:stretch/>
        </p:blipFill>
        <p:spPr>
          <a:xfrm>
            <a:off x="4909320" y="1211040"/>
            <a:ext cx="4199040" cy="419904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620000" y="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rPr>
              <a:t>What is the structure in my expression data?</a:t>
            </a:r>
            <a:endParaRPr b="0" lang="en-US" sz="3300" spc="-1" strike="noStrike">
              <a:latin typeface="Arial"/>
            </a:endParaRPr>
          </a:p>
        </p:txBody>
      </p:sp>
      <p:pic>
        <p:nvPicPr>
          <p:cNvPr id="138" name="" descr=""/>
          <p:cNvPicPr/>
          <p:nvPr/>
        </p:nvPicPr>
        <p:blipFill>
          <a:blip r:embed="rId1"/>
          <a:stretch/>
        </p:blipFill>
        <p:spPr>
          <a:xfrm>
            <a:off x="1754640" y="1155960"/>
            <a:ext cx="5972040" cy="4506120"/>
          </a:xfrm>
          <a:prstGeom prst="rect">
            <a:avLst/>
          </a:prstGeom>
          <a:ln>
            <a:noFill/>
          </a:ln>
        </p:spPr>
      </p:pic>
      <p:sp>
        <p:nvSpPr>
          <p:cNvPr id="139" name="CustomShape 2"/>
          <p:cNvSpPr/>
          <p:nvPr/>
        </p:nvSpPr>
        <p:spPr>
          <a:xfrm>
            <a:off x="2208240" y="1155960"/>
            <a:ext cx="5446440" cy="581040"/>
          </a:xfrm>
          <a:prstGeom prst="rect">
            <a:avLst/>
          </a:prstGeom>
          <a:solidFill>
            <a:srgbClr val="ffffff"/>
          </a:solidFill>
          <a:ln>
            <a:noFill/>
          </a:ln>
        </p:spPr>
        <p:style>
          <a:lnRef idx="0"/>
          <a:fillRef idx="0"/>
          <a:effectRef idx="0"/>
          <a:fontRef idx="minor"/>
        </p:style>
      </p:sp>
      <p:sp>
        <p:nvSpPr>
          <p:cNvPr id="140" name="CustomShape 3"/>
          <p:cNvSpPr/>
          <p:nvPr/>
        </p:nvSpPr>
        <p:spPr>
          <a:xfrm rot="20448600">
            <a:off x="2227680" y="1221480"/>
            <a:ext cx="2194200" cy="27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100" spc="-1" strike="noStrike">
                <a:latin typeface="Arial"/>
              </a:rPr>
              <a:t>Zika-infected Sample 1 (MiSeq)</a:t>
            </a:r>
            <a:endParaRPr b="0" lang="en-US" sz="1100" spc="-1" strike="noStrike">
              <a:latin typeface="Arial"/>
            </a:endParaRPr>
          </a:p>
        </p:txBody>
      </p:sp>
      <p:sp>
        <p:nvSpPr>
          <p:cNvPr id="141" name="CustomShape 4"/>
          <p:cNvSpPr/>
          <p:nvPr/>
        </p:nvSpPr>
        <p:spPr>
          <a:xfrm rot="20448600">
            <a:off x="2911680" y="1221480"/>
            <a:ext cx="2194200" cy="27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100" spc="-1" strike="noStrike">
                <a:latin typeface="Arial"/>
              </a:rPr>
              <a:t>Zika-infected Sample 2 (MiSeq)</a:t>
            </a:r>
            <a:endParaRPr b="0" lang="en-US" sz="1100" spc="-1" strike="noStrike">
              <a:latin typeface="Arial"/>
            </a:endParaRPr>
          </a:p>
        </p:txBody>
      </p:sp>
      <p:sp>
        <p:nvSpPr>
          <p:cNvPr id="142" name="CustomShape 5"/>
          <p:cNvSpPr/>
          <p:nvPr/>
        </p:nvSpPr>
        <p:spPr>
          <a:xfrm rot="20448600">
            <a:off x="3553560" y="1158480"/>
            <a:ext cx="2413440" cy="40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100" spc="-1" strike="noStrike">
                <a:latin typeface="Arial"/>
              </a:rPr>
              <a:t>Zika-infected Sample 3 (NextSeq)</a:t>
            </a:r>
            <a:endParaRPr b="0" lang="en-US" sz="1100" spc="-1" strike="noStrike">
              <a:latin typeface="Arial"/>
            </a:endParaRPr>
          </a:p>
        </p:txBody>
      </p:sp>
      <p:sp>
        <p:nvSpPr>
          <p:cNvPr id="143" name="CustomShape 6"/>
          <p:cNvSpPr/>
          <p:nvPr/>
        </p:nvSpPr>
        <p:spPr>
          <a:xfrm rot="20448600">
            <a:off x="4204800" y="1137600"/>
            <a:ext cx="2319480" cy="40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100" spc="-1" strike="noStrike">
                <a:latin typeface="Arial"/>
              </a:rPr>
              <a:t>Zika-infected Sample 4 (NextSeq)</a:t>
            </a:r>
            <a:endParaRPr b="0" lang="en-US" sz="1100" spc="-1" strike="noStrike">
              <a:latin typeface="Arial"/>
            </a:endParaRPr>
          </a:p>
        </p:txBody>
      </p:sp>
      <p:sp>
        <p:nvSpPr>
          <p:cNvPr id="144" name="CustomShape 7"/>
          <p:cNvSpPr/>
          <p:nvPr/>
        </p:nvSpPr>
        <p:spPr>
          <a:xfrm rot="20448600">
            <a:off x="4568040" y="1329840"/>
            <a:ext cx="2194200" cy="27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100" spc="-1" strike="noStrike">
                <a:latin typeface="Arial"/>
              </a:rPr>
              <a:t>Mock Sample 1 (MiSeq)</a:t>
            </a:r>
            <a:endParaRPr b="0" lang="en-US" sz="1100" spc="-1" strike="noStrike">
              <a:latin typeface="Arial"/>
            </a:endParaRPr>
          </a:p>
        </p:txBody>
      </p:sp>
      <p:sp>
        <p:nvSpPr>
          <p:cNvPr id="145" name="CustomShape 8"/>
          <p:cNvSpPr/>
          <p:nvPr/>
        </p:nvSpPr>
        <p:spPr>
          <a:xfrm rot="20448600">
            <a:off x="5252040" y="1329840"/>
            <a:ext cx="2194200" cy="27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100" spc="-1" strike="noStrike">
                <a:latin typeface="Arial"/>
              </a:rPr>
              <a:t>Mock Sample 2 (MiSeq)</a:t>
            </a:r>
            <a:endParaRPr b="0" lang="en-US" sz="1100" spc="-1" strike="noStrike">
              <a:latin typeface="Arial"/>
            </a:endParaRPr>
          </a:p>
        </p:txBody>
      </p:sp>
      <p:sp>
        <p:nvSpPr>
          <p:cNvPr id="146" name="CustomShape 9"/>
          <p:cNvSpPr/>
          <p:nvPr/>
        </p:nvSpPr>
        <p:spPr>
          <a:xfrm rot="20448600">
            <a:off x="5893920" y="1230840"/>
            <a:ext cx="2413440" cy="40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100" spc="-1" strike="noStrike">
                <a:latin typeface="Arial"/>
              </a:rPr>
              <a:t>Mock Sample 3 (NextSeq)</a:t>
            </a:r>
            <a:endParaRPr b="0" lang="en-US" sz="1100" spc="-1" strike="noStrike">
              <a:latin typeface="Arial"/>
            </a:endParaRPr>
          </a:p>
        </p:txBody>
      </p:sp>
      <p:sp>
        <p:nvSpPr>
          <p:cNvPr id="147" name="CustomShape 10"/>
          <p:cNvSpPr/>
          <p:nvPr/>
        </p:nvSpPr>
        <p:spPr>
          <a:xfrm rot="20448600">
            <a:off x="6545160" y="1245960"/>
            <a:ext cx="2319480" cy="401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100" spc="-1" strike="noStrike">
                <a:latin typeface="Arial"/>
              </a:rPr>
              <a:t>Mock Sample 4 (NextSeq)</a:t>
            </a:r>
            <a:endParaRPr b="0" lang="en-US" sz="1100" spc="-1" strike="noStrike">
              <a:latin typeface="Arial"/>
            </a:endParaRPr>
          </a:p>
        </p:txBody>
      </p:sp>
      <p:sp>
        <p:nvSpPr>
          <p:cNvPr id="148" name="CustomShape 11"/>
          <p:cNvSpPr/>
          <p:nvPr/>
        </p:nvSpPr>
        <p:spPr>
          <a:xfrm>
            <a:off x="2286000" y="1809000"/>
            <a:ext cx="4846320" cy="1371960"/>
          </a:xfrm>
          <a:prstGeom prst="rect">
            <a:avLst/>
          </a:prstGeom>
          <a:noFill/>
          <a:ln w="36720">
            <a:solidFill>
              <a:srgbClr val="000000"/>
            </a:solidFill>
            <a:round/>
          </a:ln>
        </p:spPr>
        <p:style>
          <a:lnRef idx="0"/>
          <a:fillRef idx="0"/>
          <a:effectRef idx="0"/>
          <a:fontRef idx="minor"/>
        </p:style>
      </p:sp>
      <p:sp>
        <p:nvSpPr>
          <p:cNvPr id="149" name="TextShape 12"/>
          <p:cNvSpPr txBox="1"/>
          <p:nvPr/>
        </p:nvSpPr>
        <p:spPr>
          <a:xfrm>
            <a:off x="7680960" y="1737720"/>
            <a:ext cx="1737360" cy="2649960"/>
          </a:xfrm>
          <a:prstGeom prst="rect">
            <a:avLst/>
          </a:prstGeom>
          <a:noFill/>
          <a:ln>
            <a:noFill/>
          </a:ln>
        </p:spPr>
        <p:txBody>
          <a:bodyPr lIns="90000" rIns="90000" tIns="45000" bIns="45000"/>
          <a:p>
            <a:r>
              <a:rPr b="0" lang="en-US" sz="1800" spc="-1" strike="noStrike">
                <a:solidFill>
                  <a:srgbClr val="000000"/>
                </a:solidFill>
                <a:latin typeface="Arial"/>
              </a:rPr>
              <a:t>Most genes cluster by condition.</a:t>
            </a:r>
            <a:endParaRPr b="0" lang="en-US" sz="1800" spc="-1" strike="noStrike">
              <a:solidFill>
                <a:srgbClr val="ce181e"/>
              </a:solidFill>
              <a:latin typeface="Arial"/>
            </a:endParaRPr>
          </a:p>
          <a:p>
            <a:endParaRPr b="0" lang="en-US" sz="1800" spc="-1" strike="noStrike">
              <a:solidFill>
                <a:srgbClr val="ce181e"/>
              </a:solidFill>
              <a:latin typeface="Arial"/>
            </a:endParaRPr>
          </a:p>
          <a:p>
            <a:r>
              <a:rPr b="0" lang="en-US" sz="1800" spc="-1" strike="noStrike">
                <a:solidFill>
                  <a:srgbClr val="f58220"/>
                </a:solidFill>
                <a:latin typeface="Arial"/>
              </a:rPr>
              <a:t>However, some genes clearly show platform-specific effects.</a:t>
            </a:r>
            <a:endParaRPr b="0" lang="en-US" sz="1800" spc="-1" strike="noStrike">
              <a:solidFill>
                <a:srgbClr val="ce181e"/>
              </a:solidFill>
              <a:latin typeface="Arial"/>
            </a:endParaRPr>
          </a:p>
        </p:txBody>
      </p:sp>
      <p:sp>
        <p:nvSpPr>
          <p:cNvPr id="150" name="CustomShape 13"/>
          <p:cNvSpPr/>
          <p:nvPr/>
        </p:nvSpPr>
        <p:spPr>
          <a:xfrm>
            <a:off x="2286000" y="4297680"/>
            <a:ext cx="4846320" cy="1188720"/>
          </a:xfrm>
          <a:prstGeom prst="rect">
            <a:avLst/>
          </a:prstGeom>
          <a:noFill/>
          <a:ln w="36720">
            <a:solidFill>
              <a:srgbClr val="000000"/>
            </a:solidFill>
            <a:round/>
          </a:ln>
        </p:spPr>
        <p:style>
          <a:lnRef idx="0"/>
          <a:fillRef idx="0"/>
          <a:effectRef idx="0"/>
          <a:fontRef idx="minor"/>
        </p:style>
      </p:sp>
      <p:sp>
        <p:nvSpPr>
          <p:cNvPr id="151" name="CustomShape 14"/>
          <p:cNvSpPr/>
          <p:nvPr/>
        </p:nvSpPr>
        <p:spPr>
          <a:xfrm>
            <a:off x="2286000" y="3213000"/>
            <a:ext cx="4846320" cy="1044000"/>
          </a:xfrm>
          <a:prstGeom prst="rect">
            <a:avLst/>
          </a:prstGeom>
          <a:noFill/>
          <a:ln w="36720">
            <a:solidFill>
              <a:srgbClr val="f58220"/>
            </a:solidFill>
            <a:round/>
          </a:ln>
        </p:spPr>
        <p:style>
          <a:lnRef idx="0"/>
          <a:fillRef idx="0"/>
          <a:effectRef idx="0"/>
          <a:fontRef idx="minor"/>
        </p:style>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rPr>
              <a:t>What genes show different expression patterns in my conditions of interest?</a:t>
            </a:r>
            <a:endParaRPr b="0" lang="en-US" sz="3300" spc="-1" strike="noStrike">
              <a:latin typeface="Arial"/>
            </a:endParaRPr>
          </a:p>
        </p:txBody>
      </p:sp>
      <p:sp>
        <p:nvSpPr>
          <p:cNvPr id="153" name="CustomShape 2"/>
          <p:cNvSpPr/>
          <p:nvPr/>
        </p:nvSpPr>
        <p:spPr>
          <a:xfrm>
            <a:off x="1620000" y="1368000"/>
            <a:ext cx="8099640" cy="3287880"/>
          </a:xfrm>
          <a:prstGeom prst="rect">
            <a:avLst/>
          </a:prstGeom>
          <a:noFill/>
          <a:ln>
            <a:noFill/>
          </a:ln>
        </p:spPr>
        <p:style>
          <a:lnRef idx="0"/>
          <a:fillRef idx="0"/>
          <a:effectRef idx="0"/>
          <a:fontRef idx="minor"/>
        </p:style>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1620000" y="-11160"/>
            <a:ext cx="8099640" cy="13899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rPr>
              <a:t>Are differentially expressed genes enriched for any biological processes or pharmacological targets?</a:t>
            </a:r>
            <a:endParaRPr b="0" lang="en-US" sz="3300" spc="-1" strike="noStrike">
              <a:latin typeface="Arial"/>
            </a:endParaRPr>
          </a:p>
        </p:txBody>
      </p:sp>
      <p:sp>
        <p:nvSpPr>
          <p:cNvPr id="155" name="CustomShape 2"/>
          <p:cNvSpPr/>
          <p:nvPr/>
        </p:nvSpPr>
        <p:spPr>
          <a:xfrm>
            <a:off x="1620000" y="1368000"/>
            <a:ext cx="8099640" cy="3287880"/>
          </a:xfrm>
          <a:prstGeom prst="rect">
            <a:avLst/>
          </a:prstGeom>
          <a:noFill/>
          <a:ln>
            <a:noFill/>
          </a:ln>
        </p:spPr>
        <p:style>
          <a:lnRef idx="0"/>
          <a:fillRef idx="0"/>
          <a:effectRef idx="0"/>
          <a:fontRef idx="minor"/>
        </p:style>
      </p:sp>
      <p:pic>
        <p:nvPicPr>
          <p:cNvPr id="156" name="" descr=""/>
          <p:cNvPicPr/>
          <p:nvPr/>
        </p:nvPicPr>
        <p:blipFill>
          <a:blip r:embed="rId1"/>
          <a:stretch/>
        </p:blipFill>
        <p:spPr>
          <a:xfrm>
            <a:off x="5852160" y="1839240"/>
            <a:ext cx="4118760" cy="2216520"/>
          </a:xfrm>
          <a:prstGeom prst="rect">
            <a:avLst/>
          </a:prstGeom>
          <a:ln>
            <a:noFill/>
          </a:ln>
        </p:spPr>
      </p:pic>
      <p:pic>
        <p:nvPicPr>
          <p:cNvPr id="157" name="" descr=""/>
          <p:cNvPicPr/>
          <p:nvPr/>
        </p:nvPicPr>
        <p:blipFill>
          <a:blip r:embed="rId2"/>
          <a:stretch/>
        </p:blipFill>
        <p:spPr>
          <a:xfrm>
            <a:off x="1640880" y="1828800"/>
            <a:ext cx="4158720" cy="2194560"/>
          </a:xfrm>
          <a:prstGeom prst="rect">
            <a:avLst/>
          </a:prstGeom>
          <a:ln>
            <a:noFill/>
          </a:ln>
        </p:spPr>
      </p:pic>
      <p:sp>
        <p:nvSpPr>
          <p:cNvPr id="158" name="TextShape 3"/>
          <p:cNvSpPr txBox="1"/>
          <p:nvPr/>
        </p:nvSpPr>
        <p:spPr>
          <a:xfrm>
            <a:off x="1645920" y="4114800"/>
            <a:ext cx="4114800" cy="2649960"/>
          </a:xfrm>
          <a:prstGeom prst="rect">
            <a:avLst/>
          </a:prstGeom>
          <a:noFill/>
          <a:ln>
            <a:noFill/>
          </a:ln>
        </p:spPr>
        <p:txBody>
          <a:bodyPr lIns="90000" rIns="90000" tIns="45000" bIns="45000"/>
          <a:p>
            <a:r>
              <a:rPr b="0" lang="en-US" sz="1800" spc="-1" strike="noStrike">
                <a:solidFill>
                  <a:srgbClr val="ce181e"/>
                </a:solidFill>
                <a:latin typeface="Arial"/>
              </a:rPr>
              <a:t>Genes with </a:t>
            </a:r>
            <a:r>
              <a:rPr b="1" i="1" lang="en-US" sz="1800" spc="-1" strike="noStrike">
                <a:solidFill>
                  <a:srgbClr val="ce181e"/>
                </a:solidFill>
                <a:latin typeface="Arial"/>
              </a:rPr>
              <a:t>low</a:t>
            </a:r>
            <a:r>
              <a:rPr b="0" lang="en-US" sz="1800" spc="-1" strike="noStrike">
                <a:solidFill>
                  <a:srgbClr val="ce181e"/>
                </a:solidFill>
                <a:latin typeface="Arial"/>
              </a:rPr>
              <a:t> expression in Zika-infected samples are enriched for cell-cycle and DNA replication processes.</a:t>
            </a:r>
            <a:endParaRPr b="0" lang="en-US" sz="1800" spc="-1" strike="noStrike">
              <a:solidFill>
                <a:srgbClr val="ce181e"/>
              </a:solidFill>
              <a:latin typeface="Arial"/>
            </a:endParaRPr>
          </a:p>
        </p:txBody>
      </p:sp>
      <p:sp>
        <p:nvSpPr>
          <p:cNvPr id="159" name="TextShape 4"/>
          <p:cNvSpPr txBox="1"/>
          <p:nvPr/>
        </p:nvSpPr>
        <p:spPr>
          <a:xfrm>
            <a:off x="5893920" y="4115160"/>
            <a:ext cx="4114800" cy="2649960"/>
          </a:xfrm>
          <a:prstGeom prst="rect">
            <a:avLst/>
          </a:prstGeom>
          <a:noFill/>
          <a:ln>
            <a:noFill/>
          </a:ln>
        </p:spPr>
        <p:txBody>
          <a:bodyPr lIns="90000" rIns="90000" tIns="45000" bIns="45000"/>
          <a:p>
            <a:r>
              <a:rPr b="0" lang="en-US" sz="1800" spc="-1" strike="noStrike">
                <a:solidFill>
                  <a:srgbClr val="ce181e"/>
                </a:solidFill>
                <a:latin typeface="Arial"/>
              </a:rPr>
              <a:t>Genes with </a:t>
            </a:r>
            <a:r>
              <a:rPr b="1" i="1" lang="en-US" sz="1800" spc="-1" strike="noStrike">
                <a:solidFill>
                  <a:srgbClr val="ce181e"/>
                </a:solidFill>
                <a:latin typeface="Arial"/>
              </a:rPr>
              <a:t>high</a:t>
            </a:r>
            <a:r>
              <a:rPr b="0" lang="en-US" sz="1800" spc="-1" strike="noStrike">
                <a:solidFill>
                  <a:srgbClr val="ce181e"/>
                </a:solidFill>
                <a:latin typeface="Arial"/>
              </a:rPr>
              <a:t> expression in Zika-infected samples are enriched for prenatal lethality phenotypes in mice.</a:t>
            </a:r>
            <a:endParaRPr b="0" lang="en-US" sz="1800" spc="-1" strike="noStrike">
              <a:solidFill>
                <a:srgbClr val="ce181e"/>
              </a:solidFill>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620000" y="-11160"/>
            <a:ext cx="8099640" cy="13899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rPr>
              <a:t>An unsolicited advertisement</a:t>
            </a:r>
            <a:endParaRPr b="0" lang="en-US" sz="3300" spc="-1" strike="noStrike">
              <a:latin typeface="Arial"/>
            </a:endParaRPr>
          </a:p>
        </p:txBody>
      </p:sp>
      <p:pic>
        <p:nvPicPr>
          <p:cNvPr id="161" name="" descr=""/>
          <p:cNvPicPr/>
          <p:nvPr/>
        </p:nvPicPr>
        <p:blipFill>
          <a:blip r:embed="rId1"/>
          <a:stretch/>
        </p:blipFill>
        <p:spPr>
          <a:xfrm>
            <a:off x="1684800" y="1503720"/>
            <a:ext cx="8260560" cy="1271880"/>
          </a:xfrm>
          <a:prstGeom prst="rect">
            <a:avLst/>
          </a:prstGeom>
          <a:ln>
            <a:noFill/>
          </a:ln>
        </p:spPr>
      </p:pic>
      <p:sp>
        <p:nvSpPr>
          <p:cNvPr id="162" name="CustomShape 2"/>
          <p:cNvSpPr/>
          <p:nvPr/>
        </p:nvSpPr>
        <p:spPr>
          <a:xfrm>
            <a:off x="1737360" y="2923200"/>
            <a:ext cx="7131960" cy="13698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Oral Presentation Submission Deadline: September 13, 2019</a:t>
            </a:r>
            <a:endParaRPr b="0" lang="en-US" sz="1800" spc="-1" strike="noStrike">
              <a:latin typeface="Arial"/>
            </a:endParaRPr>
          </a:p>
          <a:p>
            <a:pPr>
              <a:lnSpc>
                <a:spcPct val="100000"/>
              </a:lnSpc>
            </a:pPr>
            <a:r>
              <a:rPr b="0" lang="en-US" sz="1800" spc="-1" strike="noStrike">
                <a:latin typeface="Arial"/>
              </a:rPr>
              <a:t>Poster Presentation Submission Deadline: October 15, 2019</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gn="ctr">
              <a:lnSpc>
                <a:spcPct val="100000"/>
              </a:lnSpc>
            </a:pPr>
            <a:r>
              <a:rPr b="0" lang="en-US" sz="1800" spc="-1" strike="noStrike" u="sng">
                <a:solidFill>
                  <a:srgbClr val="0000ff"/>
                </a:solidFill>
                <a:uFillTx/>
                <a:latin typeface="Arial"/>
                <a:hlinkClick r:id="rId2"/>
              </a:rPr>
              <a:t>https://www.iscb.org/iscbafrica2019</a:t>
            </a:r>
            <a:endParaRPr b="0" lang="en-US"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1620000" y="-10800"/>
            <a:ext cx="8099640" cy="13899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rPr>
              <a:t>Additional resources</a:t>
            </a:r>
            <a:endParaRPr b="0" lang="en-US" sz="3300" spc="-1" strike="noStrike">
              <a:latin typeface="Arial"/>
            </a:endParaRPr>
          </a:p>
        </p:txBody>
      </p:sp>
      <p:sp>
        <p:nvSpPr>
          <p:cNvPr id="164" name="CustomShape 2"/>
          <p:cNvSpPr/>
          <p:nvPr/>
        </p:nvSpPr>
        <p:spPr>
          <a:xfrm>
            <a:off x="1620000" y="1368000"/>
            <a:ext cx="8099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ff"/>
              </a:buClr>
              <a:buSzPct val="40000"/>
              <a:buFont typeface="Wingdings" charset="2"/>
              <a:buChar char=""/>
            </a:pPr>
            <a:r>
              <a:rPr b="0" lang="en-US" sz="2000" spc="-1" strike="noStrike">
                <a:solidFill>
                  <a:srgbClr val="050505"/>
                </a:solidFill>
                <a:latin typeface="Arial"/>
              </a:rPr>
              <a:t>Galaxy Community Hub’s RNA-Seq Introduction: </a:t>
            </a:r>
            <a:r>
              <a:rPr b="0" lang="en-US" sz="1800" spc="-1" strike="noStrike" u="sng">
                <a:solidFill>
                  <a:srgbClr val="0000ff"/>
                </a:solidFill>
                <a:uFillTx/>
                <a:latin typeface="Arial"/>
                <a:hlinkClick r:id="rId1"/>
              </a:rPr>
              <a:t>https://galaxyproject.org/tutorials/rb_rnaseq/</a:t>
            </a:r>
            <a:endParaRPr b="0" lang="en-US" sz="1800" spc="-1" strike="noStrike">
              <a:latin typeface="Arial"/>
            </a:endParaRPr>
          </a:p>
          <a:p>
            <a:pPr>
              <a:lnSpc>
                <a:spcPct val="100000"/>
              </a:lnSpc>
              <a:spcAft>
                <a:spcPts val="1060"/>
              </a:spcAft>
            </a:pPr>
            <a:endParaRPr b="0" lang="en-US" sz="1800" spc="-1" strike="noStrike">
              <a:latin typeface="Arial"/>
            </a:endParaRPr>
          </a:p>
          <a:p>
            <a:pPr marL="432000" indent="-323640">
              <a:lnSpc>
                <a:spcPct val="100000"/>
              </a:lnSpc>
              <a:spcAft>
                <a:spcPts val="1060"/>
              </a:spcAft>
              <a:buClr>
                <a:srgbClr val="0066ff"/>
              </a:buClr>
              <a:buSzPct val="40000"/>
              <a:buFont typeface="Wingdings" charset="2"/>
              <a:buChar char=""/>
            </a:pPr>
            <a:r>
              <a:rPr b="0" lang="en-US" sz="2000" spc="-1" strike="noStrike">
                <a:solidFill>
                  <a:srgbClr val="050505"/>
                </a:solidFill>
                <a:latin typeface="Arial"/>
              </a:rPr>
              <a:t>FastQC Tutorial &amp; FAQ: </a:t>
            </a:r>
            <a:r>
              <a:rPr b="0" lang="en-US" sz="2000" spc="-1" strike="noStrike">
                <a:solidFill>
                  <a:srgbClr val="050505"/>
                </a:solidFill>
                <a:latin typeface="Arial"/>
                <a:hlinkClick r:id="rId2"/>
              </a:rPr>
              <a:t>https://rtsf.natsci.msu.edu/genomics/tech-notes/fastqc-tutorial-and-faq/</a:t>
            </a:r>
            <a:endParaRPr b="0" lang="en-US" sz="2000" spc="-1" strike="noStrike">
              <a:latin typeface="Arial"/>
            </a:endParaRPr>
          </a:p>
          <a:p>
            <a:pPr marL="432000" indent="-323640">
              <a:lnSpc>
                <a:spcPct val="100000"/>
              </a:lnSpc>
              <a:spcAft>
                <a:spcPts val="1060"/>
              </a:spcAft>
              <a:buClr>
                <a:srgbClr val="0066ff"/>
              </a:buClr>
              <a:buSzPct val="40000"/>
              <a:buFont typeface="Wingdings" charset="2"/>
              <a:buChar char=""/>
            </a:pPr>
            <a:endParaRPr b="0" lang="en-US" sz="2000" spc="-1" strike="noStrike">
              <a:latin typeface="Arial"/>
            </a:endParaRPr>
          </a:p>
          <a:p>
            <a:pPr marL="432000" indent="-323640">
              <a:lnSpc>
                <a:spcPct val="100000"/>
              </a:lnSpc>
              <a:spcAft>
                <a:spcPts val="1060"/>
              </a:spcAft>
              <a:buClr>
                <a:srgbClr val="0066ff"/>
              </a:buClr>
              <a:buSzPct val="40000"/>
              <a:buFont typeface="Wingdings" charset="2"/>
              <a:buChar char=""/>
            </a:pPr>
            <a:r>
              <a:rPr b="0" lang="en-US" sz="2000" spc="-1" strike="noStrike">
                <a:solidFill>
                  <a:srgbClr val="050505"/>
                </a:solidFill>
                <a:latin typeface="Arial"/>
              </a:rPr>
              <a:t>Description of normalized RNA-Seq expression measures:</a:t>
            </a:r>
            <a:r>
              <a:rPr b="0" lang="en-US" sz="1800" spc="-1" strike="noStrike" u="sng">
                <a:solidFill>
                  <a:srgbClr val="0000ff"/>
                </a:solidFill>
                <a:uFillTx/>
                <a:latin typeface="Arial"/>
                <a:hlinkClick r:id="rId3"/>
              </a:rPr>
              <a:t>https://statquest.org/2015/07/09/rpkm-fpkm-and-tpm-clearly-explained/</a:t>
            </a:r>
            <a:endParaRPr b="0" lang="en-US" sz="1800" spc="-1" strike="noStrike">
              <a:latin typeface="Arial"/>
            </a:endParaRPr>
          </a:p>
          <a:p>
            <a:pPr>
              <a:lnSpc>
                <a:spcPct val="100000"/>
              </a:lnSpc>
              <a:spcAft>
                <a:spcPts val="1060"/>
              </a:spcAft>
            </a:pPr>
            <a:endParaRPr b="0" lang="en-US" sz="1800" spc="-1" strike="noStrike">
              <a:latin typeface="Arial"/>
            </a:endParaRPr>
          </a:p>
          <a:p>
            <a:pPr marL="432000" indent="-323640">
              <a:lnSpc>
                <a:spcPct val="100000"/>
              </a:lnSpc>
              <a:spcAft>
                <a:spcPts val="1060"/>
              </a:spcAft>
              <a:buClr>
                <a:srgbClr val="0066ff"/>
              </a:buClr>
              <a:buSzPct val="40000"/>
              <a:buFont typeface="Wingdings" charset="2"/>
              <a:buChar char=""/>
            </a:pPr>
            <a:r>
              <a:rPr b="0" lang="en-US" sz="1800" spc="-1" strike="noStrike">
                <a:solidFill>
                  <a:srgbClr val="050505"/>
                </a:solidFill>
                <a:latin typeface="Arial"/>
              </a:rPr>
              <a:t> </a:t>
            </a:r>
            <a:endParaRPr b="0" lang="en-US"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620000" y="1494360"/>
            <a:ext cx="8099640" cy="19080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400" spc="-1" strike="noStrike">
                <a:solidFill>
                  <a:srgbClr val="050505"/>
                </a:solidFill>
                <a:latin typeface="Times New Roman"/>
              </a:rPr>
              <a:t>Thanks for your attention and see you at the workshop!</a:t>
            </a:r>
            <a:br/>
            <a:br/>
            <a:r>
              <a:rPr b="0" lang="en-US" sz="3400" spc="-1" strike="noStrike">
                <a:solidFill>
                  <a:srgbClr val="050505"/>
                </a:solidFill>
                <a:latin typeface="Times New Roman"/>
              </a:rPr>
              <a:t>Any questions?</a:t>
            </a:r>
            <a:endParaRPr b="0" lang="en-US" sz="34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rPr>
              <a:t>What is RNA-Seq analysis?</a:t>
            </a:r>
            <a:endParaRPr b="0" lang="en-US" sz="3300" spc="-1" strike="noStrike">
              <a:latin typeface="Arial"/>
            </a:endParaRPr>
          </a:p>
        </p:txBody>
      </p:sp>
      <p:sp>
        <p:nvSpPr>
          <p:cNvPr id="81" name="CustomShape 2"/>
          <p:cNvSpPr/>
          <p:nvPr/>
        </p:nvSpPr>
        <p:spPr>
          <a:xfrm>
            <a:off x="1620000" y="1974960"/>
            <a:ext cx="8099640" cy="3287880"/>
          </a:xfrm>
          <a:prstGeom prst="rect">
            <a:avLst/>
          </a:prstGeom>
          <a:noFill/>
          <a:ln>
            <a:noFill/>
          </a:ln>
        </p:spPr>
        <p:style>
          <a:lnRef idx="0"/>
          <a:fillRef idx="0"/>
          <a:effectRef idx="0"/>
          <a:fontRef idx="minor"/>
        </p:style>
        <p:txBody>
          <a:bodyPr lIns="0" rIns="0" tIns="0" bIns="0">
            <a:normAutofit/>
          </a:bodyPr>
          <a:p>
            <a:pPr marL="432000" indent="-323640" algn="ctr">
              <a:lnSpc>
                <a:spcPct val="100000"/>
              </a:lnSpc>
              <a:spcAft>
                <a:spcPts val="1060"/>
              </a:spcAft>
              <a:buClr>
                <a:srgbClr val="0066ff"/>
              </a:buClr>
              <a:buSzPct val="40000"/>
              <a:buFont typeface="Wingdings" charset="2"/>
              <a:buChar char=""/>
            </a:pPr>
            <a:r>
              <a:rPr b="0" lang="en-US" sz="2400" spc="-1" strike="noStrike">
                <a:solidFill>
                  <a:srgbClr val="050505"/>
                </a:solidFill>
                <a:latin typeface="Arial"/>
              </a:rPr>
              <a:t>RNA sequencing</a:t>
            </a:r>
            <a:r>
              <a:rPr b="0" i="1" lang="en-US" sz="2400" spc="-1" strike="noStrike">
                <a:solidFill>
                  <a:srgbClr val="050505"/>
                </a:solidFill>
                <a:latin typeface="Arial"/>
              </a:rPr>
              <a:t> (</a:t>
            </a:r>
            <a:r>
              <a:rPr b="0" lang="en-US" sz="2400" spc="-1" strike="noStrike">
                <a:solidFill>
                  <a:srgbClr val="050505"/>
                </a:solidFill>
                <a:latin typeface="Arial"/>
              </a:rPr>
              <a:t>RNA-Seq for short) is a process of assessing the </a:t>
            </a:r>
            <a:r>
              <a:rPr b="1" i="1" lang="en-US" sz="2400" spc="-1" strike="noStrike">
                <a:solidFill>
                  <a:srgbClr val="050505"/>
                </a:solidFill>
                <a:latin typeface="Arial"/>
              </a:rPr>
              <a:t>expression of genes</a:t>
            </a:r>
            <a:r>
              <a:rPr b="0" lang="en-US" sz="2400" spc="-1" strike="noStrike">
                <a:solidFill>
                  <a:srgbClr val="050505"/>
                </a:solidFill>
                <a:latin typeface="Arial"/>
              </a:rPr>
              <a:t> across a genome by </a:t>
            </a:r>
            <a:r>
              <a:rPr b="1" i="1" lang="en-US" sz="2400" spc="-1" strike="noStrike">
                <a:solidFill>
                  <a:srgbClr val="050505"/>
                </a:solidFill>
                <a:latin typeface="Arial"/>
              </a:rPr>
              <a:t>sequencing the RNA transcripts</a:t>
            </a:r>
            <a:r>
              <a:rPr b="0" lang="en-US" sz="2400" spc="-1" strike="noStrike">
                <a:solidFill>
                  <a:srgbClr val="050505"/>
                </a:solidFill>
                <a:latin typeface="Arial"/>
              </a:rPr>
              <a:t> from a collection of cells</a:t>
            </a: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rPr>
              <a:t>What is RNA-Seq analysis?</a:t>
            </a:r>
            <a:endParaRPr b="0" lang="en-US" sz="3300" spc="-1" strike="noStrike">
              <a:latin typeface="Arial"/>
            </a:endParaRPr>
          </a:p>
        </p:txBody>
      </p:sp>
      <p:pic>
        <p:nvPicPr>
          <p:cNvPr id="83" name="" descr=""/>
          <p:cNvPicPr/>
          <p:nvPr/>
        </p:nvPicPr>
        <p:blipFill>
          <a:blip r:embed="rId1"/>
          <a:stretch/>
        </p:blipFill>
        <p:spPr>
          <a:xfrm>
            <a:off x="2684880" y="943560"/>
            <a:ext cx="5760360" cy="4537080"/>
          </a:xfrm>
          <a:prstGeom prst="rect">
            <a:avLst/>
          </a:prstGeom>
          <a:ln>
            <a:noFill/>
          </a:ln>
        </p:spPr>
      </p:pic>
      <p:sp>
        <p:nvSpPr>
          <p:cNvPr id="84" name="CustomShape 2"/>
          <p:cNvSpPr/>
          <p:nvPr/>
        </p:nvSpPr>
        <p:spPr>
          <a:xfrm>
            <a:off x="2690640" y="5432760"/>
            <a:ext cx="5394600" cy="327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latin typeface="Arial"/>
              </a:rPr>
              <a:t>https://en.wikipedia.org/wiki/RNA-Seq</a:t>
            </a:r>
            <a:endParaRPr b="0" lang="en-US" sz="1200" spc="-1" strike="noStrike">
              <a:latin typeface="Arial"/>
            </a:endParaRPr>
          </a:p>
        </p:txBody>
      </p:sp>
      <p:sp>
        <p:nvSpPr>
          <p:cNvPr id="85" name="CustomShape 3"/>
          <p:cNvSpPr/>
          <p:nvPr/>
        </p:nvSpPr>
        <p:spPr>
          <a:xfrm>
            <a:off x="4464000" y="3657600"/>
            <a:ext cx="3455280" cy="731160"/>
          </a:xfrm>
          <a:prstGeom prst="ellipse">
            <a:avLst/>
          </a:prstGeom>
          <a:noFill/>
          <a:ln w="36720">
            <a:solidFill>
              <a:srgbClr val="ed1c24"/>
            </a:solidFill>
            <a:round/>
          </a:ln>
        </p:spPr>
        <p:style>
          <a:lnRef idx="0"/>
          <a:fillRef idx="0"/>
          <a:effectRef idx="0"/>
          <a:fontRef idx="minor"/>
        </p:style>
      </p:sp>
      <p:sp>
        <p:nvSpPr>
          <p:cNvPr id="86" name="CustomShape 4"/>
          <p:cNvSpPr/>
          <p:nvPr/>
        </p:nvSpPr>
        <p:spPr>
          <a:xfrm>
            <a:off x="8412480" y="3592080"/>
            <a:ext cx="1668240" cy="4312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ce181e"/>
                </a:solidFill>
                <a:latin typeface="Arial"/>
              </a:rPr>
              <a:t>These short strands that result from sequencing are called ‘reads’</a:t>
            </a:r>
            <a:endParaRPr b="0" lang="en-US" sz="1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rPr>
              <a:t>What are the different stages of RNA-Seq analysis?</a:t>
            </a:r>
            <a:endParaRPr b="0" lang="en-US" sz="3300" spc="-1" strike="noStrike">
              <a:latin typeface="Arial"/>
            </a:endParaRPr>
          </a:p>
        </p:txBody>
      </p:sp>
      <p:pic>
        <p:nvPicPr>
          <p:cNvPr id="88" name="" descr=""/>
          <p:cNvPicPr/>
          <p:nvPr/>
        </p:nvPicPr>
        <p:blipFill>
          <a:blip r:embed="rId1"/>
          <a:stretch/>
        </p:blipFill>
        <p:spPr>
          <a:xfrm>
            <a:off x="2283840" y="1275480"/>
            <a:ext cx="5479920" cy="4119120"/>
          </a:xfrm>
          <a:prstGeom prst="rect">
            <a:avLst/>
          </a:prstGeom>
          <a:ln>
            <a:noFill/>
          </a:ln>
        </p:spPr>
      </p:pic>
      <p:sp>
        <p:nvSpPr>
          <p:cNvPr id="89" name="CustomShape 2"/>
          <p:cNvSpPr/>
          <p:nvPr/>
        </p:nvSpPr>
        <p:spPr>
          <a:xfrm>
            <a:off x="2377440" y="2001600"/>
            <a:ext cx="1066680" cy="2387160"/>
          </a:xfrm>
          <a:prstGeom prst="rect">
            <a:avLst/>
          </a:prstGeom>
          <a:solidFill>
            <a:srgbClr val="ffffff"/>
          </a:solidFill>
          <a:ln>
            <a:noFill/>
          </a:ln>
        </p:spPr>
        <p:style>
          <a:lnRef idx="0"/>
          <a:fillRef idx="0"/>
          <a:effectRef idx="0"/>
          <a:fontRef idx="minor"/>
        </p:style>
      </p:sp>
      <p:sp>
        <p:nvSpPr>
          <p:cNvPr id="90" name="CustomShape 3"/>
          <p:cNvSpPr/>
          <p:nvPr/>
        </p:nvSpPr>
        <p:spPr>
          <a:xfrm>
            <a:off x="2560320" y="4923360"/>
            <a:ext cx="919800" cy="365400"/>
          </a:xfrm>
          <a:prstGeom prst="rect">
            <a:avLst/>
          </a:prstGeom>
          <a:solidFill>
            <a:srgbClr val="ffffff"/>
          </a:solidFill>
          <a:ln>
            <a:noFill/>
          </a:ln>
        </p:spPr>
        <p:style>
          <a:lnRef idx="0"/>
          <a:fillRef idx="0"/>
          <a:effectRef idx="0"/>
          <a:fontRef idx="minor"/>
        </p:style>
      </p:sp>
      <p:sp>
        <p:nvSpPr>
          <p:cNvPr id="91" name="CustomShape 4"/>
          <p:cNvSpPr/>
          <p:nvPr/>
        </p:nvSpPr>
        <p:spPr>
          <a:xfrm>
            <a:off x="3482640" y="5397120"/>
            <a:ext cx="5394600" cy="327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latin typeface="Arial"/>
              </a:rPr>
              <a:t>http://bioinfo.vanderbilt.edu/vangard/services-rnaseq.html</a:t>
            </a:r>
            <a:endParaRPr b="0" lang="en-US" sz="1200" spc="-1" strike="noStrike">
              <a:latin typeface="Arial"/>
            </a:endParaRPr>
          </a:p>
        </p:txBody>
      </p:sp>
      <p:sp>
        <p:nvSpPr>
          <p:cNvPr id="92" name="CustomShape 5"/>
          <p:cNvSpPr/>
          <p:nvPr/>
        </p:nvSpPr>
        <p:spPr>
          <a:xfrm>
            <a:off x="1737360" y="2175120"/>
            <a:ext cx="1828440" cy="4312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ce181e"/>
                </a:solidFill>
                <a:latin typeface="Arial"/>
              </a:rPr>
              <a:t>To what genes do my reads correspond?</a:t>
            </a:r>
            <a:endParaRPr b="0" lang="en-US" sz="1200" spc="-1" strike="noStrike">
              <a:latin typeface="Arial"/>
            </a:endParaRPr>
          </a:p>
        </p:txBody>
      </p:sp>
      <p:sp>
        <p:nvSpPr>
          <p:cNvPr id="93" name="CustomShape 6"/>
          <p:cNvSpPr/>
          <p:nvPr/>
        </p:nvSpPr>
        <p:spPr>
          <a:xfrm>
            <a:off x="1737360" y="3039480"/>
            <a:ext cx="1828440" cy="4312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ce181e"/>
                </a:solidFill>
                <a:latin typeface="Arial"/>
              </a:rPr>
              <a:t>How much is each gene expressed?</a:t>
            </a:r>
            <a:endParaRPr b="0" lang="en-US" sz="1200" spc="-1" strike="noStrike">
              <a:latin typeface="Arial"/>
            </a:endParaRPr>
          </a:p>
        </p:txBody>
      </p:sp>
      <p:sp>
        <p:nvSpPr>
          <p:cNvPr id="94" name="CustomShape 7"/>
          <p:cNvSpPr/>
          <p:nvPr/>
        </p:nvSpPr>
        <p:spPr>
          <a:xfrm>
            <a:off x="1737360" y="3867840"/>
            <a:ext cx="1828440" cy="6019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ce181e"/>
                </a:solidFill>
                <a:latin typeface="Arial"/>
              </a:rPr>
              <a:t>Is a given gene more or less expressed in a condition of interest?</a:t>
            </a:r>
            <a:endParaRPr b="0" lang="en-US" sz="1200" spc="-1" strike="noStrike">
              <a:latin typeface="Arial"/>
            </a:endParaRPr>
          </a:p>
        </p:txBody>
      </p:sp>
      <p:sp>
        <p:nvSpPr>
          <p:cNvPr id="95" name="CustomShape 8"/>
          <p:cNvSpPr/>
          <p:nvPr/>
        </p:nvSpPr>
        <p:spPr>
          <a:xfrm>
            <a:off x="1737360" y="4804200"/>
            <a:ext cx="1828440" cy="6019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ce181e"/>
                </a:solidFill>
                <a:latin typeface="Arial"/>
              </a:rPr>
              <a:t>Are expressed genes associated with certain pathways?</a:t>
            </a:r>
            <a:endParaRPr b="0" lang="en-US" sz="1200" spc="-1" strike="noStrike">
              <a:latin typeface="Arial"/>
            </a:endParaRPr>
          </a:p>
        </p:txBody>
      </p:sp>
    </p:spTree>
  </p:cSld>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rPr>
              <a:t>What are the different stages of RNA-Seq analysis?</a:t>
            </a:r>
            <a:endParaRPr b="0" lang="en-US" sz="3300" spc="-1" strike="noStrike">
              <a:latin typeface="Arial"/>
            </a:endParaRPr>
          </a:p>
        </p:txBody>
      </p:sp>
      <p:pic>
        <p:nvPicPr>
          <p:cNvPr id="97" name="" descr=""/>
          <p:cNvPicPr/>
          <p:nvPr/>
        </p:nvPicPr>
        <p:blipFill>
          <a:blip r:embed="rId1"/>
          <a:stretch/>
        </p:blipFill>
        <p:spPr>
          <a:xfrm>
            <a:off x="3434760" y="1164960"/>
            <a:ext cx="4229280" cy="4504680"/>
          </a:xfrm>
          <a:prstGeom prst="rect">
            <a:avLst/>
          </a:prstGeom>
          <a:ln>
            <a:noFill/>
          </a:ln>
        </p:spPr>
      </p:pic>
      <p:sp>
        <p:nvSpPr>
          <p:cNvPr id="98" name="CustomShape 2"/>
          <p:cNvSpPr/>
          <p:nvPr/>
        </p:nvSpPr>
        <p:spPr>
          <a:xfrm>
            <a:off x="6802560" y="1920240"/>
            <a:ext cx="861480" cy="1280160"/>
          </a:xfrm>
          <a:prstGeom prst="rect">
            <a:avLst/>
          </a:prstGeom>
          <a:noFill/>
          <a:ln w="36720">
            <a:solidFill>
              <a:srgbClr val="000000"/>
            </a:solidFill>
            <a:round/>
          </a:ln>
        </p:spPr>
        <p:style>
          <a:lnRef idx="0"/>
          <a:fillRef idx="0"/>
          <a:effectRef idx="0"/>
          <a:fontRef idx="minor"/>
        </p:style>
      </p:sp>
      <p:sp>
        <p:nvSpPr>
          <p:cNvPr id="99" name="TextShape 3"/>
          <p:cNvSpPr txBox="1"/>
          <p:nvPr/>
        </p:nvSpPr>
        <p:spPr>
          <a:xfrm>
            <a:off x="6949440" y="1554480"/>
            <a:ext cx="1737360" cy="602280"/>
          </a:xfrm>
          <a:prstGeom prst="rect">
            <a:avLst/>
          </a:prstGeom>
          <a:noFill/>
          <a:ln>
            <a:noFill/>
          </a:ln>
        </p:spPr>
        <p:txBody>
          <a:bodyPr lIns="90000" rIns="90000" tIns="45000" bIns="45000"/>
          <a:p>
            <a:r>
              <a:rPr b="0" lang="en-US" sz="1800" spc="-1" strike="noStrike">
                <a:latin typeface="Arial"/>
              </a:rPr>
              <a:t>Quality control</a:t>
            </a:r>
            <a:endParaRPr b="0" lang="en-US" sz="1800" spc="-1" strike="noStrike">
              <a:latin typeface="Arial"/>
            </a:endParaRPr>
          </a:p>
        </p:txBody>
      </p:sp>
      <p:sp>
        <p:nvSpPr>
          <p:cNvPr id="100" name="CustomShape 4"/>
          <p:cNvSpPr/>
          <p:nvPr/>
        </p:nvSpPr>
        <p:spPr>
          <a:xfrm>
            <a:off x="6226560" y="2532240"/>
            <a:ext cx="576000" cy="1033920"/>
          </a:xfrm>
          <a:prstGeom prst="rect">
            <a:avLst/>
          </a:prstGeom>
          <a:noFill/>
          <a:ln w="36720">
            <a:solidFill>
              <a:srgbClr val="0066b3"/>
            </a:solidFill>
            <a:round/>
          </a:ln>
        </p:spPr>
        <p:style>
          <a:lnRef idx="0"/>
          <a:fillRef idx="0"/>
          <a:effectRef idx="0"/>
          <a:fontRef idx="minor"/>
        </p:style>
      </p:sp>
      <p:sp>
        <p:nvSpPr>
          <p:cNvPr id="101" name="TextShape 5"/>
          <p:cNvSpPr txBox="1"/>
          <p:nvPr/>
        </p:nvSpPr>
        <p:spPr>
          <a:xfrm>
            <a:off x="6949440" y="3246840"/>
            <a:ext cx="1920240" cy="602280"/>
          </a:xfrm>
          <a:prstGeom prst="rect">
            <a:avLst/>
          </a:prstGeom>
          <a:noFill/>
          <a:ln>
            <a:noFill/>
          </a:ln>
        </p:spPr>
        <p:txBody>
          <a:bodyPr lIns="90000" rIns="90000" tIns="45000" bIns="45000"/>
          <a:p>
            <a:r>
              <a:rPr b="0" lang="en-US" sz="1800" spc="-1" strike="noStrike">
                <a:solidFill>
                  <a:srgbClr val="0066b3"/>
                </a:solidFill>
                <a:latin typeface="Arial"/>
              </a:rPr>
              <a:t>Reads mapping</a:t>
            </a:r>
            <a:endParaRPr b="0" lang="en-US" sz="1800" spc="-1" strike="noStrike">
              <a:solidFill>
                <a:srgbClr val="0066b3"/>
              </a:solidFill>
              <a:latin typeface="Arial"/>
            </a:endParaRPr>
          </a:p>
        </p:txBody>
      </p:sp>
      <p:sp>
        <p:nvSpPr>
          <p:cNvPr id="102" name="CustomShape 6"/>
          <p:cNvSpPr/>
          <p:nvPr/>
        </p:nvSpPr>
        <p:spPr>
          <a:xfrm>
            <a:off x="4585680" y="2532240"/>
            <a:ext cx="992160" cy="493200"/>
          </a:xfrm>
          <a:prstGeom prst="rect">
            <a:avLst/>
          </a:prstGeom>
          <a:noFill/>
          <a:ln w="36720">
            <a:solidFill>
              <a:srgbClr val="f58220"/>
            </a:solidFill>
            <a:round/>
          </a:ln>
        </p:spPr>
        <p:style>
          <a:lnRef idx="0"/>
          <a:fillRef idx="0"/>
          <a:effectRef idx="0"/>
          <a:fontRef idx="minor"/>
        </p:style>
      </p:sp>
      <p:sp>
        <p:nvSpPr>
          <p:cNvPr id="103" name="TextShape 7"/>
          <p:cNvSpPr txBox="1"/>
          <p:nvPr/>
        </p:nvSpPr>
        <p:spPr>
          <a:xfrm>
            <a:off x="1917360" y="2167200"/>
            <a:ext cx="2848320" cy="858240"/>
          </a:xfrm>
          <a:prstGeom prst="rect">
            <a:avLst/>
          </a:prstGeom>
          <a:noFill/>
          <a:ln>
            <a:noFill/>
          </a:ln>
        </p:spPr>
        <p:txBody>
          <a:bodyPr lIns="90000" rIns="90000" tIns="45000" bIns="45000"/>
          <a:p>
            <a:r>
              <a:rPr b="0" lang="en-US" sz="1800" spc="-1" strike="noStrike">
                <a:solidFill>
                  <a:srgbClr val="f58220"/>
                </a:solidFill>
                <a:latin typeface="Arial"/>
              </a:rPr>
              <a:t>Expression </a:t>
            </a:r>
            <a:endParaRPr b="0" lang="en-US" sz="1800" spc="-1" strike="noStrike">
              <a:solidFill>
                <a:srgbClr val="f58220"/>
              </a:solidFill>
              <a:latin typeface="Arial"/>
            </a:endParaRPr>
          </a:p>
          <a:p>
            <a:r>
              <a:rPr b="0" lang="en-US" sz="1800" spc="-1" strike="noStrike">
                <a:solidFill>
                  <a:srgbClr val="f58220"/>
                </a:solidFill>
                <a:latin typeface="Arial"/>
              </a:rPr>
              <a:t>quantification/</a:t>
            </a:r>
            <a:r>
              <a:rPr b="0" lang="en-US" sz="1800" spc="-1" strike="noStrike">
                <a:solidFill>
                  <a:srgbClr val="ce181e"/>
                </a:solidFill>
                <a:latin typeface="Arial"/>
              </a:rPr>
              <a:t>normalization</a:t>
            </a:r>
            <a:endParaRPr b="0" lang="en-US" sz="1800" spc="-1" strike="noStrike">
              <a:solidFill>
                <a:srgbClr val="f58220"/>
              </a:solidFill>
              <a:latin typeface="Arial"/>
            </a:endParaRPr>
          </a:p>
        </p:txBody>
      </p:sp>
      <p:sp>
        <p:nvSpPr>
          <p:cNvPr id="104" name="CustomShape 8"/>
          <p:cNvSpPr/>
          <p:nvPr/>
        </p:nvSpPr>
        <p:spPr>
          <a:xfrm>
            <a:off x="3566160" y="3036240"/>
            <a:ext cx="914400" cy="493200"/>
          </a:xfrm>
          <a:prstGeom prst="rect">
            <a:avLst/>
          </a:prstGeom>
          <a:noFill/>
          <a:ln w="36720">
            <a:solidFill>
              <a:srgbClr val="ed1c24"/>
            </a:solidFill>
            <a:round/>
          </a:ln>
        </p:spPr>
        <p:style>
          <a:lnRef idx="0"/>
          <a:fillRef idx="0"/>
          <a:effectRef idx="0"/>
          <a:fontRef idx="minor"/>
        </p:style>
      </p:sp>
      <p:sp>
        <p:nvSpPr>
          <p:cNvPr id="105" name="CustomShape 9"/>
          <p:cNvSpPr/>
          <p:nvPr/>
        </p:nvSpPr>
        <p:spPr>
          <a:xfrm>
            <a:off x="3566160" y="3900240"/>
            <a:ext cx="914400" cy="397440"/>
          </a:xfrm>
          <a:prstGeom prst="rect">
            <a:avLst/>
          </a:prstGeom>
          <a:noFill/>
          <a:ln w="36720">
            <a:solidFill>
              <a:srgbClr val="72bf44"/>
            </a:solidFill>
            <a:round/>
          </a:ln>
        </p:spPr>
        <p:style>
          <a:lnRef idx="0"/>
          <a:fillRef idx="0"/>
          <a:effectRef idx="0"/>
          <a:fontRef idx="minor"/>
        </p:style>
      </p:sp>
      <p:sp>
        <p:nvSpPr>
          <p:cNvPr id="106" name="TextShape 10"/>
          <p:cNvSpPr txBox="1"/>
          <p:nvPr/>
        </p:nvSpPr>
        <p:spPr>
          <a:xfrm>
            <a:off x="2133360" y="3643200"/>
            <a:ext cx="2848320" cy="858240"/>
          </a:xfrm>
          <a:prstGeom prst="rect">
            <a:avLst/>
          </a:prstGeom>
          <a:noFill/>
          <a:ln>
            <a:noFill/>
          </a:ln>
        </p:spPr>
        <p:txBody>
          <a:bodyPr lIns="90000" rIns="90000" tIns="45000" bIns="45000"/>
          <a:p>
            <a:r>
              <a:rPr b="0" lang="en-US" sz="1800" spc="-1" strike="noStrike">
                <a:solidFill>
                  <a:srgbClr val="72bf44"/>
                </a:solidFill>
                <a:latin typeface="Arial"/>
              </a:rPr>
              <a:t>Differential</a:t>
            </a:r>
            <a:endParaRPr b="0" lang="en-US" sz="1800" spc="-1" strike="noStrike">
              <a:solidFill>
                <a:srgbClr val="72bf44"/>
              </a:solidFill>
              <a:latin typeface="Arial"/>
            </a:endParaRPr>
          </a:p>
          <a:p>
            <a:r>
              <a:rPr b="0" lang="en-US" sz="1800" spc="-1" strike="noStrike">
                <a:solidFill>
                  <a:srgbClr val="72bf44"/>
                </a:solidFill>
                <a:latin typeface="Arial"/>
              </a:rPr>
              <a:t>expression</a:t>
            </a:r>
            <a:endParaRPr b="0" lang="en-US" sz="1800" spc="-1" strike="noStrike">
              <a:solidFill>
                <a:srgbClr val="72bf44"/>
              </a:solidFill>
              <a:latin typeface="Arial"/>
            </a:endParaRPr>
          </a:p>
          <a:p>
            <a:r>
              <a:rPr b="0" lang="en-US" sz="1800" spc="-1" strike="noStrike">
                <a:solidFill>
                  <a:srgbClr val="72bf44"/>
                </a:solidFill>
                <a:latin typeface="Arial"/>
              </a:rPr>
              <a:t>analysis</a:t>
            </a:r>
            <a:endParaRPr b="0" lang="en-US" sz="1800" spc="-1" strike="noStrike">
              <a:solidFill>
                <a:srgbClr val="72bf44"/>
              </a:solidFill>
              <a:latin typeface="Arial"/>
            </a:endParaRPr>
          </a:p>
        </p:txBody>
      </p:sp>
      <p:sp>
        <p:nvSpPr>
          <p:cNvPr id="107" name="CustomShape 11"/>
          <p:cNvSpPr/>
          <p:nvPr/>
        </p:nvSpPr>
        <p:spPr>
          <a:xfrm>
            <a:off x="3494160" y="4836240"/>
            <a:ext cx="2266560" cy="397440"/>
          </a:xfrm>
          <a:prstGeom prst="rect">
            <a:avLst/>
          </a:prstGeom>
          <a:noFill/>
          <a:ln w="36720">
            <a:solidFill>
              <a:srgbClr val="a3238e"/>
            </a:solidFill>
            <a:round/>
          </a:ln>
        </p:spPr>
        <p:style>
          <a:lnRef idx="0"/>
          <a:fillRef idx="0"/>
          <a:effectRef idx="0"/>
          <a:fontRef idx="minor"/>
        </p:style>
      </p:sp>
      <p:sp>
        <p:nvSpPr>
          <p:cNvPr id="108" name="TextShape 12"/>
          <p:cNvSpPr txBox="1"/>
          <p:nvPr/>
        </p:nvSpPr>
        <p:spPr>
          <a:xfrm>
            <a:off x="2133360" y="4723200"/>
            <a:ext cx="2848320" cy="858240"/>
          </a:xfrm>
          <a:prstGeom prst="rect">
            <a:avLst/>
          </a:prstGeom>
          <a:noFill/>
          <a:ln>
            <a:noFill/>
          </a:ln>
        </p:spPr>
        <p:txBody>
          <a:bodyPr lIns="90000" rIns="90000" tIns="45000" bIns="45000"/>
          <a:p>
            <a:r>
              <a:rPr b="0" lang="en-US" sz="1800" spc="-1" strike="noStrike">
                <a:solidFill>
                  <a:srgbClr val="a3238e"/>
                </a:solidFill>
                <a:latin typeface="Arial"/>
              </a:rPr>
              <a:t>Functional</a:t>
            </a:r>
            <a:endParaRPr b="0" lang="en-US" sz="1800" spc="-1" strike="noStrike">
              <a:solidFill>
                <a:srgbClr val="a3238e"/>
              </a:solidFill>
              <a:latin typeface="Arial"/>
            </a:endParaRPr>
          </a:p>
          <a:p>
            <a:r>
              <a:rPr b="0" lang="en-US" sz="1800" spc="-1" strike="noStrike">
                <a:solidFill>
                  <a:srgbClr val="a3238e"/>
                </a:solidFill>
                <a:latin typeface="Arial"/>
              </a:rPr>
              <a:t>enrichment</a:t>
            </a:r>
            <a:endParaRPr b="0" lang="en-US" sz="1800" spc="-1" strike="noStrike">
              <a:solidFill>
                <a:srgbClr val="a3238e"/>
              </a:solidFill>
              <a:latin typeface="Arial"/>
            </a:endParaRPr>
          </a:p>
        </p:txBody>
      </p:sp>
      <p:sp>
        <p:nvSpPr>
          <p:cNvPr id="109" name="TextShape 13"/>
          <p:cNvSpPr txBox="1"/>
          <p:nvPr/>
        </p:nvSpPr>
        <p:spPr>
          <a:xfrm>
            <a:off x="7589520" y="5248080"/>
            <a:ext cx="2560320" cy="602280"/>
          </a:xfrm>
          <a:prstGeom prst="rect">
            <a:avLst/>
          </a:prstGeom>
          <a:noFill/>
          <a:ln>
            <a:noFill/>
          </a:ln>
        </p:spPr>
        <p:txBody>
          <a:bodyPr lIns="90000" rIns="90000" tIns="45000" bIns="45000"/>
          <a:p>
            <a:r>
              <a:rPr b="0" lang="en-US" sz="1800" spc="-1" strike="noStrike">
                <a:latin typeface="Arial"/>
              </a:rPr>
              <a:t>Wang &amp; Ma’ayan, 2016</a:t>
            </a:r>
            <a:endParaRPr b="0" lang="en-US"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rPr>
              <a:t>Stage 1: Processing and quality control of raw sequencing reads </a:t>
            </a:r>
            <a:endParaRPr b="0" lang="en-US" sz="3300" spc="-1" strike="noStrike">
              <a:latin typeface="Arial"/>
            </a:endParaRPr>
          </a:p>
        </p:txBody>
      </p:sp>
      <p:sp>
        <p:nvSpPr>
          <p:cNvPr id="111" name="CustomShape 2"/>
          <p:cNvSpPr/>
          <p:nvPr/>
        </p:nvSpPr>
        <p:spPr>
          <a:xfrm>
            <a:off x="1620000" y="1368000"/>
            <a:ext cx="8099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ff"/>
              </a:buClr>
              <a:buSzPct val="40000"/>
              <a:buFont typeface="Wingdings" charset="2"/>
              <a:buChar char=""/>
            </a:pPr>
            <a:r>
              <a:rPr b="0" lang="en-US" sz="2800" spc="-1" strike="noStrike">
                <a:solidFill>
                  <a:srgbClr val="050505"/>
                </a:solidFill>
                <a:latin typeface="Arial"/>
              </a:rPr>
              <a:t>Reads </a:t>
            </a:r>
            <a:r>
              <a:rPr b="0" lang="en-US" sz="2800" spc="-1" strike="noStrike">
                <a:solidFill>
                  <a:srgbClr val="050505"/>
                </a:solidFill>
                <a:latin typeface="Arial"/>
              </a:rPr>
              <a:t>are often </a:t>
            </a:r>
            <a:r>
              <a:rPr b="0" lang="en-US" sz="2800" spc="-1" strike="noStrike">
                <a:solidFill>
                  <a:srgbClr val="050505"/>
                </a:solidFill>
                <a:latin typeface="Arial"/>
              </a:rPr>
              <a:t>assessed </a:t>
            </a:r>
            <a:r>
              <a:rPr b="0" lang="en-US" sz="2800" spc="-1" strike="noStrike">
                <a:solidFill>
                  <a:srgbClr val="050505"/>
                </a:solidFill>
                <a:latin typeface="Arial"/>
              </a:rPr>
              <a:t>for:</a:t>
            </a:r>
            <a:endParaRPr b="0" lang="en-US" sz="2800" spc="-1" strike="noStrike">
              <a:latin typeface="Arial"/>
            </a:endParaRPr>
          </a:p>
          <a:p>
            <a:pPr lvl="3" marL="864000" indent="-216000">
              <a:lnSpc>
                <a:spcPct val="100000"/>
              </a:lnSpc>
              <a:spcAft>
                <a:spcPts val="1060"/>
              </a:spcAft>
              <a:buClr>
                <a:srgbClr val="000000"/>
              </a:buClr>
              <a:buSzPct val="45000"/>
              <a:buFont typeface="Wingdings" charset="2"/>
              <a:buChar char=""/>
            </a:pPr>
            <a:r>
              <a:rPr b="0" lang="en-US" sz="2400" spc="-1" strike="noStrike">
                <a:solidFill>
                  <a:srgbClr val="050505"/>
                </a:solidFill>
                <a:latin typeface="Arial"/>
              </a:rPr>
              <a:t>Sequen</a:t>
            </a:r>
            <a:r>
              <a:rPr b="0" lang="en-US" sz="2400" spc="-1" strike="noStrike">
                <a:solidFill>
                  <a:srgbClr val="050505"/>
                </a:solidFill>
                <a:latin typeface="Arial"/>
              </a:rPr>
              <a:t>cing </a:t>
            </a:r>
            <a:r>
              <a:rPr b="0" lang="en-US" sz="2400" spc="-1" strike="noStrike">
                <a:solidFill>
                  <a:srgbClr val="050505"/>
                </a:solidFill>
                <a:latin typeface="Arial"/>
              </a:rPr>
              <a:t>quality </a:t>
            </a:r>
            <a:r>
              <a:rPr b="0" lang="en-US" sz="2400" spc="-1" strike="noStrike">
                <a:solidFill>
                  <a:srgbClr val="050505"/>
                </a:solidFill>
                <a:latin typeface="Arial"/>
              </a:rPr>
              <a:t>per </a:t>
            </a:r>
            <a:r>
              <a:rPr b="0" lang="en-US" sz="2400" spc="-1" strike="noStrike">
                <a:solidFill>
                  <a:srgbClr val="050505"/>
                </a:solidFill>
                <a:latin typeface="Arial"/>
              </a:rPr>
              <a:t>base</a:t>
            </a:r>
            <a:endParaRPr b="0" lang="en-US" sz="2400" spc="-1" strike="noStrike">
              <a:latin typeface="Arial"/>
            </a:endParaRPr>
          </a:p>
          <a:p>
            <a:pPr lvl="4" marL="1080000" indent="-216000">
              <a:lnSpc>
                <a:spcPct val="100000"/>
              </a:lnSpc>
              <a:spcAft>
                <a:spcPts val="1060"/>
              </a:spcAft>
              <a:buClr>
                <a:srgbClr val="000000"/>
              </a:buClr>
              <a:buSzPct val="45000"/>
              <a:buFont typeface="Wingdings" charset="2"/>
              <a:buChar char=""/>
            </a:pPr>
            <a:r>
              <a:rPr b="0" lang="en-US" sz="1800" spc="-1" strike="noStrike">
                <a:solidFill>
                  <a:srgbClr val="050505"/>
                </a:solidFill>
                <a:latin typeface="Arial"/>
              </a:rPr>
              <a:t>We </a:t>
            </a:r>
            <a:r>
              <a:rPr b="0" lang="en-US" sz="1800" spc="-1" strike="noStrike">
                <a:solidFill>
                  <a:srgbClr val="050505"/>
                </a:solidFill>
                <a:latin typeface="Arial"/>
              </a:rPr>
              <a:t>expect </a:t>
            </a:r>
            <a:r>
              <a:rPr b="0" lang="en-US" sz="1800" spc="-1" strike="noStrike">
                <a:solidFill>
                  <a:srgbClr val="050505"/>
                </a:solidFill>
                <a:latin typeface="Arial"/>
              </a:rPr>
              <a:t>generally </a:t>
            </a:r>
            <a:r>
              <a:rPr b="0" lang="en-US" sz="1800" spc="-1" strike="noStrike">
                <a:solidFill>
                  <a:srgbClr val="050505"/>
                </a:solidFill>
                <a:latin typeface="Arial"/>
              </a:rPr>
              <a:t>high </a:t>
            </a:r>
            <a:r>
              <a:rPr b="0" lang="en-US" sz="1800" spc="-1" strike="noStrike">
                <a:solidFill>
                  <a:srgbClr val="050505"/>
                </a:solidFill>
                <a:latin typeface="Arial"/>
              </a:rPr>
              <a:t>quality at </a:t>
            </a:r>
            <a:r>
              <a:rPr b="0" lang="en-US" sz="1800" spc="-1" strike="noStrike">
                <a:solidFill>
                  <a:srgbClr val="050505"/>
                </a:solidFill>
                <a:latin typeface="Arial"/>
              </a:rPr>
              <a:t>all bases</a:t>
            </a:r>
            <a:endParaRPr b="0" lang="en-US" sz="1800" spc="-1" strike="noStrike">
              <a:latin typeface="Arial"/>
            </a:endParaRPr>
          </a:p>
          <a:p>
            <a:pPr lvl="3" marL="864000" indent="-216000">
              <a:lnSpc>
                <a:spcPct val="100000"/>
              </a:lnSpc>
              <a:spcAft>
                <a:spcPts val="1060"/>
              </a:spcAft>
              <a:buClr>
                <a:srgbClr val="000000"/>
              </a:buClr>
              <a:buSzPct val="45000"/>
              <a:buFont typeface="Wingdings" charset="2"/>
              <a:buChar char=""/>
            </a:pPr>
            <a:r>
              <a:rPr b="0" lang="en-US" sz="2400" spc="-1" strike="noStrike">
                <a:solidFill>
                  <a:srgbClr val="050505"/>
                </a:solidFill>
                <a:latin typeface="Arial"/>
              </a:rPr>
              <a:t>Sequen</a:t>
            </a:r>
            <a:r>
              <a:rPr b="0" lang="en-US" sz="2400" spc="-1" strike="noStrike">
                <a:solidFill>
                  <a:srgbClr val="050505"/>
                </a:solidFill>
                <a:latin typeface="Arial"/>
              </a:rPr>
              <a:t>cing </a:t>
            </a:r>
            <a:r>
              <a:rPr b="0" lang="en-US" sz="2400" spc="-1" strike="noStrike">
                <a:solidFill>
                  <a:srgbClr val="050505"/>
                </a:solidFill>
                <a:latin typeface="Arial"/>
              </a:rPr>
              <a:t>quality </a:t>
            </a:r>
            <a:r>
              <a:rPr b="0" lang="en-US" sz="2400" spc="-1" strike="noStrike">
                <a:solidFill>
                  <a:srgbClr val="050505"/>
                </a:solidFill>
                <a:latin typeface="Arial"/>
              </a:rPr>
              <a:t>per </a:t>
            </a:r>
            <a:r>
              <a:rPr b="0" lang="en-US" sz="2400" spc="-1" strike="noStrike">
                <a:solidFill>
                  <a:srgbClr val="050505"/>
                </a:solidFill>
                <a:latin typeface="Arial"/>
              </a:rPr>
              <a:t>read</a:t>
            </a:r>
            <a:endParaRPr b="0" lang="en-US" sz="2400" spc="-1" strike="noStrike">
              <a:latin typeface="Arial"/>
            </a:endParaRPr>
          </a:p>
          <a:p>
            <a:pPr lvl="4" marL="1080000" indent="-216000">
              <a:lnSpc>
                <a:spcPct val="100000"/>
              </a:lnSpc>
              <a:spcAft>
                <a:spcPts val="1060"/>
              </a:spcAft>
              <a:buClr>
                <a:srgbClr val="000000"/>
              </a:buClr>
              <a:buSzPct val="45000"/>
              <a:buFont typeface="Wingdings" charset="2"/>
              <a:buChar char=""/>
            </a:pPr>
            <a:r>
              <a:rPr b="0" lang="en-US" sz="1800" spc="-1" strike="noStrike">
                <a:solidFill>
                  <a:srgbClr val="050505"/>
                </a:solidFill>
                <a:latin typeface="Arial"/>
              </a:rPr>
              <a:t>We </a:t>
            </a:r>
            <a:r>
              <a:rPr b="0" lang="en-US" sz="1800" spc="-1" strike="noStrike">
                <a:solidFill>
                  <a:srgbClr val="050505"/>
                </a:solidFill>
                <a:latin typeface="Arial"/>
              </a:rPr>
              <a:t>expect </a:t>
            </a:r>
            <a:r>
              <a:rPr b="0" lang="en-US" sz="1800" spc="-1" strike="noStrike">
                <a:solidFill>
                  <a:srgbClr val="050505"/>
                </a:solidFill>
                <a:latin typeface="Arial"/>
              </a:rPr>
              <a:t>high </a:t>
            </a:r>
            <a:r>
              <a:rPr b="0" lang="en-US" sz="1800" spc="-1" strike="noStrike">
                <a:solidFill>
                  <a:srgbClr val="050505"/>
                </a:solidFill>
                <a:latin typeface="Arial"/>
              </a:rPr>
              <a:t>quality </a:t>
            </a:r>
            <a:r>
              <a:rPr b="0" lang="en-US" sz="1800" spc="-1" strike="noStrike">
                <a:solidFill>
                  <a:srgbClr val="050505"/>
                </a:solidFill>
                <a:latin typeface="Arial"/>
              </a:rPr>
              <a:t>for </a:t>
            </a:r>
            <a:r>
              <a:rPr b="0" lang="en-US" sz="1800" spc="-1" strike="noStrike">
                <a:solidFill>
                  <a:srgbClr val="050505"/>
                </a:solidFill>
                <a:latin typeface="Arial"/>
              </a:rPr>
              <a:t>longer </a:t>
            </a:r>
            <a:r>
              <a:rPr b="0" lang="en-US" sz="1800" spc="-1" strike="noStrike">
                <a:solidFill>
                  <a:srgbClr val="050505"/>
                </a:solidFill>
                <a:latin typeface="Arial"/>
              </a:rPr>
              <a:t>reads</a:t>
            </a:r>
            <a:endParaRPr b="0" lang="en-US" sz="1800" spc="-1" strike="noStrike">
              <a:latin typeface="Arial"/>
            </a:endParaRPr>
          </a:p>
          <a:p>
            <a:pPr lvl="3" marL="864000" indent="-216000">
              <a:lnSpc>
                <a:spcPct val="100000"/>
              </a:lnSpc>
              <a:spcAft>
                <a:spcPts val="1060"/>
              </a:spcAft>
              <a:buClr>
                <a:srgbClr val="000000"/>
              </a:buClr>
              <a:buSzPct val="45000"/>
              <a:buFont typeface="Wingdings" charset="2"/>
              <a:buChar char=""/>
            </a:pPr>
            <a:r>
              <a:rPr b="0" lang="en-US" sz="2400" spc="-1" strike="noStrike">
                <a:solidFill>
                  <a:srgbClr val="050505"/>
                </a:solidFill>
                <a:latin typeface="Arial"/>
              </a:rPr>
              <a:t>Sequen</a:t>
            </a:r>
            <a:r>
              <a:rPr b="0" lang="en-US" sz="2400" spc="-1" strike="noStrike">
                <a:solidFill>
                  <a:srgbClr val="050505"/>
                </a:solidFill>
                <a:latin typeface="Arial"/>
              </a:rPr>
              <a:t>ce </a:t>
            </a:r>
            <a:r>
              <a:rPr b="0" lang="en-US" sz="2400" spc="-1" strike="noStrike">
                <a:solidFill>
                  <a:srgbClr val="050505"/>
                </a:solidFill>
                <a:latin typeface="Arial"/>
              </a:rPr>
              <a:t>content </a:t>
            </a:r>
            <a:r>
              <a:rPr b="0" lang="en-US" sz="2400" spc="-1" strike="noStrike">
                <a:solidFill>
                  <a:srgbClr val="050505"/>
                </a:solidFill>
                <a:latin typeface="Arial"/>
              </a:rPr>
              <a:t>(nucleot</a:t>
            </a:r>
            <a:r>
              <a:rPr b="0" lang="en-US" sz="2400" spc="-1" strike="noStrike">
                <a:solidFill>
                  <a:srgbClr val="050505"/>
                </a:solidFill>
                <a:latin typeface="Arial"/>
              </a:rPr>
              <a:t>ide </a:t>
            </a:r>
            <a:r>
              <a:rPr b="0" lang="en-US" sz="2400" spc="-1" strike="noStrike">
                <a:solidFill>
                  <a:srgbClr val="050505"/>
                </a:solidFill>
                <a:latin typeface="Arial"/>
              </a:rPr>
              <a:t>base </a:t>
            </a:r>
            <a:r>
              <a:rPr b="0" lang="en-US" sz="2400" spc="-1" strike="noStrike">
                <a:solidFill>
                  <a:srgbClr val="050505"/>
                </a:solidFill>
                <a:latin typeface="Arial"/>
              </a:rPr>
              <a:t>composi</a:t>
            </a:r>
            <a:r>
              <a:rPr b="0" lang="en-US" sz="2400" spc="-1" strike="noStrike">
                <a:solidFill>
                  <a:srgbClr val="050505"/>
                </a:solidFill>
                <a:latin typeface="Arial"/>
              </a:rPr>
              <a:t>tion)</a:t>
            </a:r>
            <a:endParaRPr b="0" lang="en-US" sz="2400" spc="-1" strike="noStrike">
              <a:latin typeface="Arial"/>
            </a:endParaRPr>
          </a:p>
          <a:p>
            <a:pPr lvl="4" marL="1080000" indent="-216000">
              <a:lnSpc>
                <a:spcPct val="100000"/>
              </a:lnSpc>
              <a:spcAft>
                <a:spcPts val="1060"/>
              </a:spcAft>
              <a:buClr>
                <a:srgbClr val="000000"/>
              </a:buClr>
              <a:buSzPct val="45000"/>
              <a:buFont typeface="Wingdings" charset="2"/>
              <a:buChar char=""/>
            </a:pPr>
            <a:r>
              <a:rPr b="0" lang="en-US" sz="1800" spc="-1" strike="noStrike">
                <a:solidFill>
                  <a:srgbClr val="050505"/>
                </a:solidFill>
                <a:latin typeface="Arial"/>
              </a:rPr>
              <a:t>We </a:t>
            </a:r>
            <a:r>
              <a:rPr b="0" lang="en-US" sz="1800" spc="-1" strike="noStrike">
                <a:solidFill>
                  <a:srgbClr val="050505"/>
                </a:solidFill>
                <a:latin typeface="Arial"/>
              </a:rPr>
              <a:t>expect a </a:t>
            </a:r>
            <a:r>
              <a:rPr b="0" lang="en-US" sz="1800" spc="-1" strike="noStrike">
                <a:solidFill>
                  <a:srgbClr val="050505"/>
                </a:solidFill>
                <a:latin typeface="Arial"/>
              </a:rPr>
              <a:t>roughly </a:t>
            </a:r>
            <a:r>
              <a:rPr b="0" lang="en-US" sz="1800" spc="-1" strike="noStrike">
                <a:solidFill>
                  <a:srgbClr val="050505"/>
                </a:solidFill>
                <a:latin typeface="Arial"/>
              </a:rPr>
              <a:t>uniform </a:t>
            </a:r>
            <a:r>
              <a:rPr b="0" lang="en-US" sz="1800" spc="-1" strike="noStrike">
                <a:solidFill>
                  <a:srgbClr val="050505"/>
                </a:solidFill>
                <a:latin typeface="Arial"/>
              </a:rPr>
              <a:t>base </a:t>
            </a:r>
            <a:r>
              <a:rPr b="0" lang="en-US" sz="1800" spc="-1" strike="noStrike">
                <a:solidFill>
                  <a:srgbClr val="050505"/>
                </a:solidFill>
                <a:latin typeface="Arial"/>
              </a:rPr>
              <a:t>composit</a:t>
            </a:r>
            <a:r>
              <a:rPr b="0" lang="en-US" sz="1800" spc="-1" strike="noStrike">
                <a:solidFill>
                  <a:srgbClr val="050505"/>
                </a:solidFill>
                <a:latin typeface="Arial"/>
              </a:rPr>
              <a:t>ion </a:t>
            </a:r>
            <a:r>
              <a:rPr b="0" lang="en-US" sz="1800" spc="-1" strike="noStrike">
                <a:solidFill>
                  <a:srgbClr val="050505"/>
                </a:solidFill>
                <a:latin typeface="Arial"/>
              </a:rPr>
              <a:t>across </a:t>
            </a:r>
            <a:r>
              <a:rPr b="0" lang="en-US" sz="1800" spc="-1" strike="noStrike">
                <a:solidFill>
                  <a:srgbClr val="050505"/>
                </a:solidFill>
                <a:latin typeface="Arial"/>
              </a:rPr>
              <a:t>the read </a:t>
            </a:r>
            <a:r>
              <a:rPr b="0" lang="en-US" sz="1800" spc="-1" strike="noStrike">
                <a:solidFill>
                  <a:srgbClr val="050505"/>
                </a:solidFill>
                <a:latin typeface="Arial"/>
              </a:rPr>
              <a:t>(except </a:t>
            </a:r>
            <a:r>
              <a:rPr b="0" lang="en-US" sz="1800" spc="-1" strike="noStrike">
                <a:solidFill>
                  <a:srgbClr val="050505"/>
                </a:solidFill>
                <a:latin typeface="Arial"/>
              </a:rPr>
              <a:t>maybe </a:t>
            </a:r>
            <a:r>
              <a:rPr b="0" lang="en-US" sz="1800" spc="-1" strike="noStrike">
                <a:solidFill>
                  <a:srgbClr val="050505"/>
                </a:solidFill>
                <a:latin typeface="Arial"/>
              </a:rPr>
              <a:t>for the </a:t>
            </a:r>
            <a:r>
              <a:rPr b="0" lang="en-US" sz="1800" spc="-1" strike="noStrike">
                <a:solidFill>
                  <a:srgbClr val="050505"/>
                </a:solidFill>
                <a:latin typeface="Arial"/>
              </a:rPr>
              <a:t>initial </a:t>
            </a:r>
            <a:r>
              <a:rPr b="0" lang="en-US" sz="1800" spc="-1" strike="noStrike">
                <a:solidFill>
                  <a:srgbClr val="050505"/>
                </a:solidFill>
                <a:latin typeface="Arial"/>
              </a:rPr>
              <a:t>bases; </a:t>
            </a:r>
            <a:r>
              <a:rPr b="0" lang="en-US" sz="1800" spc="-1" strike="noStrike">
                <a:solidFill>
                  <a:srgbClr val="050505"/>
                </a:solidFill>
                <a:latin typeface="Arial"/>
              </a:rPr>
              <a:t>depends </a:t>
            </a:r>
            <a:r>
              <a:rPr b="0" lang="en-US" sz="1800" spc="-1" strike="noStrike">
                <a:solidFill>
                  <a:srgbClr val="050505"/>
                </a:solidFill>
                <a:latin typeface="Arial"/>
              </a:rPr>
              <a:t>on how </a:t>
            </a:r>
            <a:r>
              <a:rPr b="0" lang="en-US" sz="1800" spc="-1" strike="noStrike">
                <a:solidFill>
                  <a:srgbClr val="050505"/>
                </a:solidFill>
                <a:latin typeface="Arial"/>
              </a:rPr>
              <a:t>RNA </a:t>
            </a:r>
            <a:r>
              <a:rPr b="0" lang="en-US" sz="1800" spc="-1" strike="noStrike">
                <a:solidFill>
                  <a:srgbClr val="050505"/>
                </a:solidFill>
                <a:latin typeface="Arial"/>
              </a:rPr>
              <a:t>prepared</a:t>
            </a:r>
            <a:r>
              <a:rPr b="0" lang="en-US" sz="1800" spc="-1" strike="noStrike">
                <a:solidFill>
                  <a:srgbClr val="050505"/>
                </a:solidFill>
                <a:latin typeface="Arial"/>
              </a:rPr>
              <a:t>)</a:t>
            </a:r>
            <a:endParaRPr b="0" lang="en-US" sz="1800" spc="-1" strike="noStrike">
              <a:latin typeface="Arial"/>
            </a:endParaRPr>
          </a:p>
          <a:p>
            <a:pPr lvl="3" marL="864000" indent="-216000">
              <a:lnSpc>
                <a:spcPct val="100000"/>
              </a:lnSpc>
              <a:spcAft>
                <a:spcPts val="1060"/>
              </a:spcAft>
              <a:buClr>
                <a:srgbClr val="000000"/>
              </a:buClr>
              <a:buSzPct val="45000"/>
              <a:buFont typeface="Wingdings" charset="2"/>
              <a:buChar char=""/>
            </a:pPr>
            <a:r>
              <a:rPr b="0" lang="en-US" sz="2400" spc="-1" strike="noStrike">
                <a:solidFill>
                  <a:srgbClr val="050505"/>
                </a:solidFill>
                <a:latin typeface="Arial"/>
              </a:rPr>
              <a:t>Per </a:t>
            </a:r>
            <a:r>
              <a:rPr b="0" lang="en-US" sz="2400" spc="-1" strike="noStrike">
                <a:solidFill>
                  <a:srgbClr val="050505"/>
                </a:solidFill>
                <a:latin typeface="Arial"/>
              </a:rPr>
              <a:t>base ‘N’ </a:t>
            </a:r>
            <a:r>
              <a:rPr b="0" lang="en-US" sz="2400" spc="-1" strike="noStrike">
                <a:solidFill>
                  <a:srgbClr val="050505"/>
                </a:solidFill>
                <a:latin typeface="Arial"/>
              </a:rPr>
              <a:t>content </a:t>
            </a:r>
            <a:r>
              <a:rPr b="0" lang="en-US" sz="2400" spc="-1" strike="noStrike">
                <a:solidFill>
                  <a:srgbClr val="050505"/>
                </a:solidFill>
                <a:latin typeface="Arial"/>
              </a:rPr>
              <a:t>(or non-</a:t>
            </a:r>
            <a:r>
              <a:rPr b="0" lang="en-US" sz="2400" spc="-1" strike="noStrike">
                <a:solidFill>
                  <a:srgbClr val="050505"/>
                </a:solidFill>
                <a:latin typeface="Arial"/>
              </a:rPr>
              <a:t>call)</a:t>
            </a:r>
            <a:endParaRPr b="0" lang="en-US" sz="2400" spc="-1" strike="noStrike">
              <a:latin typeface="Arial"/>
            </a:endParaRPr>
          </a:p>
          <a:p>
            <a:pPr lvl="4" marL="1080000" indent="-216000">
              <a:lnSpc>
                <a:spcPct val="100000"/>
              </a:lnSpc>
              <a:spcAft>
                <a:spcPts val="1060"/>
              </a:spcAft>
              <a:buClr>
                <a:srgbClr val="000000"/>
              </a:buClr>
              <a:buSzPct val="45000"/>
              <a:buFont typeface="Wingdings" charset="2"/>
              <a:buChar char=""/>
            </a:pPr>
            <a:r>
              <a:rPr b="0" lang="en-US" sz="1800" spc="-1" strike="noStrike">
                <a:solidFill>
                  <a:srgbClr val="050505"/>
                </a:solidFill>
                <a:latin typeface="Arial"/>
              </a:rPr>
              <a:t>Indicates </a:t>
            </a:r>
            <a:r>
              <a:rPr b="0" lang="en-US" sz="1800" spc="-1" strike="noStrike">
                <a:solidFill>
                  <a:srgbClr val="050505"/>
                </a:solidFill>
                <a:latin typeface="Arial"/>
              </a:rPr>
              <a:t>potential </a:t>
            </a:r>
            <a:r>
              <a:rPr b="0" lang="en-US" sz="1800" spc="-1" strike="noStrike">
                <a:solidFill>
                  <a:srgbClr val="050505"/>
                </a:solidFill>
                <a:latin typeface="Arial"/>
              </a:rPr>
              <a:t>instrume</a:t>
            </a:r>
            <a:r>
              <a:rPr b="0" lang="en-US" sz="1800" spc="-1" strike="noStrike">
                <a:solidFill>
                  <a:srgbClr val="050505"/>
                </a:solidFill>
                <a:latin typeface="Arial"/>
              </a:rPr>
              <a:t>nt failure</a:t>
            </a:r>
            <a:endParaRPr b="0" lang="en-US" sz="1800" spc="-1" strike="noStrike">
              <a:latin typeface="Arial"/>
            </a:endParaRPr>
          </a:p>
          <a:p>
            <a:pPr lvl="3" marL="864000" indent="-216000">
              <a:lnSpc>
                <a:spcPct val="100000"/>
              </a:lnSpc>
              <a:spcAft>
                <a:spcPts val="1060"/>
              </a:spcAft>
              <a:buClr>
                <a:srgbClr val="000000"/>
              </a:buClr>
              <a:buSzPct val="45000"/>
              <a:buFont typeface="Wingdings" charset="2"/>
              <a:buChar char=""/>
            </a:pPr>
            <a:r>
              <a:rPr b="0" lang="en-US" sz="2400" spc="-1" strike="noStrike">
                <a:solidFill>
                  <a:srgbClr val="050505"/>
                </a:solidFill>
                <a:latin typeface="Arial"/>
              </a:rPr>
              <a:t>Other </a:t>
            </a:r>
            <a:r>
              <a:rPr b="0" lang="en-US" sz="2400" spc="-1" strike="noStrike">
                <a:solidFill>
                  <a:srgbClr val="050505"/>
                </a:solidFill>
                <a:latin typeface="Arial"/>
              </a:rPr>
              <a:t>measur</a:t>
            </a:r>
            <a:r>
              <a:rPr b="0" lang="en-US" sz="2400" spc="-1" strike="noStrike">
                <a:solidFill>
                  <a:srgbClr val="050505"/>
                </a:solidFill>
                <a:latin typeface="Arial"/>
              </a:rPr>
              <a:t>es</a:t>
            </a:r>
            <a:endParaRPr b="0" lang="en-US" sz="2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rPr>
              <a:t>Stage 1: Processing and quality control of raw sequencing reads (cont’d) </a:t>
            </a:r>
            <a:endParaRPr b="0" lang="en-US" sz="3300" spc="-1" strike="noStrike">
              <a:latin typeface="Arial"/>
            </a:endParaRPr>
          </a:p>
        </p:txBody>
      </p:sp>
      <p:pic>
        <p:nvPicPr>
          <p:cNvPr id="113" name="" descr=""/>
          <p:cNvPicPr/>
          <p:nvPr/>
        </p:nvPicPr>
        <p:blipFill>
          <a:blip r:embed="rId1"/>
          <a:stretch/>
        </p:blipFill>
        <p:spPr>
          <a:xfrm>
            <a:off x="2011680" y="1280160"/>
            <a:ext cx="7135200" cy="4354560"/>
          </a:xfrm>
          <a:prstGeom prst="rect">
            <a:avLst/>
          </a:prstGeom>
          <a:ln>
            <a:noFill/>
          </a:ln>
        </p:spPr>
      </p:pic>
      <p:sp>
        <p:nvSpPr>
          <p:cNvPr id="114" name="TextShape 2"/>
          <p:cNvSpPr txBox="1"/>
          <p:nvPr/>
        </p:nvSpPr>
        <p:spPr>
          <a:xfrm>
            <a:off x="8138160" y="1737360"/>
            <a:ext cx="2011680" cy="3929760"/>
          </a:xfrm>
          <a:prstGeom prst="rect">
            <a:avLst/>
          </a:prstGeom>
          <a:noFill/>
          <a:ln>
            <a:noFill/>
          </a:ln>
        </p:spPr>
        <p:txBody>
          <a:bodyPr lIns="90000" rIns="90000" tIns="45000" bIns="45000"/>
          <a:p>
            <a:r>
              <a:rPr b="1" lang="en-US" sz="1800" spc="-1" strike="noStrike">
                <a:solidFill>
                  <a:srgbClr val="ce181e"/>
                </a:solidFill>
                <a:latin typeface="Arial"/>
              </a:rPr>
              <a:t>NOTE:</a:t>
            </a:r>
            <a:r>
              <a:rPr b="0" lang="en-US" sz="1800" spc="-1" strike="noStrike">
                <a:solidFill>
                  <a:srgbClr val="ce181e"/>
                </a:solidFill>
                <a:latin typeface="Arial"/>
              </a:rPr>
              <a:t> A ‘failure’ alert in the FastQC summary can be flagged simply because the data given (e.g. RNA sequencing data) isn’t of the same type as that for which FastQC was originally designed (e.g. DNA sequencing data)</a:t>
            </a:r>
            <a:endParaRPr b="0" lang="en-US" sz="1800" spc="-1" strike="noStrike">
              <a:solidFill>
                <a:srgbClr val="ce181e"/>
              </a:solidFill>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rPr>
              <a:t>Stage 2: Mapping of sequencing reads to genome</a:t>
            </a:r>
            <a:endParaRPr b="0" lang="en-US" sz="3300" spc="-1" strike="noStrike">
              <a:latin typeface="Arial"/>
            </a:endParaRPr>
          </a:p>
        </p:txBody>
      </p:sp>
      <p:pic>
        <p:nvPicPr>
          <p:cNvPr id="116" name="" descr=""/>
          <p:cNvPicPr/>
          <p:nvPr/>
        </p:nvPicPr>
        <p:blipFill>
          <a:blip r:embed="rId1"/>
          <a:stretch/>
        </p:blipFill>
        <p:spPr>
          <a:xfrm>
            <a:off x="3194640" y="1189440"/>
            <a:ext cx="4845960" cy="4401720"/>
          </a:xfrm>
          <a:prstGeom prst="rect">
            <a:avLst/>
          </a:prstGeom>
          <a:ln>
            <a:noFill/>
          </a:ln>
        </p:spPr>
      </p:pic>
      <p:sp>
        <p:nvSpPr>
          <p:cNvPr id="117" name="TextShape 2"/>
          <p:cNvSpPr txBox="1"/>
          <p:nvPr/>
        </p:nvSpPr>
        <p:spPr>
          <a:xfrm>
            <a:off x="8229600" y="1737360"/>
            <a:ext cx="1737360" cy="2649960"/>
          </a:xfrm>
          <a:prstGeom prst="rect">
            <a:avLst/>
          </a:prstGeom>
          <a:noFill/>
          <a:ln>
            <a:noFill/>
          </a:ln>
        </p:spPr>
        <p:txBody>
          <a:bodyPr lIns="90000" rIns="90000" tIns="45000" bIns="45000"/>
          <a:p>
            <a:r>
              <a:rPr b="0" lang="en-US" sz="1800" spc="-1" strike="noStrike">
                <a:solidFill>
                  <a:srgbClr val="ce181e"/>
                </a:solidFill>
                <a:latin typeface="Arial"/>
              </a:rPr>
              <a:t>The histogram-like plot to the left indicates the cumulative counts of sequencing reads at different positions in the genome.</a:t>
            </a:r>
            <a:endParaRPr b="0" lang="en-US" sz="1800" spc="-1" strike="noStrike">
              <a:solidFill>
                <a:srgbClr val="ce181e"/>
              </a:solid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rPr>
              <a:t>Stage 3: Assignment of reads to individual genes to attain expression measurements</a:t>
            </a:r>
            <a:endParaRPr b="0" lang="en-US" sz="3300" spc="-1" strike="noStrike">
              <a:latin typeface="Arial"/>
            </a:endParaRPr>
          </a:p>
        </p:txBody>
      </p:sp>
      <p:sp>
        <p:nvSpPr>
          <p:cNvPr id="119" name="CustomShape 2"/>
          <p:cNvSpPr/>
          <p:nvPr/>
        </p:nvSpPr>
        <p:spPr>
          <a:xfrm>
            <a:off x="1620000" y="1368000"/>
            <a:ext cx="8099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rPr>
              <a:t>Sequencing reads are aligned (‘mapped’) to a reference genome in which locations of genes are known</a:t>
            </a:r>
            <a:endParaRPr b="0" lang="en-US" sz="2400" spc="-1" strike="noStrike">
              <a:latin typeface="Arial"/>
            </a:endParaRPr>
          </a:p>
          <a:p>
            <a:pPr>
              <a:lnSpc>
                <a:spcPct val="100000"/>
              </a:lnSpc>
              <a:spcAft>
                <a:spcPts val="1060"/>
              </a:spcAft>
            </a:pPr>
            <a:endParaRPr b="0" lang="en-US" sz="2400" spc="-1" strike="noStrike">
              <a:latin typeface="Arial"/>
            </a:endParaRPr>
          </a:p>
          <a:p>
            <a:pPr marL="432000" indent="-32364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rPr>
              <a:t>Algorithms (like featureCounts) assign the aligned reads to each gene</a:t>
            </a:r>
            <a:endParaRPr b="0" lang="en-US" sz="2400" spc="-1" strike="noStrike">
              <a:latin typeface="Arial"/>
            </a:endParaRPr>
          </a:p>
          <a:p>
            <a:pPr lvl="1" marL="864000" indent="-323640">
              <a:lnSpc>
                <a:spcPct val="100000"/>
              </a:lnSpc>
              <a:spcAft>
                <a:spcPts val="848"/>
              </a:spcAft>
              <a:buClr>
                <a:srgbClr val="0066ff"/>
              </a:buClr>
              <a:buSzPct val="40000"/>
              <a:buFont typeface="Symbol"/>
              <a:buChar char=""/>
            </a:pPr>
            <a:r>
              <a:rPr b="0" lang="en-US" sz="2090" spc="-1" strike="noStrike">
                <a:solidFill>
                  <a:srgbClr val="050505"/>
                </a:solidFill>
                <a:latin typeface="Arial"/>
              </a:rPr>
              <a:t>Results in ‘digital’ measures of expression – one unit of expression per mapped read</a:t>
            </a:r>
            <a:endParaRPr b="0" lang="en-US" sz="2090" spc="-1" strike="noStrike">
              <a:latin typeface="Arial"/>
            </a:endParaRPr>
          </a:p>
          <a:p>
            <a:pPr>
              <a:lnSpc>
                <a:spcPct val="100000"/>
              </a:lnSpc>
              <a:spcAft>
                <a:spcPts val="1060"/>
              </a:spcAft>
            </a:pPr>
            <a:endParaRPr b="0" lang="en-US" sz="2090" spc="-1" strike="noStrike">
              <a:latin typeface="Arial"/>
            </a:endParaRPr>
          </a:p>
          <a:p>
            <a:pPr marL="432000" indent="-32364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rPr>
              <a:t>Counts are then normalized according to sequencing depth and/or gene length</a:t>
            </a:r>
            <a:endParaRPr b="0" lang="en-US" sz="2400" spc="-1" strike="noStrike">
              <a:latin typeface="Arial"/>
            </a:endParaRPr>
          </a:p>
          <a:p>
            <a:pPr lvl="1" marL="864000" indent="-323640">
              <a:lnSpc>
                <a:spcPct val="100000"/>
              </a:lnSpc>
              <a:spcAft>
                <a:spcPts val="848"/>
              </a:spcAft>
              <a:buClr>
                <a:srgbClr val="0066ff"/>
              </a:buClr>
              <a:buSzPct val="40000"/>
              <a:buFont typeface="Symbol"/>
              <a:buChar char=""/>
            </a:pPr>
            <a:r>
              <a:rPr b="0" lang="en-US" sz="2090" spc="-1" strike="noStrike">
                <a:solidFill>
                  <a:srgbClr val="050505"/>
                </a:solidFill>
                <a:latin typeface="Arial"/>
              </a:rPr>
              <a:t>Two common normalized expression measures are:</a:t>
            </a:r>
            <a:endParaRPr b="0" lang="en-US" sz="2090" spc="-1" strike="noStrike">
              <a:latin typeface="Arial"/>
            </a:endParaRPr>
          </a:p>
          <a:p>
            <a:pPr lvl="2" marL="1296000" indent="-287640">
              <a:lnSpc>
                <a:spcPct val="100000"/>
              </a:lnSpc>
              <a:spcAft>
                <a:spcPts val="632"/>
              </a:spcAft>
              <a:buClr>
                <a:srgbClr val="0066ff"/>
              </a:buClr>
              <a:buSzPct val="40000"/>
              <a:buFont typeface="Wingdings" charset="2"/>
              <a:buChar char=""/>
            </a:pPr>
            <a:r>
              <a:rPr b="0" lang="en-US" sz="1800" spc="-1" strike="noStrike">
                <a:solidFill>
                  <a:srgbClr val="050505"/>
                </a:solidFill>
                <a:latin typeface="Arial"/>
              </a:rPr>
              <a:t>CPM – transcripts or </a:t>
            </a:r>
            <a:r>
              <a:rPr b="0" lang="en-US" sz="1800" spc="-1" strike="noStrike" u="sng">
                <a:solidFill>
                  <a:srgbClr val="050505"/>
                </a:solidFill>
                <a:uFillTx/>
                <a:latin typeface="Arial"/>
              </a:rPr>
              <a:t>c</a:t>
            </a:r>
            <a:r>
              <a:rPr b="0" lang="en-US" sz="1800" spc="-1" strike="noStrike">
                <a:solidFill>
                  <a:srgbClr val="050505"/>
                </a:solidFill>
                <a:latin typeface="Arial"/>
              </a:rPr>
              <a:t>ounts </a:t>
            </a:r>
            <a:r>
              <a:rPr b="0" lang="en-US" sz="1800" spc="-1" strike="noStrike" u="sng">
                <a:solidFill>
                  <a:srgbClr val="050505"/>
                </a:solidFill>
                <a:uFillTx/>
                <a:latin typeface="Arial"/>
              </a:rPr>
              <a:t>p</a:t>
            </a:r>
            <a:r>
              <a:rPr b="0" lang="en-US" sz="1800" spc="-1" strike="noStrike">
                <a:solidFill>
                  <a:srgbClr val="050505"/>
                </a:solidFill>
                <a:latin typeface="Arial"/>
              </a:rPr>
              <a:t>er </a:t>
            </a:r>
            <a:r>
              <a:rPr b="0" lang="en-US" sz="1800" spc="-1" strike="noStrike" u="sng">
                <a:solidFill>
                  <a:srgbClr val="050505"/>
                </a:solidFill>
                <a:uFillTx/>
                <a:latin typeface="Arial"/>
              </a:rPr>
              <a:t>m</a:t>
            </a:r>
            <a:r>
              <a:rPr b="0" lang="en-US" sz="1800" spc="-1" strike="noStrike">
                <a:solidFill>
                  <a:srgbClr val="050505"/>
                </a:solidFill>
                <a:latin typeface="Arial"/>
              </a:rPr>
              <a:t>illion</a:t>
            </a:r>
            <a:endParaRPr b="0" lang="en-US" sz="1800" spc="-1" strike="noStrike">
              <a:latin typeface="Arial"/>
            </a:endParaRPr>
          </a:p>
          <a:p>
            <a:pPr lvl="6" marL="1512000" indent="-216000">
              <a:lnSpc>
                <a:spcPct val="100000"/>
              </a:lnSpc>
              <a:spcAft>
                <a:spcPts val="632"/>
              </a:spcAft>
              <a:buClr>
                <a:srgbClr val="000000"/>
              </a:buClr>
              <a:buSzPct val="45000"/>
              <a:buFont typeface="Wingdings" charset="2"/>
              <a:buChar char=""/>
            </a:pPr>
            <a:endParaRPr b="0" lang="en-US" sz="1800" spc="-1" strike="noStrike">
              <a:latin typeface="Arial"/>
            </a:endParaRPr>
          </a:p>
          <a:p>
            <a:pPr lvl="6" marL="1512000" indent="-216000">
              <a:lnSpc>
                <a:spcPct val="100000"/>
              </a:lnSpc>
              <a:spcAft>
                <a:spcPts val="632"/>
              </a:spcAft>
              <a:buClr>
                <a:srgbClr val="000000"/>
              </a:buClr>
              <a:buSzPct val="45000"/>
              <a:buFont typeface="Wingdings" charset="2"/>
              <a:buChar char=""/>
            </a:pPr>
            <a:endParaRPr b="0" lang="en-US" sz="1800" spc="-1" strike="noStrike">
              <a:latin typeface="Arial"/>
            </a:endParaRPr>
          </a:p>
          <a:p>
            <a:pPr lvl="6" marL="1512000" indent="-216000">
              <a:lnSpc>
                <a:spcPct val="100000"/>
              </a:lnSpc>
              <a:spcAft>
                <a:spcPts val="632"/>
              </a:spcAft>
              <a:buClr>
                <a:srgbClr val="000000"/>
              </a:buClr>
              <a:buSzPct val="45000"/>
              <a:buFont typeface="Wingdings" charset="2"/>
              <a:buChar char=""/>
            </a:pPr>
            <a:endParaRPr b="0" lang="en-US" sz="1800" spc="-1" strike="noStrike">
              <a:latin typeface="Arial"/>
            </a:endParaRPr>
          </a:p>
          <a:p>
            <a:pPr lvl="6" marL="1512000" indent="-216000">
              <a:lnSpc>
                <a:spcPct val="100000"/>
              </a:lnSpc>
              <a:spcAft>
                <a:spcPts val="632"/>
              </a:spcAft>
              <a:buClr>
                <a:srgbClr val="000000"/>
              </a:buClr>
              <a:buSzPct val="45000"/>
              <a:buFont typeface="Wingdings" charset="2"/>
              <a:buChar char=""/>
            </a:pPr>
            <a:endParaRPr b="0" lang="en-US" sz="1800" spc="-1" strike="noStrike">
              <a:latin typeface="Arial"/>
            </a:endParaRPr>
          </a:p>
          <a:p>
            <a:pPr lvl="6" marL="1512000" indent="-216000">
              <a:lnSpc>
                <a:spcPct val="100000"/>
              </a:lnSpc>
              <a:spcAft>
                <a:spcPts val="632"/>
              </a:spcAft>
              <a:buClr>
                <a:srgbClr val="000000"/>
              </a:buClr>
              <a:buSzPct val="45000"/>
              <a:buFont typeface="Wingdings" charset="2"/>
              <a:buChar char=""/>
            </a:pPr>
            <a:endParaRPr b="0" lang="en-US" sz="1800" spc="-1" strike="noStrike">
              <a:latin typeface="Arial"/>
            </a:endParaRPr>
          </a:p>
          <a:p>
            <a:pPr lvl="2" marL="1296000" indent="-287640">
              <a:lnSpc>
                <a:spcPct val="100000"/>
              </a:lnSpc>
              <a:spcAft>
                <a:spcPts val="632"/>
              </a:spcAft>
              <a:buClr>
                <a:srgbClr val="0066ff"/>
              </a:buClr>
              <a:buSzPct val="40000"/>
              <a:buFont typeface="Wingdings" charset="2"/>
              <a:buChar char=""/>
            </a:pPr>
            <a:r>
              <a:rPr b="0" lang="en-US" sz="1800" spc="-1" strike="noStrike">
                <a:solidFill>
                  <a:srgbClr val="050505"/>
                </a:solidFill>
                <a:latin typeface="Arial"/>
              </a:rPr>
              <a:t>RPKM – </a:t>
            </a:r>
            <a:r>
              <a:rPr b="0" lang="en-US" sz="1800" spc="-1" strike="noStrike" u="sng">
                <a:solidFill>
                  <a:srgbClr val="050505"/>
                </a:solidFill>
                <a:uFillTx/>
                <a:latin typeface="Arial"/>
              </a:rPr>
              <a:t>r</a:t>
            </a:r>
            <a:r>
              <a:rPr b="0" lang="en-US" sz="1800" spc="-1" strike="noStrike">
                <a:solidFill>
                  <a:srgbClr val="050505"/>
                </a:solidFill>
                <a:latin typeface="Arial"/>
              </a:rPr>
              <a:t>eads </a:t>
            </a:r>
            <a:r>
              <a:rPr b="0" lang="en-US" sz="1800" spc="-1" strike="noStrike" u="sng">
                <a:solidFill>
                  <a:srgbClr val="050505"/>
                </a:solidFill>
                <a:uFillTx/>
                <a:latin typeface="Arial"/>
              </a:rPr>
              <a:t>p</a:t>
            </a:r>
            <a:r>
              <a:rPr b="0" lang="en-US" sz="1800" spc="-1" strike="noStrike">
                <a:solidFill>
                  <a:srgbClr val="050505"/>
                </a:solidFill>
                <a:latin typeface="Arial"/>
              </a:rPr>
              <a:t>er </a:t>
            </a:r>
            <a:r>
              <a:rPr b="0" lang="en-US" sz="1800" spc="-1" strike="noStrike" u="sng">
                <a:solidFill>
                  <a:srgbClr val="050505"/>
                </a:solidFill>
                <a:uFillTx/>
                <a:latin typeface="Arial"/>
              </a:rPr>
              <a:t>k</a:t>
            </a:r>
            <a:r>
              <a:rPr b="0" lang="en-US" sz="1800" spc="-1" strike="noStrike">
                <a:solidFill>
                  <a:srgbClr val="050505"/>
                </a:solidFill>
                <a:latin typeface="Arial"/>
              </a:rPr>
              <a:t>ilobase per </a:t>
            </a:r>
            <a:r>
              <a:rPr b="0" lang="en-US" sz="1800" spc="-1" strike="noStrike" u="sng">
                <a:solidFill>
                  <a:srgbClr val="050505"/>
                </a:solidFill>
                <a:uFillTx/>
                <a:latin typeface="Arial"/>
              </a:rPr>
              <a:t>m</a:t>
            </a:r>
            <a:r>
              <a:rPr b="0" lang="en-US" sz="1800" spc="-1" strike="noStrike">
                <a:solidFill>
                  <a:srgbClr val="050505"/>
                </a:solidFill>
                <a:latin typeface="Arial"/>
              </a:rPr>
              <a:t>illion</a:t>
            </a:r>
            <a:endParaRPr b="0" lang="en-US" sz="1800" spc="-1" strike="noStrike">
              <a:latin typeface="Arial"/>
            </a:endParaRPr>
          </a:p>
        </p:txBody>
      </p:sp>
      <mc:AlternateContent>
        <mc:Choice xmlns:a14="http://schemas.microsoft.com/office/drawing/2010/main" Requires="a14">
          <p:sp>
            <p:nvSpPr>
              <p:cNvPr id="120" name="Formula 3"/>
              <p:cNvSpPr txBox="1"/>
              <p:nvPr/>
            </p:nvSpPr>
            <p:spPr>
              <a:xfrm>
                <a:off x="4708080" y="2669040"/>
                <a:ext cx="719640" cy="359640"/>
              </a:xfrm>
              <a:prstGeom prst="rect">
                <a:avLst/>
              </a:prstGeom>
            </p:spPr>
            <p:txBody>
              <a:bodyPr/>
              <a:p>
                <a14:m>
                  <m:oMath xmlns:m="http://schemas.openxmlformats.org/officeDocument/2006/math"/>
                </a14:m>
              </a:p>
            </p:txBody>
          </p:sp>
        </mc:Choice>
        <mc:Fallback/>
      </mc:AlternateContent>
      <mc:AlternateContent>
        <mc:Choice xmlns:a14="http://schemas.microsoft.com/office/drawing/2010/main" Requires="a14">
          <p:sp>
            <p:nvSpPr>
              <p:cNvPr id="121" name="Formula 4"/>
              <p:cNvSpPr txBox="1"/>
              <p:nvPr/>
            </p:nvSpPr>
            <p:spPr>
              <a:xfrm>
                <a:off x="2689920" y="3726000"/>
                <a:ext cx="705960" cy="404280"/>
              </a:xfrm>
              <a:prstGeom prst="rect">
                <a:avLst/>
              </a:prstGeom>
            </p:spPr>
            <p:txBody>
              <a:bodyPr/>
              <a:p>
                <a14:m>
                  <m:oMath xmlns:m="http://schemas.openxmlformats.org/officeDocument/2006/math">
                    <m:sSub>
                      <m:e>
                        <m:r>
                          <m:t xml:space="preserve">RPK</m:t>
                        </m:r>
                      </m:e>
                      <m:sub>
                        <m:r>
                          <m:t xml:space="preserve">i</m:t>
                        </m:r>
                      </m:sub>
                    </m:sSub>
                    <m:r>
                      <m:t xml:space="preserve">=</m:t>
                    </m:r>
                    <m:f>
                      <m:num>
                        <m:sSub>
                          <m:e>
                            <m:r>
                              <m:t xml:space="preserve">R</m:t>
                            </m:r>
                          </m:e>
                          <m:sub>
                            <m:r>
                              <m:t xml:space="preserve">i</m:t>
                            </m:r>
                          </m:sub>
                        </m:sSub>
                      </m:num>
                      <m:den>
                        <m:sSub>
                          <m:e>
                            <m:r>
                              <m:t xml:space="preserve">L</m:t>
                            </m:r>
                          </m:e>
                          <m:sub>
                            <m:r>
                              <m:t xml:space="preserve">i</m:t>
                            </m:r>
                          </m:sub>
                        </m:sSub>
                      </m:den>
                    </m:f>
                  </m:oMath>
                </a14:m>
              </a:p>
            </p:txBody>
          </p:sp>
        </mc:Choice>
        <mc:Fallback/>
      </mc:AlternateContent>
      <mc:AlternateContent>
        <mc:Choice xmlns:a14="http://schemas.microsoft.com/office/drawing/2010/main" Requires="a14">
          <p:sp>
            <p:nvSpPr>
              <p:cNvPr id="122" name="Formula 5"/>
              <p:cNvSpPr txBox="1"/>
              <p:nvPr/>
            </p:nvSpPr>
            <p:spPr>
              <a:xfrm>
                <a:off x="4069800" y="3614400"/>
                <a:ext cx="861480" cy="522720"/>
              </a:xfrm>
              <a:prstGeom prst="rect">
                <a:avLst/>
              </a:prstGeom>
            </p:spPr>
            <p:txBody>
              <a:bodyPr/>
              <a:p>
                <a14:m>
                  <m:oMath xmlns:m="http://schemas.openxmlformats.org/officeDocument/2006/math">
                    <m:r>
                      <m:t xml:space="preserve">S</m:t>
                    </m:r>
                    <m:r>
                      <m:t xml:space="preserve">=</m:t>
                    </m:r>
                    <m:f>
                      <m:num>
                        <m:nary>
                          <m:naryPr>
                            <m:chr m:val="∑"/>
                            <m:supHide m:val="1"/>
                          </m:naryPr>
                          <m:sub>
                            <m:r>
                              <m:t xml:space="preserve">i</m:t>
                            </m:r>
                          </m:sub>
                          <m:sup/>
                          <m:e>
                            <m:sSub>
                              <m:e>
                                <m:r>
                                  <m:t xml:space="preserve">RPK</m:t>
                                </m:r>
                              </m:e>
                              <m:sub>
                                <m:r>
                                  <m:t xml:space="preserve">i</m:t>
                                </m:r>
                              </m:sub>
                            </m:sSub>
                          </m:e>
                        </m:nary>
                      </m:num>
                      <m:den>
                        <m:sSup>
                          <m:e>
                            <m:r>
                              <m:t xml:space="preserve">10</m:t>
                            </m:r>
                          </m:e>
                          <m:sup>
                            <m:r>
                              <m:t xml:space="preserve">6</m:t>
                            </m:r>
                          </m:sup>
                        </m:sSup>
                      </m:den>
                    </m:f>
                  </m:oMath>
                </a14:m>
              </a:p>
            </p:txBody>
          </p:sp>
        </mc:Choice>
        <mc:Fallback/>
      </mc:AlternateContent>
      <mc:AlternateContent>
        <mc:Choice xmlns:a14="http://schemas.microsoft.com/office/drawing/2010/main" Requires="a14">
          <p:sp>
            <p:nvSpPr>
              <p:cNvPr id="123" name="Formula 6"/>
              <p:cNvSpPr txBox="1"/>
              <p:nvPr/>
            </p:nvSpPr>
            <p:spPr>
              <a:xfrm>
                <a:off x="5541840" y="3748680"/>
                <a:ext cx="934560" cy="382680"/>
              </a:xfrm>
              <a:prstGeom prst="rect">
                <a:avLst/>
              </a:prstGeom>
            </p:spPr>
            <p:txBody>
              <a:bodyPr/>
              <a:p>
                <a14:m>
                  <m:oMath xmlns:m="http://schemas.openxmlformats.org/officeDocument/2006/math">
                    <m:sSub>
                      <m:e>
                        <m:r>
                          <m:t xml:space="preserve">CPM</m:t>
                        </m:r>
                      </m:e>
                      <m:sub>
                        <m:r>
                          <m:t xml:space="preserve">i</m:t>
                        </m:r>
                      </m:sub>
                    </m:sSub>
                    <m:r>
                      <m:t xml:space="preserve">=</m:t>
                    </m:r>
                    <m:f>
                      <m:num>
                        <m:sSub>
                          <m:e>
                            <m:r>
                              <m:t xml:space="preserve">RPK</m:t>
                            </m:r>
                          </m:e>
                          <m:sub>
                            <m:r>
                              <m:t xml:space="preserve">i</m:t>
                            </m:r>
                          </m:sub>
                        </m:sSub>
                      </m:num>
                      <m:den>
                        <m:r>
                          <m:t xml:space="preserve">S</m:t>
                        </m:r>
                      </m:den>
                    </m:f>
                  </m:oMath>
                </a14:m>
              </a:p>
            </p:txBody>
          </p:sp>
        </mc:Choice>
        <mc:Fallback/>
      </mc:AlternateContent>
      <mc:AlternateContent>
        <mc:Choice xmlns:a14="http://schemas.microsoft.com/office/drawing/2010/main" Requires="a14">
          <p:sp>
            <p:nvSpPr>
              <p:cNvPr id="124" name="Formula 7"/>
              <p:cNvSpPr txBox="1"/>
              <p:nvPr/>
            </p:nvSpPr>
            <p:spPr>
              <a:xfrm>
                <a:off x="2890080" y="4754880"/>
                <a:ext cx="658800" cy="522720"/>
              </a:xfrm>
              <a:prstGeom prst="rect">
                <a:avLst/>
              </a:prstGeom>
            </p:spPr>
            <p:txBody>
              <a:bodyPr/>
              <a:p>
                <a14:m>
                  <m:oMath xmlns:m="http://schemas.openxmlformats.org/officeDocument/2006/math">
                    <m:r>
                      <m:t xml:space="preserve">S</m:t>
                    </m:r>
                    <m:r>
                      <m:t xml:space="preserve">=</m:t>
                    </m:r>
                    <m:f>
                      <m:num>
                        <m:nary>
                          <m:naryPr>
                            <m:chr m:val="∑"/>
                            <m:supHide m:val="1"/>
                          </m:naryPr>
                          <m:sub>
                            <m:r>
                              <m:t xml:space="preserve">i</m:t>
                            </m:r>
                          </m:sub>
                          <m:sup/>
                          <m:e>
                            <m:sSub>
                              <m:e>
                                <m:r>
                                  <m:t xml:space="preserve">R</m:t>
                                </m:r>
                              </m:e>
                              <m:sub>
                                <m:r>
                                  <m:t xml:space="preserve">i</m:t>
                                </m:r>
                              </m:sub>
                            </m:sSub>
                          </m:e>
                        </m:nary>
                      </m:num>
                      <m:den>
                        <m:sSup>
                          <m:e>
                            <m:r>
                              <m:t xml:space="preserve">10</m:t>
                            </m:r>
                          </m:e>
                          <m:sup>
                            <m:r>
                              <m:t xml:space="preserve">6</m:t>
                            </m:r>
                          </m:sup>
                        </m:sSup>
                      </m:den>
                    </m:f>
                  </m:oMath>
                </a14:m>
              </a:p>
            </p:txBody>
          </p:sp>
        </mc:Choice>
        <mc:Fallback/>
      </mc:AlternateContent>
      <mc:AlternateContent>
        <mc:Choice xmlns:a14="http://schemas.microsoft.com/office/drawing/2010/main" Requires="a14">
          <p:sp>
            <p:nvSpPr>
              <p:cNvPr id="125" name="Formula 8"/>
              <p:cNvSpPr txBox="1"/>
              <p:nvPr/>
            </p:nvSpPr>
            <p:spPr>
              <a:xfrm>
                <a:off x="4114440" y="4882320"/>
                <a:ext cx="731880" cy="382680"/>
              </a:xfrm>
              <a:prstGeom prst="rect">
                <a:avLst/>
              </a:prstGeom>
            </p:spPr>
            <p:txBody>
              <a:bodyPr/>
              <a:p>
                <a14:m>
                  <m:oMath xmlns:m="http://schemas.openxmlformats.org/officeDocument/2006/math">
                    <m:sSub>
                      <m:e>
                        <m:r>
                          <m:t xml:space="preserve">RPM</m:t>
                        </m:r>
                      </m:e>
                      <m:sub>
                        <m:r>
                          <m:t xml:space="preserve">i</m:t>
                        </m:r>
                      </m:sub>
                    </m:sSub>
                    <m:r>
                      <m:t xml:space="preserve">=</m:t>
                    </m:r>
                    <m:f>
                      <m:num>
                        <m:sSub>
                          <m:e>
                            <m:r>
                              <m:t xml:space="preserve">R</m:t>
                            </m:r>
                          </m:e>
                          <m:sub>
                            <m:r>
                              <m:t xml:space="preserve">i</m:t>
                            </m:r>
                          </m:sub>
                        </m:sSub>
                      </m:num>
                      <m:den>
                        <m:r>
                          <m:t xml:space="preserve">S</m:t>
                        </m:r>
                      </m:den>
                    </m:f>
                  </m:oMath>
                </a14:m>
              </a:p>
            </p:txBody>
          </p:sp>
        </mc:Choice>
        <mc:Fallback/>
      </mc:AlternateContent>
      <mc:AlternateContent>
        <mc:Choice xmlns:a14="http://schemas.microsoft.com/office/drawing/2010/main" Requires="a14">
          <p:sp>
            <p:nvSpPr>
              <p:cNvPr id="126" name="Formula 9"/>
              <p:cNvSpPr txBox="1"/>
              <p:nvPr/>
            </p:nvSpPr>
            <p:spPr>
              <a:xfrm>
                <a:off x="5465520" y="4882320"/>
                <a:ext cx="1062720" cy="404280"/>
              </a:xfrm>
              <a:prstGeom prst="rect">
                <a:avLst/>
              </a:prstGeom>
            </p:spPr>
            <p:txBody>
              <a:bodyPr/>
              <a:p>
                <a14:m>
                  <m:oMath xmlns:m="http://schemas.openxmlformats.org/officeDocument/2006/math">
                    <m:sSub>
                      <m:e>
                        <m:r>
                          <m:t xml:space="preserve">RPKM</m:t>
                        </m:r>
                      </m:e>
                      <m:sub>
                        <m:r>
                          <m:t xml:space="preserve">i</m:t>
                        </m:r>
                      </m:sub>
                    </m:sSub>
                    <m:r>
                      <m:t xml:space="preserve">=</m:t>
                    </m:r>
                    <m:f>
                      <m:num>
                        <m:sSub>
                          <m:e>
                            <m:r>
                              <m:t xml:space="preserve">RPM</m:t>
                            </m:r>
                          </m:e>
                          <m:sub>
                            <m:r>
                              <m:t xml:space="preserve">i</m:t>
                            </m:r>
                          </m:sub>
                        </m:sSub>
                      </m:num>
                      <m:den>
                        <m:sSub>
                          <m:e>
                            <m:r>
                              <m:t xml:space="preserve">L</m:t>
                            </m:r>
                          </m:e>
                          <m:sub>
                            <m:r>
                              <m:t xml:space="preserve">i</m:t>
                            </m:r>
                          </m:sub>
                        </m:sSub>
                      </m:den>
                    </m:f>
                  </m:oMath>
                </a14:m>
              </a:p>
            </p:txBody>
          </p:sp>
        </mc:Choice>
        <mc:Fallback/>
      </mc:AlternateContent>
      <p:sp>
        <p:nvSpPr>
          <p:cNvPr id="127" name="TextShape 10"/>
          <p:cNvSpPr txBox="1"/>
          <p:nvPr/>
        </p:nvSpPr>
        <p:spPr>
          <a:xfrm>
            <a:off x="2283120" y="3621600"/>
            <a:ext cx="548640" cy="602280"/>
          </a:xfrm>
          <a:prstGeom prst="rect">
            <a:avLst/>
          </a:prstGeom>
          <a:noFill/>
          <a:ln>
            <a:noFill/>
          </a:ln>
        </p:spPr>
        <p:txBody>
          <a:bodyPr lIns="90000" rIns="90000" tIns="45000" bIns="45000" anchor="ctr"/>
          <a:p>
            <a:pPr algn="ctr"/>
            <a:r>
              <a:rPr b="0" lang="en-US" sz="1800" spc="-1" strike="noStrike">
                <a:latin typeface="Arial"/>
              </a:rPr>
              <a:t>1.</a:t>
            </a:r>
            <a:endParaRPr b="0" lang="en-US" sz="1800" spc="-1" strike="noStrike">
              <a:latin typeface="Arial"/>
            </a:endParaRPr>
          </a:p>
        </p:txBody>
      </p:sp>
      <p:sp>
        <p:nvSpPr>
          <p:cNvPr id="128" name="TextShape 11"/>
          <p:cNvSpPr txBox="1"/>
          <p:nvPr/>
        </p:nvSpPr>
        <p:spPr>
          <a:xfrm>
            <a:off x="3651120" y="3621960"/>
            <a:ext cx="548640" cy="602280"/>
          </a:xfrm>
          <a:prstGeom prst="rect">
            <a:avLst/>
          </a:prstGeom>
          <a:noFill/>
          <a:ln>
            <a:noFill/>
          </a:ln>
        </p:spPr>
        <p:txBody>
          <a:bodyPr lIns="90000" rIns="90000" tIns="45000" bIns="45000" anchor="ctr"/>
          <a:p>
            <a:pPr algn="ctr"/>
            <a:r>
              <a:rPr b="0" lang="en-US" sz="1800" spc="-1" strike="noStrike">
                <a:latin typeface="Arial"/>
              </a:rPr>
              <a:t>2.</a:t>
            </a:r>
            <a:endParaRPr b="0" lang="en-US" sz="1800" spc="-1" strike="noStrike">
              <a:latin typeface="Arial"/>
            </a:endParaRPr>
          </a:p>
        </p:txBody>
      </p:sp>
      <p:sp>
        <p:nvSpPr>
          <p:cNvPr id="129" name="TextShape 12"/>
          <p:cNvSpPr txBox="1"/>
          <p:nvPr/>
        </p:nvSpPr>
        <p:spPr>
          <a:xfrm>
            <a:off x="5163120" y="3622320"/>
            <a:ext cx="548640" cy="602280"/>
          </a:xfrm>
          <a:prstGeom prst="rect">
            <a:avLst/>
          </a:prstGeom>
          <a:noFill/>
          <a:ln>
            <a:noFill/>
          </a:ln>
        </p:spPr>
        <p:txBody>
          <a:bodyPr lIns="90000" rIns="90000" tIns="45000" bIns="45000" anchor="ctr"/>
          <a:p>
            <a:pPr algn="ctr"/>
            <a:r>
              <a:rPr b="0" lang="en-US" sz="1800" spc="-1" strike="noStrike">
                <a:latin typeface="Arial"/>
              </a:rPr>
              <a:t>3.</a:t>
            </a:r>
            <a:endParaRPr b="0" lang="en-US" sz="1800" spc="-1" strike="noStrike">
              <a:latin typeface="Arial"/>
            </a:endParaRPr>
          </a:p>
        </p:txBody>
      </p:sp>
      <p:sp>
        <p:nvSpPr>
          <p:cNvPr id="130" name="TextShape 13"/>
          <p:cNvSpPr txBox="1"/>
          <p:nvPr/>
        </p:nvSpPr>
        <p:spPr>
          <a:xfrm>
            <a:off x="2499120" y="4773960"/>
            <a:ext cx="548640" cy="602280"/>
          </a:xfrm>
          <a:prstGeom prst="rect">
            <a:avLst/>
          </a:prstGeom>
          <a:noFill/>
          <a:ln>
            <a:noFill/>
          </a:ln>
        </p:spPr>
        <p:txBody>
          <a:bodyPr lIns="90000" rIns="90000" tIns="45000" bIns="45000" anchor="ctr"/>
          <a:p>
            <a:pPr algn="ctr"/>
            <a:r>
              <a:rPr b="0" lang="en-US" sz="1800" spc="-1" strike="noStrike">
                <a:latin typeface="Arial"/>
              </a:rPr>
              <a:t>1.</a:t>
            </a:r>
            <a:endParaRPr b="0" lang="en-US" sz="1800" spc="-1" strike="noStrike">
              <a:latin typeface="Arial"/>
            </a:endParaRPr>
          </a:p>
        </p:txBody>
      </p:sp>
      <p:sp>
        <p:nvSpPr>
          <p:cNvPr id="131" name="TextShape 14"/>
          <p:cNvSpPr txBox="1"/>
          <p:nvPr/>
        </p:nvSpPr>
        <p:spPr>
          <a:xfrm>
            <a:off x="3723120" y="4774320"/>
            <a:ext cx="548640" cy="602280"/>
          </a:xfrm>
          <a:prstGeom prst="rect">
            <a:avLst/>
          </a:prstGeom>
          <a:noFill/>
          <a:ln>
            <a:noFill/>
          </a:ln>
        </p:spPr>
        <p:txBody>
          <a:bodyPr lIns="90000" rIns="90000" tIns="45000" bIns="45000" anchor="ctr"/>
          <a:p>
            <a:pPr algn="ctr"/>
            <a:r>
              <a:rPr b="0" lang="en-US" sz="1800" spc="-1" strike="noStrike">
                <a:latin typeface="Arial"/>
              </a:rPr>
              <a:t>2.</a:t>
            </a:r>
            <a:endParaRPr b="0" lang="en-US" sz="1800" spc="-1" strike="noStrike">
              <a:latin typeface="Arial"/>
            </a:endParaRPr>
          </a:p>
        </p:txBody>
      </p:sp>
      <p:sp>
        <p:nvSpPr>
          <p:cNvPr id="132" name="TextShape 15"/>
          <p:cNvSpPr txBox="1"/>
          <p:nvPr/>
        </p:nvSpPr>
        <p:spPr>
          <a:xfrm>
            <a:off x="5091120" y="4774680"/>
            <a:ext cx="548640" cy="602280"/>
          </a:xfrm>
          <a:prstGeom prst="rect">
            <a:avLst/>
          </a:prstGeom>
          <a:noFill/>
          <a:ln>
            <a:noFill/>
          </a:ln>
        </p:spPr>
        <p:txBody>
          <a:bodyPr lIns="90000" rIns="90000" tIns="45000" bIns="45000" anchor="ctr"/>
          <a:p>
            <a:pPr algn="ctr"/>
            <a:r>
              <a:rPr b="0" lang="en-US" sz="1800" spc="-1" strike="noStrike">
                <a:latin typeface="Arial"/>
              </a:rPr>
              <a:t>3.</a:t>
            </a:r>
            <a:endParaRPr b="0" lang="en-US" sz="1800" spc="-1" strike="noStrike">
              <a:latin typeface="Arial"/>
            </a:endParaRPr>
          </a:p>
        </p:txBody>
      </p:sp>
      <p:sp>
        <p:nvSpPr>
          <p:cNvPr id="133" name="TextShape 16"/>
          <p:cNvSpPr txBox="1"/>
          <p:nvPr/>
        </p:nvSpPr>
        <p:spPr>
          <a:xfrm>
            <a:off x="6858000" y="3291840"/>
            <a:ext cx="3222720" cy="2649960"/>
          </a:xfrm>
          <a:prstGeom prst="rect">
            <a:avLst/>
          </a:prstGeom>
          <a:noFill/>
          <a:ln>
            <a:noFill/>
          </a:ln>
        </p:spPr>
        <p:txBody>
          <a:bodyPr lIns="90000" rIns="90000" tIns="45000" bIns="45000"/>
          <a:p>
            <a:r>
              <a:rPr b="1" lang="en-US" sz="1800" spc="-1" strike="noStrike">
                <a:solidFill>
                  <a:srgbClr val="ce181e"/>
                </a:solidFill>
                <a:latin typeface="Arial"/>
              </a:rPr>
              <a:t>NOTE</a:t>
            </a:r>
            <a:r>
              <a:rPr b="0" lang="en-US" sz="1800" spc="-1" strike="noStrike">
                <a:solidFill>
                  <a:srgbClr val="ce181e"/>
                </a:solidFill>
                <a:latin typeface="Arial"/>
              </a:rPr>
              <a:t>:</a:t>
            </a:r>
            <a:endParaRPr b="0" lang="en-US" sz="1800" spc="-1" strike="noStrike">
              <a:solidFill>
                <a:srgbClr val="ce181e"/>
              </a:solidFill>
              <a:latin typeface="Arial"/>
            </a:endParaRPr>
          </a:p>
          <a:p>
            <a:endParaRPr b="0" lang="en-US" sz="1800" spc="-1" strike="noStrike">
              <a:solidFill>
                <a:srgbClr val="ce181e"/>
              </a:solidFill>
              <a:latin typeface="Arial"/>
            </a:endParaRPr>
          </a:p>
          <a:p>
            <a:r>
              <a:rPr b="0" lang="en-US" sz="1800" spc="-1" strike="noStrike">
                <a:solidFill>
                  <a:srgbClr val="ce181e"/>
                </a:solidFill>
                <a:latin typeface="Arial"/>
              </a:rPr>
              <a:t>R</a:t>
            </a:r>
            <a:r>
              <a:rPr b="0" lang="en-US" sz="1800" spc="-1" strike="noStrike" baseline="-33000">
                <a:solidFill>
                  <a:srgbClr val="ce181e"/>
                </a:solidFill>
                <a:latin typeface="Arial"/>
              </a:rPr>
              <a:t>i </a:t>
            </a:r>
            <a:r>
              <a:rPr b="0" lang="en-US" sz="1800" spc="-1" strike="noStrike">
                <a:solidFill>
                  <a:srgbClr val="ce181e"/>
                </a:solidFill>
                <a:latin typeface="Arial"/>
              </a:rPr>
              <a:t>– read counts for gene i</a:t>
            </a:r>
            <a:endParaRPr b="0" lang="en-US" sz="1800" spc="-1" strike="noStrike">
              <a:solidFill>
                <a:srgbClr val="ce181e"/>
              </a:solidFill>
              <a:latin typeface="Arial"/>
            </a:endParaRPr>
          </a:p>
          <a:p>
            <a:r>
              <a:rPr b="0" lang="en-US" sz="1800" spc="-1" strike="noStrike">
                <a:solidFill>
                  <a:srgbClr val="ce181e"/>
                </a:solidFill>
                <a:latin typeface="Arial"/>
              </a:rPr>
              <a:t>L</a:t>
            </a:r>
            <a:r>
              <a:rPr b="0" lang="en-US" sz="1800" spc="-1" strike="noStrike" baseline="-33000">
                <a:solidFill>
                  <a:srgbClr val="ce181e"/>
                </a:solidFill>
                <a:latin typeface="Arial"/>
              </a:rPr>
              <a:t>i </a:t>
            </a:r>
            <a:r>
              <a:rPr b="0" lang="en-US" sz="1800" spc="-1" strike="noStrike">
                <a:solidFill>
                  <a:srgbClr val="ce181e"/>
                </a:solidFill>
                <a:latin typeface="Arial"/>
              </a:rPr>
              <a:t>– length in kilobases of gene i</a:t>
            </a:r>
            <a:endParaRPr b="0" lang="en-US" sz="1800" spc="-1" strike="noStrike">
              <a:solidFill>
                <a:srgbClr val="ce181e"/>
              </a:solidFill>
              <a:latin typeface="Arial"/>
            </a:endParaRPr>
          </a:p>
          <a:p>
            <a:endParaRPr b="0" lang="en-US" sz="1800" spc="-1" strike="noStrike">
              <a:solidFill>
                <a:srgbClr val="ce181e"/>
              </a:solidFill>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7811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2019-05-04T02:01:31Z</dcterms:created>
  <dc:creator/>
  <dc:description/>
  <dc:language>en-US</dc:language>
  <cp:lastModifiedBy/>
  <dcterms:modified xsi:type="dcterms:W3CDTF">2019-06-03T11:42:17Z</dcterms:modified>
  <cp:revision>55</cp:revision>
  <dc:subject/>
  <dc:title>DNA</dc:title>
</cp:coreProperties>
</file>