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7.png" ContentType="image/png"/>
  <Override PartName="/ppt/media/image4.gif" ContentType="image/gif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BC24F6D-A854-4F4D-8024-A1AAFC67CD8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www.iscb.org/iscbafrica2019" TargetMode="External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alaxyproject.org/tutorials/rb_rnaseq/" TargetMode="External"/><Relationship Id="rId2" Type="http://schemas.openxmlformats.org/officeDocument/2006/relationships/hyperlink" Target="https://statquest.org/2015/07/09/rpkm-fpkm-and-tpm-clearly-explained/" TargetMode="External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1971000"/>
            <a:ext cx="8100000" cy="95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RNA-Seq Analysis of Gene Expression: A Walk-Thru and Tutorial</a:t>
            </a:r>
            <a:endParaRPr b="0" lang="en-US" sz="3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3108960"/>
            <a:ext cx="8100000" cy="154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Times New Roman"/>
              </a:rPr>
              <a:t>Helen Nigussie, Michael Mayhew, Dina Machuve</a:t>
            </a:r>
            <a:endParaRPr b="0" lang="en-US" sz="2400" spc="-1" strike="noStrike">
              <a:latin typeface="Times New Roman"/>
            </a:endParaRPr>
          </a:p>
          <a:p>
            <a:pPr algn="ctr"/>
            <a:r>
              <a:rPr b="0" lang="en-US" sz="2400" spc="-1" strike="noStrike">
                <a:latin typeface="Times New Roman"/>
              </a:rPr>
              <a:t>June 4, 2019 </a:t>
            </a:r>
            <a:endParaRPr b="0" lang="en-US" sz="2400" spc="-1" strike="noStrike">
              <a:latin typeface="Times New Roman"/>
            </a:endParaRPr>
          </a:p>
          <a:p>
            <a:pPr algn="ctr"/>
            <a:r>
              <a:rPr b="0" lang="en-US" sz="2400" spc="-1" strike="noStrike">
                <a:latin typeface="Times New Roman"/>
              </a:rPr>
              <a:t>Data Science Africa 2019</a:t>
            </a:r>
            <a:endParaRPr b="0" lang="en-US" sz="2400" spc="-1" strike="noStrike">
              <a:latin typeface="Times New Roman"/>
            </a:endParaRPr>
          </a:p>
          <a:p>
            <a:pPr algn="ctr"/>
            <a:r>
              <a:rPr b="0" lang="en-US" sz="2400" spc="-1" strike="noStrike">
                <a:latin typeface="Times New Roman"/>
              </a:rPr>
              <a:t>Addis Ababa, Ethiopia</a:t>
            </a:r>
            <a:endParaRPr b="0" lang="en-US" sz="24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Important considerations when performing an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RNA-Seq analysis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620000" y="1368000"/>
            <a:ext cx="3043440" cy="402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Should I consider all genes in my analysis? What about those with low or no expression across all conditions/platforms?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Are the expression differences I’m seeing solely due to the condition? Or some other factor?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909320" y="1211040"/>
            <a:ext cx="419940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62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the structure in my expression data?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754640" y="1155960"/>
            <a:ext cx="5972400" cy="4506480"/>
          </a:xfrm>
          <a:prstGeom prst="rect">
            <a:avLst/>
          </a:prstGeom>
          <a:ln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2208240" y="1155960"/>
            <a:ext cx="5446800" cy="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 rot="20448600">
            <a:off x="2228040" y="1221480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Zika-infected Sample 1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" name="TextShape 4"/>
          <p:cNvSpPr txBox="1"/>
          <p:nvPr/>
        </p:nvSpPr>
        <p:spPr>
          <a:xfrm rot="20448600">
            <a:off x="2912040" y="1221480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Zika-infected Sample 2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6" name="TextShape 5"/>
          <p:cNvSpPr txBox="1"/>
          <p:nvPr/>
        </p:nvSpPr>
        <p:spPr>
          <a:xfrm rot="20448600">
            <a:off x="3553920" y="1158480"/>
            <a:ext cx="24138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Zika-infected Sample 3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7" name="TextShape 6"/>
          <p:cNvSpPr txBox="1"/>
          <p:nvPr/>
        </p:nvSpPr>
        <p:spPr>
          <a:xfrm rot="20448600">
            <a:off x="4204800" y="1137600"/>
            <a:ext cx="23198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Zika-infected Sample 4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" name="TextShape 7"/>
          <p:cNvSpPr txBox="1"/>
          <p:nvPr/>
        </p:nvSpPr>
        <p:spPr>
          <a:xfrm rot="20448600">
            <a:off x="4568400" y="1329840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Mock Sample 1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TextShape 8"/>
          <p:cNvSpPr txBox="1"/>
          <p:nvPr/>
        </p:nvSpPr>
        <p:spPr>
          <a:xfrm rot="20448600">
            <a:off x="5252400" y="1329840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Mock Sample 2 (MiSeq)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" name="TextShape 9"/>
          <p:cNvSpPr txBox="1"/>
          <p:nvPr/>
        </p:nvSpPr>
        <p:spPr>
          <a:xfrm rot="20448600">
            <a:off x="5894280" y="1230840"/>
            <a:ext cx="24138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Mock Sample 3 (NextSeq)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TextShape 10"/>
          <p:cNvSpPr txBox="1"/>
          <p:nvPr/>
        </p:nvSpPr>
        <p:spPr>
          <a:xfrm rot="20448600">
            <a:off x="6545160" y="1245960"/>
            <a:ext cx="231984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latin typeface="Arial"/>
              </a:rPr>
              <a:t>Mock Sample 4 (NextSeq)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genes show different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expression patterns in my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conditions of interest?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20000" y="-11160"/>
            <a:ext cx="8100000" cy="139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Are differentially expressed genes enriched for any biological processes or pharmacological targets?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20000" y="-11160"/>
            <a:ext cx="8100000" cy="139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An unsolicited advertisement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684800" y="1503720"/>
            <a:ext cx="8260920" cy="12722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1737360" y="2923200"/>
            <a:ext cx="71323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Oral Presentation Submission Deadline: September 13, 2019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Poster Presentation Submission Deadline: October 15, 2019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  <a:hlinkClick r:id="rId2"/>
              </a:rPr>
              <a:t>https://www.iscb.org/iscbafrica2019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620000" y="-10800"/>
            <a:ext cx="8100000" cy="139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Additional resources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Galaxy Community Hub’s RNA-Seq Introduction: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hlinkClick r:id="rId1"/>
              </a:rPr>
              <a:t>https://galaxyproject.org/tutorials/rb_rnaseq/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Description of normalized RNA-Seq expression measures: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hlinkClick r:id="rId2"/>
              </a:rPr>
              <a:t>https://statquest.org/2015/07/09/rpkm-fpkm-and-tpm-clearly-explained/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20000" y="1494360"/>
            <a:ext cx="8100000" cy="190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Thanks for your attention and see you at the workshop!</a:t>
            </a:r>
            <a:br/>
            <a:br/>
            <a:r>
              <a:rPr b="0" lang="en-US" sz="3400" spc="-1" strike="noStrike">
                <a:solidFill>
                  <a:srgbClr val="050505"/>
                </a:solidFill>
                <a:latin typeface="Times New Roman"/>
              </a:rPr>
              <a:t>Any questions?</a:t>
            </a:r>
            <a:endParaRPr b="0" lang="en-US" sz="3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RNA-Seq analysis?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97496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RNA sequencing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</a:rPr>
              <a:t> (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RNA-Seq for short) is a process of assessing the </a:t>
            </a:r>
            <a:r>
              <a:rPr b="1" i="1" lang="en-US" sz="2400" spc="-1" strike="noStrike">
                <a:solidFill>
                  <a:srgbClr val="050505"/>
                </a:solidFill>
                <a:latin typeface="Arial"/>
              </a:rPr>
              <a:t>expression of genes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across a genome by </a:t>
            </a:r>
            <a:r>
              <a:rPr b="1" i="1" lang="en-US" sz="2400" spc="-1" strike="noStrike">
                <a:solidFill>
                  <a:srgbClr val="050505"/>
                </a:solidFill>
                <a:latin typeface="Arial"/>
              </a:rPr>
              <a:t>sequencing the RNA transcripts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from a collection of cells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RNA-Seq analysis?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684880" y="943560"/>
            <a:ext cx="5760720" cy="45374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2690640" y="5432760"/>
            <a:ext cx="5394960" cy="3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https://en.wikipedia.org/wiki/RNA-Seq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572000" y="3657600"/>
            <a:ext cx="1097280" cy="7315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are the different stages of RNA-Seq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analysis?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83840" y="1275480"/>
            <a:ext cx="5480280" cy="411948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2377440" y="2001600"/>
            <a:ext cx="1067040" cy="238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2560320" y="4923360"/>
            <a:ext cx="920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4"/>
          <p:cNvSpPr txBox="1"/>
          <p:nvPr/>
        </p:nvSpPr>
        <p:spPr>
          <a:xfrm>
            <a:off x="3482640" y="5397120"/>
            <a:ext cx="5394960" cy="3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http://bioinfo.vanderbilt.edu/vangard/services-rnaseq.html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1737360" y="2175120"/>
            <a:ext cx="18288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To what genes do my reads correspond?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1737360" y="3039480"/>
            <a:ext cx="18288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How much is each gene expressed?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1737360" y="386784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Is a given gene more or less expressed in a condition of interest?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TextShape 8"/>
          <p:cNvSpPr txBox="1"/>
          <p:nvPr/>
        </p:nvSpPr>
        <p:spPr>
          <a:xfrm>
            <a:off x="1737360" y="480420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200" spc="-1" strike="noStrike">
                <a:solidFill>
                  <a:srgbClr val="ce181e"/>
                </a:solidFill>
                <a:latin typeface="Arial"/>
              </a:rPr>
              <a:t>Are expressed genes associated with certain pathways?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are the different stages of RNA-Seq analysis?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434760" y="1164960"/>
            <a:ext cx="4229640" cy="45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1: Processing and quality control of raw sequencing reads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1: Processing and quality control of raw sequencing reads (cont’d)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Insert snapshot here of FastQC report​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2: Mapping of sequencing reads to genome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194640" y="1189440"/>
            <a:ext cx="4846320" cy="44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Stage 3: Assignment of reads to individual genes to attain expression measurements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Sequencing reads are aligned (‘mapped’) to a reference genome in which locations of genes are known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Algorithms (like featureCounts) assign the aligned reads to each gene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Results in ‘digital’ measures of expression – one unit of expression per mapped read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Counts are then normalized according to sequencing depth and/or gene length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Two common normalized expression measures are: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CPM – transcripts or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c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ounts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p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m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illion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[(Read count)/(Gene length in kb)] / (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RPKM –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r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eads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p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k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ilobase per </a:t>
            </a:r>
            <a:r>
              <a:rPr b="0" lang="en-US" sz="1800" spc="-1" strike="noStrike" u="sng">
                <a:solidFill>
                  <a:srgbClr val="050505"/>
                </a:solidFill>
                <a:uFillTx/>
                <a:latin typeface="Arial"/>
              </a:rPr>
              <a:t>m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illion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2019-05-04T02:01:31Z</dcterms:created>
  <dc:creator/>
  <dc:description/>
  <dc:language>en-US</dc:language>
  <cp:lastModifiedBy/>
  <dcterms:modified xsi:type="dcterms:W3CDTF">2019-06-01T01:56:12Z</dcterms:modified>
  <cp:revision>39</cp:revision>
  <dc:subject/>
  <dc:title>DNA</dc:title>
</cp:coreProperties>
</file>