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2.png" ContentType="image/png"/>
  <Override PartName="/ppt/media/image11.png" ContentType="image/png"/>
  <Override PartName="/ppt/media/image10.png" ContentType="image/png"/>
  <Override PartName="/ppt/media/image9.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8.png" ContentType="image/png"/>
  <Override PartName="/ppt/media/image5.gif" ContentType="image/gif"/>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4320" cy="566856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84320" cy="566856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hyperlink" Target="https://www.iscb.org/iscbafrica2019" TargetMode="External"/><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alaxyproject.org/tutorials/rb_rnaseq/" TargetMode="External"/><Relationship Id="rId2" Type="http://schemas.openxmlformats.org/officeDocument/2006/relationships/hyperlink" Target="https://rtsf.natsci.msu.edu/genomics/tech-notes/fastqc-tutorial-and-faq/" TargetMode="External"/><Relationship Id="rId3" Type="http://schemas.openxmlformats.org/officeDocument/2006/relationships/hyperlink" Target="https://statquest.org/2015/07/09/rpkm-fpkm-and-tpm-clearly-explained/" TargetMode="External"/><Relationship Id="rId4"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620000" y="1971000"/>
            <a:ext cx="8098560" cy="9529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400" spc="-1" strike="noStrike">
                <a:solidFill>
                  <a:srgbClr val="050505"/>
                </a:solidFill>
                <a:latin typeface="Times New Roman"/>
                <a:ea typeface="DejaVu Sans"/>
              </a:rPr>
              <a:t>RNA-Seq Analysis of Gene Expression: </a:t>
            </a:r>
            <a:endParaRPr b="0" lang="en-US" sz="3400" spc="-1" strike="noStrike">
              <a:latin typeface="Arial"/>
            </a:endParaRPr>
          </a:p>
          <a:p>
            <a:pPr algn="ctr">
              <a:lnSpc>
                <a:spcPct val="100000"/>
              </a:lnSpc>
            </a:pPr>
            <a:r>
              <a:rPr b="0" lang="en-US" sz="3400" spc="-1" strike="noStrike">
                <a:solidFill>
                  <a:srgbClr val="050505"/>
                </a:solidFill>
                <a:latin typeface="Times New Roman"/>
                <a:ea typeface="DejaVu Sans"/>
              </a:rPr>
              <a:t>A Walk-Thru and Tutorial</a:t>
            </a:r>
            <a:endParaRPr b="0" lang="en-US" sz="3400" spc="-1" strike="noStrike">
              <a:latin typeface="Arial"/>
            </a:endParaRPr>
          </a:p>
        </p:txBody>
      </p:sp>
      <p:sp>
        <p:nvSpPr>
          <p:cNvPr id="79" name="CustomShape 2"/>
          <p:cNvSpPr/>
          <p:nvPr/>
        </p:nvSpPr>
        <p:spPr>
          <a:xfrm>
            <a:off x="1620000" y="3108960"/>
            <a:ext cx="8098560" cy="1545840"/>
          </a:xfrm>
          <a:prstGeom prst="rect">
            <a:avLst/>
          </a:prstGeom>
          <a:noFill/>
          <a:ln>
            <a:noFill/>
          </a:ln>
        </p:spPr>
        <p:style>
          <a:lnRef idx="0"/>
          <a:fillRef idx="0"/>
          <a:effectRef idx="0"/>
          <a:fontRef idx="minor"/>
        </p:style>
        <p:txBody>
          <a:bodyPr lIns="0" rIns="0" tIns="0" bIns="0" anchor="ctr"/>
          <a:p>
            <a:pPr algn="ctr">
              <a:lnSpc>
                <a:spcPct val="100000"/>
              </a:lnSpc>
            </a:pPr>
            <a:r>
              <a:rPr b="0" lang="en-US" sz="2400" spc="-1" strike="noStrike">
                <a:solidFill>
                  <a:srgbClr val="000000"/>
                </a:solidFill>
                <a:latin typeface="Times New Roman"/>
                <a:ea typeface="DejaVu Sans"/>
              </a:rPr>
              <a:t>Helen Nigussie, Michael Mayhew, Dina Machuve</a:t>
            </a:r>
            <a:endParaRPr b="0" lang="en-US" sz="2400" spc="-1" strike="noStrike">
              <a:latin typeface="Arial"/>
            </a:endParaRPr>
          </a:p>
          <a:p>
            <a:pPr algn="ctr">
              <a:lnSpc>
                <a:spcPct val="100000"/>
              </a:lnSpc>
            </a:pPr>
            <a:r>
              <a:rPr b="0" lang="en-US" sz="2400" spc="-1" strike="noStrike">
                <a:solidFill>
                  <a:srgbClr val="000000"/>
                </a:solidFill>
                <a:latin typeface="Times New Roman"/>
                <a:ea typeface="DejaVu Sans"/>
              </a:rPr>
              <a:t>June 4, 2019 </a:t>
            </a:r>
            <a:endParaRPr b="0" lang="en-US" sz="2400" spc="-1" strike="noStrike">
              <a:latin typeface="Arial"/>
            </a:endParaRPr>
          </a:p>
          <a:p>
            <a:pPr algn="ctr">
              <a:lnSpc>
                <a:spcPct val="100000"/>
              </a:lnSpc>
            </a:pPr>
            <a:r>
              <a:rPr b="0" lang="en-US" sz="2400" spc="-1" strike="noStrike">
                <a:solidFill>
                  <a:srgbClr val="000000"/>
                </a:solidFill>
                <a:latin typeface="Times New Roman"/>
                <a:ea typeface="DejaVu Sans"/>
              </a:rPr>
              <a:t>Data Science Africa 2019</a:t>
            </a:r>
            <a:endParaRPr b="0" lang="en-US" sz="2400" spc="-1" strike="noStrike">
              <a:latin typeface="Arial"/>
            </a:endParaRPr>
          </a:p>
          <a:p>
            <a:pPr algn="ctr">
              <a:lnSpc>
                <a:spcPct val="100000"/>
              </a:lnSpc>
            </a:pPr>
            <a:r>
              <a:rPr b="0" lang="en-US" sz="2400" spc="-1" strike="noStrike">
                <a:solidFill>
                  <a:srgbClr val="000000"/>
                </a:solidFill>
                <a:latin typeface="Times New Roman"/>
                <a:ea typeface="DejaVu Sans"/>
              </a:rPr>
              <a:t>Addis Ababa University, Ethiopia</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20000" y="216000"/>
            <a:ext cx="8098560" cy="934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ea typeface="DejaVu Sans"/>
              </a:rPr>
              <a:t>Important considerations when performing an RNA-Seq analysis</a:t>
            </a:r>
            <a:endParaRPr b="0" lang="en-US" sz="3300" spc="-1" strike="noStrike">
              <a:latin typeface="Arial"/>
            </a:endParaRPr>
          </a:p>
        </p:txBody>
      </p:sp>
      <p:sp>
        <p:nvSpPr>
          <p:cNvPr id="135" name="CustomShape 2"/>
          <p:cNvSpPr/>
          <p:nvPr/>
        </p:nvSpPr>
        <p:spPr>
          <a:xfrm>
            <a:off x="1620000" y="1368000"/>
            <a:ext cx="3042000" cy="402552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060"/>
              </a:spcAft>
              <a:buClr>
                <a:srgbClr val="0066ff"/>
              </a:buClr>
              <a:buSzPct val="40000"/>
              <a:buFont typeface="Wingdings" charset="2"/>
              <a:buChar char=""/>
            </a:pPr>
            <a:r>
              <a:rPr b="0" lang="en-US" sz="2000" spc="-1" strike="noStrike">
                <a:solidFill>
                  <a:srgbClr val="050505"/>
                </a:solidFill>
                <a:latin typeface="Arial"/>
                <a:ea typeface="DejaVu Sans"/>
              </a:rPr>
              <a:t>Should I consider all genes in my analysis? What about those with low or no expression across all conditions/platforms?</a:t>
            </a:r>
            <a:endParaRPr b="0" lang="en-US" sz="2000" spc="-1" strike="noStrike">
              <a:latin typeface="Arial"/>
            </a:endParaRPr>
          </a:p>
          <a:p>
            <a:pPr>
              <a:lnSpc>
                <a:spcPct val="100000"/>
              </a:lnSpc>
              <a:spcAft>
                <a:spcPts val="1060"/>
              </a:spcAft>
            </a:pPr>
            <a:endParaRPr b="0" lang="en-US" sz="2000" spc="-1" strike="noStrike">
              <a:latin typeface="Arial"/>
            </a:endParaRPr>
          </a:p>
          <a:p>
            <a:pPr marL="432000" indent="-322560">
              <a:lnSpc>
                <a:spcPct val="100000"/>
              </a:lnSpc>
              <a:spcAft>
                <a:spcPts val="1060"/>
              </a:spcAft>
              <a:buClr>
                <a:srgbClr val="0066ff"/>
              </a:buClr>
              <a:buSzPct val="40000"/>
              <a:buFont typeface="Wingdings" charset="2"/>
              <a:buChar char=""/>
            </a:pPr>
            <a:r>
              <a:rPr b="0" lang="en-US" sz="2000" spc="-1" strike="noStrike">
                <a:solidFill>
                  <a:srgbClr val="050505"/>
                </a:solidFill>
                <a:latin typeface="Arial"/>
                <a:ea typeface="DejaVu Sans"/>
              </a:rPr>
              <a:t>Are the expression differences I’m seeing solely due to the condition? Or some other factor?</a:t>
            </a:r>
            <a:endParaRPr b="0" lang="en-US" sz="2000" spc="-1" strike="noStrike">
              <a:latin typeface="Arial"/>
            </a:endParaRPr>
          </a:p>
        </p:txBody>
      </p:sp>
      <p:pic>
        <p:nvPicPr>
          <p:cNvPr id="136" name="" descr=""/>
          <p:cNvPicPr/>
          <p:nvPr/>
        </p:nvPicPr>
        <p:blipFill>
          <a:blip r:embed="rId1"/>
          <a:stretch/>
        </p:blipFill>
        <p:spPr>
          <a:xfrm>
            <a:off x="5212080" y="1188720"/>
            <a:ext cx="4388400" cy="43884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620000" y="0"/>
            <a:ext cx="8098560" cy="934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ea typeface="DejaVu Sans"/>
              </a:rPr>
              <a:t>What is the structure in my expression data?</a:t>
            </a:r>
            <a:endParaRPr b="0" lang="en-US" sz="3300" spc="-1" strike="noStrike">
              <a:latin typeface="Arial"/>
            </a:endParaRPr>
          </a:p>
        </p:txBody>
      </p:sp>
      <p:pic>
        <p:nvPicPr>
          <p:cNvPr id="138" name="" descr=""/>
          <p:cNvPicPr/>
          <p:nvPr/>
        </p:nvPicPr>
        <p:blipFill>
          <a:blip r:embed="rId1"/>
          <a:stretch/>
        </p:blipFill>
        <p:spPr>
          <a:xfrm>
            <a:off x="1754640" y="1155960"/>
            <a:ext cx="5970960" cy="4505040"/>
          </a:xfrm>
          <a:prstGeom prst="rect">
            <a:avLst/>
          </a:prstGeom>
          <a:ln>
            <a:noFill/>
          </a:ln>
        </p:spPr>
      </p:pic>
      <p:sp>
        <p:nvSpPr>
          <p:cNvPr id="139" name="CustomShape 2"/>
          <p:cNvSpPr/>
          <p:nvPr/>
        </p:nvSpPr>
        <p:spPr>
          <a:xfrm>
            <a:off x="2208240" y="1155960"/>
            <a:ext cx="5445360" cy="579960"/>
          </a:xfrm>
          <a:prstGeom prst="rect">
            <a:avLst/>
          </a:prstGeom>
          <a:solidFill>
            <a:srgbClr val="ffffff"/>
          </a:solidFill>
          <a:ln>
            <a:noFill/>
          </a:ln>
        </p:spPr>
        <p:style>
          <a:lnRef idx="0"/>
          <a:fillRef idx="0"/>
          <a:effectRef idx="0"/>
          <a:fontRef idx="minor"/>
        </p:style>
      </p:sp>
      <p:sp>
        <p:nvSpPr>
          <p:cNvPr id="140" name="CustomShape 3"/>
          <p:cNvSpPr/>
          <p:nvPr/>
        </p:nvSpPr>
        <p:spPr>
          <a:xfrm rot="20448600">
            <a:off x="2226960" y="1221120"/>
            <a:ext cx="2193120" cy="27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100" spc="-1" strike="noStrike">
                <a:solidFill>
                  <a:srgbClr val="000000"/>
                </a:solidFill>
                <a:latin typeface="Arial"/>
                <a:ea typeface="DejaVu Sans"/>
              </a:rPr>
              <a:t>Zika-infected Sample 1 (MiSeq)</a:t>
            </a:r>
            <a:endParaRPr b="0" lang="en-US" sz="1100" spc="-1" strike="noStrike">
              <a:latin typeface="Arial"/>
            </a:endParaRPr>
          </a:p>
        </p:txBody>
      </p:sp>
      <p:sp>
        <p:nvSpPr>
          <p:cNvPr id="141" name="CustomShape 4"/>
          <p:cNvSpPr/>
          <p:nvPr/>
        </p:nvSpPr>
        <p:spPr>
          <a:xfrm rot="20448600">
            <a:off x="2910960" y="1221120"/>
            <a:ext cx="2193120" cy="27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100" spc="-1" strike="noStrike">
                <a:solidFill>
                  <a:srgbClr val="000000"/>
                </a:solidFill>
                <a:latin typeface="Arial"/>
                <a:ea typeface="DejaVu Sans"/>
              </a:rPr>
              <a:t>Zika-infected Sample 2 (MiSeq)</a:t>
            </a:r>
            <a:endParaRPr b="0" lang="en-US" sz="1100" spc="-1" strike="noStrike">
              <a:latin typeface="Arial"/>
            </a:endParaRPr>
          </a:p>
        </p:txBody>
      </p:sp>
      <p:sp>
        <p:nvSpPr>
          <p:cNvPr id="142" name="CustomShape 5"/>
          <p:cNvSpPr/>
          <p:nvPr/>
        </p:nvSpPr>
        <p:spPr>
          <a:xfrm rot="20448600">
            <a:off x="3552480" y="1158120"/>
            <a:ext cx="2412360" cy="399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100" spc="-1" strike="noStrike">
                <a:solidFill>
                  <a:srgbClr val="000000"/>
                </a:solidFill>
                <a:latin typeface="Arial"/>
                <a:ea typeface="DejaVu Sans"/>
              </a:rPr>
              <a:t>Zika-infected Sample 3 (NextSeq)</a:t>
            </a:r>
            <a:endParaRPr b="0" lang="en-US" sz="1100" spc="-1" strike="noStrike">
              <a:latin typeface="Arial"/>
            </a:endParaRPr>
          </a:p>
        </p:txBody>
      </p:sp>
      <p:sp>
        <p:nvSpPr>
          <p:cNvPr id="143" name="CustomShape 6"/>
          <p:cNvSpPr/>
          <p:nvPr/>
        </p:nvSpPr>
        <p:spPr>
          <a:xfrm rot="20448600">
            <a:off x="4203720" y="1137240"/>
            <a:ext cx="2318400" cy="399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100" spc="-1" strike="noStrike">
                <a:solidFill>
                  <a:srgbClr val="000000"/>
                </a:solidFill>
                <a:latin typeface="Arial"/>
                <a:ea typeface="DejaVu Sans"/>
              </a:rPr>
              <a:t>Zika-infected Sample 4 (NextSeq)</a:t>
            </a:r>
            <a:endParaRPr b="0" lang="en-US" sz="1100" spc="-1" strike="noStrike">
              <a:latin typeface="Arial"/>
            </a:endParaRPr>
          </a:p>
        </p:txBody>
      </p:sp>
      <p:sp>
        <p:nvSpPr>
          <p:cNvPr id="144" name="CustomShape 7"/>
          <p:cNvSpPr/>
          <p:nvPr/>
        </p:nvSpPr>
        <p:spPr>
          <a:xfrm rot="20448600">
            <a:off x="4567320" y="1329480"/>
            <a:ext cx="2193120" cy="27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100" spc="-1" strike="noStrike">
                <a:solidFill>
                  <a:srgbClr val="000000"/>
                </a:solidFill>
                <a:latin typeface="Arial"/>
                <a:ea typeface="DejaVu Sans"/>
              </a:rPr>
              <a:t>Mock Sample 1 (MiSeq)</a:t>
            </a:r>
            <a:endParaRPr b="0" lang="en-US" sz="1100" spc="-1" strike="noStrike">
              <a:latin typeface="Arial"/>
            </a:endParaRPr>
          </a:p>
        </p:txBody>
      </p:sp>
      <p:sp>
        <p:nvSpPr>
          <p:cNvPr id="145" name="CustomShape 8"/>
          <p:cNvSpPr/>
          <p:nvPr/>
        </p:nvSpPr>
        <p:spPr>
          <a:xfrm rot="20448600">
            <a:off x="5251320" y="1329480"/>
            <a:ext cx="2193120" cy="27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100" spc="-1" strike="noStrike">
                <a:solidFill>
                  <a:srgbClr val="000000"/>
                </a:solidFill>
                <a:latin typeface="Arial"/>
                <a:ea typeface="DejaVu Sans"/>
              </a:rPr>
              <a:t>Mock Sample 2 (MiSeq)</a:t>
            </a:r>
            <a:endParaRPr b="0" lang="en-US" sz="1100" spc="-1" strike="noStrike">
              <a:latin typeface="Arial"/>
            </a:endParaRPr>
          </a:p>
        </p:txBody>
      </p:sp>
      <p:sp>
        <p:nvSpPr>
          <p:cNvPr id="146" name="CustomShape 9"/>
          <p:cNvSpPr/>
          <p:nvPr/>
        </p:nvSpPr>
        <p:spPr>
          <a:xfrm rot="20448600">
            <a:off x="5892840" y="1230480"/>
            <a:ext cx="2412360" cy="399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100" spc="-1" strike="noStrike">
                <a:solidFill>
                  <a:srgbClr val="000000"/>
                </a:solidFill>
                <a:latin typeface="Arial"/>
                <a:ea typeface="DejaVu Sans"/>
              </a:rPr>
              <a:t>Mock Sample 3 (NextSeq)</a:t>
            </a:r>
            <a:endParaRPr b="0" lang="en-US" sz="1100" spc="-1" strike="noStrike">
              <a:latin typeface="Arial"/>
            </a:endParaRPr>
          </a:p>
        </p:txBody>
      </p:sp>
      <p:sp>
        <p:nvSpPr>
          <p:cNvPr id="147" name="CustomShape 10"/>
          <p:cNvSpPr/>
          <p:nvPr/>
        </p:nvSpPr>
        <p:spPr>
          <a:xfrm rot="20448600">
            <a:off x="6544080" y="1245600"/>
            <a:ext cx="2318400" cy="399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100" spc="-1" strike="noStrike">
                <a:solidFill>
                  <a:srgbClr val="000000"/>
                </a:solidFill>
                <a:latin typeface="Arial"/>
                <a:ea typeface="DejaVu Sans"/>
              </a:rPr>
              <a:t>Mock Sample 4 (NextSeq)</a:t>
            </a:r>
            <a:endParaRPr b="0" lang="en-US" sz="1100" spc="-1" strike="noStrike">
              <a:latin typeface="Arial"/>
            </a:endParaRPr>
          </a:p>
        </p:txBody>
      </p:sp>
      <p:sp>
        <p:nvSpPr>
          <p:cNvPr id="148" name="CustomShape 11"/>
          <p:cNvSpPr/>
          <p:nvPr/>
        </p:nvSpPr>
        <p:spPr>
          <a:xfrm>
            <a:off x="2286000" y="1809000"/>
            <a:ext cx="4845240" cy="1370880"/>
          </a:xfrm>
          <a:prstGeom prst="rect">
            <a:avLst/>
          </a:prstGeom>
          <a:noFill/>
          <a:ln w="36720">
            <a:solidFill>
              <a:srgbClr val="000000"/>
            </a:solidFill>
            <a:round/>
          </a:ln>
        </p:spPr>
        <p:style>
          <a:lnRef idx="0"/>
          <a:fillRef idx="0"/>
          <a:effectRef idx="0"/>
          <a:fontRef idx="minor"/>
        </p:style>
      </p:sp>
      <p:sp>
        <p:nvSpPr>
          <p:cNvPr id="149" name="CustomShape 12"/>
          <p:cNvSpPr/>
          <p:nvPr/>
        </p:nvSpPr>
        <p:spPr>
          <a:xfrm>
            <a:off x="7680960" y="1737720"/>
            <a:ext cx="1736280" cy="2648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Most genes cluster by condition.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58220"/>
                </a:solidFill>
                <a:latin typeface="Arial"/>
                <a:ea typeface="DejaVu Sans"/>
              </a:rPr>
              <a:t>However, some genes clearly show platform-specific effects.</a:t>
            </a:r>
            <a:endParaRPr b="0" lang="en-US" sz="1800" spc="-1" strike="noStrike">
              <a:latin typeface="Arial"/>
            </a:endParaRPr>
          </a:p>
        </p:txBody>
      </p:sp>
      <p:sp>
        <p:nvSpPr>
          <p:cNvPr id="150" name="CustomShape 13"/>
          <p:cNvSpPr/>
          <p:nvPr/>
        </p:nvSpPr>
        <p:spPr>
          <a:xfrm>
            <a:off x="2286000" y="4297680"/>
            <a:ext cx="4845240" cy="1187640"/>
          </a:xfrm>
          <a:prstGeom prst="rect">
            <a:avLst/>
          </a:prstGeom>
          <a:noFill/>
          <a:ln w="36720">
            <a:solidFill>
              <a:srgbClr val="000000"/>
            </a:solidFill>
            <a:round/>
          </a:ln>
        </p:spPr>
        <p:style>
          <a:lnRef idx="0"/>
          <a:fillRef idx="0"/>
          <a:effectRef idx="0"/>
          <a:fontRef idx="minor"/>
        </p:style>
      </p:sp>
      <p:sp>
        <p:nvSpPr>
          <p:cNvPr id="151" name="CustomShape 14"/>
          <p:cNvSpPr/>
          <p:nvPr/>
        </p:nvSpPr>
        <p:spPr>
          <a:xfrm>
            <a:off x="2286000" y="3213000"/>
            <a:ext cx="4845240" cy="1042920"/>
          </a:xfrm>
          <a:prstGeom prst="rect">
            <a:avLst/>
          </a:prstGeom>
          <a:noFill/>
          <a:ln w="36720">
            <a:solidFill>
              <a:srgbClr val="f58220"/>
            </a:solidFill>
            <a:round/>
          </a:ln>
        </p:spPr>
        <p:style>
          <a:lnRef idx="0"/>
          <a:fillRef idx="0"/>
          <a:effectRef idx="0"/>
          <a:fontRef idx="minor"/>
        </p:style>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620000" y="216000"/>
            <a:ext cx="8098560" cy="934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ea typeface="DejaVu Sans"/>
              </a:rPr>
              <a:t>What genes show different expression patterns in my conditions of interest?</a:t>
            </a:r>
            <a:endParaRPr b="0" lang="en-US" sz="3300" spc="-1" strike="noStrike">
              <a:latin typeface="Arial"/>
            </a:endParaRPr>
          </a:p>
        </p:txBody>
      </p:sp>
      <p:sp>
        <p:nvSpPr>
          <p:cNvPr id="153" name="CustomShape 2"/>
          <p:cNvSpPr/>
          <p:nvPr/>
        </p:nvSpPr>
        <p:spPr>
          <a:xfrm>
            <a:off x="1620000" y="1368000"/>
            <a:ext cx="7523640" cy="2929320"/>
          </a:xfrm>
          <a:prstGeom prst="rect">
            <a:avLst/>
          </a:prstGeom>
          <a:noFill/>
          <a:ln>
            <a:noFill/>
          </a:ln>
        </p:spPr>
        <p:style>
          <a:lnRef idx="0"/>
          <a:fillRef idx="0"/>
          <a:effectRef idx="0"/>
          <a:fontRef idx="minor"/>
        </p:style>
      </p:sp>
      <p:graphicFrame>
        <p:nvGraphicFramePr>
          <p:cNvPr id="154" name="Table 3"/>
          <p:cNvGraphicFramePr/>
          <p:nvPr/>
        </p:nvGraphicFramePr>
        <p:xfrm>
          <a:off x="1872000" y="1398960"/>
          <a:ext cx="7425720" cy="3173040"/>
        </p:xfrm>
        <a:graphic>
          <a:graphicData uri="http://schemas.openxmlformats.org/drawingml/2006/table">
            <a:tbl>
              <a:tblPr/>
              <a:tblGrid>
                <a:gridCol w="2004840"/>
                <a:gridCol w="1733040"/>
                <a:gridCol w="1828440"/>
                <a:gridCol w="1859760"/>
              </a:tblGrid>
              <a:tr h="4334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1800" spc="-1" strike="noStrike">
                          <a:latin typeface="Courier New"/>
                        </a:rPr>
                        <a:t>MiSeq</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1800" spc="-1" strike="noStrike">
                          <a:latin typeface="Courier New"/>
                        </a:rPr>
                        <a:t>NextSeq 500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1800" spc="-1" strike="noStrike">
                          <a:latin typeface="Courier New"/>
                        </a:rPr>
                        <a:t>Combined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36320">
                <a:tc>
                  <a:txBody>
                    <a:bodyPr lIns="90000" rIns="90000"/>
                    <a:p>
                      <a:pPr>
                        <a:lnSpc>
                          <a:spcPct val="100000"/>
                        </a:lnSpc>
                      </a:pPr>
                      <a:r>
                        <a:rPr b="1" lang="en-US" sz="1800" spc="-1" strike="noStrike">
                          <a:latin typeface="Courier New"/>
                        </a:rPr>
                        <a:t>WASH7P</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Courier New"/>
                        </a:rPr>
                        <a:t>-0.000268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Courier New"/>
                        </a:rPr>
                        <a:t>-0.000969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Courier New"/>
                        </a:rPr>
                        <a:t> </a:t>
                      </a:r>
                      <a:r>
                        <a:rPr b="0" lang="en-US" sz="1800" spc="-1" strike="noStrike">
                          <a:latin typeface="Courier New"/>
                        </a:rPr>
                        <a:t>-0.000385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32000">
                <a:tc>
                  <a:txBody>
                    <a:bodyPr lIns="90000" rIns="90000"/>
                    <a:p>
                      <a:pPr>
                        <a:lnSpc>
                          <a:spcPct val="100000"/>
                        </a:lnSpc>
                      </a:pPr>
                      <a:r>
                        <a:rPr b="1" lang="en-US" sz="1800" spc="-1" strike="noStrike">
                          <a:latin typeface="Courier New"/>
                        </a:rPr>
                        <a:t>LOC729737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Courier New"/>
                        </a:rPr>
                        <a:t>-0.000134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Courier New"/>
                        </a:rPr>
                        <a:t> </a:t>
                      </a:r>
                      <a:r>
                        <a:rPr b="0" lang="en-US" sz="1800" spc="-1" strike="noStrike">
                          <a:latin typeface="Courier New"/>
                        </a:rPr>
                        <a:t>-0.000529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Courier New"/>
                        </a:rPr>
                        <a:t> </a:t>
                      </a:r>
                      <a:r>
                        <a:rPr b="0" lang="en-US" sz="1800" spc="-1" strike="noStrike">
                          <a:latin typeface="Courier New"/>
                        </a:rPr>
                        <a:t>-0.000198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48360">
                <a:tc>
                  <a:txBody>
                    <a:bodyPr lIns="90000" rIns="90000"/>
                    <a:p>
                      <a:pPr>
                        <a:lnSpc>
                          <a:spcPct val="100000"/>
                        </a:lnSpc>
                      </a:pPr>
                      <a:r>
                        <a:rPr b="1" lang="en-US" sz="1800" spc="-1" strike="noStrike">
                          <a:latin typeface="Courier New"/>
                        </a:rPr>
                        <a:t>LOC100133331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Courier New"/>
                        </a:rPr>
                        <a:t>-0.000755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Courier New"/>
                        </a:rPr>
                        <a:t>-0.000849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Courier New"/>
                        </a:rPr>
                        <a:t> </a:t>
                      </a:r>
                      <a:r>
                        <a:rPr b="0" lang="en-US" sz="1800" spc="-1" strike="noStrike">
                          <a:latin typeface="Courier New"/>
                        </a:rPr>
                        <a:t>-0.000701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56480">
                <a:tc>
                  <a:txBody>
                    <a:bodyPr lIns="90000" rIns="90000"/>
                    <a:p>
                      <a:pPr>
                        <a:lnSpc>
                          <a:spcPct val="100000"/>
                        </a:lnSpc>
                      </a:pPr>
                      <a:r>
                        <a:rPr b="1" lang="en-US" sz="1800" spc="-1" strike="noStrike">
                          <a:latin typeface="Courier New"/>
                        </a:rPr>
                        <a:t>MIR6723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Courier New"/>
                        </a:rPr>
                        <a:t>-0.001514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Courier New"/>
                        </a:rPr>
                        <a:t> </a:t>
                      </a:r>
                      <a:r>
                        <a:rPr b="0" lang="en-US" sz="1800" spc="-1" strike="noStrike">
                          <a:latin typeface="Courier New"/>
                        </a:rPr>
                        <a:t>-0.000954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Courier New"/>
                        </a:rPr>
                        <a:t>-0.001068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66440">
                <a:tc>
                  <a:txBody>
                    <a:bodyPr lIns="90000" rIns="90000"/>
                    <a:p>
                      <a:pPr>
                        <a:lnSpc>
                          <a:spcPct val="100000"/>
                        </a:lnSpc>
                      </a:pPr>
                      <a:r>
                        <a:rPr b="1" lang="en-US" sz="1800" spc="-1" strike="noStrike">
                          <a:latin typeface="Courier New"/>
                        </a:rPr>
                        <a:t>LOC100288069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Courier New"/>
                        </a:rPr>
                        <a:t>-0.000337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Courier New"/>
                        </a:rPr>
                        <a:t> </a:t>
                      </a:r>
                      <a:r>
                        <a:rPr b="0" lang="en-US" sz="1800" spc="-1" strike="noStrike">
                          <a:latin typeface="Courier New"/>
                        </a:rPr>
                        <a:t>-0.000720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Courier New"/>
                        </a:rPr>
                        <a:t>-0.000428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620000" y="-11160"/>
            <a:ext cx="8098560" cy="13888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ea typeface="DejaVu Sans"/>
              </a:rPr>
              <a:t>Are differentially expressed genes enriched for any biological processes or pharmacological targets?</a:t>
            </a:r>
            <a:endParaRPr b="0" lang="en-US" sz="3300" spc="-1" strike="noStrike">
              <a:latin typeface="Arial"/>
            </a:endParaRPr>
          </a:p>
        </p:txBody>
      </p:sp>
      <p:sp>
        <p:nvSpPr>
          <p:cNvPr id="156" name="CustomShape 2"/>
          <p:cNvSpPr/>
          <p:nvPr/>
        </p:nvSpPr>
        <p:spPr>
          <a:xfrm>
            <a:off x="1620000" y="1368000"/>
            <a:ext cx="8098560" cy="3286800"/>
          </a:xfrm>
          <a:prstGeom prst="rect">
            <a:avLst/>
          </a:prstGeom>
          <a:noFill/>
          <a:ln>
            <a:noFill/>
          </a:ln>
        </p:spPr>
        <p:style>
          <a:lnRef idx="0"/>
          <a:fillRef idx="0"/>
          <a:effectRef idx="0"/>
          <a:fontRef idx="minor"/>
        </p:style>
      </p:sp>
      <p:pic>
        <p:nvPicPr>
          <p:cNvPr id="157" name="" descr=""/>
          <p:cNvPicPr/>
          <p:nvPr/>
        </p:nvPicPr>
        <p:blipFill>
          <a:blip r:embed="rId1"/>
          <a:stretch/>
        </p:blipFill>
        <p:spPr>
          <a:xfrm>
            <a:off x="5852160" y="1839240"/>
            <a:ext cx="4117680" cy="2215440"/>
          </a:xfrm>
          <a:prstGeom prst="rect">
            <a:avLst/>
          </a:prstGeom>
          <a:ln>
            <a:noFill/>
          </a:ln>
        </p:spPr>
      </p:pic>
      <p:pic>
        <p:nvPicPr>
          <p:cNvPr id="158" name="" descr=""/>
          <p:cNvPicPr/>
          <p:nvPr/>
        </p:nvPicPr>
        <p:blipFill>
          <a:blip r:embed="rId2"/>
          <a:stretch/>
        </p:blipFill>
        <p:spPr>
          <a:xfrm>
            <a:off x="1640880" y="1828800"/>
            <a:ext cx="4157640" cy="2193480"/>
          </a:xfrm>
          <a:prstGeom prst="rect">
            <a:avLst/>
          </a:prstGeom>
          <a:ln>
            <a:noFill/>
          </a:ln>
        </p:spPr>
      </p:pic>
      <p:sp>
        <p:nvSpPr>
          <p:cNvPr id="159" name="CustomShape 3"/>
          <p:cNvSpPr/>
          <p:nvPr/>
        </p:nvSpPr>
        <p:spPr>
          <a:xfrm>
            <a:off x="1645920" y="4114800"/>
            <a:ext cx="4113720" cy="2648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ce181e"/>
                </a:solidFill>
                <a:latin typeface="Arial"/>
                <a:ea typeface="DejaVu Sans"/>
              </a:rPr>
              <a:t>Genes with </a:t>
            </a:r>
            <a:r>
              <a:rPr b="1" i="1" lang="en-US" sz="1800" spc="-1" strike="noStrike">
                <a:solidFill>
                  <a:srgbClr val="ce181e"/>
                </a:solidFill>
                <a:latin typeface="Arial"/>
                <a:ea typeface="DejaVu Sans"/>
              </a:rPr>
              <a:t>low</a:t>
            </a:r>
            <a:r>
              <a:rPr b="0" lang="en-US" sz="1800" spc="-1" strike="noStrike">
                <a:solidFill>
                  <a:srgbClr val="ce181e"/>
                </a:solidFill>
                <a:latin typeface="Arial"/>
                <a:ea typeface="DejaVu Sans"/>
              </a:rPr>
              <a:t> expression in Zika-infected samples are enriched for cell-cycle and DNA replication processes.</a:t>
            </a:r>
            <a:endParaRPr b="0" lang="en-US" sz="1800" spc="-1" strike="noStrike">
              <a:latin typeface="Arial"/>
            </a:endParaRPr>
          </a:p>
        </p:txBody>
      </p:sp>
      <p:sp>
        <p:nvSpPr>
          <p:cNvPr id="160" name="CustomShape 4"/>
          <p:cNvSpPr/>
          <p:nvPr/>
        </p:nvSpPr>
        <p:spPr>
          <a:xfrm>
            <a:off x="5893920" y="4115160"/>
            <a:ext cx="4113720" cy="2648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ce181e"/>
                </a:solidFill>
                <a:latin typeface="Arial"/>
                <a:ea typeface="DejaVu Sans"/>
              </a:rPr>
              <a:t>Genes with </a:t>
            </a:r>
            <a:r>
              <a:rPr b="1" i="1" lang="en-US" sz="1800" spc="-1" strike="noStrike">
                <a:solidFill>
                  <a:srgbClr val="ce181e"/>
                </a:solidFill>
                <a:latin typeface="Arial"/>
                <a:ea typeface="DejaVu Sans"/>
              </a:rPr>
              <a:t>high</a:t>
            </a:r>
            <a:r>
              <a:rPr b="0" lang="en-US" sz="1800" spc="-1" strike="noStrike">
                <a:solidFill>
                  <a:srgbClr val="ce181e"/>
                </a:solidFill>
                <a:latin typeface="Arial"/>
                <a:ea typeface="DejaVu Sans"/>
              </a:rPr>
              <a:t> expression in Zika-infected samples are enriched for prenatal lethality phenotypes in mice.</a:t>
            </a:r>
            <a:endParaRPr b="0" lang="en-US"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1620000" y="-11160"/>
            <a:ext cx="8098560" cy="13888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ea typeface="DejaVu Sans"/>
              </a:rPr>
              <a:t>An unsolicited advertisement</a:t>
            </a:r>
            <a:endParaRPr b="0" lang="en-US" sz="3300" spc="-1" strike="noStrike">
              <a:latin typeface="Arial"/>
            </a:endParaRPr>
          </a:p>
        </p:txBody>
      </p:sp>
      <p:pic>
        <p:nvPicPr>
          <p:cNvPr id="162" name="" descr=""/>
          <p:cNvPicPr/>
          <p:nvPr/>
        </p:nvPicPr>
        <p:blipFill>
          <a:blip r:embed="rId1"/>
          <a:stretch/>
        </p:blipFill>
        <p:spPr>
          <a:xfrm>
            <a:off x="1684800" y="1503720"/>
            <a:ext cx="8259480" cy="1270800"/>
          </a:xfrm>
          <a:prstGeom prst="rect">
            <a:avLst/>
          </a:prstGeom>
          <a:ln>
            <a:noFill/>
          </a:ln>
        </p:spPr>
      </p:pic>
      <p:sp>
        <p:nvSpPr>
          <p:cNvPr id="163" name="CustomShape 2"/>
          <p:cNvSpPr/>
          <p:nvPr/>
        </p:nvSpPr>
        <p:spPr>
          <a:xfrm>
            <a:off x="1737360" y="2923200"/>
            <a:ext cx="7130880" cy="13687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Oral Presentation Submission Deadline: September 13, 2019</a:t>
            </a:r>
            <a:endParaRPr b="0" lang="en-US" sz="1800" spc="-1" strike="noStrike">
              <a:latin typeface="Arial"/>
            </a:endParaRPr>
          </a:p>
          <a:p>
            <a:pPr>
              <a:lnSpc>
                <a:spcPct val="100000"/>
              </a:lnSpc>
            </a:pPr>
            <a:r>
              <a:rPr b="0" lang="en-US" sz="1800" spc="-1" strike="noStrike">
                <a:solidFill>
                  <a:srgbClr val="000000"/>
                </a:solidFill>
                <a:latin typeface="Arial"/>
                <a:ea typeface="DejaVu Sans"/>
              </a:rPr>
              <a:t>Poster Presentation Submission Deadline: October 15, 2019</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gn="ctr">
              <a:lnSpc>
                <a:spcPct val="100000"/>
              </a:lnSpc>
            </a:pPr>
            <a:r>
              <a:rPr b="0" lang="en-US" sz="1800" spc="-1" strike="noStrike" u="sng">
                <a:solidFill>
                  <a:srgbClr val="0000ff"/>
                </a:solidFill>
                <a:uFillTx/>
                <a:latin typeface="Arial"/>
                <a:ea typeface="DejaVu Sans"/>
                <a:hlinkClick r:id="rId2"/>
              </a:rPr>
              <a:t>https://www.iscb.org/iscbafrica2019</a:t>
            </a:r>
            <a:endParaRPr b="0" lang="en-US"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620000" y="-10800"/>
            <a:ext cx="8098560" cy="13888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ea typeface="DejaVu Sans"/>
              </a:rPr>
              <a:t>Additional resources</a:t>
            </a:r>
            <a:endParaRPr b="0" lang="en-US" sz="3300" spc="-1" strike="noStrike">
              <a:latin typeface="Arial"/>
            </a:endParaRPr>
          </a:p>
        </p:txBody>
      </p:sp>
      <p:sp>
        <p:nvSpPr>
          <p:cNvPr id="165" name="CustomShape 2"/>
          <p:cNvSpPr/>
          <p:nvPr/>
        </p:nvSpPr>
        <p:spPr>
          <a:xfrm>
            <a:off x="1620000" y="1368000"/>
            <a:ext cx="8098560" cy="32868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060"/>
              </a:spcAft>
              <a:buClr>
                <a:srgbClr val="0066ff"/>
              </a:buClr>
              <a:buSzPct val="40000"/>
              <a:buFont typeface="Wingdings" charset="2"/>
              <a:buChar char=""/>
            </a:pPr>
            <a:r>
              <a:rPr b="0" lang="en-US" sz="2000" spc="-1" strike="noStrike">
                <a:solidFill>
                  <a:srgbClr val="050505"/>
                </a:solidFill>
                <a:latin typeface="Arial"/>
                <a:ea typeface="DejaVu Sans"/>
              </a:rPr>
              <a:t>Galaxy Community Hub’s RNA-Seq Introduction: </a:t>
            </a:r>
            <a:r>
              <a:rPr b="0" lang="en-US" sz="1800" spc="-1" strike="noStrike" u="sng">
                <a:solidFill>
                  <a:srgbClr val="0000ff"/>
                </a:solidFill>
                <a:uFillTx/>
                <a:latin typeface="Arial"/>
                <a:ea typeface="DejaVu Sans"/>
                <a:hlinkClick r:id="rId1"/>
              </a:rPr>
              <a:t>https://galaxyproject.org/tutorials/rb_rnaseq/</a:t>
            </a:r>
            <a:endParaRPr b="0" lang="en-US" sz="1800" spc="-1" strike="noStrike">
              <a:latin typeface="Arial"/>
            </a:endParaRPr>
          </a:p>
          <a:p>
            <a:pPr>
              <a:lnSpc>
                <a:spcPct val="100000"/>
              </a:lnSpc>
              <a:spcAft>
                <a:spcPts val="1060"/>
              </a:spcAft>
            </a:pPr>
            <a:endParaRPr b="0" lang="en-US" sz="1800" spc="-1" strike="noStrike">
              <a:latin typeface="Arial"/>
            </a:endParaRPr>
          </a:p>
          <a:p>
            <a:pPr marL="432000" indent="-322560">
              <a:lnSpc>
                <a:spcPct val="100000"/>
              </a:lnSpc>
              <a:spcAft>
                <a:spcPts val="1060"/>
              </a:spcAft>
              <a:buClr>
                <a:srgbClr val="0066ff"/>
              </a:buClr>
              <a:buSzPct val="40000"/>
              <a:buFont typeface="Wingdings" charset="2"/>
              <a:buChar char=""/>
            </a:pPr>
            <a:r>
              <a:rPr b="0" lang="en-US" sz="2000" spc="-1" strike="noStrike">
                <a:solidFill>
                  <a:srgbClr val="050505"/>
                </a:solidFill>
                <a:latin typeface="Arial"/>
                <a:ea typeface="DejaVu Sans"/>
              </a:rPr>
              <a:t>FastQC Tutorial &amp; FAQ: </a:t>
            </a:r>
            <a:r>
              <a:rPr b="0" lang="en-US" sz="2000" spc="-1" strike="noStrike" u="sng">
                <a:solidFill>
                  <a:srgbClr val="0000ff"/>
                </a:solidFill>
                <a:uFillTx/>
                <a:latin typeface="Arial"/>
                <a:ea typeface="DejaVu Sans"/>
                <a:hlinkClick r:id="rId2"/>
              </a:rPr>
              <a:t>https://rtsf.natsci.msu.edu/genomics/tech-notes/fastqc-tutorial-and-faq/</a:t>
            </a:r>
            <a:endParaRPr b="0" lang="en-US" sz="2000" spc="-1" strike="noStrike">
              <a:latin typeface="Arial"/>
            </a:endParaRPr>
          </a:p>
          <a:p>
            <a:pPr>
              <a:lnSpc>
                <a:spcPct val="100000"/>
              </a:lnSpc>
              <a:spcAft>
                <a:spcPts val="1060"/>
              </a:spcAft>
            </a:pPr>
            <a:endParaRPr b="0" lang="en-US" sz="2000" spc="-1" strike="noStrike">
              <a:latin typeface="Arial"/>
            </a:endParaRPr>
          </a:p>
          <a:p>
            <a:pPr marL="432000" indent="-322560">
              <a:lnSpc>
                <a:spcPct val="100000"/>
              </a:lnSpc>
              <a:spcAft>
                <a:spcPts val="1060"/>
              </a:spcAft>
              <a:buClr>
                <a:srgbClr val="0066ff"/>
              </a:buClr>
              <a:buSzPct val="40000"/>
              <a:buFont typeface="Wingdings" charset="2"/>
              <a:buChar char=""/>
            </a:pPr>
            <a:r>
              <a:rPr b="0" lang="en-US" sz="2000" spc="-1" strike="noStrike">
                <a:solidFill>
                  <a:srgbClr val="050505"/>
                </a:solidFill>
                <a:latin typeface="Arial"/>
                <a:ea typeface="DejaVu Sans"/>
              </a:rPr>
              <a:t>Description of normalized RNA-Seq expression measures:</a:t>
            </a:r>
            <a:r>
              <a:rPr b="0" lang="en-US" sz="1800" spc="-1" strike="noStrike" u="sng">
                <a:solidFill>
                  <a:srgbClr val="0000ff"/>
                </a:solidFill>
                <a:uFillTx/>
                <a:latin typeface="Arial"/>
                <a:ea typeface="DejaVu Sans"/>
                <a:hlinkClick r:id="rId3"/>
              </a:rPr>
              <a:t>https://statquest.org/2015/07/09/rpkm-fpkm-and-tpm-clearly-explained/</a:t>
            </a:r>
            <a:endParaRPr b="0" lang="en-US" sz="1800" spc="-1" strike="noStrike">
              <a:latin typeface="Arial"/>
            </a:endParaRPr>
          </a:p>
          <a:p>
            <a:pPr>
              <a:lnSpc>
                <a:spcPct val="100000"/>
              </a:lnSpc>
              <a:spcAft>
                <a:spcPts val="1060"/>
              </a:spcAft>
            </a:pPr>
            <a:endParaRPr b="0" lang="en-US" sz="1800" spc="-1" strike="noStrike">
              <a:latin typeface="Arial"/>
            </a:endParaRPr>
          </a:p>
          <a:p>
            <a:pPr marL="432000" indent="-322560">
              <a:lnSpc>
                <a:spcPct val="100000"/>
              </a:lnSpc>
              <a:spcAft>
                <a:spcPts val="1060"/>
              </a:spcAft>
              <a:buClr>
                <a:srgbClr val="0066ff"/>
              </a:buClr>
              <a:buSzPct val="40000"/>
              <a:buFont typeface="Wingdings" charset="2"/>
              <a:buChar char=""/>
            </a:pPr>
            <a:r>
              <a:rPr b="0" lang="en-US" sz="1800" spc="-1" strike="noStrike">
                <a:solidFill>
                  <a:srgbClr val="050505"/>
                </a:solidFill>
                <a:latin typeface="Arial"/>
                <a:ea typeface="DejaVu Sans"/>
              </a:rPr>
              <a:t> </a:t>
            </a:r>
            <a:endParaRPr b="0" lang="en-US"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1620000" y="1494360"/>
            <a:ext cx="8098560" cy="19069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400" spc="-1" strike="noStrike">
                <a:solidFill>
                  <a:srgbClr val="050505"/>
                </a:solidFill>
                <a:latin typeface="Times New Roman"/>
                <a:ea typeface="DejaVu Sans"/>
              </a:rPr>
              <a:t>Thanks for your attention and see you at the workshop!</a:t>
            </a:r>
            <a:br/>
            <a:br/>
            <a:r>
              <a:rPr b="0" lang="en-US" sz="3400" spc="-1" strike="noStrike">
                <a:solidFill>
                  <a:srgbClr val="050505"/>
                </a:solidFill>
                <a:latin typeface="Times New Roman"/>
                <a:ea typeface="DejaVu Sans"/>
              </a:rPr>
              <a:t>Any questions?</a:t>
            </a:r>
            <a:endParaRPr b="0" lang="en-US" sz="34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620000" y="216000"/>
            <a:ext cx="8098560" cy="934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ea typeface="DejaVu Sans"/>
              </a:rPr>
              <a:t>What is RNA-Seq analysis?</a:t>
            </a:r>
            <a:endParaRPr b="0" lang="en-US" sz="3300" spc="-1" strike="noStrike">
              <a:latin typeface="Arial"/>
            </a:endParaRPr>
          </a:p>
        </p:txBody>
      </p:sp>
      <p:sp>
        <p:nvSpPr>
          <p:cNvPr id="81" name="CustomShape 2"/>
          <p:cNvSpPr/>
          <p:nvPr/>
        </p:nvSpPr>
        <p:spPr>
          <a:xfrm>
            <a:off x="1620000" y="1974960"/>
            <a:ext cx="8098560" cy="3286800"/>
          </a:xfrm>
          <a:prstGeom prst="rect">
            <a:avLst/>
          </a:prstGeom>
          <a:noFill/>
          <a:ln>
            <a:noFill/>
          </a:ln>
        </p:spPr>
        <p:style>
          <a:lnRef idx="0"/>
          <a:fillRef idx="0"/>
          <a:effectRef idx="0"/>
          <a:fontRef idx="minor"/>
        </p:style>
        <p:txBody>
          <a:bodyPr lIns="0" rIns="0" tIns="0" bIns="0">
            <a:normAutofit/>
          </a:bodyPr>
          <a:p>
            <a:pPr marL="432000" indent="-322560" algn="ctr">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RNA sequencing</a:t>
            </a:r>
            <a:r>
              <a:rPr b="0" i="1" lang="en-US" sz="2400" spc="-1" strike="noStrike">
                <a:solidFill>
                  <a:srgbClr val="050505"/>
                </a:solidFill>
                <a:latin typeface="Arial"/>
                <a:ea typeface="DejaVu Sans"/>
              </a:rPr>
              <a:t> (</a:t>
            </a:r>
            <a:r>
              <a:rPr b="0" lang="en-US" sz="2400" spc="-1" strike="noStrike">
                <a:solidFill>
                  <a:srgbClr val="050505"/>
                </a:solidFill>
                <a:latin typeface="Arial"/>
                <a:ea typeface="DejaVu Sans"/>
              </a:rPr>
              <a:t>RNA-Seq for short) is a process of assessing the </a:t>
            </a:r>
            <a:r>
              <a:rPr b="1" i="1" lang="en-US" sz="2400" spc="-1" strike="noStrike">
                <a:solidFill>
                  <a:srgbClr val="050505"/>
                </a:solidFill>
                <a:latin typeface="Arial"/>
                <a:ea typeface="DejaVu Sans"/>
              </a:rPr>
              <a:t>expression of genes</a:t>
            </a:r>
            <a:r>
              <a:rPr b="0" lang="en-US" sz="2400" spc="-1" strike="noStrike">
                <a:solidFill>
                  <a:srgbClr val="050505"/>
                </a:solidFill>
                <a:latin typeface="Arial"/>
                <a:ea typeface="DejaVu Sans"/>
              </a:rPr>
              <a:t> across a genome by </a:t>
            </a:r>
            <a:r>
              <a:rPr b="1" i="1" lang="en-US" sz="2400" spc="-1" strike="noStrike">
                <a:solidFill>
                  <a:srgbClr val="050505"/>
                </a:solidFill>
                <a:latin typeface="Arial"/>
                <a:ea typeface="DejaVu Sans"/>
              </a:rPr>
              <a:t>sequencing the RNA transcripts</a:t>
            </a:r>
            <a:r>
              <a:rPr b="0" lang="en-US" sz="2400" spc="-1" strike="noStrike">
                <a:solidFill>
                  <a:srgbClr val="050505"/>
                </a:solidFill>
                <a:latin typeface="Arial"/>
                <a:ea typeface="DejaVu Sans"/>
              </a:rPr>
              <a:t> from a collection of cells</a:t>
            </a: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620000" y="216000"/>
            <a:ext cx="8098560" cy="934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ea typeface="DejaVu Sans"/>
              </a:rPr>
              <a:t>What is RNA-Seq analysis?</a:t>
            </a:r>
            <a:endParaRPr b="0" lang="en-US" sz="3300" spc="-1" strike="noStrike">
              <a:latin typeface="Arial"/>
            </a:endParaRPr>
          </a:p>
        </p:txBody>
      </p:sp>
      <p:pic>
        <p:nvPicPr>
          <p:cNvPr id="83" name="" descr=""/>
          <p:cNvPicPr/>
          <p:nvPr/>
        </p:nvPicPr>
        <p:blipFill>
          <a:blip r:embed="rId1"/>
          <a:stretch/>
        </p:blipFill>
        <p:spPr>
          <a:xfrm>
            <a:off x="2684880" y="943560"/>
            <a:ext cx="5759280" cy="4536000"/>
          </a:xfrm>
          <a:prstGeom prst="rect">
            <a:avLst/>
          </a:prstGeom>
          <a:ln>
            <a:noFill/>
          </a:ln>
        </p:spPr>
      </p:pic>
      <p:sp>
        <p:nvSpPr>
          <p:cNvPr id="84" name="CustomShape 2"/>
          <p:cNvSpPr/>
          <p:nvPr/>
        </p:nvSpPr>
        <p:spPr>
          <a:xfrm>
            <a:off x="2690640" y="5432760"/>
            <a:ext cx="5393520" cy="326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https://en.wikipedia.org/wiki/RNA-Seq</a:t>
            </a:r>
            <a:endParaRPr b="0" lang="en-US" sz="1200" spc="-1" strike="noStrike">
              <a:latin typeface="Arial"/>
            </a:endParaRPr>
          </a:p>
        </p:txBody>
      </p:sp>
      <p:sp>
        <p:nvSpPr>
          <p:cNvPr id="85" name="CustomShape 3"/>
          <p:cNvSpPr/>
          <p:nvPr/>
        </p:nvSpPr>
        <p:spPr>
          <a:xfrm>
            <a:off x="4464000" y="3657600"/>
            <a:ext cx="3454200" cy="730080"/>
          </a:xfrm>
          <a:prstGeom prst="ellipse">
            <a:avLst/>
          </a:prstGeom>
          <a:noFill/>
          <a:ln w="36720">
            <a:solidFill>
              <a:srgbClr val="ed1c24"/>
            </a:solidFill>
            <a:round/>
          </a:ln>
        </p:spPr>
        <p:style>
          <a:lnRef idx="0"/>
          <a:fillRef idx="0"/>
          <a:effectRef idx="0"/>
          <a:fontRef idx="minor"/>
        </p:style>
      </p:sp>
      <p:sp>
        <p:nvSpPr>
          <p:cNvPr id="86" name="CustomShape 4"/>
          <p:cNvSpPr/>
          <p:nvPr/>
        </p:nvSpPr>
        <p:spPr>
          <a:xfrm>
            <a:off x="8412480" y="3592080"/>
            <a:ext cx="1667160" cy="4302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ce181e"/>
                </a:solidFill>
                <a:latin typeface="Arial"/>
                <a:ea typeface="DejaVu Sans"/>
              </a:rPr>
              <a:t>These short strands that result from sequencing are called ‘reads’</a:t>
            </a:r>
            <a:endParaRPr b="0" lang="en-US" sz="1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1620000" y="216000"/>
            <a:ext cx="8098560" cy="934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ea typeface="DejaVu Sans"/>
              </a:rPr>
              <a:t>What are the different stages of RNA-Seq analysis?</a:t>
            </a:r>
            <a:endParaRPr b="0" lang="en-US" sz="3300" spc="-1" strike="noStrike">
              <a:latin typeface="Arial"/>
            </a:endParaRPr>
          </a:p>
        </p:txBody>
      </p:sp>
      <p:pic>
        <p:nvPicPr>
          <p:cNvPr id="88" name="" descr=""/>
          <p:cNvPicPr/>
          <p:nvPr/>
        </p:nvPicPr>
        <p:blipFill>
          <a:blip r:embed="rId1"/>
          <a:stretch/>
        </p:blipFill>
        <p:spPr>
          <a:xfrm>
            <a:off x="2283840" y="1275480"/>
            <a:ext cx="5478840" cy="4118040"/>
          </a:xfrm>
          <a:prstGeom prst="rect">
            <a:avLst/>
          </a:prstGeom>
          <a:ln>
            <a:noFill/>
          </a:ln>
        </p:spPr>
      </p:pic>
      <p:sp>
        <p:nvSpPr>
          <p:cNvPr id="89" name="CustomShape 2"/>
          <p:cNvSpPr/>
          <p:nvPr/>
        </p:nvSpPr>
        <p:spPr>
          <a:xfrm>
            <a:off x="2377440" y="2001600"/>
            <a:ext cx="1065600" cy="2386080"/>
          </a:xfrm>
          <a:prstGeom prst="rect">
            <a:avLst/>
          </a:prstGeom>
          <a:solidFill>
            <a:srgbClr val="ffffff"/>
          </a:solidFill>
          <a:ln>
            <a:noFill/>
          </a:ln>
        </p:spPr>
        <p:style>
          <a:lnRef idx="0"/>
          <a:fillRef idx="0"/>
          <a:effectRef idx="0"/>
          <a:fontRef idx="minor"/>
        </p:style>
      </p:sp>
      <p:sp>
        <p:nvSpPr>
          <p:cNvPr id="90" name="CustomShape 3"/>
          <p:cNvSpPr/>
          <p:nvPr/>
        </p:nvSpPr>
        <p:spPr>
          <a:xfrm>
            <a:off x="2560320" y="4923360"/>
            <a:ext cx="918720" cy="364320"/>
          </a:xfrm>
          <a:prstGeom prst="rect">
            <a:avLst/>
          </a:prstGeom>
          <a:solidFill>
            <a:srgbClr val="ffffff"/>
          </a:solidFill>
          <a:ln>
            <a:noFill/>
          </a:ln>
        </p:spPr>
        <p:style>
          <a:lnRef idx="0"/>
          <a:fillRef idx="0"/>
          <a:effectRef idx="0"/>
          <a:fontRef idx="minor"/>
        </p:style>
      </p:sp>
      <p:sp>
        <p:nvSpPr>
          <p:cNvPr id="91" name="CustomShape 4"/>
          <p:cNvSpPr/>
          <p:nvPr/>
        </p:nvSpPr>
        <p:spPr>
          <a:xfrm>
            <a:off x="3482640" y="5397120"/>
            <a:ext cx="5393520" cy="3265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http://bioinfo.vanderbilt.edu/vangard/services-rnaseq.html</a:t>
            </a:r>
            <a:endParaRPr b="0" lang="en-US" sz="1200" spc="-1" strike="noStrike">
              <a:latin typeface="Arial"/>
            </a:endParaRPr>
          </a:p>
        </p:txBody>
      </p:sp>
      <p:sp>
        <p:nvSpPr>
          <p:cNvPr id="92" name="CustomShape 5"/>
          <p:cNvSpPr/>
          <p:nvPr/>
        </p:nvSpPr>
        <p:spPr>
          <a:xfrm>
            <a:off x="1737360" y="2175120"/>
            <a:ext cx="1827360" cy="4302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ce181e"/>
                </a:solidFill>
                <a:latin typeface="Arial"/>
                <a:ea typeface="DejaVu Sans"/>
              </a:rPr>
              <a:t>To what genes do my reads correspond?</a:t>
            </a:r>
            <a:endParaRPr b="0" lang="en-US" sz="1200" spc="-1" strike="noStrike">
              <a:latin typeface="Arial"/>
            </a:endParaRPr>
          </a:p>
        </p:txBody>
      </p:sp>
      <p:sp>
        <p:nvSpPr>
          <p:cNvPr id="93" name="CustomShape 6"/>
          <p:cNvSpPr/>
          <p:nvPr/>
        </p:nvSpPr>
        <p:spPr>
          <a:xfrm>
            <a:off x="1737360" y="3039480"/>
            <a:ext cx="1827360" cy="4302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ce181e"/>
                </a:solidFill>
                <a:latin typeface="Arial"/>
                <a:ea typeface="DejaVu Sans"/>
              </a:rPr>
              <a:t>How much is each gene expressed?</a:t>
            </a:r>
            <a:endParaRPr b="0" lang="en-US" sz="1200" spc="-1" strike="noStrike">
              <a:latin typeface="Arial"/>
            </a:endParaRPr>
          </a:p>
        </p:txBody>
      </p:sp>
      <p:sp>
        <p:nvSpPr>
          <p:cNvPr id="94" name="CustomShape 7"/>
          <p:cNvSpPr/>
          <p:nvPr/>
        </p:nvSpPr>
        <p:spPr>
          <a:xfrm>
            <a:off x="1737360" y="3867840"/>
            <a:ext cx="1827360" cy="600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ce181e"/>
                </a:solidFill>
                <a:latin typeface="Arial"/>
                <a:ea typeface="DejaVu Sans"/>
              </a:rPr>
              <a:t>Is a given gene more or less expressed in a condition of interest?</a:t>
            </a:r>
            <a:endParaRPr b="0" lang="en-US" sz="1200" spc="-1" strike="noStrike">
              <a:latin typeface="Arial"/>
            </a:endParaRPr>
          </a:p>
        </p:txBody>
      </p:sp>
      <p:sp>
        <p:nvSpPr>
          <p:cNvPr id="95" name="CustomShape 8"/>
          <p:cNvSpPr/>
          <p:nvPr/>
        </p:nvSpPr>
        <p:spPr>
          <a:xfrm>
            <a:off x="1737360" y="4804200"/>
            <a:ext cx="1827360" cy="600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ce181e"/>
                </a:solidFill>
                <a:latin typeface="Arial"/>
                <a:ea typeface="DejaVu Sans"/>
              </a:rPr>
              <a:t>Are expressed genes associated with certain pathways?</a:t>
            </a:r>
            <a:endParaRPr b="0" lang="en-US" sz="1200" spc="-1" strike="noStrike">
              <a:latin typeface="Arial"/>
            </a:endParaRPr>
          </a:p>
        </p:txBody>
      </p:sp>
    </p:spTree>
  </p:cSld>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20000" y="216000"/>
            <a:ext cx="8098560" cy="934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ea typeface="DejaVu Sans"/>
              </a:rPr>
              <a:t>What are the different stages of RNA-Seq analysis?</a:t>
            </a:r>
            <a:endParaRPr b="0" lang="en-US" sz="3300" spc="-1" strike="noStrike">
              <a:latin typeface="Arial"/>
            </a:endParaRPr>
          </a:p>
        </p:txBody>
      </p:sp>
      <p:pic>
        <p:nvPicPr>
          <p:cNvPr id="97" name="" descr=""/>
          <p:cNvPicPr/>
          <p:nvPr/>
        </p:nvPicPr>
        <p:blipFill>
          <a:blip r:embed="rId1"/>
          <a:stretch/>
        </p:blipFill>
        <p:spPr>
          <a:xfrm>
            <a:off x="3434760" y="1164960"/>
            <a:ext cx="4228200" cy="4503600"/>
          </a:xfrm>
          <a:prstGeom prst="rect">
            <a:avLst/>
          </a:prstGeom>
          <a:ln>
            <a:noFill/>
          </a:ln>
        </p:spPr>
      </p:pic>
      <p:sp>
        <p:nvSpPr>
          <p:cNvPr id="98" name="CustomShape 2"/>
          <p:cNvSpPr/>
          <p:nvPr/>
        </p:nvSpPr>
        <p:spPr>
          <a:xfrm>
            <a:off x="6802560" y="1920240"/>
            <a:ext cx="860400" cy="1279080"/>
          </a:xfrm>
          <a:prstGeom prst="rect">
            <a:avLst/>
          </a:prstGeom>
          <a:noFill/>
          <a:ln w="36720">
            <a:solidFill>
              <a:srgbClr val="000000"/>
            </a:solidFill>
            <a:round/>
          </a:ln>
        </p:spPr>
        <p:style>
          <a:lnRef idx="0"/>
          <a:fillRef idx="0"/>
          <a:effectRef idx="0"/>
          <a:fontRef idx="minor"/>
        </p:style>
      </p:sp>
      <p:sp>
        <p:nvSpPr>
          <p:cNvPr id="99" name="CustomShape 3"/>
          <p:cNvSpPr/>
          <p:nvPr/>
        </p:nvSpPr>
        <p:spPr>
          <a:xfrm>
            <a:off x="6949440" y="1554480"/>
            <a:ext cx="1736280" cy="601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Quality control</a:t>
            </a:r>
            <a:endParaRPr b="0" lang="en-US" sz="1800" spc="-1" strike="noStrike">
              <a:latin typeface="Arial"/>
            </a:endParaRPr>
          </a:p>
        </p:txBody>
      </p:sp>
      <p:sp>
        <p:nvSpPr>
          <p:cNvPr id="100" name="CustomShape 4"/>
          <p:cNvSpPr/>
          <p:nvPr/>
        </p:nvSpPr>
        <p:spPr>
          <a:xfrm>
            <a:off x="6226560" y="2532240"/>
            <a:ext cx="574920" cy="1032840"/>
          </a:xfrm>
          <a:prstGeom prst="rect">
            <a:avLst/>
          </a:prstGeom>
          <a:noFill/>
          <a:ln w="36720">
            <a:solidFill>
              <a:srgbClr val="0066b3"/>
            </a:solidFill>
            <a:round/>
          </a:ln>
        </p:spPr>
        <p:style>
          <a:lnRef idx="0"/>
          <a:fillRef idx="0"/>
          <a:effectRef idx="0"/>
          <a:fontRef idx="minor"/>
        </p:style>
      </p:sp>
      <p:sp>
        <p:nvSpPr>
          <p:cNvPr id="101" name="CustomShape 5"/>
          <p:cNvSpPr/>
          <p:nvPr/>
        </p:nvSpPr>
        <p:spPr>
          <a:xfrm>
            <a:off x="6949440" y="3246840"/>
            <a:ext cx="1919160" cy="601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66b3"/>
                </a:solidFill>
                <a:latin typeface="Arial"/>
                <a:ea typeface="DejaVu Sans"/>
              </a:rPr>
              <a:t>Reads mapping</a:t>
            </a:r>
            <a:endParaRPr b="0" lang="en-US" sz="1800" spc="-1" strike="noStrike">
              <a:latin typeface="Arial"/>
            </a:endParaRPr>
          </a:p>
        </p:txBody>
      </p:sp>
      <p:sp>
        <p:nvSpPr>
          <p:cNvPr id="102" name="CustomShape 6"/>
          <p:cNvSpPr/>
          <p:nvPr/>
        </p:nvSpPr>
        <p:spPr>
          <a:xfrm>
            <a:off x="4585680" y="2532240"/>
            <a:ext cx="991080" cy="492120"/>
          </a:xfrm>
          <a:prstGeom prst="rect">
            <a:avLst/>
          </a:prstGeom>
          <a:noFill/>
          <a:ln w="36720">
            <a:solidFill>
              <a:srgbClr val="f58220"/>
            </a:solidFill>
            <a:round/>
          </a:ln>
        </p:spPr>
        <p:style>
          <a:lnRef idx="0"/>
          <a:fillRef idx="0"/>
          <a:effectRef idx="0"/>
          <a:fontRef idx="minor"/>
        </p:style>
      </p:sp>
      <p:sp>
        <p:nvSpPr>
          <p:cNvPr id="103" name="CustomShape 7"/>
          <p:cNvSpPr/>
          <p:nvPr/>
        </p:nvSpPr>
        <p:spPr>
          <a:xfrm>
            <a:off x="1917360" y="2167200"/>
            <a:ext cx="2847240" cy="857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58220"/>
                </a:solidFill>
                <a:latin typeface="Arial"/>
                <a:ea typeface="DejaVu Sans"/>
              </a:rPr>
              <a:t>Expression </a:t>
            </a:r>
            <a:endParaRPr b="0" lang="en-US" sz="1800" spc="-1" strike="noStrike">
              <a:latin typeface="Arial"/>
            </a:endParaRPr>
          </a:p>
          <a:p>
            <a:pPr>
              <a:lnSpc>
                <a:spcPct val="100000"/>
              </a:lnSpc>
            </a:pPr>
            <a:r>
              <a:rPr b="0" lang="en-US" sz="1800" spc="-1" strike="noStrike">
                <a:solidFill>
                  <a:srgbClr val="f58220"/>
                </a:solidFill>
                <a:latin typeface="Arial"/>
                <a:ea typeface="DejaVu Sans"/>
              </a:rPr>
              <a:t>quantification/</a:t>
            </a:r>
            <a:r>
              <a:rPr b="0" lang="en-US" sz="1800" spc="-1" strike="noStrike">
                <a:solidFill>
                  <a:srgbClr val="ce181e"/>
                </a:solidFill>
                <a:latin typeface="Arial"/>
                <a:ea typeface="DejaVu Sans"/>
              </a:rPr>
              <a:t>normalization</a:t>
            </a:r>
            <a:endParaRPr b="0" lang="en-US" sz="1800" spc="-1" strike="noStrike">
              <a:latin typeface="Arial"/>
            </a:endParaRPr>
          </a:p>
        </p:txBody>
      </p:sp>
      <p:sp>
        <p:nvSpPr>
          <p:cNvPr id="104" name="CustomShape 8"/>
          <p:cNvSpPr/>
          <p:nvPr/>
        </p:nvSpPr>
        <p:spPr>
          <a:xfrm>
            <a:off x="3566160" y="3036240"/>
            <a:ext cx="913320" cy="492120"/>
          </a:xfrm>
          <a:prstGeom prst="rect">
            <a:avLst/>
          </a:prstGeom>
          <a:noFill/>
          <a:ln w="36720">
            <a:solidFill>
              <a:srgbClr val="ed1c24"/>
            </a:solidFill>
            <a:round/>
          </a:ln>
        </p:spPr>
        <p:style>
          <a:lnRef idx="0"/>
          <a:fillRef idx="0"/>
          <a:effectRef idx="0"/>
          <a:fontRef idx="minor"/>
        </p:style>
      </p:sp>
      <p:sp>
        <p:nvSpPr>
          <p:cNvPr id="105" name="CustomShape 9"/>
          <p:cNvSpPr/>
          <p:nvPr/>
        </p:nvSpPr>
        <p:spPr>
          <a:xfrm>
            <a:off x="3566160" y="3900240"/>
            <a:ext cx="913320" cy="396360"/>
          </a:xfrm>
          <a:prstGeom prst="rect">
            <a:avLst/>
          </a:prstGeom>
          <a:noFill/>
          <a:ln w="36720">
            <a:solidFill>
              <a:srgbClr val="72bf44"/>
            </a:solidFill>
            <a:round/>
          </a:ln>
        </p:spPr>
        <p:style>
          <a:lnRef idx="0"/>
          <a:fillRef idx="0"/>
          <a:effectRef idx="0"/>
          <a:fontRef idx="minor"/>
        </p:style>
      </p:sp>
      <p:sp>
        <p:nvSpPr>
          <p:cNvPr id="106" name="CustomShape 10"/>
          <p:cNvSpPr/>
          <p:nvPr/>
        </p:nvSpPr>
        <p:spPr>
          <a:xfrm>
            <a:off x="2133360" y="3643200"/>
            <a:ext cx="2847240" cy="857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72bf44"/>
                </a:solidFill>
                <a:latin typeface="Arial"/>
                <a:ea typeface="DejaVu Sans"/>
              </a:rPr>
              <a:t>Differential</a:t>
            </a:r>
            <a:endParaRPr b="0" lang="en-US" sz="1800" spc="-1" strike="noStrike">
              <a:latin typeface="Arial"/>
            </a:endParaRPr>
          </a:p>
          <a:p>
            <a:pPr>
              <a:lnSpc>
                <a:spcPct val="100000"/>
              </a:lnSpc>
            </a:pPr>
            <a:r>
              <a:rPr b="0" lang="en-US" sz="1800" spc="-1" strike="noStrike">
                <a:solidFill>
                  <a:srgbClr val="72bf44"/>
                </a:solidFill>
                <a:latin typeface="Arial"/>
                <a:ea typeface="DejaVu Sans"/>
              </a:rPr>
              <a:t>expression</a:t>
            </a:r>
            <a:endParaRPr b="0" lang="en-US" sz="1800" spc="-1" strike="noStrike">
              <a:latin typeface="Arial"/>
            </a:endParaRPr>
          </a:p>
          <a:p>
            <a:pPr>
              <a:lnSpc>
                <a:spcPct val="100000"/>
              </a:lnSpc>
            </a:pPr>
            <a:r>
              <a:rPr b="0" lang="en-US" sz="1800" spc="-1" strike="noStrike">
                <a:solidFill>
                  <a:srgbClr val="72bf44"/>
                </a:solidFill>
                <a:latin typeface="Arial"/>
                <a:ea typeface="DejaVu Sans"/>
              </a:rPr>
              <a:t>analysis</a:t>
            </a:r>
            <a:endParaRPr b="0" lang="en-US" sz="1800" spc="-1" strike="noStrike">
              <a:latin typeface="Arial"/>
            </a:endParaRPr>
          </a:p>
        </p:txBody>
      </p:sp>
      <p:sp>
        <p:nvSpPr>
          <p:cNvPr id="107" name="CustomShape 11"/>
          <p:cNvSpPr/>
          <p:nvPr/>
        </p:nvSpPr>
        <p:spPr>
          <a:xfrm>
            <a:off x="3494160" y="4836240"/>
            <a:ext cx="2265480" cy="396360"/>
          </a:xfrm>
          <a:prstGeom prst="rect">
            <a:avLst/>
          </a:prstGeom>
          <a:noFill/>
          <a:ln w="36720">
            <a:solidFill>
              <a:srgbClr val="a3238e"/>
            </a:solidFill>
            <a:round/>
          </a:ln>
        </p:spPr>
        <p:style>
          <a:lnRef idx="0"/>
          <a:fillRef idx="0"/>
          <a:effectRef idx="0"/>
          <a:fontRef idx="minor"/>
        </p:style>
      </p:sp>
      <p:sp>
        <p:nvSpPr>
          <p:cNvPr id="108" name="CustomShape 12"/>
          <p:cNvSpPr/>
          <p:nvPr/>
        </p:nvSpPr>
        <p:spPr>
          <a:xfrm>
            <a:off x="2133360" y="4723200"/>
            <a:ext cx="2847240" cy="857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a3238e"/>
                </a:solidFill>
                <a:latin typeface="Arial"/>
                <a:ea typeface="DejaVu Sans"/>
              </a:rPr>
              <a:t>Functional</a:t>
            </a:r>
            <a:endParaRPr b="0" lang="en-US" sz="1800" spc="-1" strike="noStrike">
              <a:latin typeface="Arial"/>
            </a:endParaRPr>
          </a:p>
          <a:p>
            <a:pPr>
              <a:lnSpc>
                <a:spcPct val="100000"/>
              </a:lnSpc>
            </a:pPr>
            <a:r>
              <a:rPr b="0" lang="en-US" sz="1800" spc="-1" strike="noStrike">
                <a:solidFill>
                  <a:srgbClr val="a3238e"/>
                </a:solidFill>
                <a:latin typeface="Arial"/>
                <a:ea typeface="DejaVu Sans"/>
              </a:rPr>
              <a:t>enrichment</a:t>
            </a:r>
            <a:endParaRPr b="0" lang="en-US" sz="1800" spc="-1" strike="noStrike">
              <a:latin typeface="Arial"/>
            </a:endParaRPr>
          </a:p>
        </p:txBody>
      </p:sp>
      <p:sp>
        <p:nvSpPr>
          <p:cNvPr id="109" name="CustomShape 13"/>
          <p:cNvSpPr/>
          <p:nvPr/>
        </p:nvSpPr>
        <p:spPr>
          <a:xfrm>
            <a:off x="7589520" y="5248080"/>
            <a:ext cx="2559240" cy="601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Wang &amp; Ma’ayan, 2016</a:t>
            </a:r>
            <a:endParaRPr b="0" lang="en-US"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620000" y="216000"/>
            <a:ext cx="8098560" cy="934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ea typeface="DejaVu Sans"/>
              </a:rPr>
              <a:t>Stage 1: Processing and quality control of raw sequencing reads </a:t>
            </a:r>
            <a:endParaRPr b="0" lang="en-US" sz="3300" spc="-1" strike="noStrike">
              <a:latin typeface="Arial"/>
            </a:endParaRPr>
          </a:p>
        </p:txBody>
      </p:sp>
      <p:sp>
        <p:nvSpPr>
          <p:cNvPr id="111" name="CustomShape 2"/>
          <p:cNvSpPr/>
          <p:nvPr/>
        </p:nvSpPr>
        <p:spPr>
          <a:xfrm>
            <a:off x="1620000" y="1368000"/>
            <a:ext cx="8098560" cy="32868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060"/>
              </a:spcAft>
              <a:buClr>
                <a:srgbClr val="0066ff"/>
              </a:buClr>
              <a:buSzPct val="40000"/>
              <a:buFont typeface="Wingdings" charset="2"/>
              <a:buChar char=""/>
            </a:pPr>
            <a:r>
              <a:rPr b="0" lang="en-US" sz="2800" spc="-1" strike="noStrike">
                <a:solidFill>
                  <a:srgbClr val="050505"/>
                </a:solidFill>
                <a:latin typeface="Arial"/>
                <a:ea typeface="DejaVu Sans"/>
              </a:rPr>
              <a:t>Reads are often assessed for:</a:t>
            </a:r>
            <a:endParaRPr b="0" lang="en-US" sz="2800" spc="-1" strike="noStrike">
              <a:latin typeface="Arial"/>
            </a:endParaRPr>
          </a:p>
          <a:p>
            <a:pPr lvl="3" marL="864000" indent="-214920">
              <a:lnSpc>
                <a:spcPct val="100000"/>
              </a:lnSpc>
              <a:spcAft>
                <a:spcPts val="1060"/>
              </a:spcAft>
              <a:buClr>
                <a:srgbClr val="000000"/>
              </a:buClr>
              <a:buSzPct val="45000"/>
              <a:buFont typeface="Wingdings" charset="2"/>
              <a:buChar char=""/>
            </a:pPr>
            <a:r>
              <a:rPr b="0" lang="en-US" sz="2400" spc="-1" strike="noStrike">
                <a:solidFill>
                  <a:srgbClr val="050505"/>
                </a:solidFill>
                <a:latin typeface="Arial"/>
                <a:ea typeface="DejaVu Sans"/>
              </a:rPr>
              <a:t>Sequencing quality per base</a:t>
            </a:r>
            <a:endParaRPr b="0" lang="en-US" sz="2400" spc="-1" strike="noStrike">
              <a:latin typeface="Arial"/>
            </a:endParaRPr>
          </a:p>
          <a:p>
            <a:pPr lvl="4" marL="1080000" indent="-214920">
              <a:lnSpc>
                <a:spcPct val="100000"/>
              </a:lnSpc>
              <a:spcAft>
                <a:spcPts val="1060"/>
              </a:spcAft>
              <a:buClr>
                <a:srgbClr val="000000"/>
              </a:buClr>
              <a:buSzPct val="45000"/>
              <a:buFont typeface="Wingdings" charset="2"/>
              <a:buChar char=""/>
            </a:pPr>
            <a:r>
              <a:rPr b="0" lang="en-US" sz="1800" spc="-1" strike="noStrike">
                <a:solidFill>
                  <a:srgbClr val="050505"/>
                </a:solidFill>
                <a:latin typeface="Arial"/>
                <a:ea typeface="DejaVu Sans"/>
              </a:rPr>
              <a:t>We expect generally high quality at all bases</a:t>
            </a:r>
            <a:endParaRPr b="0" lang="en-US" sz="1800" spc="-1" strike="noStrike">
              <a:latin typeface="Arial"/>
            </a:endParaRPr>
          </a:p>
          <a:p>
            <a:pPr lvl="3" marL="864000" indent="-214920">
              <a:lnSpc>
                <a:spcPct val="100000"/>
              </a:lnSpc>
              <a:spcAft>
                <a:spcPts val="1060"/>
              </a:spcAft>
              <a:buClr>
                <a:srgbClr val="000000"/>
              </a:buClr>
              <a:buSzPct val="45000"/>
              <a:buFont typeface="Wingdings" charset="2"/>
              <a:buChar char=""/>
            </a:pPr>
            <a:r>
              <a:rPr b="0" lang="en-US" sz="2400" spc="-1" strike="noStrike">
                <a:solidFill>
                  <a:srgbClr val="050505"/>
                </a:solidFill>
                <a:latin typeface="Arial"/>
                <a:ea typeface="DejaVu Sans"/>
              </a:rPr>
              <a:t>Sequencing quality per read</a:t>
            </a:r>
            <a:endParaRPr b="0" lang="en-US" sz="2400" spc="-1" strike="noStrike">
              <a:latin typeface="Arial"/>
            </a:endParaRPr>
          </a:p>
          <a:p>
            <a:pPr lvl="4" marL="1080000" indent="-214920">
              <a:lnSpc>
                <a:spcPct val="100000"/>
              </a:lnSpc>
              <a:spcAft>
                <a:spcPts val="1060"/>
              </a:spcAft>
              <a:buClr>
                <a:srgbClr val="000000"/>
              </a:buClr>
              <a:buSzPct val="45000"/>
              <a:buFont typeface="Wingdings" charset="2"/>
              <a:buChar char=""/>
            </a:pPr>
            <a:r>
              <a:rPr b="0" lang="en-US" sz="1800" spc="-1" strike="noStrike">
                <a:solidFill>
                  <a:srgbClr val="050505"/>
                </a:solidFill>
                <a:latin typeface="Arial"/>
                <a:ea typeface="DejaVu Sans"/>
              </a:rPr>
              <a:t>We expect high quality for longer reads</a:t>
            </a:r>
            <a:endParaRPr b="0" lang="en-US" sz="1800" spc="-1" strike="noStrike">
              <a:latin typeface="Arial"/>
            </a:endParaRPr>
          </a:p>
          <a:p>
            <a:pPr lvl="3" marL="864000" indent="-214920">
              <a:lnSpc>
                <a:spcPct val="100000"/>
              </a:lnSpc>
              <a:spcAft>
                <a:spcPts val="1060"/>
              </a:spcAft>
              <a:buClr>
                <a:srgbClr val="000000"/>
              </a:buClr>
              <a:buSzPct val="45000"/>
              <a:buFont typeface="Wingdings" charset="2"/>
              <a:buChar char=""/>
            </a:pPr>
            <a:r>
              <a:rPr b="0" lang="en-US" sz="2400" spc="-1" strike="noStrike">
                <a:solidFill>
                  <a:srgbClr val="050505"/>
                </a:solidFill>
                <a:latin typeface="Arial"/>
                <a:ea typeface="DejaVu Sans"/>
              </a:rPr>
              <a:t>Sequence content (nucleotide base composition)</a:t>
            </a:r>
            <a:endParaRPr b="0" lang="en-US" sz="2400" spc="-1" strike="noStrike">
              <a:latin typeface="Arial"/>
            </a:endParaRPr>
          </a:p>
          <a:p>
            <a:pPr lvl="4" marL="1080000" indent="-214920">
              <a:lnSpc>
                <a:spcPct val="100000"/>
              </a:lnSpc>
              <a:spcAft>
                <a:spcPts val="1060"/>
              </a:spcAft>
              <a:buClr>
                <a:srgbClr val="000000"/>
              </a:buClr>
              <a:buSzPct val="45000"/>
              <a:buFont typeface="Wingdings" charset="2"/>
              <a:buChar char=""/>
            </a:pPr>
            <a:r>
              <a:rPr b="0" lang="en-US" sz="1800" spc="-1" strike="noStrike">
                <a:solidFill>
                  <a:srgbClr val="050505"/>
                </a:solidFill>
                <a:latin typeface="Arial"/>
                <a:ea typeface="DejaVu Sans"/>
              </a:rPr>
              <a:t>We expect a roughly uniform base composition across the read (except maybe for the initial bases; depends on how RNA prepared)</a:t>
            </a:r>
            <a:endParaRPr b="0" lang="en-US" sz="1800" spc="-1" strike="noStrike">
              <a:latin typeface="Arial"/>
            </a:endParaRPr>
          </a:p>
          <a:p>
            <a:pPr lvl="3" marL="864000" indent="-214920">
              <a:lnSpc>
                <a:spcPct val="100000"/>
              </a:lnSpc>
              <a:spcAft>
                <a:spcPts val="1060"/>
              </a:spcAft>
              <a:buClr>
                <a:srgbClr val="000000"/>
              </a:buClr>
              <a:buSzPct val="45000"/>
              <a:buFont typeface="Wingdings" charset="2"/>
              <a:buChar char=""/>
            </a:pPr>
            <a:r>
              <a:rPr b="0" lang="en-US" sz="2400" spc="-1" strike="noStrike">
                <a:solidFill>
                  <a:srgbClr val="050505"/>
                </a:solidFill>
                <a:latin typeface="Arial"/>
                <a:ea typeface="DejaVu Sans"/>
              </a:rPr>
              <a:t>Per base ‘N’ content (or non-call)</a:t>
            </a:r>
            <a:endParaRPr b="0" lang="en-US" sz="2400" spc="-1" strike="noStrike">
              <a:latin typeface="Arial"/>
            </a:endParaRPr>
          </a:p>
          <a:p>
            <a:pPr lvl="4" marL="1080000" indent="-214920">
              <a:lnSpc>
                <a:spcPct val="100000"/>
              </a:lnSpc>
              <a:spcAft>
                <a:spcPts val="1060"/>
              </a:spcAft>
              <a:buClr>
                <a:srgbClr val="000000"/>
              </a:buClr>
              <a:buSzPct val="45000"/>
              <a:buFont typeface="Wingdings" charset="2"/>
              <a:buChar char=""/>
            </a:pPr>
            <a:r>
              <a:rPr b="0" lang="en-US" sz="1800" spc="-1" strike="noStrike">
                <a:solidFill>
                  <a:srgbClr val="050505"/>
                </a:solidFill>
                <a:latin typeface="Arial"/>
                <a:ea typeface="DejaVu Sans"/>
              </a:rPr>
              <a:t>Indicates potential instrument failure</a:t>
            </a:r>
            <a:endParaRPr b="0" lang="en-US" sz="1800" spc="-1" strike="noStrike">
              <a:latin typeface="Arial"/>
            </a:endParaRPr>
          </a:p>
          <a:p>
            <a:pPr lvl="3" marL="864000" indent="-214920">
              <a:lnSpc>
                <a:spcPct val="100000"/>
              </a:lnSpc>
              <a:spcAft>
                <a:spcPts val="1060"/>
              </a:spcAft>
              <a:buClr>
                <a:srgbClr val="000000"/>
              </a:buClr>
              <a:buSzPct val="45000"/>
              <a:buFont typeface="Wingdings" charset="2"/>
              <a:buChar char=""/>
            </a:pPr>
            <a:r>
              <a:rPr b="0" lang="en-US" sz="2400" spc="-1" strike="noStrike">
                <a:solidFill>
                  <a:srgbClr val="050505"/>
                </a:solidFill>
                <a:latin typeface="Arial"/>
                <a:ea typeface="DejaVu Sans"/>
              </a:rPr>
              <a:t>Other measures</a:t>
            </a:r>
            <a:endParaRPr b="0" lang="en-US" sz="2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1620000" y="216000"/>
            <a:ext cx="8098560" cy="934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ea typeface="DejaVu Sans"/>
              </a:rPr>
              <a:t>Stage 1: Processing and quality control of raw sequencing reads (cont’d) </a:t>
            </a:r>
            <a:endParaRPr b="0" lang="en-US" sz="3300" spc="-1" strike="noStrike">
              <a:latin typeface="Arial"/>
            </a:endParaRPr>
          </a:p>
        </p:txBody>
      </p:sp>
      <p:pic>
        <p:nvPicPr>
          <p:cNvPr id="113" name="" descr=""/>
          <p:cNvPicPr/>
          <p:nvPr/>
        </p:nvPicPr>
        <p:blipFill>
          <a:blip r:embed="rId1"/>
          <a:stretch/>
        </p:blipFill>
        <p:spPr>
          <a:xfrm>
            <a:off x="2011680" y="1280160"/>
            <a:ext cx="7134120" cy="4353480"/>
          </a:xfrm>
          <a:prstGeom prst="rect">
            <a:avLst/>
          </a:prstGeom>
          <a:ln>
            <a:noFill/>
          </a:ln>
        </p:spPr>
      </p:pic>
      <p:sp>
        <p:nvSpPr>
          <p:cNvPr id="114" name="CustomShape 2"/>
          <p:cNvSpPr/>
          <p:nvPr/>
        </p:nvSpPr>
        <p:spPr>
          <a:xfrm>
            <a:off x="8102160" y="1521360"/>
            <a:ext cx="2010600" cy="3928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e181e"/>
                </a:solidFill>
                <a:latin typeface="Arial"/>
                <a:ea typeface="DejaVu Sans"/>
              </a:rPr>
              <a:t>NOTE:</a:t>
            </a:r>
            <a:r>
              <a:rPr b="0" lang="en-US" sz="1800" spc="-1" strike="noStrike">
                <a:solidFill>
                  <a:srgbClr val="ce181e"/>
                </a:solidFill>
                <a:latin typeface="Arial"/>
                <a:ea typeface="DejaVu Sans"/>
              </a:rPr>
              <a:t> A ‘failure’ alert in the FastQC summary can be flagged simply because the data given (e.g. RNA sequencing data) isn’t of the same type as that for which FastQC was originally designed (e.g. DNA sequencing data)</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620000" y="216000"/>
            <a:ext cx="8098560" cy="934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ea typeface="DejaVu Sans"/>
              </a:rPr>
              <a:t>Stage 2: Mapping of sequencing reads to genome</a:t>
            </a:r>
            <a:endParaRPr b="0" lang="en-US" sz="3300" spc="-1" strike="noStrike">
              <a:latin typeface="Arial"/>
            </a:endParaRPr>
          </a:p>
        </p:txBody>
      </p:sp>
      <p:pic>
        <p:nvPicPr>
          <p:cNvPr id="116" name="" descr=""/>
          <p:cNvPicPr/>
          <p:nvPr/>
        </p:nvPicPr>
        <p:blipFill>
          <a:blip r:embed="rId1"/>
          <a:stretch/>
        </p:blipFill>
        <p:spPr>
          <a:xfrm>
            <a:off x="3194640" y="1189440"/>
            <a:ext cx="4844880" cy="4400640"/>
          </a:xfrm>
          <a:prstGeom prst="rect">
            <a:avLst/>
          </a:prstGeom>
          <a:ln>
            <a:noFill/>
          </a:ln>
        </p:spPr>
      </p:pic>
      <p:sp>
        <p:nvSpPr>
          <p:cNvPr id="117" name="CustomShape 2"/>
          <p:cNvSpPr/>
          <p:nvPr/>
        </p:nvSpPr>
        <p:spPr>
          <a:xfrm>
            <a:off x="8229600" y="1737360"/>
            <a:ext cx="1736280" cy="2648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ce181e"/>
                </a:solidFill>
                <a:latin typeface="Arial"/>
                <a:ea typeface="DejaVu Sans"/>
              </a:rPr>
              <a:t>The histogram-like plot to the left indicates the cumulative counts of sequencing reads at different positions in the genome.</a:t>
            </a:r>
            <a:endParaRPr b="0" lang="en-US"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620000" y="216000"/>
            <a:ext cx="8098560" cy="934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ea typeface="DejaVu Sans"/>
              </a:rPr>
              <a:t>Stage 3: Assignment of reads to individual genes to attain expression measurements</a:t>
            </a:r>
            <a:endParaRPr b="0" lang="en-US" sz="3300" spc="-1" strike="noStrike">
              <a:latin typeface="Arial"/>
            </a:endParaRPr>
          </a:p>
        </p:txBody>
      </p:sp>
      <p:sp>
        <p:nvSpPr>
          <p:cNvPr id="119" name="CustomShape 2"/>
          <p:cNvSpPr/>
          <p:nvPr/>
        </p:nvSpPr>
        <p:spPr>
          <a:xfrm>
            <a:off x="1620000" y="1368000"/>
            <a:ext cx="8098560" cy="32868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Sequencing reads are aligned (‘mapped’) to a reference genome in which locations of genes are known</a:t>
            </a:r>
            <a:endParaRPr b="0" lang="en-US" sz="2400" spc="-1" strike="noStrike">
              <a:latin typeface="Arial"/>
            </a:endParaRPr>
          </a:p>
          <a:p>
            <a:pPr>
              <a:lnSpc>
                <a:spcPct val="100000"/>
              </a:lnSpc>
              <a:spcAft>
                <a:spcPts val="1060"/>
              </a:spcAft>
            </a:pPr>
            <a:endParaRPr b="0" lang="en-US" sz="2400" spc="-1" strike="noStrike">
              <a:latin typeface="Arial"/>
            </a:endParaRPr>
          </a:p>
          <a:p>
            <a:pPr marL="432000" indent="-32256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Algorithms (like featureCounts) assign the aligned reads to each gene</a:t>
            </a:r>
            <a:endParaRPr b="0" lang="en-US" sz="2400" spc="-1" strike="noStrike">
              <a:latin typeface="Arial"/>
            </a:endParaRPr>
          </a:p>
          <a:p>
            <a:pPr lvl="1" marL="864000" indent="-322560">
              <a:lnSpc>
                <a:spcPct val="100000"/>
              </a:lnSpc>
              <a:spcAft>
                <a:spcPts val="848"/>
              </a:spcAft>
              <a:buClr>
                <a:srgbClr val="0066ff"/>
              </a:buClr>
              <a:buSzPct val="40000"/>
              <a:buFont typeface="Symbol"/>
              <a:buChar char=""/>
            </a:pPr>
            <a:r>
              <a:rPr b="0" lang="en-US" sz="2090" spc="-1" strike="noStrike">
                <a:solidFill>
                  <a:srgbClr val="050505"/>
                </a:solidFill>
                <a:latin typeface="Arial"/>
                <a:ea typeface="DejaVu Sans"/>
              </a:rPr>
              <a:t>Results in ‘digital’ measures of expression – one unit of expression per mapped read</a:t>
            </a:r>
            <a:endParaRPr b="0" lang="en-US" sz="2090" spc="-1" strike="noStrike">
              <a:latin typeface="Arial"/>
            </a:endParaRPr>
          </a:p>
          <a:p>
            <a:pPr>
              <a:lnSpc>
                <a:spcPct val="100000"/>
              </a:lnSpc>
              <a:spcAft>
                <a:spcPts val="1060"/>
              </a:spcAft>
            </a:pPr>
            <a:endParaRPr b="0" lang="en-US" sz="2090" spc="-1" strike="noStrike">
              <a:latin typeface="Arial"/>
            </a:endParaRPr>
          </a:p>
          <a:p>
            <a:pPr marL="432000" indent="-32256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Counts are then normalized according to sequencing depth and/or gene length</a:t>
            </a:r>
            <a:endParaRPr b="0" lang="en-US" sz="2400" spc="-1" strike="noStrike">
              <a:latin typeface="Arial"/>
            </a:endParaRPr>
          </a:p>
          <a:p>
            <a:pPr lvl="1" marL="864000" indent="-322560">
              <a:lnSpc>
                <a:spcPct val="100000"/>
              </a:lnSpc>
              <a:spcAft>
                <a:spcPts val="848"/>
              </a:spcAft>
              <a:buClr>
                <a:srgbClr val="0066ff"/>
              </a:buClr>
              <a:buSzPct val="40000"/>
              <a:buFont typeface="Symbol"/>
              <a:buChar char=""/>
            </a:pPr>
            <a:r>
              <a:rPr b="0" lang="en-US" sz="2090" spc="-1" strike="noStrike">
                <a:solidFill>
                  <a:srgbClr val="050505"/>
                </a:solidFill>
                <a:latin typeface="Arial"/>
                <a:ea typeface="DejaVu Sans"/>
              </a:rPr>
              <a:t>Two common normalized expression measures are:</a:t>
            </a:r>
            <a:endParaRPr b="0" lang="en-US" sz="2090" spc="-1" strike="noStrike">
              <a:latin typeface="Arial"/>
            </a:endParaRPr>
          </a:p>
          <a:p>
            <a:pPr lvl="2" marL="1296000" indent="-286560">
              <a:lnSpc>
                <a:spcPct val="100000"/>
              </a:lnSpc>
              <a:spcAft>
                <a:spcPts val="632"/>
              </a:spcAft>
              <a:buClr>
                <a:srgbClr val="0066ff"/>
              </a:buClr>
              <a:buSzPct val="40000"/>
              <a:buFont typeface="Wingdings" charset="2"/>
              <a:buChar char=""/>
            </a:pPr>
            <a:r>
              <a:rPr b="0" lang="en-US" sz="1800" spc="-1" strike="noStrike">
                <a:solidFill>
                  <a:srgbClr val="050505"/>
                </a:solidFill>
                <a:latin typeface="Arial"/>
                <a:ea typeface="DejaVu Sans"/>
              </a:rPr>
              <a:t>CPM – transcripts or </a:t>
            </a:r>
            <a:r>
              <a:rPr b="0" lang="en-US" sz="1800" spc="-1" strike="noStrike" u="sng">
                <a:solidFill>
                  <a:srgbClr val="050505"/>
                </a:solidFill>
                <a:uFillTx/>
                <a:latin typeface="Arial"/>
                <a:ea typeface="DejaVu Sans"/>
              </a:rPr>
              <a:t>c</a:t>
            </a:r>
            <a:r>
              <a:rPr b="0" lang="en-US" sz="1800" spc="-1" strike="noStrike">
                <a:solidFill>
                  <a:srgbClr val="050505"/>
                </a:solidFill>
                <a:latin typeface="Arial"/>
                <a:ea typeface="DejaVu Sans"/>
              </a:rPr>
              <a:t>ounts </a:t>
            </a:r>
            <a:r>
              <a:rPr b="0" lang="en-US" sz="1800" spc="-1" strike="noStrike" u="sng">
                <a:solidFill>
                  <a:srgbClr val="050505"/>
                </a:solidFill>
                <a:uFillTx/>
                <a:latin typeface="Arial"/>
                <a:ea typeface="DejaVu Sans"/>
              </a:rPr>
              <a:t>p</a:t>
            </a:r>
            <a:r>
              <a:rPr b="0" lang="en-US" sz="1800" spc="-1" strike="noStrike">
                <a:solidFill>
                  <a:srgbClr val="050505"/>
                </a:solidFill>
                <a:latin typeface="Arial"/>
                <a:ea typeface="DejaVu Sans"/>
              </a:rPr>
              <a:t>er </a:t>
            </a:r>
            <a:r>
              <a:rPr b="0" lang="en-US" sz="1800" spc="-1" strike="noStrike" u="sng">
                <a:solidFill>
                  <a:srgbClr val="050505"/>
                </a:solidFill>
                <a:uFillTx/>
                <a:latin typeface="Arial"/>
                <a:ea typeface="DejaVu Sans"/>
              </a:rPr>
              <a:t>m</a:t>
            </a:r>
            <a:r>
              <a:rPr b="0" lang="en-US" sz="1800" spc="-1" strike="noStrike">
                <a:solidFill>
                  <a:srgbClr val="050505"/>
                </a:solidFill>
                <a:latin typeface="Arial"/>
                <a:ea typeface="DejaVu Sans"/>
              </a:rPr>
              <a:t>illion</a:t>
            </a:r>
            <a:endParaRPr b="0" lang="en-US" sz="1800" spc="-1" strike="noStrike">
              <a:latin typeface="Arial"/>
            </a:endParaRPr>
          </a:p>
          <a:p>
            <a:pPr>
              <a:lnSpc>
                <a:spcPct val="100000"/>
              </a:lnSpc>
              <a:spcAft>
                <a:spcPts val="632"/>
              </a:spcAft>
            </a:pPr>
            <a:endParaRPr b="0" lang="en-US" sz="1800" spc="-1" strike="noStrike">
              <a:latin typeface="Arial"/>
            </a:endParaRPr>
          </a:p>
          <a:p>
            <a:pPr>
              <a:lnSpc>
                <a:spcPct val="100000"/>
              </a:lnSpc>
              <a:spcAft>
                <a:spcPts val="632"/>
              </a:spcAft>
            </a:pPr>
            <a:endParaRPr b="0" lang="en-US" sz="1800" spc="-1" strike="noStrike">
              <a:latin typeface="Arial"/>
            </a:endParaRPr>
          </a:p>
          <a:p>
            <a:pPr>
              <a:lnSpc>
                <a:spcPct val="100000"/>
              </a:lnSpc>
              <a:spcAft>
                <a:spcPts val="632"/>
              </a:spcAft>
            </a:pPr>
            <a:endParaRPr b="0" lang="en-US" sz="1800" spc="-1" strike="noStrike">
              <a:latin typeface="Arial"/>
            </a:endParaRPr>
          </a:p>
          <a:p>
            <a:pPr>
              <a:lnSpc>
                <a:spcPct val="100000"/>
              </a:lnSpc>
              <a:spcAft>
                <a:spcPts val="632"/>
              </a:spcAft>
            </a:pPr>
            <a:endParaRPr b="0" lang="en-US" sz="1800" spc="-1" strike="noStrike">
              <a:latin typeface="Arial"/>
            </a:endParaRPr>
          </a:p>
          <a:p>
            <a:pPr>
              <a:lnSpc>
                <a:spcPct val="100000"/>
              </a:lnSpc>
              <a:spcAft>
                <a:spcPts val="632"/>
              </a:spcAft>
            </a:pPr>
            <a:endParaRPr b="0" lang="en-US" sz="1800" spc="-1" strike="noStrike">
              <a:latin typeface="Arial"/>
            </a:endParaRPr>
          </a:p>
          <a:p>
            <a:pPr lvl="2" marL="1296000" indent="-286560">
              <a:lnSpc>
                <a:spcPct val="100000"/>
              </a:lnSpc>
              <a:spcAft>
                <a:spcPts val="632"/>
              </a:spcAft>
              <a:buClr>
                <a:srgbClr val="0066ff"/>
              </a:buClr>
              <a:buSzPct val="40000"/>
              <a:buFont typeface="Wingdings" charset="2"/>
              <a:buChar char=""/>
            </a:pPr>
            <a:r>
              <a:rPr b="0" lang="en-US" sz="1800" spc="-1" strike="noStrike">
                <a:solidFill>
                  <a:srgbClr val="050505"/>
                </a:solidFill>
                <a:latin typeface="Arial"/>
                <a:ea typeface="DejaVu Sans"/>
              </a:rPr>
              <a:t>RPKM – </a:t>
            </a:r>
            <a:r>
              <a:rPr b="0" lang="en-US" sz="1800" spc="-1" strike="noStrike" u="sng">
                <a:solidFill>
                  <a:srgbClr val="050505"/>
                </a:solidFill>
                <a:uFillTx/>
                <a:latin typeface="Arial"/>
                <a:ea typeface="DejaVu Sans"/>
              </a:rPr>
              <a:t>r</a:t>
            </a:r>
            <a:r>
              <a:rPr b="0" lang="en-US" sz="1800" spc="-1" strike="noStrike">
                <a:solidFill>
                  <a:srgbClr val="050505"/>
                </a:solidFill>
                <a:latin typeface="Arial"/>
                <a:ea typeface="DejaVu Sans"/>
              </a:rPr>
              <a:t>eads </a:t>
            </a:r>
            <a:r>
              <a:rPr b="0" lang="en-US" sz="1800" spc="-1" strike="noStrike" u="sng">
                <a:solidFill>
                  <a:srgbClr val="050505"/>
                </a:solidFill>
                <a:uFillTx/>
                <a:latin typeface="Arial"/>
                <a:ea typeface="DejaVu Sans"/>
              </a:rPr>
              <a:t>p</a:t>
            </a:r>
            <a:r>
              <a:rPr b="0" lang="en-US" sz="1800" spc="-1" strike="noStrike">
                <a:solidFill>
                  <a:srgbClr val="050505"/>
                </a:solidFill>
                <a:latin typeface="Arial"/>
                <a:ea typeface="DejaVu Sans"/>
              </a:rPr>
              <a:t>er </a:t>
            </a:r>
            <a:r>
              <a:rPr b="0" lang="en-US" sz="1800" spc="-1" strike="noStrike" u="sng">
                <a:solidFill>
                  <a:srgbClr val="050505"/>
                </a:solidFill>
                <a:uFillTx/>
                <a:latin typeface="Arial"/>
                <a:ea typeface="DejaVu Sans"/>
              </a:rPr>
              <a:t>k</a:t>
            </a:r>
            <a:r>
              <a:rPr b="0" lang="en-US" sz="1800" spc="-1" strike="noStrike">
                <a:solidFill>
                  <a:srgbClr val="050505"/>
                </a:solidFill>
                <a:latin typeface="Arial"/>
                <a:ea typeface="DejaVu Sans"/>
              </a:rPr>
              <a:t>ilobase per </a:t>
            </a:r>
            <a:r>
              <a:rPr b="0" lang="en-US" sz="1800" spc="-1" strike="noStrike" u="sng">
                <a:solidFill>
                  <a:srgbClr val="050505"/>
                </a:solidFill>
                <a:uFillTx/>
                <a:latin typeface="Arial"/>
                <a:ea typeface="DejaVu Sans"/>
              </a:rPr>
              <a:t>m</a:t>
            </a:r>
            <a:r>
              <a:rPr b="0" lang="en-US" sz="1800" spc="-1" strike="noStrike">
                <a:solidFill>
                  <a:srgbClr val="050505"/>
                </a:solidFill>
                <a:latin typeface="Arial"/>
                <a:ea typeface="DejaVu Sans"/>
              </a:rPr>
              <a:t>illion</a:t>
            </a:r>
            <a:endParaRPr b="0" lang="en-US" sz="1800" spc="-1" strike="noStrike">
              <a:latin typeface="Arial"/>
            </a:endParaRPr>
          </a:p>
        </p:txBody>
      </p:sp>
      <mc:AlternateContent>
        <mc:Choice xmlns:a14="http://schemas.microsoft.com/office/drawing/2010/main" Requires="a14">
          <p:sp>
            <p:nvSpPr>
              <p:cNvPr id="120" name="Formula 3"/>
              <p:cNvSpPr txBox="1"/>
              <p:nvPr/>
            </p:nvSpPr>
            <p:spPr>
              <a:xfrm>
                <a:off x="4708080" y="2669040"/>
                <a:ext cx="718560" cy="358560"/>
              </a:xfrm>
              <a:prstGeom prst="rect">
                <a:avLst/>
              </a:prstGeom>
            </p:spPr>
            <p:txBody>
              <a:bodyPr/>
              <a:p>
                <a14:m>
                  <m:oMath xmlns:m="http://schemas.openxmlformats.org/officeDocument/2006/math"/>
                </a14:m>
              </a:p>
            </p:txBody>
          </p:sp>
        </mc:Choice>
        <mc:Fallback/>
      </mc:AlternateContent>
      <mc:AlternateContent>
        <mc:Choice xmlns:a14="http://schemas.microsoft.com/office/drawing/2010/main" Requires="a14">
          <p:sp>
            <p:nvSpPr>
              <p:cNvPr id="121" name="Formula 4"/>
              <p:cNvSpPr txBox="1"/>
              <p:nvPr/>
            </p:nvSpPr>
            <p:spPr>
              <a:xfrm>
                <a:off x="2689920" y="3726000"/>
                <a:ext cx="704880" cy="403200"/>
              </a:xfrm>
              <a:prstGeom prst="rect">
                <a:avLst/>
              </a:prstGeom>
            </p:spPr>
            <p:txBody>
              <a:bodyPr/>
              <a:p>
                <a14:m>
                  <m:oMath xmlns:m="http://schemas.openxmlformats.org/officeDocument/2006/math">
                    <m:sSub>
                      <m:e>
                        <m:r>
                          <m:t xml:space="preserve">RPK</m:t>
                        </m:r>
                      </m:e>
                      <m:sub>
                        <m:r>
                          <m:t xml:space="preserve">i</m:t>
                        </m:r>
                      </m:sub>
                    </m:sSub>
                    <m:r>
                      <m:t xml:space="preserve">=</m:t>
                    </m:r>
                    <m:f>
                      <m:num>
                        <m:sSub>
                          <m:e>
                            <m:r>
                              <m:t xml:space="preserve">R</m:t>
                            </m:r>
                          </m:e>
                          <m:sub>
                            <m:r>
                              <m:t xml:space="preserve">i</m:t>
                            </m:r>
                          </m:sub>
                        </m:sSub>
                      </m:num>
                      <m:den>
                        <m:sSub>
                          <m:e>
                            <m:r>
                              <m:t xml:space="preserve">L</m:t>
                            </m:r>
                          </m:e>
                          <m:sub>
                            <m:r>
                              <m:t xml:space="preserve">i</m:t>
                            </m:r>
                          </m:sub>
                        </m:sSub>
                      </m:den>
                    </m:f>
                  </m:oMath>
                </a14:m>
              </a:p>
            </p:txBody>
          </p:sp>
        </mc:Choice>
        <mc:Fallback/>
      </mc:AlternateContent>
      <mc:AlternateContent>
        <mc:Choice xmlns:a14="http://schemas.microsoft.com/office/drawing/2010/main" Requires="a14">
          <p:sp>
            <p:nvSpPr>
              <p:cNvPr id="122" name="Formula 5"/>
              <p:cNvSpPr txBox="1"/>
              <p:nvPr/>
            </p:nvSpPr>
            <p:spPr>
              <a:xfrm>
                <a:off x="4069800" y="3614400"/>
                <a:ext cx="860400" cy="521640"/>
              </a:xfrm>
              <a:prstGeom prst="rect">
                <a:avLst/>
              </a:prstGeom>
            </p:spPr>
            <p:txBody>
              <a:bodyPr/>
              <a:p>
                <a14:m>
                  <m:oMath xmlns:m="http://schemas.openxmlformats.org/officeDocument/2006/math">
                    <m:r>
                      <m:t xml:space="preserve">S</m:t>
                    </m:r>
                    <m:r>
                      <m:t xml:space="preserve">=</m:t>
                    </m:r>
                    <m:f>
                      <m:num>
                        <m:nary>
                          <m:naryPr>
                            <m:chr m:val="∑"/>
                            <m:supHide m:val="1"/>
                          </m:naryPr>
                          <m:sub>
                            <m:r>
                              <m:t xml:space="preserve">i</m:t>
                            </m:r>
                          </m:sub>
                          <m:sup/>
                          <m:e>
                            <m:sSub>
                              <m:e>
                                <m:r>
                                  <m:t xml:space="preserve">RPK</m:t>
                                </m:r>
                              </m:e>
                              <m:sub>
                                <m:r>
                                  <m:t xml:space="preserve">i</m:t>
                                </m:r>
                              </m:sub>
                            </m:sSub>
                          </m:e>
                        </m:nary>
                      </m:num>
                      <m:den>
                        <m:sSup>
                          <m:e>
                            <m:r>
                              <m:t xml:space="preserve">10</m:t>
                            </m:r>
                          </m:e>
                          <m:sup>
                            <m:r>
                              <m:t xml:space="preserve">6</m:t>
                            </m:r>
                          </m:sup>
                        </m:sSup>
                      </m:den>
                    </m:f>
                  </m:oMath>
                </a14:m>
              </a:p>
            </p:txBody>
          </p:sp>
        </mc:Choice>
        <mc:Fallback/>
      </mc:AlternateContent>
      <mc:AlternateContent>
        <mc:Choice xmlns:a14="http://schemas.microsoft.com/office/drawing/2010/main" Requires="a14">
          <p:sp>
            <p:nvSpPr>
              <p:cNvPr id="123" name="Formula 6"/>
              <p:cNvSpPr txBox="1"/>
              <p:nvPr/>
            </p:nvSpPr>
            <p:spPr>
              <a:xfrm>
                <a:off x="5541840" y="3748680"/>
                <a:ext cx="933480" cy="381600"/>
              </a:xfrm>
              <a:prstGeom prst="rect">
                <a:avLst/>
              </a:prstGeom>
            </p:spPr>
            <p:txBody>
              <a:bodyPr/>
              <a:p>
                <a14:m>
                  <m:oMath xmlns:m="http://schemas.openxmlformats.org/officeDocument/2006/math">
                    <m:sSub>
                      <m:e>
                        <m:r>
                          <m:t xml:space="preserve">CPM</m:t>
                        </m:r>
                      </m:e>
                      <m:sub>
                        <m:r>
                          <m:t xml:space="preserve">i</m:t>
                        </m:r>
                      </m:sub>
                    </m:sSub>
                    <m:r>
                      <m:t xml:space="preserve">=</m:t>
                    </m:r>
                    <m:f>
                      <m:num>
                        <m:sSub>
                          <m:e>
                            <m:r>
                              <m:t xml:space="preserve">RPK</m:t>
                            </m:r>
                          </m:e>
                          <m:sub>
                            <m:r>
                              <m:t xml:space="preserve">i</m:t>
                            </m:r>
                          </m:sub>
                        </m:sSub>
                      </m:num>
                      <m:den>
                        <m:r>
                          <m:t xml:space="preserve">S</m:t>
                        </m:r>
                      </m:den>
                    </m:f>
                  </m:oMath>
                </a14:m>
              </a:p>
            </p:txBody>
          </p:sp>
        </mc:Choice>
        <mc:Fallback/>
      </mc:AlternateContent>
      <mc:AlternateContent>
        <mc:Choice xmlns:a14="http://schemas.microsoft.com/office/drawing/2010/main" Requires="a14">
          <p:sp>
            <p:nvSpPr>
              <p:cNvPr id="124" name="Formula 7"/>
              <p:cNvSpPr txBox="1"/>
              <p:nvPr/>
            </p:nvSpPr>
            <p:spPr>
              <a:xfrm>
                <a:off x="2890080" y="4754880"/>
                <a:ext cx="657720" cy="521640"/>
              </a:xfrm>
              <a:prstGeom prst="rect">
                <a:avLst/>
              </a:prstGeom>
            </p:spPr>
            <p:txBody>
              <a:bodyPr/>
              <a:p>
                <a14:m>
                  <m:oMath xmlns:m="http://schemas.openxmlformats.org/officeDocument/2006/math">
                    <m:r>
                      <m:t xml:space="preserve">S</m:t>
                    </m:r>
                    <m:r>
                      <m:t xml:space="preserve">=</m:t>
                    </m:r>
                    <m:f>
                      <m:num>
                        <m:nary>
                          <m:naryPr>
                            <m:chr m:val="∑"/>
                            <m:supHide m:val="1"/>
                          </m:naryPr>
                          <m:sub>
                            <m:r>
                              <m:t xml:space="preserve">i</m:t>
                            </m:r>
                          </m:sub>
                          <m:sup/>
                          <m:e>
                            <m:sSub>
                              <m:e>
                                <m:r>
                                  <m:t xml:space="preserve">R</m:t>
                                </m:r>
                              </m:e>
                              <m:sub>
                                <m:r>
                                  <m:t xml:space="preserve">i</m:t>
                                </m:r>
                              </m:sub>
                            </m:sSub>
                          </m:e>
                        </m:nary>
                      </m:num>
                      <m:den>
                        <m:sSup>
                          <m:e>
                            <m:r>
                              <m:t xml:space="preserve">10</m:t>
                            </m:r>
                          </m:e>
                          <m:sup>
                            <m:r>
                              <m:t xml:space="preserve">6</m:t>
                            </m:r>
                          </m:sup>
                        </m:sSup>
                      </m:den>
                    </m:f>
                  </m:oMath>
                </a14:m>
              </a:p>
            </p:txBody>
          </p:sp>
        </mc:Choice>
        <mc:Fallback/>
      </mc:AlternateContent>
      <mc:AlternateContent>
        <mc:Choice xmlns:a14="http://schemas.microsoft.com/office/drawing/2010/main" Requires="a14">
          <p:sp>
            <p:nvSpPr>
              <p:cNvPr id="125" name="Formula 8"/>
              <p:cNvSpPr txBox="1"/>
              <p:nvPr/>
            </p:nvSpPr>
            <p:spPr>
              <a:xfrm>
                <a:off x="4114440" y="4882320"/>
                <a:ext cx="730800" cy="381600"/>
              </a:xfrm>
              <a:prstGeom prst="rect">
                <a:avLst/>
              </a:prstGeom>
            </p:spPr>
            <p:txBody>
              <a:bodyPr/>
              <a:p>
                <a14:m>
                  <m:oMath xmlns:m="http://schemas.openxmlformats.org/officeDocument/2006/math">
                    <m:sSub>
                      <m:e>
                        <m:r>
                          <m:t xml:space="preserve">RPM</m:t>
                        </m:r>
                      </m:e>
                      <m:sub>
                        <m:r>
                          <m:t xml:space="preserve">i</m:t>
                        </m:r>
                      </m:sub>
                    </m:sSub>
                    <m:r>
                      <m:t xml:space="preserve">=</m:t>
                    </m:r>
                    <m:f>
                      <m:num>
                        <m:sSub>
                          <m:e>
                            <m:r>
                              <m:t xml:space="preserve">R</m:t>
                            </m:r>
                          </m:e>
                          <m:sub>
                            <m:r>
                              <m:t xml:space="preserve">i</m:t>
                            </m:r>
                          </m:sub>
                        </m:sSub>
                      </m:num>
                      <m:den>
                        <m:r>
                          <m:t xml:space="preserve">S</m:t>
                        </m:r>
                      </m:den>
                    </m:f>
                  </m:oMath>
                </a14:m>
              </a:p>
            </p:txBody>
          </p:sp>
        </mc:Choice>
        <mc:Fallback/>
      </mc:AlternateContent>
      <mc:AlternateContent>
        <mc:Choice xmlns:a14="http://schemas.microsoft.com/office/drawing/2010/main" Requires="a14">
          <p:sp>
            <p:nvSpPr>
              <p:cNvPr id="126" name="Formula 9"/>
              <p:cNvSpPr txBox="1"/>
              <p:nvPr/>
            </p:nvSpPr>
            <p:spPr>
              <a:xfrm>
                <a:off x="5465520" y="4882320"/>
                <a:ext cx="1061640" cy="403200"/>
              </a:xfrm>
              <a:prstGeom prst="rect">
                <a:avLst/>
              </a:prstGeom>
            </p:spPr>
            <p:txBody>
              <a:bodyPr/>
              <a:p>
                <a14:m>
                  <m:oMath xmlns:m="http://schemas.openxmlformats.org/officeDocument/2006/math">
                    <m:sSub>
                      <m:e>
                        <m:r>
                          <m:t xml:space="preserve">RPKM</m:t>
                        </m:r>
                      </m:e>
                      <m:sub>
                        <m:r>
                          <m:t xml:space="preserve">i</m:t>
                        </m:r>
                      </m:sub>
                    </m:sSub>
                    <m:r>
                      <m:t xml:space="preserve">=</m:t>
                    </m:r>
                    <m:f>
                      <m:num>
                        <m:sSub>
                          <m:e>
                            <m:r>
                              <m:t xml:space="preserve">RPM</m:t>
                            </m:r>
                          </m:e>
                          <m:sub>
                            <m:r>
                              <m:t xml:space="preserve">i</m:t>
                            </m:r>
                          </m:sub>
                        </m:sSub>
                      </m:num>
                      <m:den>
                        <m:sSub>
                          <m:e>
                            <m:r>
                              <m:t xml:space="preserve">L</m:t>
                            </m:r>
                          </m:e>
                          <m:sub>
                            <m:r>
                              <m:t xml:space="preserve">i</m:t>
                            </m:r>
                          </m:sub>
                        </m:sSub>
                      </m:den>
                    </m:f>
                  </m:oMath>
                </a14:m>
              </a:p>
            </p:txBody>
          </p:sp>
        </mc:Choice>
        <mc:Fallback/>
      </mc:AlternateContent>
      <p:sp>
        <p:nvSpPr>
          <p:cNvPr id="127" name="CustomShape 10"/>
          <p:cNvSpPr/>
          <p:nvPr/>
        </p:nvSpPr>
        <p:spPr>
          <a:xfrm>
            <a:off x="2283120" y="3621600"/>
            <a:ext cx="547560" cy="601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28" name="CustomShape 11"/>
          <p:cNvSpPr/>
          <p:nvPr/>
        </p:nvSpPr>
        <p:spPr>
          <a:xfrm>
            <a:off x="3651120" y="3621960"/>
            <a:ext cx="547560" cy="601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29" name="CustomShape 12"/>
          <p:cNvSpPr/>
          <p:nvPr/>
        </p:nvSpPr>
        <p:spPr>
          <a:xfrm>
            <a:off x="5163120" y="3622320"/>
            <a:ext cx="547560" cy="601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30" name="CustomShape 13"/>
          <p:cNvSpPr/>
          <p:nvPr/>
        </p:nvSpPr>
        <p:spPr>
          <a:xfrm>
            <a:off x="2499120" y="4773960"/>
            <a:ext cx="547560" cy="601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31" name="CustomShape 14"/>
          <p:cNvSpPr/>
          <p:nvPr/>
        </p:nvSpPr>
        <p:spPr>
          <a:xfrm>
            <a:off x="3723120" y="4774320"/>
            <a:ext cx="547560" cy="601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32" name="CustomShape 15"/>
          <p:cNvSpPr/>
          <p:nvPr/>
        </p:nvSpPr>
        <p:spPr>
          <a:xfrm>
            <a:off x="5091120" y="4774680"/>
            <a:ext cx="547560" cy="601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33" name="CustomShape 16"/>
          <p:cNvSpPr/>
          <p:nvPr/>
        </p:nvSpPr>
        <p:spPr>
          <a:xfrm>
            <a:off x="6858000" y="3291840"/>
            <a:ext cx="3221640" cy="26488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e181e"/>
                </a:solidFill>
                <a:latin typeface="Arial"/>
                <a:ea typeface="DejaVu Sans"/>
              </a:rPr>
              <a:t>NOTE</a:t>
            </a:r>
            <a:r>
              <a:rPr b="0" lang="en-US" sz="1800" spc="-1" strike="noStrike">
                <a:solidFill>
                  <a:srgbClr val="ce181e"/>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ce181e"/>
                </a:solidFill>
                <a:latin typeface="Arial"/>
                <a:ea typeface="DejaVu Sans"/>
              </a:rPr>
              <a:t>R</a:t>
            </a:r>
            <a:r>
              <a:rPr b="0" lang="en-US" sz="1800" spc="-1" strike="noStrike" baseline="-33000">
                <a:solidFill>
                  <a:srgbClr val="ce181e"/>
                </a:solidFill>
                <a:latin typeface="Arial"/>
                <a:ea typeface="DejaVu Sans"/>
              </a:rPr>
              <a:t>i </a:t>
            </a:r>
            <a:r>
              <a:rPr b="0" lang="en-US" sz="1800" spc="-1" strike="noStrike">
                <a:solidFill>
                  <a:srgbClr val="ce181e"/>
                </a:solidFill>
                <a:latin typeface="Arial"/>
                <a:ea typeface="DejaVu Sans"/>
              </a:rPr>
              <a:t>– read counts for gene i</a:t>
            </a:r>
            <a:endParaRPr b="0" lang="en-US" sz="1800" spc="-1" strike="noStrike">
              <a:latin typeface="Arial"/>
            </a:endParaRPr>
          </a:p>
          <a:p>
            <a:pPr>
              <a:lnSpc>
                <a:spcPct val="100000"/>
              </a:lnSpc>
            </a:pPr>
            <a:r>
              <a:rPr b="0" lang="en-US" sz="1800" spc="-1" strike="noStrike">
                <a:solidFill>
                  <a:srgbClr val="ce181e"/>
                </a:solidFill>
                <a:latin typeface="Arial"/>
                <a:ea typeface="DejaVu Sans"/>
              </a:rPr>
              <a:t>L</a:t>
            </a:r>
            <a:r>
              <a:rPr b="0" lang="en-US" sz="1800" spc="-1" strike="noStrike" baseline="-33000">
                <a:solidFill>
                  <a:srgbClr val="ce181e"/>
                </a:solidFill>
                <a:latin typeface="Arial"/>
                <a:ea typeface="DejaVu Sans"/>
              </a:rPr>
              <a:t>i </a:t>
            </a:r>
            <a:r>
              <a:rPr b="0" lang="en-US" sz="1800" spc="-1" strike="noStrike">
                <a:solidFill>
                  <a:srgbClr val="ce181e"/>
                </a:solidFill>
                <a:latin typeface="Arial"/>
                <a:ea typeface="DejaVu Sans"/>
              </a:rPr>
              <a:t>– length in kilobases of gene i</a:t>
            </a:r>
            <a:endParaRPr b="0" lang="en-US" sz="1800" spc="-1" strike="noStrike">
              <a:latin typeface="Arial"/>
            </a:endParaRPr>
          </a:p>
          <a:p>
            <a:pPr>
              <a:lnSpc>
                <a:spcPct val="100000"/>
              </a:lnSpc>
            </a:pPr>
            <a:endParaRPr b="0" lang="en-US"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7831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2019-05-04T02:01:31Z</dcterms:created>
  <dc:creator/>
  <dc:description/>
  <dc:language>en-US</dc:language>
  <cp:lastModifiedBy/>
  <dcterms:modified xsi:type="dcterms:W3CDTF">2019-06-03T23:47:16Z</dcterms:modified>
  <cp:revision>59</cp:revision>
  <dc:subject/>
  <dc:title>DNA</dc:title>
</cp:coreProperties>
</file>