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0.png" ContentType="image/png"/>
  <Override PartName="/ppt/media/image9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8.png" ContentType="image/png"/>
  <Override PartName="/ppt/media/image5.gif" ContentType="image/gif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1620000" y="216000"/>
            <a:ext cx="8099640" cy="4338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620000" y="216000"/>
            <a:ext cx="8099640" cy="4338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5400" cy="5669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0" lang="en-US" sz="1800" spc="-1" strike="noStrike">
                <a:latin typeface="Arial"/>
              </a:rPr>
              <a:t>Click to edit the </a:t>
            </a:r>
            <a:r>
              <a:rPr b="0" lang="en-US" sz="1800" spc="-1" strike="noStrike">
                <a:latin typeface="Arial"/>
              </a:rPr>
              <a:t>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5400" cy="566964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hyperlink" Target="https://www.iscb.org/iscbafrica2019" TargetMode="External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galaxyproject.org/tutorials/rb_rnaseq/" TargetMode="External"/><Relationship Id="rId2" Type="http://schemas.openxmlformats.org/officeDocument/2006/relationships/hyperlink" Target="https://statquest.org/2015/07/09/rpkm-fpkm-and-tpm-clearly-explained/" TargetMode="External"/><Relationship Id="rId3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gif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620000" y="1971000"/>
            <a:ext cx="8099640" cy="95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400" spc="-1" strike="noStrike">
                <a:solidFill>
                  <a:srgbClr val="050505"/>
                </a:solidFill>
                <a:latin typeface="Times New Roman"/>
              </a:rPr>
              <a:t>RNA-Seq Analysis of Gene Expression: A Walk-Thru and Tutorial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1620000" y="3108960"/>
            <a:ext cx="8099640" cy="15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latin typeface="Times New Roman"/>
              </a:rPr>
              <a:t>Helen Nigussie, Michael Mayhew, Dina Machuve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latin typeface="Times New Roman"/>
              </a:rPr>
              <a:t>June 4, 2019 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latin typeface="Times New Roman"/>
              </a:rPr>
              <a:t>Data Science Africa 2019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latin typeface="Times New Roman"/>
              </a:rPr>
              <a:t>Addis Ababa, Ethiopia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Important considerations when performing an RNA-Seq analysis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1620000" y="1368000"/>
            <a:ext cx="3043080" cy="40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Should I consider all genes in my analysis? What about those with low or no expression across all conditions/platforms?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Are the expression differences I’m seeing solely due to the condition? Or some other factor?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4909320" y="1211040"/>
            <a:ext cx="4199040" cy="4199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620000" y="0"/>
            <a:ext cx="809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What is the structure in my expression data?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1754640" y="1155960"/>
            <a:ext cx="5972040" cy="4506120"/>
          </a:xfrm>
          <a:prstGeom prst="rect">
            <a:avLst/>
          </a:prstGeom>
          <a:ln>
            <a:noFill/>
          </a:ln>
        </p:spPr>
      </p:pic>
      <p:sp>
        <p:nvSpPr>
          <p:cNvPr id="110" name="CustomShape 2"/>
          <p:cNvSpPr/>
          <p:nvPr/>
        </p:nvSpPr>
        <p:spPr>
          <a:xfrm>
            <a:off x="2208240" y="1155960"/>
            <a:ext cx="5446440" cy="581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3"/>
          <p:cNvSpPr/>
          <p:nvPr/>
        </p:nvSpPr>
        <p:spPr>
          <a:xfrm rot="20448600">
            <a:off x="2227680" y="1221480"/>
            <a:ext cx="2194200" cy="27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Zika-infected Sample 1 (MiSeq)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 rot="20448600">
            <a:off x="2911680" y="1221480"/>
            <a:ext cx="2194200" cy="27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Zika-infected Sample 2 (MiSeq)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13" name="CustomShape 5"/>
          <p:cNvSpPr/>
          <p:nvPr/>
        </p:nvSpPr>
        <p:spPr>
          <a:xfrm rot="20448600">
            <a:off x="3553560" y="1158480"/>
            <a:ext cx="2413440" cy="40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Zika-infected Sample 3 (NextSeq)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14" name="CustomShape 6"/>
          <p:cNvSpPr/>
          <p:nvPr/>
        </p:nvSpPr>
        <p:spPr>
          <a:xfrm rot="20448600">
            <a:off x="4204800" y="1137600"/>
            <a:ext cx="2319480" cy="40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Zika-infected Sample 4 (NextSeq)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15" name="CustomShape 7"/>
          <p:cNvSpPr/>
          <p:nvPr/>
        </p:nvSpPr>
        <p:spPr>
          <a:xfrm rot="20448600">
            <a:off x="4568040" y="1329840"/>
            <a:ext cx="2194200" cy="27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Mock Sample 1 (MiSeq)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16" name="CustomShape 8"/>
          <p:cNvSpPr/>
          <p:nvPr/>
        </p:nvSpPr>
        <p:spPr>
          <a:xfrm rot="20448600">
            <a:off x="5252040" y="1329840"/>
            <a:ext cx="2194200" cy="27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Mock Sample 2 (MiSeq)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17" name="CustomShape 9"/>
          <p:cNvSpPr/>
          <p:nvPr/>
        </p:nvSpPr>
        <p:spPr>
          <a:xfrm rot="20448600">
            <a:off x="5893920" y="1230840"/>
            <a:ext cx="2413440" cy="40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Mock Sample 3 (NextSeq)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18" name="CustomShape 10"/>
          <p:cNvSpPr/>
          <p:nvPr/>
        </p:nvSpPr>
        <p:spPr>
          <a:xfrm rot="20448600">
            <a:off x="6545160" y="1245960"/>
            <a:ext cx="2319480" cy="40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Mock Sample 4 (NextSeq)</a:t>
            </a:r>
            <a:endParaRPr b="0" lang="en-US" sz="11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What genes show different expression patterns in my conditions of interest?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1620000" y="-11160"/>
            <a:ext cx="8099640" cy="138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Are differentially expressed genes enriched for any biological processes or pharmacological targets?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1620000" y="-11160"/>
            <a:ext cx="8099640" cy="138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An unsolicited advertisement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1684800" y="1503720"/>
            <a:ext cx="8260560" cy="1271880"/>
          </a:xfrm>
          <a:prstGeom prst="rect">
            <a:avLst/>
          </a:prstGeom>
          <a:ln>
            <a:noFill/>
          </a:ln>
        </p:spPr>
      </p:pic>
      <p:sp>
        <p:nvSpPr>
          <p:cNvPr id="125" name="CustomShape 2"/>
          <p:cNvSpPr/>
          <p:nvPr/>
        </p:nvSpPr>
        <p:spPr>
          <a:xfrm>
            <a:off x="1737360" y="2923200"/>
            <a:ext cx="7131960" cy="13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Oral Presentation Submission Deadline: September 13, 2019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Poster Presentation Submission Deadline: October 15, 2019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https://www.iscb.org/iscbafrica2019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1620000" y="-10800"/>
            <a:ext cx="8099640" cy="138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Additional resources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Galaxy Community Hub’s RNA-Seq Introduction: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https://galaxyproject.org/tutorials/rb_rnaseq/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Description of normalized RNA-Seq expression measures: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https://statquest.org/2015/07/09/rpkm-fpkm-and-tpm-clearly-explained/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50505"/>
                </a:solidFill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620000" y="1494360"/>
            <a:ext cx="8099640" cy="190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400" spc="-1" strike="noStrike">
                <a:solidFill>
                  <a:srgbClr val="050505"/>
                </a:solidFill>
                <a:latin typeface="Times New Roman"/>
              </a:rPr>
              <a:t>Thanks for your attention and see you at the workshop!</a:t>
            </a:r>
            <a:br/>
            <a:br/>
            <a:r>
              <a:rPr b="0" lang="en-US" sz="3400" spc="-1" strike="noStrike">
                <a:solidFill>
                  <a:srgbClr val="050505"/>
                </a:solidFill>
                <a:latin typeface="Times New Roman"/>
              </a:rPr>
              <a:t>Any questions?</a:t>
            </a:r>
            <a:endParaRPr b="0" lang="en-US" sz="34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What is RNA-Seq analysis?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620000" y="1974960"/>
            <a:ext cx="8099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 algn="ctr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RNA sequencing</a:t>
            </a:r>
            <a:r>
              <a:rPr b="0" i="1" lang="en-US" sz="2400" spc="-1" strike="noStrike">
                <a:solidFill>
                  <a:srgbClr val="050505"/>
                </a:solidFill>
                <a:latin typeface="Arial"/>
              </a:rPr>
              <a:t> (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RNA-Seq for short) is a process of assessing the </a:t>
            </a:r>
            <a:r>
              <a:rPr b="1" i="1" lang="en-US" sz="2400" spc="-1" strike="noStrike">
                <a:solidFill>
                  <a:srgbClr val="050505"/>
                </a:solidFill>
                <a:latin typeface="Arial"/>
              </a:rPr>
              <a:t>expression of genes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 across a genome by </a:t>
            </a:r>
            <a:r>
              <a:rPr b="1" i="1" lang="en-US" sz="2400" spc="-1" strike="noStrike">
                <a:solidFill>
                  <a:srgbClr val="050505"/>
                </a:solidFill>
                <a:latin typeface="Arial"/>
              </a:rPr>
              <a:t>sequencing the RNA transcripts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 from a collection of cells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What is RNA-Seq analysis?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2684880" y="943560"/>
            <a:ext cx="5760360" cy="4537080"/>
          </a:xfrm>
          <a:prstGeom prst="rect">
            <a:avLst/>
          </a:prstGeom>
          <a:ln>
            <a:noFill/>
          </a:ln>
        </p:spPr>
      </p:pic>
      <p:sp>
        <p:nvSpPr>
          <p:cNvPr id="84" name="CustomShape 2"/>
          <p:cNvSpPr/>
          <p:nvPr/>
        </p:nvSpPr>
        <p:spPr>
          <a:xfrm>
            <a:off x="2690640" y="5432760"/>
            <a:ext cx="5394600" cy="32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https://en.wikipedia.org/wiki/RNA-Seq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4572000" y="3657600"/>
            <a:ext cx="1096920" cy="73116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What are the different stages of RNA-Seq analysis?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2283840" y="1275480"/>
            <a:ext cx="5479920" cy="411912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377440" y="2001600"/>
            <a:ext cx="1066680" cy="2387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3"/>
          <p:cNvSpPr/>
          <p:nvPr/>
        </p:nvSpPr>
        <p:spPr>
          <a:xfrm>
            <a:off x="2560320" y="4923360"/>
            <a:ext cx="919800" cy="36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4"/>
          <p:cNvSpPr/>
          <p:nvPr/>
        </p:nvSpPr>
        <p:spPr>
          <a:xfrm>
            <a:off x="3482640" y="5397120"/>
            <a:ext cx="5394600" cy="32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http://bioinfo.vanderbilt.edu/vangard/services-rnaseq.html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1" name="CustomShape 5"/>
          <p:cNvSpPr/>
          <p:nvPr/>
        </p:nvSpPr>
        <p:spPr>
          <a:xfrm>
            <a:off x="1737360" y="2175120"/>
            <a:ext cx="182844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ce181e"/>
                </a:solidFill>
                <a:latin typeface="Arial"/>
              </a:rPr>
              <a:t>To what genes do my reads correspond?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2" name="CustomShape 6"/>
          <p:cNvSpPr/>
          <p:nvPr/>
        </p:nvSpPr>
        <p:spPr>
          <a:xfrm>
            <a:off x="1737360" y="3039480"/>
            <a:ext cx="182844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ce181e"/>
                </a:solidFill>
                <a:latin typeface="Arial"/>
              </a:rPr>
              <a:t>How much is each gene expressed?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3" name="CustomShape 7"/>
          <p:cNvSpPr/>
          <p:nvPr/>
        </p:nvSpPr>
        <p:spPr>
          <a:xfrm>
            <a:off x="1737360" y="3867840"/>
            <a:ext cx="18284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ce181e"/>
                </a:solidFill>
                <a:latin typeface="Arial"/>
              </a:rPr>
              <a:t>Is a given gene more or less expressed in a condition of interest?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4" name="CustomShape 8"/>
          <p:cNvSpPr/>
          <p:nvPr/>
        </p:nvSpPr>
        <p:spPr>
          <a:xfrm>
            <a:off x="1737360" y="4804200"/>
            <a:ext cx="18284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ce181e"/>
                </a:solidFill>
                <a:latin typeface="Arial"/>
              </a:rPr>
              <a:t>Are expressed genes associated with certain pathways?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What are the different stages of RNA-Seq analysis?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3434760" y="1164960"/>
            <a:ext cx="4229280" cy="4504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Stage 1: Processing and quality control of raw sequencing reads </a:t>
            </a:r>
            <a:endParaRPr b="0" lang="en-US" sz="33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Stage 1: Processing and quality control of raw sequencing reads (cont’d) 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1828800" y="1280160"/>
            <a:ext cx="8046720" cy="4386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Stage 2: Mapping of sequencing reads to genome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3194640" y="1189440"/>
            <a:ext cx="4845960" cy="4401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Stage 3: Assignment of reads to individual genes to attain expression measurements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Sequencing reads are aligned (‘mapped’) to a reference genome in which locations of genes are known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Algorithms (like featureCounts) assign the aligned reads to each gene</a:t>
            </a:r>
            <a:endParaRPr b="0" lang="en-US" sz="2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848"/>
              </a:spcAft>
              <a:buClr>
                <a:srgbClr val="0066ff"/>
              </a:buClr>
              <a:buSzPct val="40000"/>
              <a:buFont typeface="Symbol"/>
              <a:buChar char=""/>
            </a:pPr>
            <a:r>
              <a:rPr b="0" lang="en-US" sz="2090" spc="-1" strike="noStrike">
                <a:solidFill>
                  <a:srgbClr val="050505"/>
                </a:solidFill>
                <a:latin typeface="Arial"/>
              </a:rPr>
              <a:t>Results in ‘digital’ measures of expression – one unit of expression per mapped read</a:t>
            </a:r>
            <a:endParaRPr b="0" lang="en-US" sz="209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US" sz="209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Counts are then normalized according to sequencing depth and/or gene length</a:t>
            </a:r>
            <a:endParaRPr b="0" lang="en-US" sz="2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848"/>
              </a:spcAft>
              <a:buClr>
                <a:srgbClr val="0066ff"/>
              </a:buClr>
              <a:buSzPct val="40000"/>
              <a:buFont typeface="Symbol"/>
              <a:buChar char=""/>
            </a:pPr>
            <a:r>
              <a:rPr b="0" lang="en-US" sz="2090" spc="-1" strike="noStrike">
                <a:solidFill>
                  <a:srgbClr val="050505"/>
                </a:solidFill>
                <a:latin typeface="Arial"/>
              </a:rPr>
              <a:t>Two common normalized expression measures are:</a:t>
            </a:r>
            <a:endParaRPr b="0" lang="en-US" sz="209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Aft>
                <a:spcPts val="63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50505"/>
                </a:solidFill>
                <a:latin typeface="Arial"/>
              </a:rPr>
              <a:t>CPM – transcripts or </a:t>
            </a:r>
            <a:r>
              <a:rPr b="0" lang="en-US" sz="1800" spc="-1" strike="noStrike" u="sng">
                <a:solidFill>
                  <a:srgbClr val="050505"/>
                </a:solidFill>
                <a:uFillTx/>
                <a:latin typeface="Arial"/>
              </a:rPr>
              <a:t>c</a:t>
            </a:r>
            <a:r>
              <a:rPr b="0" lang="en-US" sz="1800" spc="-1" strike="noStrike">
                <a:solidFill>
                  <a:srgbClr val="050505"/>
                </a:solidFill>
                <a:latin typeface="Arial"/>
              </a:rPr>
              <a:t>ounts </a:t>
            </a:r>
            <a:r>
              <a:rPr b="0" lang="en-US" sz="1800" spc="-1" strike="noStrike" u="sng">
                <a:solidFill>
                  <a:srgbClr val="050505"/>
                </a:solidFill>
                <a:uFillTx/>
                <a:latin typeface="Arial"/>
              </a:rPr>
              <a:t>p</a:t>
            </a:r>
            <a:r>
              <a:rPr b="0" lang="en-US" sz="1800" spc="-1" strike="noStrike">
                <a:solidFill>
                  <a:srgbClr val="050505"/>
                </a:solidFill>
                <a:latin typeface="Arial"/>
              </a:rPr>
              <a:t>er </a:t>
            </a:r>
            <a:r>
              <a:rPr b="0" lang="en-US" sz="1800" spc="-1" strike="noStrike" u="sng">
                <a:solidFill>
                  <a:srgbClr val="050505"/>
                </a:solidFill>
                <a:uFillTx/>
                <a:latin typeface="Arial"/>
              </a:rPr>
              <a:t>m</a:t>
            </a:r>
            <a:r>
              <a:rPr b="0" lang="en-US" sz="1800" spc="-1" strike="noStrike">
                <a:solidFill>
                  <a:srgbClr val="050505"/>
                </a:solidFill>
                <a:latin typeface="Arial"/>
              </a:rPr>
              <a:t>illion</a:t>
            </a:r>
            <a:endParaRPr b="0" lang="en-US" sz="1800" spc="-1" strike="noStrike">
              <a:latin typeface="Arial"/>
            </a:endParaRPr>
          </a:p>
          <a:p>
            <a:pPr lvl="3" marL="1728000" indent="-215640">
              <a:lnSpc>
                <a:spcPct val="100000"/>
              </a:lnSpc>
              <a:spcAft>
                <a:spcPts val="422"/>
              </a:spcAft>
              <a:buClr>
                <a:srgbClr val="0066ff"/>
              </a:buClr>
              <a:buSzPct val="40000"/>
              <a:buFont typeface="Symbol"/>
              <a:buChar char=""/>
            </a:pP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[(Read count)/(Gene length in kb)] / (</a:t>
            </a:r>
            <a:endParaRPr b="0" lang="en-US" sz="15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Aft>
                <a:spcPts val="63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50505"/>
                </a:solidFill>
                <a:latin typeface="Arial"/>
              </a:rPr>
              <a:t>RPKM – </a:t>
            </a:r>
            <a:r>
              <a:rPr b="0" lang="en-US" sz="1800" spc="-1" strike="noStrike" u="sng">
                <a:solidFill>
                  <a:srgbClr val="050505"/>
                </a:solidFill>
                <a:uFillTx/>
                <a:latin typeface="Arial"/>
              </a:rPr>
              <a:t>r</a:t>
            </a:r>
            <a:r>
              <a:rPr b="0" lang="en-US" sz="1800" spc="-1" strike="noStrike">
                <a:solidFill>
                  <a:srgbClr val="050505"/>
                </a:solidFill>
                <a:latin typeface="Arial"/>
              </a:rPr>
              <a:t>eads </a:t>
            </a:r>
            <a:r>
              <a:rPr b="0" lang="en-US" sz="1800" spc="-1" strike="noStrike" u="sng">
                <a:solidFill>
                  <a:srgbClr val="050505"/>
                </a:solidFill>
                <a:uFillTx/>
                <a:latin typeface="Arial"/>
              </a:rPr>
              <a:t>p</a:t>
            </a:r>
            <a:r>
              <a:rPr b="0" lang="en-US" sz="1800" spc="-1" strike="noStrike">
                <a:solidFill>
                  <a:srgbClr val="050505"/>
                </a:solidFill>
                <a:latin typeface="Arial"/>
              </a:rPr>
              <a:t>er </a:t>
            </a:r>
            <a:r>
              <a:rPr b="0" lang="en-US" sz="1800" spc="-1" strike="noStrike" u="sng">
                <a:solidFill>
                  <a:srgbClr val="050505"/>
                </a:solidFill>
                <a:uFillTx/>
                <a:latin typeface="Arial"/>
              </a:rPr>
              <a:t>k</a:t>
            </a:r>
            <a:r>
              <a:rPr b="0" lang="en-US" sz="1800" spc="-1" strike="noStrike">
                <a:solidFill>
                  <a:srgbClr val="050505"/>
                </a:solidFill>
                <a:latin typeface="Arial"/>
              </a:rPr>
              <a:t>ilobase per </a:t>
            </a:r>
            <a:r>
              <a:rPr b="0" lang="en-US" sz="1800" spc="-1" strike="noStrike" u="sng">
                <a:solidFill>
                  <a:srgbClr val="050505"/>
                </a:solidFill>
                <a:uFillTx/>
                <a:latin typeface="Arial"/>
              </a:rPr>
              <a:t>m</a:t>
            </a:r>
            <a:r>
              <a:rPr b="0" lang="en-US" sz="1800" spc="-1" strike="noStrike">
                <a:solidFill>
                  <a:srgbClr val="050505"/>
                </a:solidFill>
                <a:latin typeface="Arial"/>
              </a:rPr>
              <a:t>illion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7643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2019-05-04T02:01:31Z</dcterms:created>
  <dc:creator/>
  <dc:description/>
  <dc:language>en-US</dc:language>
  <cp:lastModifiedBy/>
  <dcterms:modified xsi:type="dcterms:W3CDTF">2019-06-02T22:31:48Z</dcterms:modified>
  <cp:revision>40</cp:revision>
  <dc:subject/>
  <dc:title>DNA</dc:title>
</cp:coreProperties>
</file>