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71"/>
    <a:srgbClr val="D5524E"/>
    <a:srgbClr val="84F35B"/>
    <a:srgbClr val="8BFF61"/>
    <a:srgbClr val="36FF28"/>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8" d="100"/>
          <a:sy n="28" d="100"/>
        </p:scale>
        <p:origin x="-1688" y="31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7/7/16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922338"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6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6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6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6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408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408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408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409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tiff"/><Relationship Id="rId12" Type="http://schemas.openxmlformats.org/officeDocument/2006/relationships/image" Target="../media/image20.emf"/><Relationship Id="rId13"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tiff"/><Relationship Id="rId4" Type="http://schemas.openxmlformats.org/officeDocument/2006/relationships/image" Target="../media/image12.tif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tiff"/><Relationship Id="rId9" Type="http://schemas.openxmlformats.org/officeDocument/2006/relationships/image" Target="../media/image17.tiff"/><Relationship Id="rId10" Type="http://schemas.openxmlformats.org/officeDocument/2006/relationships/image" Target="../media/image1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981778" y="6426166"/>
            <a:ext cx="13591277" cy="6709507"/>
          </a:xfrm>
        </p:spPr>
        <p:txBody>
          <a:bodyPr/>
          <a:lstStyle/>
          <a:p>
            <a:pPr marL="457200" indent="-457200">
              <a:buFont typeface="Courier New"/>
              <a:buChar char="o"/>
            </a:pPr>
            <a:r>
              <a:rPr lang="en-US" sz="3500" dirty="0">
                <a:solidFill>
                  <a:srgbClr val="002060"/>
                </a:solidFill>
                <a:latin typeface="Calibri"/>
                <a:cs typeface="Calibri"/>
              </a:rPr>
              <a:t>Microbial engineering for bio-remediation </a:t>
            </a:r>
            <a:r>
              <a:rPr lang="en-US" sz="3500" dirty="0" smtClean="0">
                <a:solidFill>
                  <a:srgbClr val="002060"/>
                </a:solidFill>
                <a:latin typeface="Calibri"/>
                <a:cs typeface="Calibri"/>
              </a:rPr>
              <a:t>requires molecular characterization of strains </a:t>
            </a:r>
            <a:r>
              <a:rPr lang="en-US" sz="3500" dirty="0">
                <a:solidFill>
                  <a:srgbClr val="002060"/>
                </a:solidFill>
                <a:latin typeface="Calibri"/>
                <a:cs typeface="Calibri"/>
              </a:rPr>
              <a:t>naturally suited for that purpose. </a:t>
            </a:r>
            <a:endParaRPr lang="en-US" sz="3500" dirty="0" smtClean="0">
              <a:solidFill>
                <a:srgbClr val="002060"/>
              </a:solidFill>
              <a:latin typeface="Calibri"/>
              <a:cs typeface="Calibri"/>
            </a:endParaRPr>
          </a:p>
          <a:p>
            <a:pPr marL="457200" indent="-457200">
              <a:buFont typeface="Courier New"/>
              <a:buChar char="o"/>
            </a:pPr>
            <a:r>
              <a:rPr lang="en-US" sz="3500" dirty="0">
                <a:solidFill>
                  <a:srgbClr val="002060"/>
                </a:solidFill>
                <a:latin typeface="Calibri"/>
                <a:cs typeface="Calibri"/>
              </a:rPr>
              <a:t>A strain of the bacterium, </a:t>
            </a:r>
            <a:r>
              <a:rPr lang="en-US" sz="3500" i="1" dirty="0">
                <a:solidFill>
                  <a:srgbClr val="002060"/>
                </a:solidFill>
                <a:latin typeface="Calibri"/>
                <a:cs typeface="Calibri"/>
              </a:rPr>
              <a:t>Pseudomonas </a:t>
            </a:r>
            <a:r>
              <a:rPr lang="en-US" sz="3500" i="1" dirty="0" err="1" smtClean="0">
                <a:solidFill>
                  <a:srgbClr val="002060"/>
                </a:solidFill>
                <a:latin typeface="Calibri"/>
                <a:cs typeface="Calibri"/>
              </a:rPr>
              <a:t>aeruginosa</a:t>
            </a:r>
            <a:r>
              <a:rPr lang="en-US" sz="3500" i="1" dirty="0" smtClean="0">
                <a:solidFill>
                  <a:srgbClr val="002060"/>
                </a:solidFill>
                <a:latin typeface="Calibri"/>
                <a:cs typeface="Calibri"/>
              </a:rPr>
              <a:t> </a:t>
            </a:r>
            <a:r>
              <a:rPr lang="en-US" sz="3500" dirty="0" smtClean="0">
                <a:solidFill>
                  <a:srgbClr val="002060"/>
                </a:solidFill>
                <a:latin typeface="Calibri"/>
                <a:cs typeface="Calibri"/>
              </a:rPr>
              <a:t>(33988), </a:t>
            </a:r>
            <a:r>
              <a:rPr lang="en-US" sz="3500" dirty="0">
                <a:solidFill>
                  <a:srgbClr val="002060"/>
                </a:solidFill>
                <a:latin typeface="Calibri"/>
                <a:cs typeface="Calibri"/>
              </a:rPr>
              <a:t>isolated from fuel storage </a:t>
            </a:r>
            <a:r>
              <a:rPr lang="en-US" sz="3500" dirty="0" smtClean="0">
                <a:solidFill>
                  <a:srgbClr val="002060"/>
                </a:solidFill>
                <a:latin typeface="Calibri"/>
                <a:cs typeface="Calibri"/>
              </a:rPr>
              <a:t>tanks, is </a:t>
            </a:r>
            <a:r>
              <a:rPr lang="en-US" sz="3500" dirty="0">
                <a:solidFill>
                  <a:srgbClr val="002060"/>
                </a:solidFill>
                <a:latin typeface="Calibri"/>
                <a:cs typeface="Calibri"/>
              </a:rPr>
              <a:t>able to use n-alkanes (e.g. </a:t>
            </a:r>
            <a:r>
              <a:rPr lang="en-US" sz="3500" dirty="0" err="1">
                <a:solidFill>
                  <a:srgbClr val="002060"/>
                </a:solidFill>
                <a:latin typeface="Calibri"/>
                <a:cs typeface="Calibri"/>
              </a:rPr>
              <a:t>decane</a:t>
            </a:r>
            <a:r>
              <a:rPr lang="en-US" sz="3500" dirty="0">
                <a:solidFill>
                  <a:srgbClr val="002060"/>
                </a:solidFill>
                <a:latin typeface="Calibri"/>
                <a:cs typeface="Calibri"/>
              </a:rPr>
              <a:t>, </a:t>
            </a:r>
            <a:r>
              <a:rPr lang="en-US" sz="3500" dirty="0" err="1">
                <a:solidFill>
                  <a:srgbClr val="002060"/>
                </a:solidFill>
                <a:latin typeface="Calibri"/>
                <a:cs typeface="Calibri"/>
              </a:rPr>
              <a:t>dodecane</a:t>
            </a:r>
            <a:r>
              <a:rPr lang="en-US" sz="3500" dirty="0">
                <a:solidFill>
                  <a:srgbClr val="002060"/>
                </a:solidFill>
                <a:latin typeface="Calibri"/>
                <a:cs typeface="Calibri"/>
              </a:rPr>
              <a:t>) as a sole carbon </a:t>
            </a:r>
            <a:r>
              <a:rPr lang="en-US" sz="3500" dirty="0" smtClean="0">
                <a:solidFill>
                  <a:srgbClr val="002060"/>
                </a:solidFill>
                <a:latin typeface="Calibri"/>
                <a:cs typeface="Calibri"/>
              </a:rPr>
              <a:t>source, making it an ideal candidate for bio-remediation studies. </a:t>
            </a:r>
          </a:p>
          <a:p>
            <a:pPr marL="457200" indent="-457200">
              <a:buFont typeface="Courier New"/>
              <a:buChar char="o"/>
            </a:pPr>
            <a:r>
              <a:rPr lang="en-US" sz="3500" dirty="0" smtClean="0">
                <a:solidFill>
                  <a:srgbClr val="002060"/>
                </a:solidFill>
                <a:latin typeface="Calibri"/>
                <a:cs typeface="Calibri"/>
              </a:rPr>
              <a:t>We performed </a:t>
            </a:r>
            <a:r>
              <a:rPr lang="en-US" sz="3500" dirty="0">
                <a:solidFill>
                  <a:srgbClr val="002060"/>
                </a:solidFill>
                <a:latin typeface="Calibri"/>
                <a:cs typeface="Calibri"/>
              </a:rPr>
              <a:t>ribosome </a:t>
            </a:r>
            <a:r>
              <a:rPr lang="en-US" sz="3500" dirty="0" smtClean="0">
                <a:solidFill>
                  <a:srgbClr val="002060"/>
                </a:solidFill>
                <a:latin typeface="Calibri"/>
                <a:cs typeface="Calibri"/>
              </a:rPr>
              <a:t>profiling</a:t>
            </a:r>
            <a:r>
              <a:rPr lang="en-US" sz="3500" baseline="30000" dirty="0" smtClean="0">
                <a:solidFill>
                  <a:srgbClr val="002060"/>
                </a:solidFill>
                <a:latin typeface="Calibri"/>
                <a:cs typeface="Calibri"/>
              </a:rPr>
              <a:t>1,2</a:t>
            </a:r>
            <a:r>
              <a:rPr lang="en-US" sz="3500" dirty="0" smtClean="0">
                <a:solidFill>
                  <a:srgbClr val="002060"/>
                </a:solidFill>
                <a:latin typeface="Calibri"/>
                <a:cs typeface="Calibri"/>
              </a:rPr>
              <a:t> </a:t>
            </a:r>
            <a:r>
              <a:rPr lang="en-US" sz="3500" dirty="0">
                <a:solidFill>
                  <a:srgbClr val="002060"/>
                </a:solidFill>
                <a:latin typeface="Calibri"/>
                <a:cs typeface="Calibri"/>
              </a:rPr>
              <a:t>of </a:t>
            </a:r>
            <a:r>
              <a:rPr lang="en-US" sz="3500" dirty="0" smtClean="0">
                <a:solidFill>
                  <a:srgbClr val="002060"/>
                </a:solidFill>
                <a:latin typeface="Calibri"/>
                <a:cs typeface="Calibri"/>
              </a:rPr>
              <a:t>5693 genes for 33988 </a:t>
            </a:r>
            <a:r>
              <a:rPr lang="en-US" sz="3500" dirty="0">
                <a:solidFill>
                  <a:srgbClr val="002060"/>
                </a:solidFill>
                <a:latin typeface="Calibri"/>
                <a:cs typeface="Calibri"/>
              </a:rPr>
              <a:t>and the </a:t>
            </a:r>
            <a:r>
              <a:rPr lang="en-US" sz="3500" dirty="0" smtClean="0">
                <a:solidFill>
                  <a:srgbClr val="002060"/>
                </a:solidFill>
                <a:latin typeface="Calibri"/>
                <a:cs typeface="Calibri"/>
              </a:rPr>
              <a:t>lab </a:t>
            </a:r>
            <a:r>
              <a:rPr lang="en-US" sz="3500" dirty="0">
                <a:solidFill>
                  <a:srgbClr val="002060"/>
                </a:solidFill>
                <a:latin typeface="Calibri"/>
                <a:cs typeface="Calibri"/>
              </a:rPr>
              <a:t>strain </a:t>
            </a:r>
            <a:r>
              <a:rPr lang="en-US" sz="3500" dirty="0" smtClean="0">
                <a:solidFill>
                  <a:srgbClr val="002060"/>
                </a:solidFill>
                <a:latin typeface="Calibri"/>
                <a:cs typeface="Calibri"/>
              </a:rPr>
              <a:t>PAO1 </a:t>
            </a:r>
            <a:r>
              <a:rPr lang="en-US" sz="3500" dirty="0">
                <a:solidFill>
                  <a:srgbClr val="002060"/>
                </a:solidFill>
                <a:latin typeface="Calibri"/>
                <a:cs typeface="Calibri"/>
              </a:rPr>
              <a:t>when grown in alkane or </a:t>
            </a:r>
            <a:r>
              <a:rPr lang="en-US" sz="3500" dirty="0" smtClean="0">
                <a:solidFill>
                  <a:srgbClr val="002060"/>
                </a:solidFill>
                <a:latin typeface="Calibri"/>
                <a:cs typeface="Calibri"/>
              </a:rPr>
              <a:t>glycerol.</a:t>
            </a:r>
          </a:p>
          <a:p>
            <a:pPr marL="457200" indent="-457200">
              <a:buFont typeface="Courier New"/>
              <a:buChar char="o"/>
            </a:pPr>
            <a:r>
              <a:rPr lang="en-US" sz="3500" dirty="0" smtClean="0">
                <a:solidFill>
                  <a:srgbClr val="002060"/>
                </a:solidFill>
                <a:latin typeface="Calibri"/>
                <a:cs typeface="Calibri"/>
              </a:rPr>
              <a:t>Here, we introduce a novel mixture model</a:t>
            </a:r>
            <a:r>
              <a:rPr lang="en-US" sz="3500" baseline="30000" dirty="0" smtClean="0">
                <a:solidFill>
                  <a:srgbClr val="002060"/>
                </a:solidFill>
                <a:latin typeface="Calibri"/>
                <a:cs typeface="Calibri"/>
              </a:rPr>
              <a:t>3</a:t>
            </a:r>
            <a:r>
              <a:rPr lang="en-US" sz="3500" dirty="0" smtClean="0">
                <a:solidFill>
                  <a:srgbClr val="002060"/>
                </a:solidFill>
                <a:latin typeface="Calibri"/>
                <a:cs typeface="Calibri"/>
              </a:rPr>
              <a:t> of ribosome occupancy values to characterize whole-genome and single-gene differences in translational activity across the two strains and two conditions.</a:t>
            </a:r>
          </a:p>
        </p:txBody>
      </p:sp>
      <p:sp>
        <p:nvSpPr>
          <p:cNvPr id="20" name="Text Placeholder 19"/>
          <p:cNvSpPr>
            <a:spLocks noGrp="1"/>
          </p:cNvSpPr>
          <p:nvPr>
            <p:ph type="body" sz="quarter" idx="11"/>
          </p:nvPr>
        </p:nvSpPr>
        <p:spPr>
          <a:xfrm>
            <a:off x="922338" y="5462825"/>
            <a:ext cx="13573126" cy="1031043"/>
          </a:xfrm>
        </p:spPr>
        <p:txBody>
          <a:bodyPr/>
          <a:lstStyle/>
          <a:p>
            <a:r>
              <a:rPr lang="en-US" sz="5500" dirty="0" smtClean="0">
                <a:solidFill>
                  <a:srgbClr val="002060"/>
                </a:solidFill>
              </a:rPr>
              <a:t>BACKGROUND</a:t>
            </a:r>
            <a:endParaRPr lang="en-US" sz="5500" dirty="0">
              <a:solidFill>
                <a:srgbClr val="002060"/>
              </a:solidFill>
            </a:endParaRPr>
          </a:p>
        </p:txBody>
      </p:sp>
      <p:sp>
        <p:nvSpPr>
          <p:cNvPr id="7" name="Text Placeholder 6"/>
          <p:cNvSpPr>
            <a:spLocks noGrp="1"/>
          </p:cNvSpPr>
          <p:nvPr>
            <p:ph type="body" sz="quarter" idx="24"/>
          </p:nvPr>
        </p:nvSpPr>
        <p:spPr>
          <a:xfrm>
            <a:off x="981778" y="13318575"/>
            <a:ext cx="13538187" cy="1031043"/>
          </a:xfrm>
        </p:spPr>
        <p:txBody>
          <a:bodyPr/>
          <a:lstStyle/>
          <a:p>
            <a:r>
              <a:rPr lang="en-US" sz="5500" dirty="0" smtClean="0"/>
              <a:t>MIXTURE MODEL OF RIBOSOME OCCUPANCY</a:t>
            </a:r>
            <a:endParaRPr lang="en-US" sz="5500" dirty="0"/>
          </a:p>
        </p:txBody>
      </p:sp>
      <p:sp>
        <p:nvSpPr>
          <p:cNvPr id="10" name="Text Placeholder 9"/>
          <p:cNvSpPr>
            <a:spLocks noGrp="1"/>
          </p:cNvSpPr>
          <p:nvPr>
            <p:ph type="body" sz="quarter" idx="27"/>
          </p:nvPr>
        </p:nvSpPr>
        <p:spPr>
          <a:xfrm>
            <a:off x="29336150" y="22149603"/>
            <a:ext cx="13576029" cy="1031043"/>
          </a:xfrm>
        </p:spPr>
        <p:txBody>
          <a:bodyPr/>
          <a:lstStyle/>
          <a:p>
            <a:r>
              <a:rPr lang="en-US" sz="5500" dirty="0" smtClean="0"/>
              <a:t>CONCLUSIONS</a:t>
            </a:r>
            <a:endParaRPr lang="en-US" sz="5500" dirty="0"/>
          </a:p>
        </p:txBody>
      </p:sp>
      <p:sp>
        <p:nvSpPr>
          <p:cNvPr id="14" name="Text Placeholder 13"/>
          <p:cNvSpPr>
            <a:spLocks noGrp="1"/>
          </p:cNvSpPr>
          <p:nvPr>
            <p:ph type="body" sz="quarter" idx="150"/>
          </p:nvPr>
        </p:nvSpPr>
        <p:spPr>
          <a:xfrm>
            <a:off x="5112529" y="3783179"/>
            <a:ext cx="33116315" cy="1280160"/>
          </a:xfrm>
        </p:spPr>
        <p:txBody>
          <a:bodyPr>
            <a:normAutofit fontScale="77500" lnSpcReduction="20000"/>
          </a:bodyPr>
          <a:lstStyle/>
          <a:p>
            <a:r>
              <a:rPr lang="en-US" baseline="30000" dirty="0" smtClean="0"/>
              <a:t>1</a:t>
            </a:r>
            <a:r>
              <a:rPr lang="en-US" dirty="0" smtClean="0"/>
              <a:t> Computational Engineering Division, </a:t>
            </a:r>
            <a:r>
              <a:rPr lang="en-US" baseline="30000" dirty="0" smtClean="0"/>
              <a:t>2</a:t>
            </a:r>
            <a:r>
              <a:rPr lang="en-US" dirty="0" smtClean="0"/>
              <a:t> Physical &amp; Life Sciences Division, Lawrence Livermore National Laboratory, Livermore, CA USA</a:t>
            </a:r>
            <a:endParaRPr lang="en-US" dirty="0"/>
          </a:p>
        </p:txBody>
      </p:sp>
      <p:sp>
        <p:nvSpPr>
          <p:cNvPr id="15" name="Text Placeholder 14"/>
          <p:cNvSpPr>
            <a:spLocks noGrp="1"/>
          </p:cNvSpPr>
          <p:nvPr>
            <p:ph type="body" sz="quarter" idx="151"/>
          </p:nvPr>
        </p:nvSpPr>
        <p:spPr>
          <a:xfrm>
            <a:off x="4618303" y="2840391"/>
            <a:ext cx="34521817" cy="1280160"/>
          </a:xfrm>
        </p:spPr>
        <p:txBody>
          <a:bodyPr>
            <a:normAutofit/>
          </a:bodyPr>
          <a:lstStyle/>
          <a:p>
            <a:r>
              <a:rPr lang="en-US" sz="5000" dirty="0"/>
              <a:t>Michael B. </a:t>
            </a:r>
            <a:r>
              <a:rPr lang="en-US" sz="5000" dirty="0" smtClean="0"/>
              <a:t>Mayhew</a:t>
            </a:r>
            <a:r>
              <a:rPr lang="en-US" sz="5000" baseline="30000" dirty="0" smtClean="0"/>
              <a:t>1</a:t>
            </a:r>
            <a:r>
              <a:rPr lang="en-US" sz="5000" dirty="0" smtClean="0"/>
              <a:t>, Sarah L. Grady</a:t>
            </a:r>
            <a:r>
              <a:rPr lang="en-US" sz="5000" baseline="30000" dirty="0"/>
              <a:t>2</a:t>
            </a:r>
            <a:r>
              <a:rPr lang="en-US" sz="5000" dirty="0" smtClean="0"/>
              <a:t>, Stephanie A. Malfatti</a:t>
            </a:r>
            <a:r>
              <a:rPr lang="en-US" sz="5000" baseline="30000" dirty="0" smtClean="0"/>
              <a:t>2</a:t>
            </a:r>
            <a:r>
              <a:rPr lang="en-US" sz="5000" dirty="0" smtClean="0"/>
              <a:t>,</a:t>
            </a:r>
            <a:r>
              <a:rPr lang="en-US" sz="5000" dirty="0"/>
              <a:t> </a:t>
            </a:r>
            <a:r>
              <a:rPr lang="en-US" sz="5000" dirty="0" smtClean="0"/>
              <a:t>Lawrence C. Dugan</a:t>
            </a:r>
            <a:r>
              <a:rPr lang="en-US" sz="5000" baseline="30000" dirty="0" smtClean="0"/>
              <a:t>2</a:t>
            </a:r>
          </a:p>
          <a:p>
            <a:endParaRPr lang="en-US" sz="5000" dirty="0"/>
          </a:p>
        </p:txBody>
      </p:sp>
      <p:sp>
        <p:nvSpPr>
          <p:cNvPr id="16" name="Text Placeholder 15"/>
          <p:cNvSpPr>
            <a:spLocks noGrp="1"/>
          </p:cNvSpPr>
          <p:nvPr>
            <p:ph type="body" sz="quarter" idx="153"/>
          </p:nvPr>
        </p:nvSpPr>
        <p:spPr>
          <a:xfrm>
            <a:off x="5932593" y="516461"/>
            <a:ext cx="31998968" cy="2662586"/>
          </a:xfrm>
        </p:spPr>
        <p:txBody>
          <a:bodyPr>
            <a:normAutofit fontScale="77500" lnSpcReduction="20000"/>
          </a:bodyPr>
          <a:lstStyle/>
          <a:p>
            <a:r>
              <a:rPr lang="en-US" dirty="0"/>
              <a:t>Evaluating Differential Ribosome Occupancy with Mixture Models in a Bio-remediation Candidate Strain of </a:t>
            </a:r>
            <a:r>
              <a:rPr lang="en-US" i="1" dirty="0"/>
              <a:t>Pseudomonas </a:t>
            </a:r>
            <a:r>
              <a:rPr lang="en-US" i="1" dirty="0" err="1"/>
              <a:t>aeruginosa</a:t>
            </a:r>
            <a:endParaRPr lang="en-US" i="1" dirty="0"/>
          </a:p>
        </p:txBody>
      </p:sp>
      <p:sp>
        <p:nvSpPr>
          <p:cNvPr id="51" name="Text Placeholder 10"/>
          <p:cNvSpPr>
            <a:spLocks noGrp="1"/>
          </p:cNvSpPr>
          <p:nvPr>
            <p:ph type="body" sz="quarter" idx="28"/>
          </p:nvPr>
        </p:nvSpPr>
        <p:spPr>
          <a:xfrm>
            <a:off x="29405806" y="22999214"/>
            <a:ext cx="13581061" cy="6272463"/>
          </a:xfrm>
        </p:spPr>
        <p:txBody>
          <a:bodyPr/>
          <a:lstStyle/>
          <a:p>
            <a:pPr marL="457200" indent="-457200">
              <a:buFont typeface="Courier New"/>
              <a:buChar char="o"/>
            </a:pPr>
            <a:r>
              <a:rPr lang="en-US" sz="3200" dirty="0" smtClean="0">
                <a:latin typeface="Calibri"/>
                <a:cs typeface="Calibri"/>
              </a:rPr>
              <a:t>A greater proportion of genes, regardless of condition, are highly translated in 33988 compared with PAO1</a:t>
            </a:r>
          </a:p>
          <a:p>
            <a:pPr marL="457200" indent="-457200">
              <a:buFont typeface="Courier New"/>
              <a:buChar char="o"/>
            </a:pPr>
            <a:r>
              <a:rPr lang="en-US" sz="3200" dirty="0" smtClean="0">
                <a:latin typeface="Calibri"/>
                <a:cs typeface="Calibri"/>
              </a:rPr>
              <a:t>Average ribosome occupancy in the HT group is higher for PAO1 than 33988</a:t>
            </a:r>
          </a:p>
          <a:p>
            <a:pPr marL="457200" indent="-457200">
              <a:buFont typeface="Courier New"/>
              <a:buChar char="o"/>
            </a:pPr>
            <a:r>
              <a:rPr lang="en-US" sz="3200" dirty="0" smtClean="0">
                <a:latin typeface="Calibri"/>
                <a:cs typeface="Calibri"/>
              </a:rPr>
              <a:t>Genes involved nitrogen cycle metabolism are enriched in the HT clusters in alkane while carbohydrate metabolism and biogenesis are enriched in the HT clusters in glycerol</a:t>
            </a:r>
          </a:p>
          <a:p>
            <a:pPr marL="457200" indent="-457200">
              <a:buFont typeface="Courier New"/>
              <a:buChar char="o"/>
            </a:pPr>
            <a:r>
              <a:rPr lang="en-US" sz="3200" dirty="0" smtClean="0">
                <a:latin typeface="Calibri"/>
                <a:cs typeface="Calibri"/>
              </a:rPr>
              <a:t>In alkane, the HT cluster of 33988 is enriched for </a:t>
            </a:r>
            <a:r>
              <a:rPr lang="en-US" sz="3200" dirty="0" err="1" smtClean="0">
                <a:latin typeface="Calibri"/>
                <a:cs typeface="Calibri"/>
              </a:rPr>
              <a:t>siderophore</a:t>
            </a:r>
            <a:r>
              <a:rPr lang="en-US" sz="3200" dirty="0" smtClean="0">
                <a:latin typeface="Calibri"/>
                <a:cs typeface="Calibri"/>
              </a:rPr>
              <a:t> </a:t>
            </a:r>
            <a:r>
              <a:rPr lang="en-US" sz="3200" dirty="0" err="1" smtClean="0">
                <a:latin typeface="Calibri"/>
                <a:cs typeface="Calibri"/>
              </a:rPr>
              <a:t>biosynethsis</a:t>
            </a:r>
            <a:r>
              <a:rPr lang="en-US" sz="3200" dirty="0" smtClean="0">
                <a:latin typeface="Calibri"/>
                <a:cs typeface="Calibri"/>
              </a:rPr>
              <a:t> and </a:t>
            </a:r>
            <a:r>
              <a:rPr lang="en-US" sz="3200" dirty="0" err="1" smtClean="0">
                <a:latin typeface="Calibri"/>
                <a:cs typeface="Calibri"/>
              </a:rPr>
              <a:t>nonribosomal</a:t>
            </a:r>
            <a:r>
              <a:rPr lang="en-US" sz="3200" dirty="0" smtClean="0">
                <a:latin typeface="Calibri"/>
                <a:cs typeface="Calibri"/>
              </a:rPr>
              <a:t> polypeptide synthesis, indicating a potential role for iron homeostasis in alkane metabolism</a:t>
            </a:r>
          </a:p>
          <a:p>
            <a:pPr marL="457200" indent="-457200">
              <a:buFont typeface="Courier New"/>
              <a:buChar char="o"/>
            </a:pPr>
            <a:r>
              <a:rPr lang="en-US" sz="3200" dirty="0">
                <a:latin typeface="Calibri"/>
                <a:cs typeface="Calibri"/>
              </a:rPr>
              <a:t>T</a:t>
            </a:r>
            <a:r>
              <a:rPr lang="en-US" sz="3200" dirty="0" smtClean="0">
                <a:latin typeface="Calibri"/>
                <a:cs typeface="Calibri"/>
              </a:rPr>
              <a:t>he PAO1 HT cluster in alkane is enriched for secondary metabolism and toxic/antibiotic response.</a:t>
            </a:r>
            <a:endParaRPr lang="en-US" sz="3200" dirty="0">
              <a:latin typeface="Calibri"/>
              <a:cs typeface="Calibri"/>
            </a:endParaRPr>
          </a:p>
        </p:txBody>
      </p:sp>
      <p:pic>
        <p:nvPicPr>
          <p:cNvPr id="52" name="Picture 51" descr="lab_icon_no_box_blue_rgb.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2847" y="978327"/>
            <a:ext cx="2745226" cy="2800131"/>
          </a:xfrm>
          <a:prstGeom prst="rect">
            <a:avLst/>
          </a:prstGeom>
        </p:spPr>
      </p:pic>
      <p:sp>
        <p:nvSpPr>
          <p:cNvPr id="13" name="TextBox 12"/>
          <p:cNvSpPr txBox="1"/>
          <p:nvPr/>
        </p:nvSpPr>
        <p:spPr>
          <a:xfrm>
            <a:off x="4072576" y="32138712"/>
            <a:ext cx="38914291" cy="461665"/>
          </a:xfrm>
          <a:prstGeom prst="rect">
            <a:avLst/>
          </a:prstGeom>
          <a:noFill/>
        </p:spPr>
        <p:txBody>
          <a:bodyPr wrap="square" rtlCol="0">
            <a:spAutoFit/>
          </a:bodyPr>
          <a:lstStyle/>
          <a:p>
            <a:pPr algn="r"/>
            <a:r>
              <a:rPr lang="en-US" sz="2400" dirty="0"/>
              <a:t>This work was performed under the auspices of the U.S. Department of Energy by Lawrence Livermore </a:t>
            </a:r>
            <a:r>
              <a:rPr lang="en-US" sz="2400" dirty="0" smtClean="0"/>
              <a:t>National Laboratory </a:t>
            </a:r>
            <a:r>
              <a:rPr lang="en-US" sz="2400" dirty="0"/>
              <a:t>under contract DE-AC52-07NA27344. Lawrence </a:t>
            </a:r>
            <a:r>
              <a:rPr lang="en-US" sz="2400" dirty="0" smtClean="0"/>
              <a:t>Livermore National </a:t>
            </a:r>
            <a:r>
              <a:rPr lang="en-US" sz="2400" dirty="0"/>
              <a:t>Security, </a:t>
            </a:r>
            <a:r>
              <a:rPr lang="en-US" sz="2400" dirty="0" smtClean="0"/>
              <a:t>LLC. </a:t>
            </a:r>
            <a:r>
              <a:rPr lang="en-US" sz="2400" dirty="0"/>
              <a:t>LLNL-POST-691881</a:t>
            </a:r>
            <a:r>
              <a:rPr lang="en-US" sz="2400" dirty="0" smtClean="0"/>
              <a:t> </a:t>
            </a:r>
            <a:endParaRPr lang="en-US" sz="2400" dirty="0"/>
          </a:p>
        </p:txBody>
      </p:sp>
      <p:sp>
        <p:nvSpPr>
          <p:cNvPr id="8" name="Text Placeholder 7"/>
          <p:cNvSpPr>
            <a:spLocks noGrp="1"/>
          </p:cNvSpPr>
          <p:nvPr>
            <p:ph type="body" sz="quarter" idx="25"/>
          </p:nvPr>
        </p:nvSpPr>
        <p:spPr>
          <a:xfrm>
            <a:off x="15214374" y="5337203"/>
            <a:ext cx="13576029" cy="1031043"/>
          </a:xfrm>
        </p:spPr>
        <p:txBody>
          <a:bodyPr/>
          <a:lstStyle/>
          <a:p>
            <a:r>
              <a:rPr lang="en-US" sz="5500" dirty="0" smtClean="0"/>
              <a:t>RIBOSOME OCCUPANCY COMPARISONS</a:t>
            </a:r>
            <a:endParaRPr lang="en-US" sz="5500" dirty="0"/>
          </a:p>
        </p:txBody>
      </p:sp>
      <p:sp>
        <p:nvSpPr>
          <p:cNvPr id="117" name="Text Placeholder 7"/>
          <p:cNvSpPr>
            <a:spLocks noGrp="1"/>
          </p:cNvSpPr>
          <p:nvPr>
            <p:ph type="body" sz="quarter" idx="25"/>
          </p:nvPr>
        </p:nvSpPr>
        <p:spPr>
          <a:xfrm>
            <a:off x="29410838" y="5345071"/>
            <a:ext cx="13576029" cy="1031043"/>
          </a:xfrm>
        </p:spPr>
        <p:txBody>
          <a:bodyPr/>
          <a:lstStyle/>
          <a:p>
            <a:r>
              <a:rPr lang="en-US" sz="5500" dirty="0" smtClean="0"/>
              <a:t>MODEL PARAMETER INFERENCE</a:t>
            </a:r>
            <a:endParaRPr lang="en-US" sz="5500" dirty="0"/>
          </a:p>
        </p:txBody>
      </p:sp>
      <p:sp>
        <p:nvSpPr>
          <p:cNvPr id="89" name="Text Placeholder 9"/>
          <p:cNvSpPr>
            <a:spLocks noGrp="1"/>
          </p:cNvSpPr>
          <p:nvPr>
            <p:ph type="body" sz="quarter" idx="27"/>
          </p:nvPr>
        </p:nvSpPr>
        <p:spPr>
          <a:xfrm>
            <a:off x="29410838" y="28812111"/>
            <a:ext cx="13576029" cy="1031043"/>
          </a:xfrm>
        </p:spPr>
        <p:txBody>
          <a:bodyPr/>
          <a:lstStyle/>
          <a:p>
            <a:r>
              <a:rPr lang="en-US" sz="5500" dirty="0" smtClean="0"/>
              <a:t>REFERENCES</a:t>
            </a:r>
            <a:endParaRPr lang="en-US" sz="5500" dirty="0"/>
          </a:p>
        </p:txBody>
      </p:sp>
      <p:sp>
        <p:nvSpPr>
          <p:cNvPr id="90" name="Text Placeholder 10"/>
          <p:cNvSpPr>
            <a:spLocks noGrp="1"/>
          </p:cNvSpPr>
          <p:nvPr>
            <p:ph type="body" sz="quarter" idx="28"/>
          </p:nvPr>
        </p:nvSpPr>
        <p:spPr>
          <a:xfrm>
            <a:off x="29385678" y="29630140"/>
            <a:ext cx="13601189" cy="2456035"/>
          </a:xfrm>
        </p:spPr>
        <p:txBody>
          <a:bodyPr/>
          <a:lstStyle/>
          <a:p>
            <a:pPr marL="514350" indent="-514350">
              <a:buFont typeface="+mj-ea"/>
              <a:buAutoNum type="circleNumDbPlain"/>
            </a:pPr>
            <a:r>
              <a:rPr lang="en-US" sz="2400" dirty="0">
                <a:latin typeface="Calibri"/>
                <a:cs typeface="Calibri"/>
              </a:rPr>
              <a:t> </a:t>
            </a:r>
            <a:r>
              <a:rPr lang="en-US" sz="2400" dirty="0" err="1" smtClean="0">
                <a:latin typeface="Calibri"/>
                <a:cs typeface="Calibri"/>
              </a:rPr>
              <a:t>Ingolia</a:t>
            </a:r>
            <a:r>
              <a:rPr lang="en-US" sz="2400" dirty="0" smtClean="0">
                <a:latin typeface="Calibri"/>
                <a:cs typeface="Calibri"/>
              </a:rPr>
              <a:t>, NT et al. The ribosome profiling strategy for monitoring translation </a:t>
            </a:r>
            <a:r>
              <a:rPr lang="en-US" sz="2400" i="1" dirty="0" smtClean="0">
                <a:latin typeface="Calibri"/>
                <a:cs typeface="Calibri"/>
              </a:rPr>
              <a:t>in vivo </a:t>
            </a:r>
            <a:r>
              <a:rPr lang="en-US" sz="2400" dirty="0" smtClean="0">
                <a:latin typeface="Calibri"/>
                <a:cs typeface="Calibri"/>
              </a:rPr>
              <a:t>by deep sequencing of ribosome-protected mRNA fragments. </a:t>
            </a:r>
            <a:r>
              <a:rPr lang="en-US" sz="2400" i="1" dirty="0" smtClean="0">
                <a:latin typeface="Calibri"/>
                <a:cs typeface="Calibri"/>
              </a:rPr>
              <a:t>Nature Protocols</a:t>
            </a:r>
            <a:r>
              <a:rPr lang="en-US" sz="2400" dirty="0" smtClean="0">
                <a:latin typeface="Calibri"/>
                <a:cs typeface="Calibri"/>
              </a:rPr>
              <a:t>. 2012.</a:t>
            </a:r>
          </a:p>
          <a:p>
            <a:pPr marL="514350" indent="-514350">
              <a:buFont typeface="+mj-ea"/>
              <a:buAutoNum type="circleNumDbPlain"/>
            </a:pPr>
            <a:r>
              <a:rPr lang="en-US" sz="2400" dirty="0" smtClean="0">
                <a:latin typeface="Calibri"/>
                <a:cs typeface="Calibri"/>
              </a:rPr>
              <a:t>Fields AP </a:t>
            </a:r>
            <a:r>
              <a:rPr lang="en-US" sz="2400" dirty="0">
                <a:latin typeface="Calibri"/>
                <a:cs typeface="Calibri"/>
              </a:rPr>
              <a:t>et al. A Regression-Based Analysis of Ribosome-Profiling Data Reveals a Conserved Complexity to Mammalian Translation</a:t>
            </a:r>
            <a:r>
              <a:rPr lang="en-US" sz="2400" dirty="0" smtClean="0">
                <a:latin typeface="Calibri"/>
                <a:cs typeface="Calibri"/>
              </a:rPr>
              <a:t>. </a:t>
            </a:r>
            <a:r>
              <a:rPr lang="en-US" sz="2400" i="1" dirty="0" err="1" smtClean="0">
                <a:latin typeface="Calibri"/>
                <a:cs typeface="Calibri"/>
              </a:rPr>
              <a:t>Mol</a:t>
            </a:r>
            <a:r>
              <a:rPr lang="en-US" sz="2400" i="1" dirty="0" smtClean="0">
                <a:latin typeface="Calibri"/>
                <a:cs typeface="Calibri"/>
              </a:rPr>
              <a:t> Cell. </a:t>
            </a:r>
            <a:r>
              <a:rPr lang="en-US" sz="2400" dirty="0" smtClean="0">
                <a:latin typeface="Calibri"/>
                <a:cs typeface="Calibri"/>
              </a:rPr>
              <a:t>2015.</a:t>
            </a:r>
          </a:p>
          <a:p>
            <a:pPr marL="514350" indent="-514350">
              <a:buFont typeface="+mj-ea"/>
              <a:buAutoNum type="circleNumDbPlain"/>
            </a:pPr>
            <a:r>
              <a:rPr lang="en-US" sz="2400" dirty="0" smtClean="0">
                <a:latin typeface="Calibri"/>
                <a:cs typeface="Calibri"/>
              </a:rPr>
              <a:t>Escobar MD &amp; West M. Bayesian Density Estimation and Inference Using Mixtures. </a:t>
            </a:r>
            <a:r>
              <a:rPr lang="en-US" sz="2400" i="1" dirty="0" smtClean="0">
                <a:latin typeface="Calibri"/>
                <a:cs typeface="Calibri"/>
              </a:rPr>
              <a:t>JASA</a:t>
            </a:r>
            <a:r>
              <a:rPr lang="en-US" sz="2400" dirty="0" smtClean="0">
                <a:latin typeface="Calibri"/>
                <a:cs typeface="Calibri"/>
              </a:rPr>
              <a:t>. 1995.</a:t>
            </a:r>
            <a:endParaRPr lang="en-US" sz="2400" dirty="0">
              <a:latin typeface="Calibri"/>
              <a:cs typeface="Calibri"/>
            </a:endParaRPr>
          </a:p>
        </p:txBody>
      </p:sp>
      <p:sp>
        <p:nvSpPr>
          <p:cNvPr id="115" name="Text Placeholder 18"/>
          <p:cNvSpPr>
            <a:spLocks noGrp="1"/>
          </p:cNvSpPr>
          <p:nvPr>
            <p:ph type="body" sz="quarter" idx="10"/>
          </p:nvPr>
        </p:nvSpPr>
        <p:spPr>
          <a:xfrm>
            <a:off x="922338" y="26204801"/>
            <a:ext cx="13513686" cy="6395576"/>
          </a:xfrm>
        </p:spPr>
        <p:txBody>
          <a:bodyPr/>
          <a:lstStyle/>
          <a:p>
            <a:pPr marL="457200" indent="-457200">
              <a:buFont typeface="Courier New"/>
              <a:buChar char="o"/>
            </a:pPr>
            <a:r>
              <a:rPr lang="en-US" sz="3500" dirty="0" smtClean="0">
                <a:solidFill>
                  <a:srgbClr val="002060"/>
                </a:solidFill>
                <a:latin typeface="Calibri"/>
                <a:cs typeface="Calibri"/>
              </a:rPr>
              <a:t>Ribosome occupancy measured as reads-per-</a:t>
            </a:r>
            <a:r>
              <a:rPr lang="en-US" sz="3500" dirty="0" err="1" smtClean="0">
                <a:solidFill>
                  <a:srgbClr val="002060"/>
                </a:solidFill>
                <a:latin typeface="Calibri"/>
                <a:cs typeface="Calibri"/>
              </a:rPr>
              <a:t>kilobase</a:t>
            </a:r>
            <a:r>
              <a:rPr lang="en-US" sz="3500" dirty="0" smtClean="0">
                <a:solidFill>
                  <a:srgbClr val="002060"/>
                </a:solidFill>
                <a:latin typeface="Calibri"/>
                <a:cs typeface="Calibri"/>
              </a:rPr>
              <a:t>-per-million (RPKM) values in triplicate for each gene in each strain and condition.</a:t>
            </a:r>
          </a:p>
          <a:p>
            <a:pPr marL="457200" indent="-457200">
              <a:buFont typeface="Courier New"/>
              <a:buChar char="o"/>
            </a:pPr>
            <a:r>
              <a:rPr lang="en-US" sz="3600" b="1" dirty="0">
                <a:solidFill>
                  <a:srgbClr val="0000FF"/>
                </a:solidFill>
                <a:latin typeface="Calibri"/>
                <a:cs typeface="Calibri"/>
              </a:rPr>
              <a:t>RPKM values </a:t>
            </a:r>
            <a:r>
              <a:rPr lang="en-US" sz="3600" dirty="0">
                <a:solidFill>
                  <a:srgbClr val="002060"/>
                </a:solidFill>
                <a:latin typeface="Calibri"/>
                <a:cs typeface="Calibri"/>
              </a:rPr>
              <a:t>(R</a:t>
            </a:r>
            <a:r>
              <a:rPr lang="en-US" sz="3600" baseline="-25000" dirty="0">
                <a:solidFill>
                  <a:srgbClr val="002060"/>
                </a:solidFill>
                <a:latin typeface="Calibri"/>
                <a:cs typeface="Calibri"/>
              </a:rPr>
              <a:t>i,1</a:t>
            </a:r>
            <a:r>
              <a:rPr lang="en-US" sz="3600" dirty="0">
                <a:solidFill>
                  <a:srgbClr val="002060"/>
                </a:solidFill>
                <a:latin typeface="Calibri"/>
                <a:cs typeface="Calibri"/>
              </a:rPr>
              <a:t>, R</a:t>
            </a:r>
            <a:r>
              <a:rPr lang="en-US" sz="3600" baseline="-25000" dirty="0">
                <a:solidFill>
                  <a:srgbClr val="002060"/>
                </a:solidFill>
                <a:latin typeface="Calibri"/>
                <a:cs typeface="Calibri"/>
              </a:rPr>
              <a:t>i,2</a:t>
            </a:r>
            <a:r>
              <a:rPr lang="en-US" sz="3600" dirty="0">
                <a:solidFill>
                  <a:srgbClr val="002060"/>
                </a:solidFill>
                <a:latin typeface="Calibri"/>
                <a:cs typeface="Calibri"/>
              </a:rPr>
              <a:t>, R</a:t>
            </a:r>
            <a:r>
              <a:rPr lang="en-US" sz="3600" baseline="-25000" dirty="0">
                <a:solidFill>
                  <a:srgbClr val="002060"/>
                </a:solidFill>
                <a:latin typeface="Calibri"/>
                <a:cs typeface="Calibri"/>
              </a:rPr>
              <a:t>i,3</a:t>
            </a:r>
            <a:r>
              <a:rPr lang="en-US" sz="3600" dirty="0">
                <a:solidFill>
                  <a:srgbClr val="002060"/>
                </a:solidFill>
                <a:latin typeface="Calibri"/>
                <a:cs typeface="Calibri"/>
              </a:rPr>
              <a:t>) for each </a:t>
            </a:r>
            <a:r>
              <a:rPr lang="en-US" sz="3600" dirty="0" smtClean="0">
                <a:solidFill>
                  <a:srgbClr val="002060"/>
                </a:solidFill>
                <a:latin typeface="Calibri"/>
                <a:cs typeface="Calibri"/>
              </a:rPr>
              <a:t>gene </a:t>
            </a:r>
            <a:r>
              <a:rPr lang="en-US" sz="3600" i="1" dirty="0" err="1" smtClean="0">
                <a:solidFill>
                  <a:srgbClr val="002060"/>
                </a:solidFill>
                <a:latin typeface="Calibri"/>
                <a:cs typeface="Calibri"/>
              </a:rPr>
              <a:t>i</a:t>
            </a:r>
            <a:r>
              <a:rPr lang="en-US" sz="3600" dirty="0" smtClean="0">
                <a:solidFill>
                  <a:srgbClr val="002060"/>
                </a:solidFill>
                <a:latin typeface="Calibri"/>
                <a:cs typeface="Calibri"/>
              </a:rPr>
              <a:t> </a:t>
            </a:r>
            <a:r>
              <a:rPr lang="en-US" sz="3600" dirty="0">
                <a:solidFill>
                  <a:srgbClr val="002060"/>
                </a:solidFill>
                <a:latin typeface="Calibri"/>
                <a:cs typeface="Calibri"/>
              </a:rPr>
              <a:t>were assumed drawn from one of two distributions representing the gene’s level of translation: a </a:t>
            </a:r>
            <a:r>
              <a:rPr lang="en-US" sz="3600" b="1" i="1" dirty="0">
                <a:solidFill>
                  <a:srgbClr val="FF6600"/>
                </a:solidFill>
                <a:latin typeface="Calibri"/>
                <a:cs typeface="Calibri"/>
              </a:rPr>
              <a:t>low-</a:t>
            </a:r>
            <a:r>
              <a:rPr lang="en-US" sz="3600" b="1" i="1" dirty="0" smtClean="0">
                <a:solidFill>
                  <a:srgbClr val="FF6600"/>
                </a:solidFill>
                <a:latin typeface="Calibri"/>
                <a:cs typeface="Calibri"/>
              </a:rPr>
              <a:t>translation (LT) </a:t>
            </a:r>
            <a:r>
              <a:rPr lang="en-US" sz="3600" dirty="0">
                <a:solidFill>
                  <a:srgbClr val="002060"/>
                </a:solidFill>
                <a:latin typeface="Calibri"/>
                <a:cs typeface="Calibri"/>
              </a:rPr>
              <a:t>component or a </a:t>
            </a:r>
            <a:r>
              <a:rPr lang="en-US" sz="3600" b="1" i="1" dirty="0">
                <a:solidFill>
                  <a:srgbClr val="008000"/>
                </a:solidFill>
                <a:latin typeface="Calibri"/>
                <a:cs typeface="Calibri"/>
              </a:rPr>
              <a:t>high-</a:t>
            </a:r>
            <a:r>
              <a:rPr lang="en-US" sz="3600" b="1" i="1" dirty="0" smtClean="0">
                <a:solidFill>
                  <a:srgbClr val="008000"/>
                </a:solidFill>
                <a:latin typeface="Calibri"/>
                <a:cs typeface="Calibri"/>
              </a:rPr>
              <a:t>translation (HT)</a:t>
            </a:r>
            <a:r>
              <a:rPr lang="en-US" sz="3600" dirty="0" smtClean="0">
                <a:solidFill>
                  <a:srgbClr val="008000"/>
                </a:solidFill>
                <a:latin typeface="Calibri"/>
                <a:cs typeface="Calibri"/>
              </a:rPr>
              <a:t> </a:t>
            </a:r>
            <a:r>
              <a:rPr lang="en-US" sz="3600" dirty="0">
                <a:solidFill>
                  <a:srgbClr val="002060"/>
                </a:solidFill>
                <a:latin typeface="Calibri"/>
                <a:cs typeface="Calibri"/>
              </a:rPr>
              <a:t>component</a:t>
            </a:r>
            <a:r>
              <a:rPr lang="en-US" sz="3600" dirty="0" smtClean="0">
                <a:solidFill>
                  <a:srgbClr val="002060"/>
                </a:solidFill>
                <a:latin typeface="Calibri"/>
                <a:cs typeface="Calibri"/>
              </a:rPr>
              <a:t>.</a:t>
            </a:r>
          </a:p>
          <a:p>
            <a:pPr marL="457200" indent="-457200">
              <a:buFont typeface="Courier New"/>
              <a:buChar char="o"/>
            </a:pPr>
            <a:r>
              <a:rPr lang="en-US" sz="3600" dirty="0">
                <a:solidFill>
                  <a:srgbClr val="002060"/>
                </a:solidFill>
                <a:latin typeface="Calibri"/>
                <a:cs typeface="Calibri"/>
              </a:rPr>
              <a:t>RPKM values both within and across genes were assumed independent given the cluster label</a:t>
            </a:r>
            <a:r>
              <a:rPr lang="en-US" sz="3600" dirty="0" smtClean="0">
                <a:solidFill>
                  <a:srgbClr val="002060"/>
                </a:solidFill>
                <a:latin typeface="Calibri"/>
                <a:cs typeface="Calibri"/>
              </a:rPr>
              <a:t>.</a:t>
            </a:r>
          </a:p>
          <a:p>
            <a:pPr marL="457200" indent="-457200">
              <a:buFont typeface="Courier New"/>
              <a:buChar char="o"/>
            </a:pPr>
            <a:r>
              <a:rPr lang="en-US" sz="3600" b="1" dirty="0" smtClean="0">
                <a:solidFill>
                  <a:srgbClr val="002060"/>
                </a:solidFill>
                <a:latin typeface="Calibri"/>
                <a:cs typeface="Calibri"/>
              </a:rPr>
              <a:t>NOTE:</a:t>
            </a:r>
            <a:r>
              <a:rPr lang="en-US" sz="3600" dirty="0" smtClean="0">
                <a:solidFill>
                  <a:srgbClr val="002060"/>
                </a:solidFill>
                <a:latin typeface="Calibri"/>
                <a:cs typeface="Calibri"/>
              </a:rPr>
              <a:t> Plotted curves are from the fitted model.</a:t>
            </a:r>
          </a:p>
          <a:p>
            <a:pPr marL="457200" indent="-457200">
              <a:buFont typeface="Courier New"/>
              <a:buChar char="o"/>
            </a:pPr>
            <a:endParaRPr lang="en-US" sz="3500" dirty="0" smtClean="0">
              <a:solidFill>
                <a:srgbClr val="002060"/>
              </a:solidFill>
              <a:latin typeface="Calibri"/>
              <a:cs typeface="Calibri"/>
            </a:endParaRPr>
          </a:p>
        </p:txBody>
      </p:sp>
      <p:pic>
        <p:nvPicPr>
          <p:cNvPr id="29" name="Picture 28" descr="pao1-alkanes-plot.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437" y="17100201"/>
            <a:ext cx="12554903" cy="9016710"/>
          </a:xfrm>
          <a:prstGeom prst="rect">
            <a:avLst/>
          </a:prstGeom>
        </p:spPr>
      </p:pic>
      <p:sp>
        <p:nvSpPr>
          <p:cNvPr id="134" name="Text Placeholder 18"/>
          <p:cNvSpPr>
            <a:spLocks noGrp="1"/>
          </p:cNvSpPr>
          <p:nvPr>
            <p:ph type="body" sz="quarter" idx="10"/>
          </p:nvPr>
        </p:nvSpPr>
        <p:spPr>
          <a:xfrm>
            <a:off x="29290349" y="9984603"/>
            <a:ext cx="13650717" cy="3391676"/>
          </a:xfrm>
        </p:spPr>
        <p:txBody>
          <a:bodyPr/>
          <a:lstStyle/>
          <a:p>
            <a:pPr marL="457200" indent="-457200">
              <a:buFont typeface="Courier New"/>
              <a:buChar char="o"/>
            </a:pPr>
            <a:r>
              <a:rPr lang="en-US" sz="2800" dirty="0" smtClean="0">
                <a:solidFill>
                  <a:schemeClr val="tx1"/>
                </a:solidFill>
                <a:latin typeface="Calibri"/>
                <a:cs typeface="Calibri"/>
              </a:rPr>
              <a:t>The prior for the LT cluster parameter, </a:t>
            </a:r>
            <a:r>
              <a:rPr lang="en-US" sz="2800" dirty="0" err="1" smtClean="0">
                <a:solidFill>
                  <a:schemeClr val="tx1"/>
                </a:solidFill>
                <a:latin typeface="Calibri"/>
                <a:cs typeface="Calibri"/>
              </a:rPr>
              <a:t>λ</a:t>
            </a:r>
            <a:r>
              <a:rPr lang="en-US" sz="2800" dirty="0" smtClean="0">
                <a:solidFill>
                  <a:schemeClr val="tx1"/>
                </a:solidFill>
                <a:latin typeface="Calibri"/>
                <a:cs typeface="Calibri"/>
              </a:rPr>
              <a:t>, was elicited subject to two constraints: </a:t>
            </a:r>
          </a:p>
          <a:p>
            <a:pPr marL="2000175" lvl="1" indent="-514350">
              <a:buFont typeface="+mj-ea"/>
              <a:buAutoNum type="circleNumDbPlain"/>
            </a:pPr>
            <a:r>
              <a:rPr lang="en-US" sz="2800" dirty="0" smtClean="0">
                <a:solidFill>
                  <a:schemeClr val="tx1"/>
                </a:solidFill>
                <a:latin typeface="Calibri"/>
                <a:cs typeface="Calibri"/>
              </a:rPr>
              <a:t> prior mean corresponded to </a:t>
            </a:r>
            <a:r>
              <a:rPr lang="en-US" sz="2800" dirty="0" err="1" smtClean="0">
                <a:solidFill>
                  <a:schemeClr val="tx1"/>
                </a:solidFill>
                <a:latin typeface="Calibri"/>
                <a:cs typeface="Calibri"/>
              </a:rPr>
              <a:t>Pr</a:t>
            </a:r>
            <a:r>
              <a:rPr lang="en-US" sz="2800" dirty="0" smtClean="0">
                <a:solidFill>
                  <a:schemeClr val="tx1"/>
                </a:solidFill>
                <a:latin typeface="Calibri"/>
                <a:cs typeface="Calibri"/>
              </a:rPr>
              <a:t>(R &gt; 5.0) ~ 0.1 </a:t>
            </a:r>
          </a:p>
          <a:p>
            <a:pPr marL="2000175" lvl="1" indent="-514350">
              <a:buFont typeface="+mj-ea"/>
              <a:buAutoNum type="circleNumDbPlain"/>
            </a:pPr>
            <a:r>
              <a:rPr lang="en-US" sz="2800" dirty="0" smtClean="0">
                <a:solidFill>
                  <a:schemeClr val="tx1"/>
                </a:solidFill>
                <a:latin typeface="Calibri"/>
                <a:cs typeface="Calibri"/>
              </a:rPr>
              <a:t> </a:t>
            </a:r>
            <a:r>
              <a:rPr lang="en-US" sz="2800" dirty="0" err="1" smtClean="0">
                <a:solidFill>
                  <a:schemeClr val="tx1"/>
                </a:solidFill>
                <a:latin typeface="Calibri"/>
                <a:cs typeface="Calibri"/>
              </a:rPr>
              <a:t>Pr</a:t>
            </a:r>
            <a:r>
              <a:rPr lang="en-US" sz="2800" dirty="0" smtClean="0">
                <a:solidFill>
                  <a:schemeClr val="tx1"/>
                </a:solidFill>
                <a:latin typeface="Calibri"/>
                <a:cs typeface="Calibri"/>
              </a:rPr>
              <a:t>(</a:t>
            </a:r>
            <a:r>
              <a:rPr lang="en-US" sz="2800" dirty="0" err="1" smtClean="0">
                <a:solidFill>
                  <a:schemeClr val="tx1"/>
                </a:solidFill>
                <a:latin typeface="Calibri"/>
                <a:cs typeface="Calibri"/>
              </a:rPr>
              <a:t>λ</a:t>
            </a:r>
            <a:r>
              <a:rPr lang="en-US" sz="2800" dirty="0" smtClean="0">
                <a:solidFill>
                  <a:schemeClr val="tx1"/>
                </a:solidFill>
                <a:latin typeface="Calibri"/>
                <a:cs typeface="Calibri"/>
              </a:rPr>
              <a:t> &lt; 0.2302344) ~ 0.1 =&gt; </a:t>
            </a:r>
            <a:r>
              <a:rPr lang="en-US" sz="2800" dirty="0" err="1" smtClean="0">
                <a:solidFill>
                  <a:schemeClr val="tx1"/>
                </a:solidFill>
                <a:latin typeface="Calibri"/>
                <a:cs typeface="Calibri"/>
              </a:rPr>
              <a:t>Pr</a:t>
            </a:r>
            <a:r>
              <a:rPr lang="en-US" sz="2800" dirty="0" smtClean="0">
                <a:solidFill>
                  <a:schemeClr val="tx1"/>
                </a:solidFill>
                <a:latin typeface="Calibri"/>
                <a:cs typeface="Calibri"/>
              </a:rPr>
              <a:t>(R &gt; 10.0) ~ 0.1. </a:t>
            </a:r>
          </a:p>
          <a:p>
            <a:pPr marL="457200" indent="-457200">
              <a:buFont typeface="Courier New"/>
              <a:buChar char="o"/>
            </a:pPr>
            <a:r>
              <a:rPr lang="en-US" sz="2800" dirty="0" smtClean="0">
                <a:solidFill>
                  <a:schemeClr val="tx1"/>
                </a:solidFill>
                <a:latin typeface="Calibri"/>
                <a:cs typeface="Calibri"/>
              </a:rPr>
              <a:t>We chose “flat” priors for HT cluster parameters with upper bounds based on functions of the data mean and variance (    ,    ). </a:t>
            </a:r>
          </a:p>
          <a:p>
            <a:pPr marL="457200" indent="-457200">
              <a:buFont typeface="Courier New"/>
              <a:buChar char="o"/>
            </a:pPr>
            <a:r>
              <a:rPr lang="en-US" sz="2800" dirty="0" smtClean="0">
                <a:solidFill>
                  <a:schemeClr val="tx1"/>
                </a:solidFill>
                <a:latin typeface="Calibri"/>
                <a:cs typeface="Calibri"/>
              </a:rPr>
              <a:t>All routines were implemented in R </a:t>
            </a:r>
            <a:r>
              <a:rPr lang="en-US" sz="2800" dirty="0">
                <a:solidFill>
                  <a:schemeClr val="tx1"/>
                </a:solidFill>
                <a:latin typeface="Calibri"/>
                <a:cs typeface="Calibri"/>
              </a:rPr>
              <a:t>and JAGS (http://</a:t>
            </a:r>
            <a:r>
              <a:rPr lang="en-US" sz="2800" dirty="0" err="1">
                <a:solidFill>
                  <a:schemeClr val="tx1"/>
                </a:solidFill>
                <a:latin typeface="Calibri"/>
                <a:cs typeface="Calibri"/>
              </a:rPr>
              <a:t>mcmc-jags.sourceforge.net</a:t>
            </a:r>
            <a:r>
              <a:rPr lang="en-US" sz="2800" dirty="0" smtClean="0">
                <a:solidFill>
                  <a:schemeClr val="tx1"/>
                </a:solidFill>
                <a:latin typeface="Calibri"/>
                <a:cs typeface="Calibri"/>
              </a:rPr>
              <a:t>/)</a:t>
            </a:r>
            <a:r>
              <a:rPr lang="en-US" sz="2800" dirty="0" smtClean="0">
                <a:solidFill>
                  <a:schemeClr val="tx1"/>
                </a:solidFill>
                <a:latin typeface="Calibri"/>
                <a:cs typeface="Calibri"/>
              </a:rPr>
              <a:t>.</a:t>
            </a:r>
            <a:endParaRPr lang="en-US" sz="2800" dirty="0">
              <a:solidFill>
                <a:schemeClr val="tx1"/>
              </a:solidFill>
              <a:latin typeface="Calibri"/>
              <a:cs typeface="Calibri"/>
            </a:endParaRPr>
          </a:p>
        </p:txBody>
      </p:sp>
      <p:grpSp>
        <p:nvGrpSpPr>
          <p:cNvPr id="46" name="Group 45"/>
          <p:cNvGrpSpPr/>
          <p:nvPr/>
        </p:nvGrpSpPr>
        <p:grpSpPr>
          <a:xfrm>
            <a:off x="32177894" y="6841936"/>
            <a:ext cx="8010819" cy="3026512"/>
            <a:chOff x="31463806" y="8661193"/>
            <a:chExt cx="10001754" cy="4089590"/>
          </a:xfrm>
        </p:grpSpPr>
        <p:pic>
          <p:nvPicPr>
            <p:cNvPr id="40" name="Picture 3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3806" y="8661193"/>
              <a:ext cx="10001754" cy="3066944"/>
            </a:xfrm>
            <a:prstGeom prst="rect">
              <a:avLst/>
            </a:prstGeom>
          </p:spPr>
        </p:pic>
        <p:pic>
          <p:nvPicPr>
            <p:cNvPr id="42" name="Picture 4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48477" y="12046695"/>
              <a:ext cx="4110355" cy="704088"/>
            </a:xfrm>
            <a:prstGeom prst="rect">
              <a:avLst/>
            </a:prstGeom>
          </p:spPr>
        </p:pic>
      </p:grpSp>
      <p:graphicFrame>
        <p:nvGraphicFramePr>
          <p:cNvPr id="49" name="Table 48"/>
          <p:cNvGraphicFramePr>
            <a:graphicFrameLocks noGrp="1"/>
          </p:cNvGraphicFramePr>
          <p:nvPr>
            <p:extLst>
              <p:ext uri="{D42A27DB-BD31-4B8C-83A1-F6EECF244321}">
                <p14:modId xmlns:p14="http://schemas.microsoft.com/office/powerpoint/2010/main" val="3553428433"/>
              </p:ext>
            </p:extLst>
          </p:nvPr>
        </p:nvGraphicFramePr>
        <p:xfrm>
          <a:off x="29727747" y="13992203"/>
          <a:ext cx="12852420" cy="7265026"/>
        </p:xfrm>
        <a:graphic>
          <a:graphicData uri="http://schemas.openxmlformats.org/drawingml/2006/table">
            <a:tbl>
              <a:tblPr firstRow="1" bandRow="1">
                <a:tableStyleId>{FABFCF23-3B69-468F-B69F-88F6DE6A72F2}</a:tableStyleId>
              </a:tblPr>
              <a:tblGrid>
                <a:gridCol w="1534164"/>
                <a:gridCol w="2829564"/>
                <a:gridCol w="2829564"/>
                <a:gridCol w="2829564"/>
                <a:gridCol w="2829564"/>
              </a:tblGrid>
              <a:tr h="1836272">
                <a:tc>
                  <a:txBody>
                    <a:bodyPr/>
                    <a:lstStyle/>
                    <a:p>
                      <a:pPr algn="ctr"/>
                      <a:r>
                        <a:rPr lang="en-US" sz="3600" dirty="0" err="1" smtClean="0"/>
                        <a:t>Param</a:t>
                      </a:r>
                      <a:r>
                        <a:rPr lang="en-US" sz="3600" dirty="0" smtClean="0"/>
                        <a:t>.</a:t>
                      </a:r>
                      <a:endParaRPr lang="en-US" sz="3600" dirty="0">
                        <a:solidFill>
                          <a:srgbClr val="000000"/>
                        </a:solidFill>
                      </a:endParaRPr>
                    </a:p>
                  </a:txBody>
                  <a:tcPr anchor="b"/>
                </a:tc>
                <a:tc>
                  <a:txBody>
                    <a:bodyPr/>
                    <a:lstStyle/>
                    <a:p>
                      <a:pPr algn="ctr"/>
                      <a:r>
                        <a:rPr lang="en-US" sz="3600" dirty="0" smtClean="0"/>
                        <a:t>PAO1 </a:t>
                      </a:r>
                    </a:p>
                    <a:p>
                      <a:pPr algn="ctr"/>
                      <a:r>
                        <a:rPr lang="en-US" sz="3600" dirty="0" smtClean="0"/>
                        <a:t>(</a:t>
                      </a:r>
                      <a:r>
                        <a:rPr lang="en-US" sz="3600" dirty="0" err="1" smtClean="0"/>
                        <a:t>gly</a:t>
                      </a:r>
                      <a:r>
                        <a:rPr lang="en-US" sz="3600" dirty="0" smtClean="0"/>
                        <a:t>)</a:t>
                      </a:r>
                      <a:endParaRPr lang="en-US" sz="3600" b="1" dirty="0">
                        <a:solidFill>
                          <a:srgbClr val="000000"/>
                        </a:solidFill>
                      </a:endParaRPr>
                    </a:p>
                  </a:txBody>
                  <a:tcPr anchor="b"/>
                </a:tc>
                <a:tc>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dirty="0" smtClean="0"/>
                        <a:t>PAO1 </a:t>
                      </a:r>
                    </a:p>
                    <a:p>
                      <a:pPr marL="0" marR="0" indent="0" algn="ctr" defTabSz="4388900" rtl="0" eaLnBrk="1" fontAlgn="auto" latinLnBrk="0" hangingPunct="1">
                        <a:lnSpc>
                          <a:spcPct val="100000"/>
                        </a:lnSpc>
                        <a:spcBef>
                          <a:spcPts val="0"/>
                        </a:spcBef>
                        <a:spcAft>
                          <a:spcPts val="0"/>
                        </a:spcAft>
                        <a:buClrTx/>
                        <a:buSzTx/>
                        <a:buFontTx/>
                        <a:buNone/>
                        <a:tabLst/>
                        <a:defRPr/>
                      </a:pPr>
                      <a:r>
                        <a:rPr lang="en-US" sz="3600" dirty="0" smtClean="0"/>
                        <a:t>(</a:t>
                      </a:r>
                      <a:r>
                        <a:rPr lang="en-US" sz="3600" dirty="0" err="1" smtClean="0"/>
                        <a:t>alk</a:t>
                      </a:r>
                      <a:r>
                        <a:rPr lang="en-US" sz="3600" dirty="0" smtClean="0"/>
                        <a:t>)</a:t>
                      </a:r>
                      <a:endParaRPr lang="en-US" sz="3600" b="1" dirty="0" smtClean="0">
                        <a:solidFill>
                          <a:srgbClr val="000000"/>
                        </a:solidFill>
                      </a:endParaRPr>
                    </a:p>
                  </a:txBody>
                  <a:tcPr anchor="b"/>
                </a:tc>
                <a:tc>
                  <a:txBody>
                    <a:bodyPr/>
                    <a:lstStyle/>
                    <a:p>
                      <a:pPr algn="ctr"/>
                      <a:r>
                        <a:rPr lang="en-US" sz="3600" dirty="0" smtClean="0"/>
                        <a:t>33988</a:t>
                      </a:r>
                    </a:p>
                    <a:p>
                      <a:pPr algn="ctr"/>
                      <a:r>
                        <a:rPr lang="en-US" sz="3600" dirty="0" smtClean="0"/>
                        <a:t>(</a:t>
                      </a:r>
                      <a:r>
                        <a:rPr lang="en-US" sz="3600" dirty="0" err="1" smtClean="0"/>
                        <a:t>gly</a:t>
                      </a:r>
                      <a:r>
                        <a:rPr lang="en-US" sz="3600" dirty="0" smtClean="0"/>
                        <a:t>)</a:t>
                      </a:r>
                      <a:endParaRPr lang="en-US" sz="3600" b="1" dirty="0">
                        <a:solidFill>
                          <a:srgbClr val="000000"/>
                        </a:solidFill>
                      </a:endParaRPr>
                    </a:p>
                  </a:txBody>
                  <a:tcPr anchor="b"/>
                </a:tc>
                <a:tc>
                  <a:txBody>
                    <a:bodyPr/>
                    <a:lstStyle/>
                    <a:p>
                      <a:pPr algn="ctr"/>
                      <a:r>
                        <a:rPr lang="en-US" sz="3600" dirty="0" smtClean="0"/>
                        <a:t>33988</a:t>
                      </a:r>
                    </a:p>
                    <a:p>
                      <a:pPr algn="ctr"/>
                      <a:r>
                        <a:rPr lang="en-US" sz="3600" dirty="0" smtClean="0"/>
                        <a:t>(</a:t>
                      </a:r>
                      <a:r>
                        <a:rPr lang="en-US" sz="3600" dirty="0" err="1" smtClean="0"/>
                        <a:t>alk</a:t>
                      </a:r>
                      <a:r>
                        <a:rPr lang="en-US" sz="3600" dirty="0" smtClean="0"/>
                        <a:t>)</a:t>
                      </a:r>
                      <a:endParaRPr lang="en-US" sz="3600" dirty="0">
                        <a:solidFill>
                          <a:srgbClr val="000000"/>
                        </a:solidFill>
                      </a:endParaRPr>
                    </a:p>
                  </a:txBody>
                  <a:tcPr anchor="b"/>
                </a:tc>
              </a:tr>
              <a:tr h="1352385">
                <a:tc>
                  <a:txBody>
                    <a:bodyPr/>
                    <a:lstStyle/>
                    <a:p>
                      <a:pPr algn="ctr"/>
                      <a:r>
                        <a:rPr lang="en-US" sz="3600" dirty="0" smtClean="0"/>
                        <a:t>π</a:t>
                      </a:r>
                      <a:endParaRPr lang="en-US" sz="3600" dirty="0">
                        <a:solidFill>
                          <a:srgbClr val="000000"/>
                        </a:solidFill>
                      </a:endParaRPr>
                    </a:p>
                  </a:txBody>
                  <a:tcPr/>
                </a:tc>
                <a:tc>
                  <a:txBody>
                    <a:bodyPr/>
                    <a:lstStyle/>
                    <a:p>
                      <a:pPr algn="ctr"/>
                      <a:r>
                        <a:rPr lang="en-US" sz="2800" dirty="0" smtClean="0"/>
                        <a:t>0.670 </a:t>
                      </a:r>
                    </a:p>
                    <a:p>
                      <a:pPr algn="ctr"/>
                      <a:r>
                        <a:rPr lang="en-US" sz="2800" dirty="0" smtClean="0"/>
                        <a:t>(0.655,0.685)</a:t>
                      </a:r>
                      <a:endParaRPr lang="en-US" sz="2800" dirty="0">
                        <a:solidFill>
                          <a:srgbClr val="000000"/>
                        </a:solidFill>
                      </a:endParaRPr>
                    </a:p>
                  </a:txBody>
                  <a:tcPr/>
                </a:tc>
                <a:tc>
                  <a:txBody>
                    <a:bodyPr/>
                    <a:lstStyle/>
                    <a:p>
                      <a:pPr algn="ctr"/>
                      <a:r>
                        <a:rPr lang="en-US" sz="2800" dirty="0" smtClean="0"/>
                        <a:t>0.718</a:t>
                      </a:r>
                    </a:p>
                    <a:p>
                      <a:pPr algn="ctr"/>
                      <a:r>
                        <a:rPr lang="en-US" sz="2800" dirty="0" smtClean="0"/>
                        <a:t>(0.704,0.733)</a:t>
                      </a:r>
                      <a:endParaRPr lang="en-US" sz="2800" dirty="0">
                        <a:solidFill>
                          <a:srgbClr val="000000"/>
                        </a:solidFill>
                      </a:endParaRPr>
                    </a:p>
                  </a:txBody>
                  <a:tcPr/>
                </a:tc>
                <a:tc>
                  <a:txBody>
                    <a:bodyPr/>
                    <a:lstStyle/>
                    <a:p>
                      <a:pPr algn="ctr"/>
                      <a:r>
                        <a:rPr lang="en-US" sz="2800" dirty="0" smtClean="0"/>
                        <a:t>0.630</a:t>
                      </a:r>
                    </a:p>
                    <a:p>
                      <a:pPr algn="ctr"/>
                      <a:r>
                        <a:rPr lang="en-US" sz="2800" dirty="0" smtClean="0"/>
                        <a:t>(0.614,0.645)</a:t>
                      </a:r>
                      <a:endParaRPr lang="en-US" sz="2800" dirty="0">
                        <a:solidFill>
                          <a:srgbClr val="000000"/>
                        </a:solidFill>
                      </a:endParaRPr>
                    </a:p>
                  </a:txBody>
                  <a:tcPr/>
                </a:tc>
                <a:tc>
                  <a:txBody>
                    <a:bodyPr/>
                    <a:lstStyle/>
                    <a:p>
                      <a:pPr algn="ctr"/>
                      <a:r>
                        <a:rPr lang="en-US" sz="2800" dirty="0" smtClean="0"/>
                        <a:t>0.645</a:t>
                      </a:r>
                    </a:p>
                    <a:p>
                      <a:pPr algn="ctr"/>
                      <a:r>
                        <a:rPr lang="en-US" sz="2800" dirty="0" smtClean="0"/>
                        <a:t>(0.630,0.660)</a:t>
                      </a:r>
                      <a:endParaRPr lang="en-US" sz="2800" dirty="0">
                        <a:solidFill>
                          <a:srgbClr val="000000"/>
                        </a:solidFill>
                      </a:endParaRPr>
                    </a:p>
                  </a:txBody>
                  <a:tcPr/>
                </a:tc>
              </a:tr>
              <a:tr h="1352385">
                <a:tc>
                  <a:txBody>
                    <a:bodyPr/>
                    <a:lstStyle/>
                    <a:p>
                      <a:pPr algn="ctr"/>
                      <a:r>
                        <a:rPr lang="en-US" sz="3600" dirty="0" smtClean="0"/>
                        <a:t>1/</a:t>
                      </a:r>
                      <a:r>
                        <a:rPr lang="en-US" sz="3600" dirty="0" err="1" smtClean="0"/>
                        <a:t>λ</a:t>
                      </a:r>
                      <a:endParaRPr lang="en-US" sz="3600" dirty="0">
                        <a:solidFill>
                          <a:srgbClr val="000000"/>
                        </a:solidFill>
                      </a:endParaRPr>
                    </a:p>
                  </a:txBody>
                  <a:tcPr/>
                </a:tc>
                <a:tc>
                  <a:txBody>
                    <a:bodyPr/>
                    <a:lstStyle/>
                    <a:p>
                      <a:pPr algn="ctr"/>
                      <a:r>
                        <a:rPr lang="en-US" sz="2800" dirty="0" smtClean="0"/>
                        <a:t>19.98</a:t>
                      </a:r>
                    </a:p>
                    <a:p>
                      <a:pPr algn="ctr"/>
                      <a:r>
                        <a:rPr lang="en-US" sz="2800" dirty="0" smtClean="0"/>
                        <a:t>(18.95,20.97)</a:t>
                      </a:r>
                      <a:endParaRPr lang="en-US" sz="2800" dirty="0">
                        <a:solidFill>
                          <a:srgbClr val="000000"/>
                        </a:solidFill>
                      </a:endParaRPr>
                    </a:p>
                  </a:txBody>
                  <a:tcPr/>
                </a:tc>
                <a:tc>
                  <a:txBody>
                    <a:bodyPr/>
                    <a:lstStyle/>
                    <a:p>
                      <a:pPr algn="ctr"/>
                      <a:r>
                        <a:rPr lang="en-US" sz="2800" dirty="0" smtClean="0"/>
                        <a:t>27.33</a:t>
                      </a:r>
                    </a:p>
                    <a:p>
                      <a:pPr algn="ctr"/>
                      <a:r>
                        <a:rPr lang="en-US" sz="2800" dirty="0" smtClean="0"/>
                        <a:t>(26.40,28.23)</a:t>
                      </a:r>
                      <a:endParaRPr lang="en-US" sz="2800" dirty="0">
                        <a:solidFill>
                          <a:srgbClr val="000000"/>
                        </a:solidFill>
                      </a:endParaRPr>
                    </a:p>
                  </a:txBody>
                  <a:tcPr/>
                </a:tc>
                <a:tc>
                  <a:txBody>
                    <a:bodyPr/>
                    <a:lstStyle/>
                    <a:p>
                      <a:pPr algn="ctr"/>
                      <a:r>
                        <a:rPr lang="en-US" sz="2800" dirty="0" smtClean="0"/>
                        <a:t>16.33</a:t>
                      </a:r>
                    </a:p>
                    <a:p>
                      <a:pPr algn="ctr"/>
                      <a:r>
                        <a:rPr lang="en-US" sz="2800" dirty="0" smtClean="0"/>
                        <a:t>(15.45,17.21)</a:t>
                      </a:r>
                    </a:p>
                    <a:p>
                      <a:pPr algn="ctr"/>
                      <a:endParaRPr lang="en-US" sz="2800" dirty="0">
                        <a:solidFill>
                          <a:srgbClr val="000000"/>
                        </a:solidFill>
                      </a:endParaRPr>
                    </a:p>
                  </a:txBody>
                  <a:tcPr/>
                </a:tc>
                <a:tc>
                  <a:txBody>
                    <a:bodyPr/>
                    <a:lstStyle/>
                    <a:p>
                      <a:pPr algn="ctr"/>
                      <a:r>
                        <a:rPr lang="en-US" sz="2800" dirty="0" smtClean="0"/>
                        <a:t>22.37</a:t>
                      </a:r>
                    </a:p>
                    <a:p>
                      <a:pPr algn="ctr"/>
                      <a:r>
                        <a:rPr lang="en-US" sz="2800" dirty="0" smtClean="0"/>
                        <a:t>(21.39,23.41)</a:t>
                      </a:r>
                      <a:endParaRPr lang="en-US" sz="2800" dirty="0">
                        <a:solidFill>
                          <a:srgbClr val="000000"/>
                        </a:solidFill>
                      </a:endParaRPr>
                    </a:p>
                  </a:txBody>
                  <a:tcPr/>
                </a:tc>
              </a:tr>
              <a:tr h="1352385">
                <a:tc>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dirty="0" smtClean="0"/>
                        <a:t>α/β</a:t>
                      </a:r>
                      <a:endParaRPr lang="en-US" sz="3600" dirty="0" smtClean="0">
                        <a:solidFill>
                          <a:srgbClr val="000000"/>
                        </a:solidFill>
                      </a:endParaRPr>
                    </a:p>
                  </a:txBody>
                  <a:tcPr/>
                </a:tc>
                <a:tc>
                  <a:txBody>
                    <a:bodyPr/>
                    <a:lstStyle/>
                    <a:p>
                      <a:pPr algn="ctr"/>
                      <a:r>
                        <a:rPr lang="en-US" sz="2800" dirty="0" smtClean="0"/>
                        <a:t>826.36</a:t>
                      </a:r>
                    </a:p>
                    <a:p>
                      <a:pPr algn="ctr"/>
                      <a:r>
                        <a:rPr lang="en-US" sz="2800" dirty="0" smtClean="0"/>
                        <a:t>(785.67,871.21)</a:t>
                      </a:r>
                      <a:endParaRPr lang="en-US" sz="2800" dirty="0">
                        <a:solidFill>
                          <a:srgbClr val="000000"/>
                        </a:solidFill>
                      </a:endParaRPr>
                    </a:p>
                  </a:txBody>
                  <a:tcPr/>
                </a:tc>
                <a:tc>
                  <a:txBody>
                    <a:bodyPr/>
                    <a:lstStyle/>
                    <a:p>
                      <a:pPr algn="ctr"/>
                      <a:r>
                        <a:rPr lang="en-US" sz="2800" dirty="0" smtClean="0"/>
                        <a:t>1024.81</a:t>
                      </a:r>
                    </a:p>
                    <a:p>
                      <a:pPr algn="ctr"/>
                      <a:r>
                        <a:rPr lang="en-US" sz="2800" dirty="0" smtClean="0"/>
                        <a:t>(972.66,1083.38)</a:t>
                      </a:r>
                      <a:endParaRPr lang="en-US" sz="2800" dirty="0">
                        <a:solidFill>
                          <a:srgbClr val="000000"/>
                        </a:solidFill>
                      </a:endParaRPr>
                    </a:p>
                  </a:txBody>
                  <a:tcPr/>
                </a:tc>
                <a:tc>
                  <a:txBody>
                    <a:bodyPr/>
                    <a:lstStyle/>
                    <a:p>
                      <a:pPr algn="ctr"/>
                      <a:r>
                        <a:rPr lang="en-US" sz="2800" dirty="0" smtClean="0"/>
                        <a:t>751.93</a:t>
                      </a:r>
                    </a:p>
                    <a:p>
                      <a:pPr algn="ctr"/>
                      <a:r>
                        <a:rPr lang="en-US" sz="2800" dirty="0" smtClean="0"/>
                        <a:t>(713.32,791.19)</a:t>
                      </a:r>
                      <a:endParaRPr lang="en-US" sz="2800" dirty="0">
                        <a:solidFill>
                          <a:srgbClr val="000000"/>
                        </a:solidFill>
                      </a:endParaRPr>
                    </a:p>
                  </a:txBody>
                  <a:tcPr/>
                </a:tc>
                <a:tc>
                  <a:txBody>
                    <a:bodyPr/>
                    <a:lstStyle/>
                    <a:p>
                      <a:pPr algn="ctr"/>
                      <a:r>
                        <a:rPr lang="en-US" sz="2800" dirty="0" smtClean="0"/>
                        <a:t>853.62</a:t>
                      </a:r>
                    </a:p>
                    <a:p>
                      <a:pPr algn="ctr"/>
                      <a:r>
                        <a:rPr lang="en-US" sz="2800" dirty="0" smtClean="0"/>
                        <a:t>(809.93,898.37)</a:t>
                      </a:r>
                      <a:endParaRPr lang="en-US" sz="2800" dirty="0">
                        <a:solidFill>
                          <a:srgbClr val="000000"/>
                        </a:solidFill>
                      </a:endParaRPr>
                    </a:p>
                  </a:txBody>
                  <a:tcPr/>
                </a:tc>
              </a:tr>
              <a:tr h="1352385">
                <a:tc>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dirty="0" smtClean="0"/>
                        <a:t>√(α/β</a:t>
                      </a:r>
                      <a:r>
                        <a:rPr lang="en-US" sz="3600" baseline="30000" dirty="0" smtClean="0"/>
                        <a:t>2</a:t>
                      </a:r>
                      <a:r>
                        <a:rPr lang="en-US" sz="3600" baseline="0" dirty="0" smtClean="0"/>
                        <a:t>)</a:t>
                      </a:r>
                      <a:endParaRPr lang="en-US" sz="3600" dirty="0" smtClean="0">
                        <a:solidFill>
                          <a:srgbClr val="000000"/>
                        </a:solidFill>
                      </a:endParaRPr>
                    </a:p>
                  </a:txBody>
                  <a:tcPr/>
                </a:tc>
                <a:tc>
                  <a:txBody>
                    <a:bodyPr/>
                    <a:lstStyle/>
                    <a:p>
                      <a:pPr algn="ctr"/>
                      <a:r>
                        <a:rPr lang="en-US" sz="2800" dirty="0" smtClean="0"/>
                        <a:t>1391.33</a:t>
                      </a:r>
                    </a:p>
                    <a:p>
                      <a:pPr algn="ctr"/>
                      <a:r>
                        <a:rPr lang="en-US" sz="2800" dirty="0" smtClean="0"/>
                        <a:t>(1311.31,1468.72)</a:t>
                      </a:r>
                      <a:endParaRPr lang="en-US" sz="2800" dirty="0">
                        <a:solidFill>
                          <a:srgbClr val="000000"/>
                        </a:solidFill>
                      </a:endParaRPr>
                    </a:p>
                  </a:txBody>
                  <a:tcPr/>
                </a:tc>
                <a:tc>
                  <a:txBody>
                    <a:bodyPr/>
                    <a:lstStyle/>
                    <a:p>
                      <a:pPr algn="ctr"/>
                      <a:r>
                        <a:rPr lang="en-US" sz="2800" dirty="0" smtClean="0"/>
                        <a:t>1634.85</a:t>
                      </a:r>
                    </a:p>
                    <a:p>
                      <a:pPr algn="ctr"/>
                      <a:r>
                        <a:rPr lang="en-US" sz="2800" dirty="0" smtClean="0"/>
                        <a:t>(1548.20,1724.72)</a:t>
                      </a:r>
                      <a:endParaRPr lang="en-US" sz="2800" dirty="0">
                        <a:solidFill>
                          <a:srgbClr val="000000"/>
                        </a:solidFill>
                      </a:endParaRPr>
                    </a:p>
                  </a:txBody>
                  <a:tcPr/>
                </a:tc>
                <a:tc>
                  <a:txBody>
                    <a:bodyPr/>
                    <a:lstStyle/>
                    <a:p>
                      <a:pPr algn="ctr"/>
                      <a:r>
                        <a:rPr lang="en-US" sz="2800" dirty="0" smtClean="0"/>
                        <a:t>1389.42</a:t>
                      </a:r>
                    </a:p>
                    <a:p>
                      <a:pPr algn="ctr"/>
                      <a:r>
                        <a:rPr lang="en-US" sz="2800" dirty="0" smtClean="0"/>
                        <a:t>(1313.25,1468.29)</a:t>
                      </a:r>
                      <a:endParaRPr lang="en-US" sz="2800" dirty="0">
                        <a:solidFill>
                          <a:srgbClr val="000000"/>
                        </a:solidFill>
                      </a:endParaRPr>
                    </a:p>
                  </a:txBody>
                  <a:tcPr/>
                </a:tc>
                <a:tc>
                  <a:txBody>
                    <a:bodyPr/>
                    <a:lstStyle/>
                    <a:p>
                      <a:pPr algn="ctr"/>
                      <a:r>
                        <a:rPr lang="en-US" sz="2800" dirty="0" smtClean="0"/>
                        <a:t>1571.13</a:t>
                      </a:r>
                    </a:p>
                    <a:p>
                      <a:pPr algn="ctr"/>
                      <a:r>
                        <a:rPr lang="en-US" sz="2800" dirty="0" smtClean="0"/>
                        <a:t>(1487.52,1661.62)</a:t>
                      </a:r>
                      <a:endParaRPr lang="en-US" sz="2800" dirty="0">
                        <a:solidFill>
                          <a:srgbClr val="000000"/>
                        </a:solidFill>
                      </a:endParaRPr>
                    </a:p>
                  </a:txBody>
                  <a:tcPr/>
                </a:tc>
              </a:tr>
            </a:tbl>
          </a:graphicData>
        </a:graphic>
      </p:graphicFrame>
      <p:grpSp>
        <p:nvGrpSpPr>
          <p:cNvPr id="61" name="Group 60"/>
          <p:cNvGrpSpPr/>
          <p:nvPr/>
        </p:nvGrpSpPr>
        <p:grpSpPr>
          <a:xfrm>
            <a:off x="1337137" y="15013550"/>
            <a:ext cx="12808913" cy="808255"/>
            <a:chOff x="1337137" y="15331056"/>
            <a:chExt cx="12808913" cy="808255"/>
          </a:xfrm>
        </p:grpSpPr>
        <p:grpSp>
          <p:nvGrpSpPr>
            <p:cNvPr id="48" name="Group 47"/>
            <p:cNvGrpSpPr/>
            <p:nvPr/>
          </p:nvGrpSpPr>
          <p:grpSpPr>
            <a:xfrm>
              <a:off x="1337138" y="16121194"/>
              <a:ext cx="11648523" cy="18117"/>
              <a:chOff x="1348437" y="22386326"/>
              <a:chExt cx="11648523" cy="18117"/>
            </a:xfrm>
          </p:grpSpPr>
          <p:cxnSp>
            <p:nvCxnSpPr>
              <p:cNvPr id="32" name="Straight Connector 31"/>
              <p:cNvCxnSpPr/>
              <p:nvPr/>
            </p:nvCxnSpPr>
            <p:spPr>
              <a:xfrm>
                <a:off x="5805588" y="22386326"/>
                <a:ext cx="2111128" cy="0"/>
              </a:xfrm>
              <a:prstGeom prst="line">
                <a:avLst/>
              </a:prstGeom>
              <a:ln w="76200" cmpd="sng">
                <a:solidFill>
                  <a:srgbClr val="FF6600"/>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348437" y="22404443"/>
                <a:ext cx="3269866" cy="0"/>
              </a:xfrm>
              <a:prstGeom prst="line">
                <a:avLst/>
              </a:prstGeom>
              <a:ln w="76200" cmpd="sng">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10276197" y="22404443"/>
                <a:ext cx="2720763" cy="0"/>
              </a:xfrm>
              <a:prstGeom prst="line">
                <a:avLst/>
              </a:prstGeom>
              <a:ln w="76200" cmpd="sng">
                <a:solidFill>
                  <a:srgbClr val="36FF28"/>
                </a:solidFill>
              </a:ln>
              <a:effectLst/>
            </p:spPr>
            <p:style>
              <a:lnRef idx="2">
                <a:schemeClr val="accent1"/>
              </a:lnRef>
              <a:fillRef idx="0">
                <a:schemeClr val="accent1"/>
              </a:fillRef>
              <a:effectRef idx="1">
                <a:schemeClr val="accent1"/>
              </a:effectRef>
              <a:fontRef idx="minor">
                <a:schemeClr val="tx1"/>
              </a:fontRef>
            </p:style>
          </p:cxnSp>
        </p:grpSp>
        <p:pic>
          <p:nvPicPr>
            <p:cNvPr id="50" name="Picture 4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7137" y="15331056"/>
              <a:ext cx="12808913" cy="580141"/>
            </a:xfrm>
            <a:prstGeom prst="rect">
              <a:avLst/>
            </a:prstGeom>
          </p:spPr>
        </p:pic>
      </p:grpSp>
      <p:sp>
        <p:nvSpPr>
          <p:cNvPr id="76" name="TextBox 75"/>
          <p:cNvSpPr txBox="1"/>
          <p:nvPr/>
        </p:nvSpPr>
        <p:spPr>
          <a:xfrm>
            <a:off x="25171400" y="14518599"/>
            <a:ext cx="3431808" cy="2462212"/>
          </a:xfrm>
          <a:prstGeom prst="rect">
            <a:avLst/>
          </a:prstGeom>
          <a:noFill/>
        </p:spPr>
        <p:txBody>
          <a:bodyPr wrap="square" rtlCol="0">
            <a:spAutoFit/>
          </a:bodyPr>
          <a:lstStyle/>
          <a:p>
            <a:pPr marL="342900" indent="-342900">
              <a:buFont typeface="Courier New"/>
              <a:buChar char="o"/>
            </a:pPr>
            <a:r>
              <a:rPr lang="en-US" sz="2200" b="1" dirty="0">
                <a:solidFill>
                  <a:srgbClr val="7F7F7F"/>
                </a:solidFill>
                <a:cs typeface="Times New Roman" panose="02020603050405020304" pitchFamily="18" charset="0"/>
              </a:rPr>
              <a:t>n</a:t>
            </a:r>
            <a:r>
              <a:rPr lang="en-US" sz="2200" b="1" dirty="0" smtClean="0">
                <a:solidFill>
                  <a:srgbClr val="7F7F7F"/>
                </a:solidFill>
                <a:cs typeface="Times New Roman" panose="02020603050405020304" pitchFamily="18" charset="0"/>
              </a:rPr>
              <a:t>itrogen cycle metabolic process (0.01)</a:t>
            </a:r>
          </a:p>
          <a:p>
            <a:pPr marL="342900" indent="-342900">
              <a:buFont typeface="Courier New"/>
              <a:buChar char="o"/>
            </a:pPr>
            <a:r>
              <a:rPr lang="en-US" sz="2200" b="1" dirty="0">
                <a:solidFill>
                  <a:srgbClr val="7F7F7F"/>
                </a:solidFill>
                <a:cs typeface="Times New Roman" panose="02020603050405020304" pitchFamily="18" charset="0"/>
              </a:rPr>
              <a:t>s</a:t>
            </a:r>
            <a:r>
              <a:rPr lang="en-US" sz="2200" b="1" dirty="0" smtClean="0">
                <a:solidFill>
                  <a:srgbClr val="7F7F7F"/>
                </a:solidFill>
                <a:cs typeface="Times New Roman" panose="02020603050405020304" pitchFamily="18" charset="0"/>
              </a:rPr>
              <a:t>ignaling (0.02)</a:t>
            </a:r>
          </a:p>
          <a:p>
            <a:pPr marL="342900" indent="-342900">
              <a:buFont typeface="Courier New"/>
              <a:buChar char="o"/>
            </a:pPr>
            <a:r>
              <a:rPr lang="en-US" sz="2200" b="1" dirty="0">
                <a:solidFill>
                  <a:srgbClr val="7F7F7F"/>
                </a:solidFill>
                <a:cs typeface="Times New Roman" panose="02020603050405020304" pitchFamily="18" charset="0"/>
              </a:rPr>
              <a:t>p</a:t>
            </a:r>
            <a:r>
              <a:rPr lang="en-US" sz="2200" b="1" dirty="0" smtClean="0">
                <a:solidFill>
                  <a:srgbClr val="7F7F7F"/>
                </a:solidFill>
                <a:cs typeface="Times New Roman" panose="02020603050405020304" pitchFamily="18" charset="0"/>
              </a:rPr>
              <a:t>ositive regulation of macromolecule metabolic process (0.05)</a:t>
            </a:r>
          </a:p>
          <a:p>
            <a:pPr marL="342900" indent="-342900">
              <a:buFont typeface="Courier New"/>
              <a:buChar char="o"/>
            </a:pPr>
            <a:endParaRPr lang="en-US" sz="2200" b="1" dirty="0">
              <a:solidFill>
                <a:srgbClr val="7F7F7F"/>
              </a:solidFill>
              <a:cs typeface="Times New Roman" panose="02020603050405020304" pitchFamily="18" charset="0"/>
            </a:endParaRPr>
          </a:p>
        </p:txBody>
      </p:sp>
      <p:sp>
        <p:nvSpPr>
          <p:cNvPr id="136" name="TextBox 135"/>
          <p:cNvSpPr txBox="1"/>
          <p:nvPr/>
        </p:nvSpPr>
        <p:spPr>
          <a:xfrm>
            <a:off x="15246300" y="14518599"/>
            <a:ext cx="3074508" cy="5170645"/>
          </a:xfrm>
          <a:prstGeom prst="rect">
            <a:avLst/>
          </a:prstGeom>
          <a:noFill/>
        </p:spPr>
        <p:txBody>
          <a:bodyPr wrap="square" rtlCol="0">
            <a:spAutoFit/>
          </a:bodyPr>
          <a:lstStyle/>
          <a:p>
            <a:pPr marL="342900" indent="-342900">
              <a:buFont typeface="Courier New"/>
              <a:buChar char="o"/>
            </a:pPr>
            <a:r>
              <a:rPr lang="en-US" sz="2200" b="1" dirty="0">
                <a:solidFill>
                  <a:srgbClr val="7F7F7F"/>
                </a:solidFill>
                <a:cs typeface="Times New Roman" panose="02020603050405020304" pitchFamily="18" charset="0"/>
              </a:rPr>
              <a:t>c</a:t>
            </a:r>
            <a:r>
              <a:rPr lang="en-US" sz="2200" b="1" dirty="0" smtClean="0">
                <a:solidFill>
                  <a:srgbClr val="7F7F7F"/>
                </a:solidFill>
                <a:cs typeface="Times New Roman" panose="02020603050405020304" pitchFamily="18" charset="0"/>
              </a:rPr>
              <a:t>ellular component organization or biogenesis (6e-06)</a:t>
            </a:r>
          </a:p>
          <a:p>
            <a:pPr marL="342900" indent="-342900">
              <a:buFont typeface="Courier New"/>
              <a:buChar char="o"/>
            </a:pPr>
            <a:r>
              <a:rPr lang="en-US" sz="2200" b="1" dirty="0">
                <a:solidFill>
                  <a:srgbClr val="7F7F7F"/>
                </a:solidFill>
                <a:cs typeface="Times New Roman" panose="02020603050405020304" pitchFamily="18" charset="0"/>
              </a:rPr>
              <a:t>carbohydrate derivative </a:t>
            </a:r>
            <a:r>
              <a:rPr lang="en-US" sz="2200" b="1" dirty="0" smtClean="0">
                <a:solidFill>
                  <a:srgbClr val="7F7F7F"/>
                </a:solidFill>
                <a:cs typeface="Times New Roman" panose="02020603050405020304" pitchFamily="18" charset="0"/>
              </a:rPr>
              <a:t>biosynthetic </a:t>
            </a:r>
            <a:r>
              <a:rPr lang="en-US" sz="2200" b="1" dirty="0">
                <a:solidFill>
                  <a:srgbClr val="7F7F7F"/>
                </a:solidFill>
                <a:cs typeface="Times New Roman" panose="02020603050405020304" pitchFamily="18" charset="0"/>
              </a:rPr>
              <a:t>process </a:t>
            </a:r>
            <a:r>
              <a:rPr lang="en-US" sz="2200" b="1" dirty="0" smtClean="0">
                <a:solidFill>
                  <a:srgbClr val="7F7F7F"/>
                </a:solidFill>
                <a:cs typeface="Times New Roman" panose="02020603050405020304" pitchFamily="18" charset="0"/>
              </a:rPr>
              <a:t>(7e-04)</a:t>
            </a:r>
          </a:p>
          <a:p>
            <a:pPr marL="342900" indent="-342900">
              <a:buFont typeface="Courier New"/>
              <a:buChar char="o"/>
            </a:pPr>
            <a:r>
              <a:rPr lang="en-US" sz="2200" b="1" dirty="0">
                <a:solidFill>
                  <a:srgbClr val="7F7F7F"/>
                </a:solidFill>
                <a:cs typeface="Times New Roman" panose="02020603050405020304" pitchFamily="18" charset="0"/>
              </a:rPr>
              <a:t>a</a:t>
            </a:r>
            <a:r>
              <a:rPr lang="en-US" sz="2200" b="1" dirty="0" smtClean="0">
                <a:solidFill>
                  <a:srgbClr val="7F7F7F"/>
                </a:solidFill>
                <a:cs typeface="Times New Roman" panose="02020603050405020304" pitchFamily="18" charset="0"/>
              </a:rPr>
              <a:t>nion transport (8e-04)</a:t>
            </a:r>
          </a:p>
          <a:p>
            <a:pPr marL="342900" indent="-342900">
              <a:buFont typeface="Courier New"/>
              <a:buChar char="o"/>
            </a:pPr>
            <a:r>
              <a:rPr lang="en-US" sz="2200" b="1" dirty="0">
                <a:solidFill>
                  <a:srgbClr val="7F7F7F"/>
                </a:solidFill>
                <a:cs typeface="Times New Roman" panose="02020603050405020304" pitchFamily="18" charset="0"/>
              </a:rPr>
              <a:t>b</a:t>
            </a:r>
            <a:r>
              <a:rPr lang="en-US" sz="2200" b="1" dirty="0" smtClean="0">
                <a:solidFill>
                  <a:srgbClr val="7F7F7F"/>
                </a:solidFill>
                <a:cs typeface="Times New Roman" panose="02020603050405020304" pitchFamily="18" charset="0"/>
              </a:rPr>
              <a:t>acterial-type flagellum organization (0.001)</a:t>
            </a:r>
          </a:p>
          <a:p>
            <a:pPr marL="342900" indent="-342900">
              <a:buFont typeface="Courier New"/>
              <a:buChar char="o"/>
            </a:pPr>
            <a:r>
              <a:rPr lang="en-US" sz="2200" b="1" dirty="0">
                <a:solidFill>
                  <a:srgbClr val="7F7F7F"/>
                </a:solidFill>
                <a:cs typeface="Times New Roman" panose="02020603050405020304" pitchFamily="18" charset="0"/>
              </a:rPr>
              <a:t>m</a:t>
            </a:r>
            <a:r>
              <a:rPr lang="en-US" sz="2200" b="1" dirty="0" smtClean="0">
                <a:solidFill>
                  <a:srgbClr val="7F7F7F"/>
                </a:solidFill>
                <a:cs typeface="Times New Roman" panose="02020603050405020304" pitchFamily="18" charset="0"/>
              </a:rPr>
              <a:t>ovement of cell or subcellular component (0.001)</a:t>
            </a:r>
            <a:endParaRPr lang="en-US" sz="2200" b="1" dirty="0">
              <a:solidFill>
                <a:srgbClr val="7F7F7F"/>
              </a:solidFill>
              <a:cs typeface="Times New Roman" panose="02020603050405020304" pitchFamily="18" charset="0"/>
            </a:endParaRPr>
          </a:p>
        </p:txBody>
      </p:sp>
      <p:sp>
        <p:nvSpPr>
          <p:cNvPr id="138" name="TextBox 137"/>
          <p:cNvSpPr txBox="1"/>
          <p:nvPr/>
        </p:nvSpPr>
        <p:spPr>
          <a:xfrm>
            <a:off x="15235658" y="14080229"/>
            <a:ext cx="3074508" cy="477054"/>
          </a:xfrm>
          <a:prstGeom prst="rect">
            <a:avLst/>
          </a:prstGeom>
          <a:noFill/>
        </p:spPr>
        <p:txBody>
          <a:bodyPr wrap="square" rtlCol="0">
            <a:spAutoFit/>
          </a:bodyPr>
          <a:lstStyle/>
          <a:p>
            <a:r>
              <a:rPr lang="en-US" sz="2500" b="1" u="sng" dirty="0" smtClean="0">
                <a:cs typeface="Times New Roman" panose="02020603050405020304" pitchFamily="18" charset="0"/>
              </a:rPr>
              <a:t>HT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 and LT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sp>
        <p:nvSpPr>
          <p:cNvPr id="139" name="TextBox 138"/>
          <p:cNvSpPr txBox="1"/>
          <p:nvPr/>
        </p:nvSpPr>
        <p:spPr>
          <a:xfrm>
            <a:off x="25171400" y="14080229"/>
            <a:ext cx="3619002" cy="477054"/>
          </a:xfrm>
          <a:prstGeom prst="rect">
            <a:avLst/>
          </a:prstGeom>
          <a:noFill/>
        </p:spPr>
        <p:txBody>
          <a:bodyPr wrap="square" rtlCol="0">
            <a:spAutoFit/>
          </a:bodyPr>
          <a:lstStyle/>
          <a:p>
            <a:r>
              <a:rPr lang="en-US" sz="2500" b="1" u="sng" dirty="0" smtClean="0">
                <a:cs typeface="Times New Roman" panose="02020603050405020304" pitchFamily="18" charset="0"/>
              </a:rPr>
              <a:t>HT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 and LT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sp>
        <p:nvSpPr>
          <p:cNvPr id="141" name="TextBox 140"/>
          <p:cNvSpPr txBox="1"/>
          <p:nvPr/>
        </p:nvSpPr>
        <p:spPr>
          <a:xfrm>
            <a:off x="15225016" y="8355192"/>
            <a:ext cx="3672584" cy="4154983"/>
          </a:xfrm>
          <a:prstGeom prst="rect">
            <a:avLst/>
          </a:prstGeom>
          <a:noFill/>
        </p:spPr>
        <p:txBody>
          <a:bodyPr wrap="square" rtlCol="0">
            <a:spAutoFit/>
          </a:bodyPr>
          <a:lstStyle/>
          <a:p>
            <a:pPr marL="342900" indent="-342900">
              <a:buFont typeface="Courier New"/>
              <a:buChar char="o"/>
            </a:pPr>
            <a:r>
              <a:rPr lang="en-US" sz="2200" b="1" dirty="0" err="1">
                <a:solidFill>
                  <a:srgbClr val="7F7F7F"/>
                </a:solidFill>
                <a:cs typeface="Times New Roman" panose="02020603050405020304" pitchFamily="18" charset="0"/>
              </a:rPr>
              <a:t>o</a:t>
            </a:r>
            <a:r>
              <a:rPr lang="en-US" sz="2200" b="1" dirty="0" err="1" smtClean="0">
                <a:solidFill>
                  <a:srgbClr val="7F7F7F"/>
                </a:solidFill>
                <a:cs typeface="Times New Roman" panose="02020603050405020304" pitchFamily="18" charset="0"/>
              </a:rPr>
              <a:t>rganonitrogen</a:t>
            </a:r>
            <a:r>
              <a:rPr lang="en-US" sz="2200" b="1" dirty="0" smtClean="0">
                <a:solidFill>
                  <a:srgbClr val="7F7F7F"/>
                </a:solidFill>
                <a:cs typeface="Times New Roman" panose="02020603050405020304" pitchFamily="18" charset="0"/>
              </a:rPr>
              <a:t> compound metabolic process (7e-09)</a:t>
            </a:r>
            <a:endParaRPr lang="en-US" sz="2200" b="1" dirty="0">
              <a:solidFill>
                <a:srgbClr val="7F7F7F"/>
              </a:solidFill>
              <a:cs typeface="Times New Roman" panose="02020603050405020304" pitchFamily="18" charset="0"/>
            </a:endParaRPr>
          </a:p>
          <a:p>
            <a:pPr marL="342900" indent="-342900">
              <a:buFont typeface="Courier New"/>
              <a:buChar char="o"/>
            </a:pPr>
            <a:r>
              <a:rPr lang="en-US" sz="2200" b="1" dirty="0" smtClean="0">
                <a:solidFill>
                  <a:srgbClr val="7F7F7F"/>
                </a:solidFill>
                <a:cs typeface="Times New Roman" panose="02020603050405020304" pitchFamily="18" charset="0"/>
              </a:rPr>
              <a:t>carbohydrate derivative metabolic process (1e-08)</a:t>
            </a:r>
          </a:p>
          <a:p>
            <a:pPr marL="342900" indent="-342900">
              <a:buFont typeface="Courier New"/>
              <a:buChar char="o"/>
            </a:pPr>
            <a:r>
              <a:rPr lang="en-US" sz="2200" b="1" dirty="0" err="1">
                <a:solidFill>
                  <a:srgbClr val="7F7F7F"/>
                </a:solidFill>
                <a:cs typeface="Times New Roman" panose="02020603050405020304" pitchFamily="18" charset="0"/>
              </a:rPr>
              <a:t>n</a:t>
            </a:r>
            <a:r>
              <a:rPr lang="en-US" sz="2200" b="1" dirty="0" err="1" smtClean="0">
                <a:solidFill>
                  <a:srgbClr val="7F7F7F"/>
                </a:solidFill>
                <a:cs typeface="Times New Roman" panose="02020603050405020304" pitchFamily="18" charset="0"/>
              </a:rPr>
              <a:t>ucleobase</a:t>
            </a:r>
            <a:r>
              <a:rPr lang="en-US" sz="2200" b="1" dirty="0" smtClean="0">
                <a:solidFill>
                  <a:srgbClr val="7F7F7F"/>
                </a:solidFill>
                <a:cs typeface="Times New Roman" panose="02020603050405020304" pitchFamily="18" charset="0"/>
              </a:rPr>
              <a:t>-containing small molecule metabolic process (3e-06)</a:t>
            </a:r>
          </a:p>
          <a:p>
            <a:pPr marL="342900" indent="-342900">
              <a:buFont typeface="Courier New"/>
              <a:buChar char="o"/>
            </a:pPr>
            <a:r>
              <a:rPr lang="en-US" sz="2200" b="1" dirty="0">
                <a:solidFill>
                  <a:srgbClr val="7F7F7F"/>
                </a:solidFill>
                <a:cs typeface="Times New Roman" panose="02020603050405020304" pitchFamily="18" charset="0"/>
              </a:rPr>
              <a:t>o</a:t>
            </a:r>
            <a:r>
              <a:rPr lang="en-US" sz="2200" b="1" dirty="0" smtClean="0">
                <a:solidFill>
                  <a:srgbClr val="7F7F7F"/>
                </a:solidFill>
                <a:cs typeface="Times New Roman" panose="02020603050405020304" pitchFamily="18" charset="0"/>
              </a:rPr>
              <a:t>rganophosphate metabolic process (7e-06)</a:t>
            </a:r>
          </a:p>
          <a:p>
            <a:pPr marL="342900" indent="-342900">
              <a:buFont typeface="Courier New"/>
              <a:buChar char="o"/>
            </a:pPr>
            <a:r>
              <a:rPr lang="en-US" sz="2200" b="1" dirty="0">
                <a:solidFill>
                  <a:srgbClr val="7F7F7F"/>
                </a:solidFill>
                <a:cs typeface="Times New Roman" panose="02020603050405020304" pitchFamily="18" charset="0"/>
              </a:rPr>
              <a:t>c</a:t>
            </a:r>
            <a:r>
              <a:rPr lang="en-US" sz="2200" b="1" dirty="0" smtClean="0">
                <a:solidFill>
                  <a:srgbClr val="7F7F7F"/>
                </a:solidFill>
                <a:cs typeface="Times New Roman" panose="02020603050405020304" pitchFamily="18" charset="0"/>
              </a:rPr>
              <a:t>ellular component organization or biogenesis (1e-05)</a:t>
            </a:r>
            <a:endParaRPr lang="en-US" sz="2200" b="1" dirty="0">
              <a:solidFill>
                <a:srgbClr val="7F7F7F"/>
              </a:solidFill>
              <a:cs typeface="Times New Roman" panose="02020603050405020304" pitchFamily="18" charset="0"/>
            </a:endParaRPr>
          </a:p>
        </p:txBody>
      </p:sp>
      <p:sp>
        <p:nvSpPr>
          <p:cNvPr id="143" name="TextBox 142"/>
          <p:cNvSpPr txBox="1"/>
          <p:nvPr/>
        </p:nvSpPr>
        <p:spPr>
          <a:xfrm>
            <a:off x="15214374" y="7878138"/>
            <a:ext cx="3074508" cy="477054"/>
          </a:xfrm>
          <a:prstGeom prst="rect">
            <a:avLst/>
          </a:prstGeom>
          <a:noFill/>
        </p:spPr>
        <p:txBody>
          <a:bodyPr wrap="square" rtlCol="0">
            <a:spAutoFit/>
          </a:bodyPr>
          <a:lstStyle/>
          <a:p>
            <a:r>
              <a:rPr lang="en-US" sz="2500" b="1" u="sng" dirty="0" smtClean="0">
                <a:cs typeface="Times New Roman" panose="02020603050405020304" pitchFamily="18" charset="0"/>
              </a:rPr>
              <a:t>HT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 and LT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sp>
        <p:nvSpPr>
          <p:cNvPr id="144" name="TextBox 143"/>
          <p:cNvSpPr txBox="1"/>
          <p:nvPr/>
        </p:nvSpPr>
        <p:spPr>
          <a:xfrm>
            <a:off x="25171400" y="8343327"/>
            <a:ext cx="3431808" cy="4154983"/>
          </a:xfrm>
          <a:prstGeom prst="rect">
            <a:avLst/>
          </a:prstGeom>
          <a:noFill/>
        </p:spPr>
        <p:txBody>
          <a:bodyPr wrap="square" rtlCol="0">
            <a:spAutoFit/>
          </a:bodyPr>
          <a:lstStyle/>
          <a:p>
            <a:pPr marL="342900" indent="-342900">
              <a:buFont typeface="Courier New"/>
              <a:buChar char="o"/>
            </a:pPr>
            <a:r>
              <a:rPr lang="en-US" sz="2200" b="1" dirty="0">
                <a:solidFill>
                  <a:schemeClr val="bg1">
                    <a:lumMod val="50000"/>
                  </a:schemeClr>
                </a:solidFill>
                <a:cs typeface="Times New Roman" panose="02020603050405020304" pitchFamily="18" charset="0"/>
              </a:rPr>
              <a:t>m</a:t>
            </a:r>
            <a:r>
              <a:rPr lang="en-US" sz="2200" b="1" dirty="0" smtClean="0">
                <a:solidFill>
                  <a:schemeClr val="bg1">
                    <a:lumMod val="50000"/>
                  </a:schemeClr>
                </a:solidFill>
                <a:cs typeface="Times New Roman" panose="02020603050405020304" pitchFamily="18" charset="0"/>
              </a:rPr>
              <a:t>embrane lipid biosynthetic process (0.002)</a:t>
            </a:r>
          </a:p>
          <a:p>
            <a:pPr marL="342900" indent="-342900">
              <a:buFont typeface="Courier New"/>
              <a:buChar char="o"/>
            </a:pPr>
            <a:r>
              <a:rPr lang="en-US" sz="2200" b="1" dirty="0" smtClean="0">
                <a:solidFill>
                  <a:schemeClr val="bg1">
                    <a:lumMod val="50000"/>
                  </a:schemeClr>
                </a:solidFill>
                <a:cs typeface="Times New Roman" panose="02020603050405020304" pitchFamily="18" charset="0"/>
              </a:rPr>
              <a:t>nitrogen cycle metabolic process (0.01)</a:t>
            </a:r>
          </a:p>
          <a:p>
            <a:pPr marL="342900" indent="-342900">
              <a:buFont typeface="Courier New"/>
              <a:buChar char="o"/>
            </a:pPr>
            <a:r>
              <a:rPr lang="en-US" sz="2200" b="1" dirty="0">
                <a:solidFill>
                  <a:schemeClr val="bg1">
                    <a:lumMod val="50000"/>
                  </a:schemeClr>
                </a:solidFill>
                <a:cs typeface="Times New Roman" panose="02020603050405020304" pitchFamily="18" charset="0"/>
              </a:rPr>
              <a:t>a</a:t>
            </a:r>
            <a:r>
              <a:rPr lang="en-US" sz="2200" b="1" dirty="0" smtClean="0">
                <a:solidFill>
                  <a:schemeClr val="bg1">
                    <a:lumMod val="50000"/>
                  </a:schemeClr>
                </a:solidFill>
                <a:cs typeface="Times New Roman" panose="02020603050405020304" pitchFamily="18" charset="0"/>
              </a:rPr>
              <a:t>erobic respiration (0.01)</a:t>
            </a:r>
          </a:p>
          <a:p>
            <a:pPr marL="342900" indent="-342900">
              <a:buFont typeface="Courier New"/>
              <a:buChar char="o"/>
            </a:pPr>
            <a:r>
              <a:rPr lang="en-US" sz="2200" b="1" dirty="0" smtClean="0">
                <a:solidFill>
                  <a:schemeClr val="bg1">
                    <a:lumMod val="50000"/>
                  </a:schemeClr>
                </a:solidFill>
                <a:cs typeface="Times New Roman" panose="02020603050405020304" pitchFamily="18" charset="0"/>
              </a:rPr>
              <a:t>lipid metabolic process (0.01)</a:t>
            </a:r>
          </a:p>
          <a:p>
            <a:pPr marL="342900" indent="-342900">
              <a:buFont typeface="Courier New"/>
              <a:buChar char="o"/>
            </a:pPr>
            <a:r>
              <a:rPr lang="en-US" sz="2200" b="1" dirty="0">
                <a:solidFill>
                  <a:schemeClr val="bg1">
                    <a:lumMod val="50000"/>
                  </a:schemeClr>
                </a:solidFill>
                <a:cs typeface="Times New Roman" panose="02020603050405020304" pitchFamily="18" charset="0"/>
              </a:rPr>
              <a:t>h</a:t>
            </a:r>
            <a:r>
              <a:rPr lang="en-US" sz="2200" b="1" dirty="0" smtClean="0">
                <a:solidFill>
                  <a:schemeClr val="bg1">
                    <a:lumMod val="50000"/>
                  </a:schemeClr>
                </a:solidFill>
                <a:cs typeface="Times New Roman" panose="02020603050405020304" pitchFamily="18" charset="0"/>
              </a:rPr>
              <a:t>ydrogen transport (0.03)</a:t>
            </a:r>
          </a:p>
          <a:p>
            <a:pPr marL="342900" indent="-342900">
              <a:buFont typeface="Courier New"/>
              <a:buChar char="o"/>
            </a:pPr>
            <a:endParaRPr lang="en-US" sz="2200" b="1" dirty="0">
              <a:solidFill>
                <a:schemeClr val="bg1">
                  <a:lumMod val="50000"/>
                </a:schemeClr>
              </a:solidFill>
              <a:cs typeface="Times New Roman" panose="02020603050405020304" pitchFamily="18" charset="0"/>
            </a:endParaRPr>
          </a:p>
        </p:txBody>
      </p:sp>
      <p:sp>
        <p:nvSpPr>
          <p:cNvPr id="146" name="TextBox 145"/>
          <p:cNvSpPr txBox="1"/>
          <p:nvPr/>
        </p:nvSpPr>
        <p:spPr>
          <a:xfrm>
            <a:off x="25170549" y="7878138"/>
            <a:ext cx="3619853" cy="477054"/>
          </a:xfrm>
          <a:prstGeom prst="rect">
            <a:avLst/>
          </a:prstGeom>
          <a:noFill/>
        </p:spPr>
        <p:txBody>
          <a:bodyPr wrap="square" rtlCol="0">
            <a:spAutoFit/>
          </a:bodyPr>
          <a:lstStyle/>
          <a:p>
            <a:r>
              <a:rPr lang="en-US" sz="2500" b="1" u="sng" dirty="0" smtClean="0">
                <a:cs typeface="Times New Roman" panose="02020603050405020304" pitchFamily="18" charset="0"/>
              </a:rPr>
              <a:t>HT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 and LT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pic>
        <p:nvPicPr>
          <p:cNvPr id="81" name="Picture 80" descr="glycerol_compare.tif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13925" y="20523205"/>
            <a:ext cx="5585146" cy="5119101"/>
          </a:xfrm>
          <a:prstGeom prst="rect">
            <a:avLst/>
          </a:prstGeom>
        </p:spPr>
      </p:pic>
      <p:sp>
        <p:nvSpPr>
          <p:cNvPr id="147" name="TextBox 146"/>
          <p:cNvSpPr txBox="1"/>
          <p:nvPr/>
        </p:nvSpPr>
        <p:spPr>
          <a:xfrm>
            <a:off x="15225016" y="21177210"/>
            <a:ext cx="3672584" cy="4154983"/>
          </a:xfrm>
          <a:prstGeom prst="rect">
            <a:avLst/>
          </a:prstGeom>
          <a:noFill/>
        </p:spPr>
        <p:txBody>
          <a:bodyPr wrap="square" rtlCol="0">
            <a:spAutoFit/>
          </a:bodyPr>
          <a:lstStyle/>
          <a:p>
            <a:pPr marL="342900" indent="-342900">
              <a:buFont typeface="Courier New"/>
              <a:buChar char="o"/>
            </a:pPr>
            <a:r>
              <a:rPr lang="en-US" sz="2200" b="1" dirty="0">
                <a:solidFill>
                  <a:srgbClr val="7F7F7F"/>
                </a:solidFill>
                <a:cs typeface="Times New Roman" panose="02020603050405020304" pitchFamily="18" charset="0"/>
              </a:rPr>
              <a:t>c</a:t>
            </a:r>
            <a:r>
              <a:rPr lang="en-US" sz="2200" b="1" dirty="0" smtClean="0">
                <a:solidFill>
                  <a:srgbClr val="7F7F7F"/>
                </a:solidFill>
                <a:cs typeface="Times New Roman" panose="02020603050405020304" pitchFamily="18" charset="0"/>
              </a:rPr>
              <a:t>arboxylic acid transport (5e-05)</a:t>
            </a:r>
          </a:p>
          <a:p>
            <a:pPr marL="342900" indent="-342900">
              <a:buFont typeface="Courier New"/>
              <a:buChar char="o"/>
            </a:pPr>
            <a:r>
              <a:rPr lang="en-US" sz="2200" b="1" dirty="0">
                <a:solidFill>
                  <a:srgbClr val="7F7F7F"/>
                </a:solidFill>
                <a:cs typeface="Times New Roman" panose="02020603050405020304" pitchFamily="18" charset="0"/>
              </a:rPr>
              <a:t>a</a:t>
            </a:r>
            <a:r>
              <a:rPr lang="en-US" sz="2200" b="1" dirty="0" smtClean="0">
                <a:solidFill>
                  <a:srgbClr val="7F7F7F"/>
                </a:solidFill>
                <a:cs typeface="Times New Roman" panose="02020603050405020304" pitchFamily="18" charset="0"/>
              </a:rPr>
              <a:t>nion transport (4e-04)</a:t>
            </a:r>
          </a:p>
          <a:p>
            <a:pPr marL="342900" indent="-342900">
              <a:buFont typeface="Courier New"/>
              <a:buChar char="o"/>
            </a:pPr>
            <a:r>
              <a:rPr lang="en-US" sz="2200" b="1" dirty="0">
                <a:solidFill>
                  <a:srgbClr val="7F7F7F"/>
                </a:solidFill>
                <a:cs typeface="Times New Roman" panose="02020603050405020304" pitchFamily="18" charset="0"/>
              </a:rPr>
              <a:t>b</a:t>
            </a:r>
            <a:r>
              <a:rPr lang="en-US" sz="2200" b="1" dirty="0" smtClean="0">
                <a:solidFill>
                  <a:srgbClr val="7F7F7F"/>
                </a:solidFill>
                <a:cs typeface="Times New Roman" panose="02020603050405020304" pitchFamily="18" charset="0"/>
              </a:rPr>
              <a:t>acterial-type flagellum organization (0.001)</a:t>
            </a:r>
          </a:p>
          <a:p>
            <a:pPr marL="342900" indent="-342900">
              <a:buFont typeface="Courier New"/>
              <a:buChar char="o"/>
            </a:pPr>
            <a:r>
              <a:rPr lang="en-US" sz="2200" b="1" dirty="0">
                <a:solidFill>
                  <a:srgbClr val="7F7F7F"/>
                </a:solidFill>
                <a:cs typeface="Times New Roman" panose="02020603050405020304" pitchFamily="18" charset="0"/>
              </a:rPr>
              <a:t>a</a:t>
            </a:r>
            <a:r>
              <a:rPr lang="en-US" sz="2200" b="1" dirty="0" smtClean="0">
                <a:solidFill>
                  <a:srgbClr val="7F7F7F"/>
                </a:solidFill>
                <a:cs typeface="Times New Roman" panose="02020603050405020304" pitchFamily="18" charset="0"/>
              </a:rPr>
              <a:t>mino acid transport (0.002)</a:t>
            </a:r>
          </a:p>
          <a:p>
            <a:pPr marL="342900" indent="-342900">
              <a:buFont typeface="Courier New"/>
              <a:buChar char="o"/>
            </a:pPr>
            <a:r>
              <a:rPr lang="en-US" sz="2200" b="1" dirty="0">
                <a:solidFill>
                  <a:srgbClr val="7F7F7F"/>
                </a:solidFill>
                <a:cs typeface="Times New Roman" panose="02020603050405020304" pitchFamily="18" charset="0"/>
              </a:rPr>
              <a:t>s</a:t>
            </a:r>
            <a:r>
              <a:rPr lang="en-US" sz="2200" b="1" dirty="0" smtClean="0">
                <a:solidFill>
                  <a:srgbClr val="7F7F7F"/>
                </a:solidFill>
                <a:cs typeface="Times New Roman" panose="02020603050405020304" pitchFamily="18" charset="0"/>
              </a:rPr>
              <a:t>ingle-organism organelle organization (0.002)</a:t>
            </a:r>
          </a:p>
          <a:p>
            <a:pPr marL="342900" indent="-342900">
              <a:buFont typeface="Courier New"/>
              <a:buChar char="o"/>
            </a:pPr>
            <a:r>
              <a:rPr lang="en-US" sz="2200" b="1" dirty="0">
                <a:solidFill>
                  <a:srgbClr val="7F7F7F"/>
                </a:solidFill>
                <a:cs typeface="Times New Roman" panose="02020603050405020304" pitchFamily="18" charset="0"/>
              </a:rPr>
              <a:t>l</a:t>
            </a:r>
            <a:r>
              <a:rPr lang="en-US" sz="2200" b="1" dirty="0" smtClean="0">
                <a:solidFill>
                  <a:srgbClr val="7F7F7F"/>
                </a:solidFill>
                <a:cs typeface="Times New Roman" panose="02020603050405020304" pitchFamily="18" charset="0"/>
              </a:rPr>
              <a:t>ocomotion (0.003)</a:t>
            </a:r>
          </a:p>
          <a:p>
            <a:pPr marL="342900" indent="-342900">
              <a:buFont typeface="Courier New"/>
              <a:buChar char="o"/>
            </a:pPr>
            <a:endParaRPr lang="en-US" sz="2200" b="1" dirty="0" smtClean="0">
              <a:solidFill>
                <a:srgbClr val="7F7F7F"/>
              </a:solidFill>
              <a:cs typeface="Times New Roman" panose="02020603050405020304" pitchFamily="18" charset="0"/>
            </a:endParaRPr>
          </a:p>
          <a:p>
            <a:pPr marL="342900" indent="-342900">
              <a:buFont typeface="Courier New"/>
              <a:buChar char="o"/>
            </a:pPr>
            <a:endParaRPr lang="en-US" sz="2200" b="1" dirty="0">
              <a:solidFill>
                <a:srgbClr val="7F7F7F"/>
              </a:solidFill>
              <a:cs typeface="Times New Roman" panose="02020603050405020304" pitchFamily="18" charset="0"/>
            </a:endParaRPr>
          </a:p>
        </p:txBody>
      </p:sp>
      <p:sp>
        <p:nvSpPr>
          <p:cNvPr id="149" name="TextBox 148"/>
          <p:cNvSpPr txBox="1"/>
          <p:nvPr/>
        </p:nvSpPr>
        <p:spPr>
          <a:xfrm>
            <a:off x="15214373" y="20700156"/>
            <a:ext cx="4409186" cy="477054"/>
          </a:xfrm>
          <a:prstGeom prst="rect">
            <a:avLst/>
          </a:prstGeom>
          <a:noFill/>
        </p:spPr>
        <p:txBody>
          <a:bodyPr wrap="square" rtlCol="0">
            <a:spAutoFit/>
          </a:bodyPr>
          <a:lstStyle/>
          <a:p>
            <a:r>
              <a:rPr lang="en-US" sz="2500" b="1" u="sng" dirty="0" smtClean="0">
                <a:cs typeface="Times New Roman" panose="02020603050405020304" pitchFamily="18" charset="0"/>
              </a:rPr>
              <a:t>33988 HT and PAO1 LT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sp>
        <p:nvSpPr>
          <p:cNvPr id="150" name="TextBox 149"/>
          <p:cNvSpPr txBox="1"/>
          <p:nvPr/>
        </p:nvSpPr>
        <p:spPr>
          <a:xfrm>
            <a:off x="25170550" y="21221692"/>
            <a:ext cx="3431808" cy="3477875"/>
          </a:xfrm>
          <a:prstGeom prst="rect">
            <a:avLst/>
          </a:prstGeom>
          <a:noFill/>
        </p:spPr>
        <p:txBody>
          <a:bodyPr wrap="square" rtlCol="0">
            <a:spAutoFit/>
          </a:bodyPr>
          <a:lstStyle/>
          <a:p>
            <a:pPr marL="342900" indent="-342900">
              <a:buFont typeface="Courier New"/>
              <a:buChar char="o"/>
            </a:pPr>
            <a:r>
              <a:rPr lang="en-US" sz="2200" b="1" dirty="0">
                <a:solidFill>
                  <a:srgbClr val="7F7F7F"/>
                </a:solidFill>
                <a:cs typeface="Times New Roman" panose="02020603050405020304" pitchFamily="18" charset="0"/>
              </a:rPr>
              <a:t>m</a:t>
            </a:r>
            <a:r>
              <a:rPr lang="en-US" sz="2200" b="1" dirty="0" smtClean="0">
                <a:solidFill>
                  <a:srgbClr val="7F7F7F"/>
                </a:solidFill>
                <a:cs typeface="Times New Roman" panose="02020603050405020304" pitchFamily="18" charset="0"/>
              </a:rPr>
              <a:t>ulti-organism cellular process (p=0.01)</a:t>
            </a:r>
          </a:p>
          <a:p>
            <a:pPr marL="342900" indent="-342900">
              <a:buFont typeface="Courier New"/>
              <a:buChar char="o"/>
            </a:pPr>
            <a:r>
              <a:rPr lang="en-US" sz="2200" b="1" dirty="0">
                <a:solidFill>
                  <a:srgbClr val="7F7F7F"/>
                </a:solidFill>
                <a:cs typeface="Times New Roman" panose="02020603050405020304" pitchFamily="18" charset="0"/>
              </a:rPr>
              <a:t>s</a:t>
            </a:r>
            <a:r>
              <a:rPr lang="en-US" sz="2200" b="1" dirty="0" smtClean="0">
                <a:solidFill>
                  <a:srgbClr val="7F7F7F"/>
                </a:solidFill>
                <a:cs typeface="Times New Roman" panose="02020603050405020304" pitchFamily="18" charset="0"/>
              </a:rPr>
              <a:t>ulfur amino acid biosynthetic process (0.03)</a:t>
            </a:r>
          </a:p>
          <a:p>
            <a:pPr marL="342900" indent="-342900">
              <a:buFont typeface="Courier New"/>
              <a:buChar char="o"/>
            </a:pPr>
            <a:r>
              <a:rPr lang="en-US" sz="2200" b="1" dirty="0">
                <a:solidFill>
                  <a:srgbClr val="7F7F7F"/>
                </a:solidFill>
                <a:cs typeface="Times New Roman" panose="02020603050405020304" pitchFamily="18" charset="0"/>
              </a:rPr>
              <a:t>h</a:t>
            </a:r>
            <a:r>
              <a:rPr lang="en-US" sz="2200" b="1" dirty="0" smtClean="0">
                <a:solidFill>
                  <a:srgbClr val="7F7F7F"/>
                </a:solidFill>
                <a:cs typeface="Times New Roman" panose="02020603050405020304" pitchFamily="18" charset="0"/>
              </a:rPr>
              <a:t>omeostasis of number of cells (0.03)</a:t>
            </a:r>
          </a:p>
          <a:p>
            <a:pPr marL="342900" indent="-342900">
              <a:buFont typeface="Courier New"/>
              <a:buChar char="o"/>
            </a:pPr>
            <a:r>
              <a:rPr lang="en-US" sz="2200" b="1" dirty="0">
                <a:solidFill>
                  <a:srgbClr val="7F7F7F"/>
                </a:solidFill>
                <a:cs typeface="Times New Roman" panose="02020603050405020304" pitchFamily="18" charset="0"/>
              </a:rPr>
              <a:t>p</a:t>
            </a:r>
            <a:r>
              <a:rPr lang="en-US" sz="2200" b="1" dirty="0" smtClean="0">
                <a:solidFill>
                  <a:srgbClr val="7F7F7F"/>
                </a:solidFill>
                <a:cs typeface="Times New Roman" panose="02020603050405020304" pitchFamily="18" charset="0"/>
              </a:rPr>
              <a:t>rotein secretion (0.03)</a:t>
            </a:r>
          </a:p>
          <a:p>
            <a:pPr marL="342900" indent="-342900">
              <a:buFont typeface="Courier New"/>
              <a:buChar char="o"/>
            </a:pPr>
            <a:r>
              <a:rPr lang="en-US" sz="2200" b="1" dirty="0" err="1">
                <a:solidFill>
                  <a:srgbClr val="7F7F7F"/>
                </a:solidFill>
                <a:cs typeface="Times New Roman" panose="02020603050405020304" pitchFamily="18" charset="0"/>
              </a:rPr>
              <a:t>g</a:t>
            </a:r>
            <a:r>
              <a:rPr lang="en-US" sz="2200" b="1" dirty="0" err="1" smtClean="0">
                <a:solidFill>
                  <a:srgbClr val="7F7F7F"/>
                </a:solidFill>
                <a:cs typeface="Times New Roman" panose="02020603050405020304" pitchFamily="18" charset="0"/>
              </a:rPr>
              <a:t>lycerolipid</a:t>
            </a:r>
            <a:r>
              <a:rPr lang="en-US" sz="2200" b="1" dirty="0" smtClean="0">
                <a:solidFill>
                  <a:srgbClr val="7F7F7F"/>
                </a:solidFill>
                <a:cs typeface="Times New Roman" panose="02020603050405020304" pitchFamily="18" charset="0"/>
              </a:rPr>
              <a:t> metabolic process (0.05)</a:t>
            </a:r>
          </a:p>
        </p:txBody>
      </p:sp>
      <p:sp>
        <p:nvSpPr>
          <p:cNvPr id="152" name="TextBox 151"/>
          <p:cNvSpPr txBox="1"/>
          <p:nvPr/>
        </p:nvSpPr>
        <p:spPr>
          <a:xfrm>
            <a:off x="24799071" y="20756503"/>
            <a:ext cx="3991331" cy="477054"/>
          </a:xfrm>
          <a:prstGeom prst="rect">
            <a:avLst/>
          </a:prstGeom>
          <a:noFill/>
        </p:spPr>
        <p:txBody>
          <a:bodyPr wrap="square" rtlCol="0">
            <a:spAutoFit/>
          </a:bodyPr>
          <a:lstStyle/>
          <a:p>
            <a:r>
              <a:rPr lang="en-US" sz="2500" b="1" u="sng" dirty="0" smtClean="0">
                <a:cs typeface="Times New Roman" panose="02020603050405020304" pitchFamily="18" charset="0"/>
              </a:rPr>
              <a:t>33988 LT and PAO1 HT (</a:t>
            </a:r>
            <a:r>
              <a:rPr lang="en-US" sz="2500" b="1" u="sng" dirty="0" err="1" smtClean="0">
                <a:cs typeface="Times New Roman" panose="02020603050405020304" pitchFamily="18" charset="0"/>
              </a:rPr>
              <a:t>gly</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pic>
        <p:nvPicPr>
          <p:cNvPr id="82" name="Picture 81" descr="alkane_compare.tif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213925" y="26674560"/>
            <a:ext cx="5585146" cy="5192556"/>
          </a:xfrm>
          <a:prstGeom prst="rect">
            <a:avLst/>
          </a:prstGeom>
        </p:spPr>
      </p:pic>
      <p:sp>
        <p:nvSpPr>
          <p:cNvPr id="153" name="TextBox 152"/>
          <p:cNvSpPr txBox="1"/>
          <p:nvPr/>
        </p:nvSpPr>
        <p:spPr>
          <a:xfrm>
            <a:off x="15256943" y="27151614"/>
            <a:ext cx="3672584" cy="3816429"/>
          </a:xfrm>
          <a:prstGeom prst="rect">
            <a:avLst/>
          </a:prstGeom>
          <a:noFill/>
        </p:spPr>
        <p:txBody>
          <a:bodyPr wrap="square" rtlCol="0">
            <a:spAutoFit/>
          </a:bodyPr>
          <a:lstStyle/>
          <a:p>
            <a:pPr marL="342900" indent="-342900">
              <a:buFont typeface="Courier New"/>
              <a:buChar char="o"/>
            </a:pPr>
            <a:r>
              <a:rPr lang="en-US" sz="2200" b="1" dirty="0" err="1">
                <a:solidFill>
                  <a:srgbClr val="7F7F7F"/>
                </a:solidFill>
                <a:cs typeface="Times New Roman" panose="02020603050405020304" pitchFamily="18" charset="0"/>
              </a:rPr>
              <a:t>s</a:t>
            </a:r>
            <a:r>
              <a:rPr lang="en-US" sz="2200" b="1" dirty="0" err="1" smtClean="0">
                <a:solidFill>
                  <a:srgbClr val="7F7F7F"/>
                </a:solidFill>
                <a:cs typeface="Times New Roman" panose="02020603050405020304" pitchFamily="18" charset="0"/>
              </a:rPr>
              <a:t>iderophore</a:t>
            </a:r>
            <a:r>
              <a:rPr lang="en-US" sz="2200" b="1" dirty="0" smtClean="0">
                <a:solidFill>
                  <a:srgbClr val="7F7F7F"/>
                </a:solidFill>
                <a:cs typeface="Times New Roman" panose="02020603050405020304" pitchFamily="18" charset="0"/>
              </a:rPr>
              <a:t> biosynthetic process (0.003)</a:t>
            </a:r>
          </a:p>
          <a:p>
            <a:pPr marL="342900" indent="-342900">
              <a:buFont typeface="Courier New"/>
              <a:buChar char="o"/>
            </a:pPr>
            <a:r>
              <a:rPr lang="en-US" sz="2200" b="1" dirty="0" err="1">
                <a:solidFill>
                  <a:srgbClr val="7F7F7F"/>
                </a:solidFill>
                <a:cs typeface="Times New Roman" panose="02020603050405020304" pitchFamily="18" charset="0"/>
              </a:rPr>
              <a:t>n</a:t>
            </a:r>
            <a:r>
              <a:rPr lang="en-US" sz="2200" b="1" dirty="0" err="1" smtClean="0">
                <a:solidFill>
                  <a:srgbClr val="7F7F7F"/>
                </a:solidFill>
                <a:cs typeface="Times New Roman" panose="02020603050405020304" pitchFamily="18" charset="0"/>
              </a:rPr>
              <a:t>onribosomal</a:t>
            </a:r>
            <a:r>
              <a:rPr lang="en-US" sz="2200" b="1" dirty="0" smtClean="0">
                <a:solidFill>
                  <a:srgbClr val="7F7F7F"/>
                </a:solidFill>
                <a:cs typeface="Times New Roman" panose="02020603050405020304" pitchFamily="18" charset="0"/>
              </a:rPr>
              <a:t> peptide biosynthetic process (0.007)</a:t>
            </a:r>
          </a:p>
          <a:p>
            <a:pPr marL="342900" indent="-342900">
              <a:buFont typeface="Courier New"/>
              <a:buChar char="o"/>
            </a:pPr>
            <a:r>
              <a:rPr lang="en-US" sz="2200" b="1" dirty="0" err="1">
                <a:solidFill>
                  <a:srgbClr val="7F7F7F"/>
                </a:solidFill>
                <a:cs typeface="Times New Roman" panose="02020603050405020304" pitchFamily="18" charset="0"/>
              </a:rPr>
              <a:t>p</a:t>
            </a:r>
            <a:r>
              <a:rPr lang="en-US" sz="2200" b="1" dirty="0" err="1" smtClean="0">
                <a:solidFill>
                  <a:srgbClr val="7F7F7F"/>
                </a:solidFill>
                <a:cs typeface="Times New Roman" panose="02020603050405020304" pitchFamily="18" charset="0"/>
              </a:rPr>
              <a:t>yoverdine</a:t>
            </a:r>
            <a:r>
              <a:rPr lang="en-US" sz="2200" b="1" dirty="0" smtClean="0">
                <a:solidFill>
                  <a:srgbClr val="7F7F7F"/>
                </a:solidFill>
                <a:cs typeface="Times New Roman" panose="02020603050405020304" pitchFamily="18" charset="0"/>
              </a:rPr>
              <a:t> </a:t>
            </a:r>
            <a:r>
              <a:rPr lang="en-US" sz="2200" b="1" dirty="0" err="1" smtClean="0">
                <a:solidFill>
                  <a:srgbClr val="7F7F7F"/>
                </a:solidFill>
                <a:cs typeface="Times New Roman" panose="02020603050405020304" pitchFamily="18" charset="0"/>
              </a:rPr>
              <a:t>biosyntetic</a:t>
            </a:r>
            <a:r>
              <a:rPr lang="en-US" sz="2200" b="1" dirty="0" smtClean="0">
                <a:solidFill>
                  <a:srgbClr val="7F7F7F"/>
                </a:solidFill>
                <a:cs typeface="Times New Roman" panose="02020603050405020304" pitchFamily="18" charset="0"/>
              </a:rPr>
              <a:t> process (0.008)</a:t>
            </a:r>
          </a:p>
          <a:p>
            <a:pPr marL="342900" indent="-342900">
              <a:buFont typeface="Courier New"/>
              <a:buChar char="o"/>
            </a:pPr>
            <a:r>
              <a:rPr lang="en-US" sz="2200" b="1" dirty="0" err="1" smtClean="0">
                <a:solidFill>
                  <a:srgbClr val="7F7F7F"/>
                </a:solidFill>
                <a:cs typeface="Times New Roman" panose="02020603050405020304" pitchFamily="18" charset="0"/>
              </a:rPr>
              <a:t>tRNA</a:t>
            </a:r>
            <a:r>
              <a:rPr lang="en-US" sz="2200" b="1" dirty="0" smtClean="0">
                <a:solidFill>
                  <a:srgbClr val="7F7F7F"/>
                </a:solidFill>
                <a:cs typeface="Times New Roman" panose="02020603050405020304" pitchFamily="18" charset="0"/>
              </a:rPr>
              <a:t> </a:t>
            </a:r>
            <a:r>
              <a:rPr lang="en-US" sz="2200" b="1" dirty="0" err="1" smtClean="0">
                <a:solidFill>
                  <a:srgbClr val="7F7F7F"/>
                </a:solidFill>
                <a:cs typeface="Times New Roman" panose="02020603050405020304" pitchFamily="18" charset="0"/>
              </a:rPr>
              <a:t>aminoacylation</a:t>
            </a:r>
            <a:r>
              <a:rPr lang="en-US" sz="2200" b="1" dirty="0" smtClean="0">
                <a:solidFill>
                  <a:srgbClr val="7F7F7F"/>
                </a:solidFill>
                <a:cs typeface="Times New Roman" panose="02020603050405020304" pitchFamily="18" charset="0"/>
              </a:rPr>
              <a:t> (0.01)</a:t>
            </a:r>
          </a:p>
          <a:p>
            <a:pPr marL="342900" indent="-342900">
              <a:buFont typeface="Courier New"/>
              <a:buChar char="o"/>
            </a:pPr>
            <a:r>
              <a:rPr lang="en-US" sz="2200" b="1" dirty="0">
                <a:solidFill>
                  <a:srgbClr val="7F7F7F"/>
                </a:solidFill>
                <a:cs typeface="Times New Roman" panose="02020603050405020304" pitchFamily="18" charset="0"/>
              </a:rPr>
              <a:t>c</a:t>
            </a:r>
            <a:r>
              <a:rPr lang="en-US" sz="2200" b="1" dirty="0" smtClean="0">
                <a:solidFill>
                  <a:srgbClr val="7F7F7F"/>
                </a:solidFill>
                <a:cs typeface="Times New Roman" panose="02020603050405020304" pitchFamily="18" charset="0"/>
              </a:rPr>
              <a:t>arbohydrate transport (0.01)</a:t>
            </a:r>
            <a:endParaRPr lang="en-US" sz="2200" b="1" dirty="0">
              <a:solidFill>
                <a:srgbClr val="7F7F7F"/>
              </a:solidFill>
              <a:cs typeface="Times New Roman" panose="02020603050405020304" pitchFamily="18" charset="0"/>
            </a:endParaRPr>
          </a:p>
        </p:txBody>
      </p:sp>
      <p:sp>
        <p:nvSpPr>
          <p:cNvPr id="155" name="TextBox 154"/>
          <p:cNvSpPr txBox="1"/>
          <p:nvPr/>
        </p:nvSpPr>
        <p:spPr>
          <a:xfrm>
            <a:off x="15246300" y="26674560"/>
            <a:ext cx="4409186" cy="477054"/>
          </a:xfrm>
          <a:prstGeom prst="rect">
            <a:avLst/>
          </a:prstGeom>
          <a:noFill/>
        </p:spPr>
        <p:txBody>
          <a:bodyPr wrap="square" rtlCol="0">
            <a:spAutoFit/>
          </a:bodyPr>
          <a:lstStyle/>
          <a:p>
            <a:r>
              <a:rPr lang="en-US" sz="2500" b="1" u="sng" dirty="0" smtClean="0">
                <a:cs typeface="Times New Roman" panose="02020603050405020304" pitchFamily="18" charset="0"/>
              </a:rPr>
              <a:t>33988 HT and PAO1 LT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sp>
        <p:nvSpPr>
          <p:cNvPr id="156" name="TextBox 155"/>
          <p:cNvSpPr txBox="1"/>
          <p:nvPr/>
        </p:nvSpPr>
        <p:spPr>
          <a:xfrm>
            <a:off x="25161879" y="27190317"/>
            <a:ext cx="3431808" cy="3816429"/>
          </a:xfrm>
          <a:prstGeom prst="rect">
            <a:avLst/>
          </a:prstGeom>
          <a:noFill/>
        </p:spPr>
        <p:txBody>
          <a:bodyPr wrap="square" rtlCol="0">
            <a:spAutoFit/>
          </a:bodyPr>
          <a:lstStyle/>
          <a:p>
            <a:pPr marL="342900" indent="-342900">
              <a:buFont typeface="Courier New"/>
              <a:buChar char="o"/>
            </a:pPr>
            <a:r>
              <a:rPr lang="en-US" sz="2200" b="1" dirty="0">
                <a:solidFill>
                  <a:srgbClr val="7F7F7F"/>
                </a:solidFill>
                <a:cs typeface="Times New Roman" panose="02020603050405020304" pitchFamily="18" charset="0"/>
              </a:rPr>
              <a:t>m</a:t>
            </a:r>
            <a:r>
              <a:rPr lang="en-US" sz="2200" b="1" dirty="0" smtClean="0">
                <a:solidFill>
                  <a:srgbClr val="7F7F7F"/>
                </a:solidFill>
                <a:cs typeface="Times New Roman" panose="02020603050405020304" pitchFamily="18" charset="0"/>
              </a:rPr>
              <a:t>embrane lipid biosynthetic process (4e-04)</a:t>
            </a:r>
          </a:p>
          <a:p>
            <a:pPr marL="342900" indent="-342900">
              <a:buFont typeface="Courier New"/>
              <a:buChar char="o"/>
            </a:pPr>
            <a:r>
              <a:rPr lang="en-US" sz="2200" b="1" dirty="0">
                <a:solidFill>
                  <a:srgbClr val="7F7F7F"/>
                </a:solidFill>
                <a:cs typeface="Times New Roman" panose="02020603050405020304" pitchFamily="18" charset="0"/>
              </a:rPr>
              <a:t>r</a:t>
            </a:r>
            <a:r>
              <a:rPr lang="en-US" sz="2200" b="1" dirty="0" smtClean="0">
                <a:solidFill>
                  <a:srgbClr val="7F7F7F"/>
                </a:solidFill>
                <a:cs typeface="Times New Roman" panose="02020603050405020304" pitchFamily="18" charset="0"/>
              </a:rPr>
              <a:t>esponse to toxic substance (0.001)</a:t>
            </a:r>
          </a:p>
          <a:p>
            <a:pPr marL="342900" indent="-342900">
              <a:buFont typeface="Courier New"/>
              <a:buChar char="o"/>
            </a:pPr>
            <a:r>
              <a:rPr lang="en-US" sz="2200" b="1" dirty="0">
                <a:solidFill>
                  <a:srgbClr val="7F7F7F"/>
                </a:solidFill>
                <a:cs typeface="Times New Roman" panose="02020603050405020304" pitchFamily="18" charset="0"/>
              </a:rPr>
              <a:t>s</a:t>
            </a:r>
            <a:r>
              <a:rPr lang="en-US" sz="2200" b="1" dirty="0" smtClean="0">
                <a:solidFill>
                  <a:srgbClr val="7F7F7F"/>
                </a:solidFill>
                <a:cs typeface="Times New Roman" panose="02020603050405020304" pitchFamily="18" charset="0"/>
              </a:rPr>
              <a:t>econdary metabolite biosynthetic process (0.002)</a:t>
            </a:r>
          </a:p>
          <a:p>
            <a:pPr marL="342900" indent="-342900">
              <a:buFont typeface="Courier New"/>
              <a:buChar char="o"/>
            </a:pPr>
            <a:r>
              <a:rPr lang="en-US" sz="2200" b="1" dirty="0">
                <a:solidFill>
                  <a:srgbClr val="7F7F7F"/>
                </a:solidFill>
                <a:cs typeface="Times New Roman" panose="02020603050405020304" pitchFamily="18" charset="0"/>
              </a:rPr>
              <a:t>r</a:t>
            </a:r>
            <a:r>
              <a:rPr lang="en-US" sz="2200" b="1" dirty="0" smtClean="0">
                <a:solidFill>
                  <a:srgbClr val="7F7F7F"/>
                </a:solidFill>
                <a:cs typeface="Times New Roman" panose="02020603050405020304" pitchFamily="18" charset="0"/>
              </a:rPr>
              <a:t>esponse to antibiotic (0.003)</a:t>
            </a:r>
          </a:p>
          <a:p>
            <a:pPr marL="342900" indent="-342900">
              <a:buFont typeface="Courier New"/>
              <a:buChar char="o"/>
            </a:pPr>
            <a:r>
              <a:rPr lang="en-US" sz="2200" b="1" dirty="0">
                <a:solidFill>
                  <a:srgbClr val="7F7F7F"/>
                </a:solidFill>
                <a:cs typeface="Times New Roman" panose="02020603050405020304" pitchFamily="18" charset="0"/>
              </a:rPr>
              <a:t>p</a:t>
            </a:r>
            <a:r>
              <a:rPr lang="en-US" sz="2200" b="1" dirty="0" smtClean="0">
                <a:solidFill>
                  <a:srgbClr val="7F7F7F"/>
                </a:solidFill>
                <a:cs typeface="Times New Roman" panose="02020603050405020304" pitchFamily="18" charset="0"/>
              </a:rPr>
              <a:t>rotein secretion (0.01)</a:t>
            </a:r>
            <a:endParaRPr lang="en-US" sz="2200" b="1" dirty="0">
              <a:solidFill>
                <a:srgbClr val="7F7F7F"/>
              </a:solidFill>
              <a:cs typeface="Times New Roman" panose="02020603050405020304" pitchFamily="18" charset="0"/>
            </a:endParaRPr>
          </a:p>
        </p:txBody>
      </p:sp>
      <p:sp>
        <p:nvSpPr>
          <p:cNvPr id="158" name="TextBox 157"/>
          <p:cNvSpPr txBox="1"/>
          <p:nvPr/>
        </p:nvSpPr>
        <p:spPr>
          <a:xfrm>
            <a:off x="24790400" y="26674560"/>
            <a:ext cx="4243631" cy="477054"/>
          </a:xfrm>
          <a:prstGeom prst="rect">
            <a:avLst/>
          </a:prstGeom>
          <a:noFill/>
        </p:spPr>
        <p:txBody>
          <a:bodyPr wrap="square" rtlCol="0">
            <a:spAutoFit/>
          </a:bodyPr>
          <a:lstStyle/>
          <a:p>
            <a:r>
              <a:rPr lang="en-US" sz="2500" b="1" u="sng" dirty="0" smtClean="0">
                <a:cs typeface="Times New Roman" panose="02020603050405020304" pitchFamily="18" charset="0"/>
              </a:rPr>
              <a:t>33988 LT and PAO1 HT (</a:t>
            </a:r>
            <a:r>
              <a:rPr lang="en-US" sz="2500" b="1" u="sng" dirty="0" err="1" smtClean="0">
                <a:cs typeface="Times New Roman" panose="02020603050405020304" pitchFamily="18" charset="0"/>
              </a:rPr>
              <a:t>alk</a:t>
            </a:r>
            <a:r>
              <a:rPr lang="en-US" sz="2500" b="1" u="sng" dirty="0" smtClean="0">
                <a:cs typeface="Times New Roman" panose="02020603050405020304" pitchFamily="18" charset="0"/>
              </a:rPr>
              <a:t>)</a:t>
            </a:r>
            <a:endParaRPr lang="en-US" sz="2500" b="1" u="sng" dirty="0">
              <a:solidFill>
                <a:srgbClr val="D5524E"/>
              </a:solidFill>
              <a:cs typeface="Times New Roman" panose="02020603050405020304" pitchFamily="18" charset="0"/>
            </a:endParaRPr>
          </a:p>
        </p:txBody>
      </p:sp>
      <p:pic>
        <p:nvPicPr>
          <p:cNvPr id="85" name="Picture 84" descr="PAO1_compare.tif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213924" y="7829954"/>
            <a:ext cx="5576475" cy="5121552"/>
          </a:xfrm>
          <a:prstGeom prst="rect">
            <a:avLst/>
          </a:prstGeom>
        </p:spPr>
      </p:pic>
      <p:pic>
        <p:nvPicPr>
          <p:cNvPr id="86" name="Picture 85" descr="PA33988_compare.tif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13924" y="14018599"/>
            <a:ext cx="5576475" cy="5099980"/>
          </a:xfrm>
          <a:prstGeom prst="rect">
            <a:avLst/>
          </a:prstGeom>
        </p:spPr>
      </p:pic>
      <p:sp>
        <p:nvSpPr>
          <p:cNvPr id="159" name="Text Placeholder 18"/>
          <p:cNvSpPr>
            <a:spLocks noGrp="1"/>
          </p:cNvSpPr>
          <p:nvPr>
            <p:ph type="body" sz="quarter" idx="10"/>
          </p:nvPr>
        </p:nvSpPr>
        <p:spPr>
          <a:xfrm>
            <a:off x="15139685" y="6029154"/>
            <a:ext cx="13650717" cy="1754304"/>
          </a:xfrm>
        </p:spPr>
        <p:txBody>
          <a:bodyPr/>
          <a:lstStyle/>
          <a:p>
            <a:r>
              <a:rPr lang="en-US" sz="2800" dirty="0" smtClean="0">
                <a:solidFill>
                  <a:schemeClr val="tx1"/>
                </a:solidFill>
                <a:latin typeface="Calibri"/>
                <a:cs typeface="Calibri"/>
              </a:rPr>
              <a:t>GO enrichment analysis was performed with </a:t>
            </a:r>
            <a:r>
              <a:rPr lang="en-US" sz="2800" dirty="0" err="1" smtClean="0">
                <a:solidFill>
                  <a:schemeClr val="tx1"/>
                </a:solidFill>
                <a:latin typeface="Calibri"/>
                <a:cs typeface="Calibri"/>
              </a:rPr>
              <a:t>PantherDB</a:t>
            </a:r>
            <a:r>
              <a:rPr lang="en-US" sz="2800" dirty="0">
                <a:solidFill>
                  <a:schemeClr val="tx1"/>
                </a:solidFill>
                <a:latin typeface="Calibri"/>
                <a:cs typeface="Calibri"/>
              </a:rPr>
              <a:t> (http://</a:t>
            </a:r>
            <a:r>
              <a:rPr lang="en-US" sz="2800" dirty="0" err="1">
                <a:solidFill>
                  <a:schemeClr val="tx1"/>
                </a:solidFill>
                <a:latin typeface="Calibri"/>
                <a:cs typeface="Calibri"/>
              </a:rPr>
              <a:t>geneontology.org</a:t>
            </a:r>
            <a:r>
              <a:rPr lang="en-US" sz="2800" dirty="0">
                <a:solidFill>
                  <a:schemeClr val="tx1"/>
                </a:solidFill>
                <a:latin typeface="Calibri"/>
                <a:cs typeface="Calibri"/>
              </a:rPr>
              <a:t>/page/go-enrichment-</a:t>
            </a:r>
            <a:r>
              <a:rPr lang="en-US" sz="2800" dirty="0" smtClean="0">
                <a:solidFill>
                  <a:schemeClr val="tx1"/>
                </a:solidFill>
                <a:latin typeface="Calibri"/>
                <a:cs typeface="Calibri"/>
              </a:rPr>
              <a:t>analysis). Over-represented biological process annotations are shown with p-values (uncorrected) in parentheses.</a:t>
            </a:r>
            <a:endParaRPr lang="en-US" sz="2800" b="1" dirty="0">
              <a:solidFill>
                <a:srgbClr val="D5524E"/>
              </a:solidFill>
              <a:latin typeface="Calibri"/>
              <a:cs typeface="Calibri"/>
            </a:endParaRPr>
          </a:p>
        </p:txBody>
      </p:sp>
      <p:sp>
        <p:nvSpPr>
          <p:cNvPr id="87" name="TextBox 86"/>
          <p:cNvSpPr txBox="1"/>
          <p:nvPr/>
        </p:nvSpPr>
        <p:spPr>
          <a:xfrm>
            <a:off x="3265904" y="16490794"/>
            <a:ext cx="10400157" cy="861774"/>
          </a:xfrm>
          <a:prstGeom prst="rect">
            <a:avLst/>
          </a:prstGeom>
          <a:noFill/>
        </p:spPr>
        <p:txBody>
          <a:bodyPr wrap="square" rtlCol="0">
            <a:spAutoFit/>
          </a:bodyPr>
          <a:lstStyle/>
          <a:p>
            <a:pPr algn="ctr"/>
            <a:r>
              <a:rPr lang="en-US" sz="5000" b="1" dirty="0" smtClean="0">
                <a:latin typeface="+mj-lt"/>
                <a:cs typeface="Times New Roman" panose="02020603050405020304" pitchFamily="18" charset="0"/>
              </a:rPr>
              <a:t>PAO1 (</a:t>
            </a:r>
            <a:r>
              <a:rPr lang="en-US" sz="5000" b="1" dirty="0" err="1" smtClean="0">
                <a:latin typeface="+mj-lt"/>
                <a:cs typeface="Times New Roman" panose="02020603050405020304" pitchFamily="18" charset="0"/>
              </a:rPr>
              <a:t>gly</a:t>
            </a:r>
            <a:r>
              <a:rPr lang="en-US" sz="5000" b="1" dirty="0" smtClean="0">
                <a:latin typeface="+mj-lt"/>
                <a:cs typeface="Times New Roman" panose="02020603050405020304" pitchFamily="18" charset="0"/>
              </a:rPr>
              <a:t>)</a:t>
            </a:r>
            <a:endParaRPr lang="en-US" sz="5000" b="1" dirty="0">
              <a:latin typeface="+mj-lt"/>
              <a:cs typeface="Times New Roman" panose="02020603050405020304" pitchFamily="18" charset="0"/>
            </a:endParaRPr>
          </a:p>
        </p:txBody>
      </p:sp>
      <p:pic>
        <p:nvPicPr>
          <p:cNvPr id="88" name="Picture 87"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597938" y="12250185"/>
            <a:ext cx="279400" cy="342900"/>
          </a:xfrm>
          <a:prstGeom prst="rect">
            <a:avLst/>
          </a:prstGeom>
        </p:spPr>
      </p:pic>
      <p:pic>
        <p:nvPicPr>
          <p:cNvPr id="91" name="Picture 9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989884" y="12182151"/>
            <a:ext cx="266700" cy="533400"/>
          </a:xfrm>
          <a:prstGeom prst="rect">
            <a:avLst/>
          </a:prstGeom>
        </p:spPr>
      </p:pic>
      <p:sp>
        <p:nvSpPr>
          <p:cNvPr id="160" name="Text Placeholder 18"/>
          <p:cNvSpPr>
            <a:spLocks noGrp="1"/>
          </p:cNvSpPr>
          <p:nvPr>
            <p:ph type="body" sz="quarter" idx="10"/>
          </p:nvPr>
        </p:nvSpPr>
        <p:spPr>
          <a:xfrm>
            <a:off x="29336150" y="21095965"/>
            <a:ext cx="13650717" cy="1231084"/>
          </a:xfrm>
        </p:spPr>
        <p:txBody>
          <a:bodyPr/>
          <a:lstStyle/>
          <a:p>
            <a:r>
              <a:rPr lang="en-US" b="1" dirty="0" smtClean="0">
                <a:solidFill>
                  <a:schemeClr val="tx1"/>
                </a:solidFill>
                <a:latin typeface="Calibri"/>
                <a:cs typeface="Calibri"/>
              </a:rPr>
              <a:t>NOTE: </a:t>
            </a:r>
            <a:r>
              <a:rPr lang="en-US" dirty="0" smtClean="0">
                <a:solidFill>
                  <a:schemeClr val="tx1"/>
                </a:solidFill>
                <a:latin typeface="Calibri"/>
                <a:cs typeface="Calibri"/>
              </a:rPr>
              <a:t>Posterior summaries are based on 9k </a:t>
            </a:r>
            <a:r>
              <a:rPr lang="en-US" dirty="0" err="1" smtClean="0">
                <a:solidFill>
                  <a:schemeClr val="tx1"/>
                </a:solidFill>
                <a:latin typeface="Calibri"/>
                <a:cs typeface="Calibri"/>
              </a:rPr>
              <a:t>unthinned</a:t>
            </a:r>
            <a:r>
              <a:rPr lang="en-US" dirty="0" smtClean="0">
                <a:solidFill>
                  <a:schemeClr val="tx1"/>
                </a:solidFill>
                <a:latin typeface="Calibri"/>
                <a:cs typeface="Calibri"/>
              </a:rPr>
              <a:t> samples after 1k iterations of burn-in. Shown are posterior medians with 95% highest posterior density (HPD) intervals in parentheses. </a:t>
            </a:r>
            <a:endParaRPr lang="en-US" b="1" dirty="0">
              <a:solidFill>
                <a:schemeClr val="tx1"/>
              </a:solidFill>
              <a:latin typeface="Calibri"/>
              <a:cs typeface="Calibri"/>
            </a:endParaRPr>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19730</TotalTime>
  <Words>1135</Words>
  <Application>Microsoft Macintosh PowerPoint</Application>
  <PresentationFormat>Custom</PresentationFormat>
  <Paragraphs>127</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Michael Mayhew</cp:lastModifiedBy>
  <cp:revision>296</cp:revision>
  <dcterms:created xsi:type="dcterms:W3CDTF">2012-02-03T19:11:35Z</dcterms:created>
  <dcterms:modified xsi:type="dcterms:W3CDTF">2016-07-07T16:44:37Z</dcterms:modified>
</cp:coreProperties>
</file>