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1545888" cy="8458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173" y="60"/>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9BFB0-21FE-E6DD-2BE5-E9A82C1EE9C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E34A2B-CF66-B687-084D-846609898431}"/>
              </a:ext>
            </a:extLst>
          </p:cNvPr>
          <p:cNvSpPr/>
          <p:nvPr/>
        </p:nvSpPr>
        <p:spPr>
          <a:xfrm>
            <a:off x="-26872" y="0"/>
            <a:ext cx="11638841" cy="8458200"/>
          </a:xfrm>
          <a:prstGeom prst="rect">
            <a:avLst/>
          </a:prstGeom>
          <a:solidFill>
            <a:schemeClr val="accent6">
              <a:lumMod val="20000"/>
              <a:lumOff val="80000"/>
            </a:schemeClr>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G" dirty="0"/>
          </a:p>
        </p:txBody>
      </p:sp>
      <p:sp>
        <p:nvSpPr>
          <p:cNvPr id="17" name="Rectangle 16">
            <a:extLst>
              <a:ext uri="{FF2B5EF4-FFF2-40B4-BE49-F238E27FC236}">
                <a16:creationId xmlns:a16="http://schemas.microsoft.com/office/drawing/2014/main" id="{22152F24-487D-CD76-93E5-E02B90E3AA3A}"/>
              </a:ext>
              <a:ext uri="{C183D7F6-B498-43B3-948B-1728B52AA6E4}">
                <adec:decorative xmlns:adec="http://schemas.microsoft.com/office/drawing/2017/decorative" val="1"/>
              </a:ext>
            </a:extLst>
          </p:cNvPr>
          <p:cNvSpPr/>
          <p:nvPr/>
        </p:nvSpPr>
        <p:spPr>
          <a:xfrm rot="10800000">
            <a:off x="-22577" y="-18302"/>
            <a:ext cx="11634545" cy="8458198"/>
          </a:xfrm>
          <a:prstGeom prst="rect">
            <a:avLst/>
          </a:prstGeom>
          <a:gradFill flip="none" rotWithShape="1">
            <a:gsLst>
              <a:gs pos="44000">
                <a:srgbClr val="A02B93">
                  <a:lumMod val="60000"/>
                  <a:lumOff val="40000"/>
                  <a:alpha val="0"/>
                </a:srgbClr>
              </a:gs>
              <a:gs pos="100000">
                <a:srgbClr val="A02B93">
                  <a:lumMod val="40000"/>
                  <a:lumOff val="60000"/>
                </a:srgbClr>
              </a:gs>
            </a:gsLst>
            <a:lin ang="5400000" scaled="0"/>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3" b="0"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4F1B1D15-FFF6-F903-3EC3-4DE4EDFC39EE}"/>
              </a:ext>
              <a:ext uri="{C183D7F6-B498-43B3-948B-1728B52AA6E4}">
                <adec:decorative xmlns:adec="http://schemas.microsoft.com/office/drawing/2017/decorative" val="1"/>
              </a:ext>
            </a:extLst>
          </p:cNvPr>
          <p:cNvSpPr/>
          <p:nvPr/>
        </p:nvSpPr>
        <p:spPr>
          <a:xfrm>
            <a:off x="-22577" y="-18302"/>
            <a:ext cx="11634546" cy="8469921"/>
          </a:xfrm>
          <a:prstGeom prst="rect">
            <a:avLst/>
          </a:prstGeom>
          <a:gradFill flip="none" rotWithShape="1">
            <a:gsLst>
              <a:gs pos="0">
                <a:srgbClr val="156082">
                  <a:lumMod val="20000"/>
                  <a:lumOff val="80000"/>
                </a:srgbClr>
              </a:gs>
              <a:gs pos="100000">
                <a:srgbClr val="C87A02">
                  <a:alpha val="49000"/>
                </a:srgbClr>
              </a:gs>
              <a:gs pos="51000">
                <a:srgbClr val="156082">
                  <a:lumMod val="30000"/>
                  <a:lumOff val="70000"/>
                  <a:alpha val="0"/>
                </a:srgbClr>
              </a:gs>
            </a:gsLst>
            <a:lin ang="540000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3" b="0" i="0" u="none" strike="noStrike" kern="0" cap="none" spc="0" normalizeH="0" baseline="0" noProof="0" dirty="0">
              <a:ln>
                <a:noFill/>
              </a:ln>
              <a:solidFill>
                <a:prstClr val="white"/>
              </a:solidFill>
              <a:effectLst/>
              <a:uLnTx/>
              <a:uFillTx/>
              <a:latin typeface="Aptos" panose="02110004020202020204"/>
              <a:ea typeface="+mn-ea"/>
              <a:cs typeface="+mn-cs"/>
            </a:endParaRPr>
          </a:p>
        </p:txBody>
      </p:sp>
      <p:sp>
        <p:nvSpPr>
          <p:cNvPr id="4" name="Rectangle 3">
            <a:extLst>
              <a:ext uri="{FF2B5EF4-FFF2-40B4-BE49-F238E27FC236}">
                <a16:creationId xmlns:a16="http://schemas.microsoft.com/office/drawing/2014/main" id="{7B92EA50-EE35-7A2E-9714-A7C95416C416}"/>
              </a:ext>
            </a:extLst>
          </p:cNvPr>
          <p:cNvSpPr/>
          <p:nvPr/>
        </p:nvSpPr>
        <p:spPr>
          <a:xfrm>
            <a:off x="5600700" y="-5142"/>
            <a:ext cx="345186" cy="8445038"/>
          </a:xfrm>
          <a:prstGeom prst="rect">
            <a:avLst/>
          </a:prstGeom>
          <a:noFill/>
          <a:ln w="12700">
            <a:noFill/>
          </a:ln>
        </p:spPr>
        <p:style>
          <a:lnRef idx="1">
            <a:schemeClr val="accent1"/>
          </a:lnRef>
          <a:fillRef idx="3">
            <a:schemeClr val="accent1"/>
          </a:fillRef>
          <a:effectRef idx="2">
            <a:schemeClr val="accent1"/>
          </a:effectRef>
          <a:fontRef idx="minor">
            <a:schemeClr val="lt1"/>
          </a:fontRef>
        </p:style>
        <p:txBody>
          <a:bodyPr vert="vert" rtlCol="0" anchor="ctr"/>
          <a:lstStyle/>
          <a:p>
            <a:r>
              <a:rPr lang="en-IN" dirty="0">
                <a:solidFill>
                  <a:schemeClr val="tx1"/>
                </a:solidFill>
                <a:latin typeface="Aptos" panose="020B0004020202020204" pitchFamily="34" charset="0"/>
              </a:rPr>
              <a:t>	Data for Entrepreneurs – Part I: Basic Data Setup Guide			Nikhil Sahai</a:t>
            </a:r>
            <a:endParaRPr dirty="0">
              <a:solidFill>
                <a:schemeClr val="tx1"/>
              </a:solidFill>
              <a:latin typeface="Aptos" panose="020B0004020202020204" pitchFamily="34" charset="0"/>
            </a:endParaRPr>
          </a:p>
        </p:txBody>
      </p:sp>
      <p:sp>
        <p:nvSpPr>
          <p:cNvPr id="9" name="Title 1">
            <a:extLst>
              <a:ext uri="{FF2B5EF4-FFF2-40B4-BE49-F238E27FC236}">
                <a16:creationId xmlns:a16="http://schemas.microsoft.com/office/drawing/2014/main" id="{C985C897-CE61-97F2-1A5F-3861AE7C0719}"/>
              </a:ext>
            </a:extLst>
          </p:cNvPr>
          <p:cNvSpPr txBox="1">
            <a:spLocks/>
          </p:cNvSpPr>
          <p:nvPr/>
        </p:nvSpPr>
        <p:spPr>
          <a:xfrm>
            <a:off x="6248597" y="573663"/>
            <a:ext cx="4976130" cy="644650"/>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6" b="1" dirty="0">
                <a:latin typeface="Times New Roman" panose="02020603050405020304" pitchFamily="18" charset="0"/>
                <a:cs typeface="Times New Roman" panose="02020603050405020304" pitchFamily="18" charset="0"/>
              </a:rPr>
              <a:t>Data For Entrepreneurs</a:t>
            </a:r>
          </a:p>
        </p:txBody>
      </p:sp>
      <p:sp>
        <p:nvSpPr>
          <p:cNvPr id="11" name="Content Placeholder 2">
            <a:extLst>
              <a:ext uri="{FF2B5EF4-FFF2-40B4-BE49-F238E27FC236}">
                <a16:creationId xmlns:a16="http://schemas.microsoft.com/office/drawing/2014/main" id="{FBE235C8-CCC7-D6EE-A6F5-1D2BF26F537C}"/>
              </a:ext>
            </a:extLst>
          </p:cNvPr>
          <p:cNvSpPr txBox="1">
            <a:spLocks/>
          </p:cNvSpPr>
          <p:nvPr/>
        </p:nvSpPr>
        <p:spPr>
          <a:xfrm>
            <a:off x="6303735" y="1477871"/>
            <a:ext cx="4865852" cy="47891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000" b="1" dirty="0"/>
              <a:t>Part I: Basic Data Setup Guide</a:t>
            </a:r>
          </a:p>
        </p:txBody>
      </p:sp>
      <p:cxnSp>
        <p:nvCxnSpPr>
          <p:cNvPr id="10" name="Straight Connector 9">
            <a:extLst>
              <a:ext uri="{FF2B5EF4-FFF2-40B4-BE49-F238E27FC236}">
                <a16:creationId xmlns:a16="http://schemas.microsoft.com/office/drawing/2014/main" id="{55933194-DCDA-74A9-17E2-4C5BBC3613B5}"/>
              </a:ext>
              <a:ext uri="{C183D7F6-B498-43B3-948B-1728B52AA6E4}">
                <adec:decorative xmlns:adec="http://schemas.microsoft.com/office/drawing/2017/decorative" val="1"/>
              </a:ext>
            </a:extLst>
          </p:cNvPr>
          <p:cNvCxnSpPr/>
          <p:nvPr/>
        </p:nvCxnSpPr>
        <p:spPr>
          <a:xfrm>
            <a:off x="6496826" y="1336958"/>
            <a:ext cx="4520697"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D0D122-C961-BEE9-4E22-2AABC6211292}"/>
              </a:ext>
            </a:extLst>
          </p:cNvPr>
          <p:cNvSpPr txBox="1"/>
          <p:nvPr/>
        </p:nvSpPr>
        <p:spPr>
          <a:xfrm>
            <a:off x="2697480" y="0"/>
            <a:ext cx="184731" cy="369332"/>
          </a:xfrm>
          <a:prstGeom prst="rect">
            <a:avLst/>
          </a:prstGeom>
          <a:noFill/>
        </p:spPr>
        <p:txBody>
          <a:bodyPr wrap="none" rtlCol="0">
            <a:spAutoFit/>
          </a:bodyPr>
          <a:lstStyle/>
          <a:p>
            <a:endParaRPr lang="en-SG" dirty="0"/>
          </a:p>
        </p:txBody>
      </p:sp>
      <p:sp>
        <p:nvSpPr>
          <p:cNvPr id="23" name="TextBox 22">
            <a:extLst>
              <a:ext uri="{FF2B5EF4-FFF2-40B4-BE49-F238E27FC236}">
                <a16:creationId xmlns:a16="http://schemas.microsoft.com/office/drawing/2014/main" id="{15A44C1A-847F-6383-D5A7-08213DDDD519}"/>
              </a:ext>
            </a:extLst>
          </p:cNvPr>
          <p:cNvSpPr txBox="1"/>
          <p:nvPr/>
        </p:nvSpPr>
        <p:spPr>
          <a:xfrm>
            <a:off x="382745" y="2416479"/>
            <a:ext cx="4877168" cy="1769715"/>
          </a:xfrm>
          <a:prstGeom prst="rect">
            <a:avLst/>
          </a:prstGeom>
          <a:noFill/>
        </p:spPr>
        <p:txBody>
          <a:bodyPr wrap="square" rtlCol="0">
            <a:spAutoFit/>
          </a:bodyPr>
          <a:lstStyle/>
          <a:p>
            <a:pPr algn="just"/>
            <a:r>
              <a:rPr lang="en-SG" sz="1300" dirty="0">
                <a:solidFill>
                  <a:srgbClr val="000000"/>
                </a:solidFill>
                <a:effectLst/>
                <a:latin typeface="Times New Roman" panose="02020603050405020304" pitchFamily="18" charset="0"/>
                <a:ea typeface="Times New Roman" panose="02020603050405020304" pitchFamily="18" charset="0"/>
              </a:rPr>
              <a:t>In today’s data-driven world, navigating the complexities of a startup requires more than just intuition. It demands data-backed clarity, strategy, and action. This book empowers entrepreneurs with step-by-step guidance to set up a strong data foundation, from collection to insights, even on limited budgets. Whether you’re a founder or a manager, discover how to harness the power of data to drive smarter decisions, optimize operations, and fuel growth.</a:t>
            </a:r>
            <a:endParaRPr lang="en-SG" sz="1300" dirty="0">
              <a:effectLst/>
              <a:latin typeface="Times New Roman" panose="02020603050405020304" pitchFamily="18" charset="0"/>
              <a:ea typeface="Times New Roman" panose="02020603050405020304" pitchFamily="18" charset="0"/>
            </a:endParaRPr>
          </a:p>
          <a:p>
            <a:pPr algn="just"/>
            <a:endParaRPr lang="en-SG" dirty="0"/>
          </a:p>
        </p:txBody>
      </p:sp>
      <p:graphicFrame>
        <p:nvGraphicFramePr>
          <p:cNvPr id="24" name="Table 23">
            <a:extLst>
              <a:ext uri="{FF2B5EF4-FFF2-40B4-BE49-F238E27FC236}">
                <a16:creationId xmlns:a16="http://schemas.microsoft.com/office/drawing/2014/main" id="{C169CF79-59CF-13D2-36F7-415731D7269E}"/>
              </a:ext>
            </a:extLst>
          </p:cNvPr>
          <p:cNvGraphicFramePr>
            <a:graphicFrameLocks noGrp="1"/>
          </p:cNvGraphicFramePr>
          <p:nvPr>
            <p:extLst>
              <p:ext uri="{D42A27DB-BD31-4B8C-83A1-F6EECF244321}">
                <p14:modId xmlns:p14="http://schemas.microsoft.com/office/powerpoint/2010/main" val="1188947166"/>
              </p:ext>
            </p:extLst>
          </p:nvPr>
        </p:nvGraphicFramePr>
        <p:xfrm>
          <a:off x="472415" y="4057011"/>
          <a:ext cx="4787498" cy="2763695"/>
        </p:xfrm>
        <a:graphic>
          <a:graphicData uri="http://schemas.openxmlformats.org/drawingml/2006/table">
            <a:tbl>
              <a:tblPr firstRow="1" bandRow="1">
                <a:tableStyleId>{5C22544A-7EE6-4342-B048-85BDC9FD1C3A}</a:tableStyleId>
              </a:tblPr>
              <a:tblGrid>
                <a:gridCol w="2413683">
                  <a:extLst>
                    <a:ext uri="{9D8B030D-6E8A-4147-A177-3AD203B41FA5}">
                      <a16:colId xmlns:a16="http://schemas.microsoft.com/office/drawing/2014/main" val="877479873"/>
                    </a:ext>
                  </a:extLst>
                </a:gridCol>
                <a:gridCol w="2373815">
                  <a:extLst>
                    <a:ext uri="{9D8B030D-6E8A-4147-A177-3AD203B41FA5}">
                      <a16:colId xmlns:a16="http://schemas.microsoft.com/office/drawing/2014/main" val="1379869460"/>
                    </a:ext>
                  </a:extLst>
                </a:gridCol>
              </a:tblGrid>
              <a:tr h="294815">
                <a:tc>
                  <a:txBody>
                    <a:bodyPr/>
                    <a:lstStyle/>
                    <a:p>
                      <a:pPr algn="ctr"/>
                      <a:r>
                        <a:rPr lang="en-IN" sz="1200" b="1" dirty="0">
                          <a:solidFill>
                            <a:sysClr val="windowText" lastClr="000000"/>
                          </a:solidFill>
                        </a:rPr>
                        <a:t>Author’s Bio</a:t>
                      </a:r>
                      <a:endParaRPr lang="en-SG" sz="1200" b="1" dirty="0">
                        <a:solidFill>
                          <a:sysClr val="windowText" lastClr="000000"/>
                        </a:solidFill>
                      </a:endParaRPr>
                    </a:p>
                  </a:txBody>
                  <a:tcPr anchor="b">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IN" sz="1200" b="1" dirty="0">
                          <a:solidFill>
                            <a:sysClr val="windowText" lastClr="000000"/>
                          </a:solidFill>
                        </a:rPr>
                        <a:t>Reader’s Appeal</a:t>
                      </a:r>
                      <a:endParaRPr lang="en-SG" sz="1200" b="1" dirty="0">
                        <a:solidFill>
                          <a:sysClr val="windowText" lastClr="000000"/>
                        </a:solidFill>
                      </a:endParaRPr>
                    </a:p>
                  </a:txBody>
                  <a:tcPr anchor="b">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5371151"/>
                  </a:ext>
                </a:extLst>
              </a:tr>
              <a:tr h="370840">
                <a:tc>
                  <a:txBody>
                    <a:bodyPr/>
                    <a:lstStyle/>
                    <a:p>
                      <a:pPr algn="just"/>
                      <a:r>
                        <a:rPr lang="en-SG" sz="1200" i="1" kern="1200" dirty="0">
                          <a:solidFill>
                            <a:schemeClr val="dk1"/>
                          </a:solidFill>
                          <a:effectLst/>
                          <a:latin typeface="+mn-lt"/>
                          <a:ea typeface="+mn-ea"/>
                          <a:cs typeface="+mn-cs"/>
                        </a:rPr>
                        <a:t>Nikhil Sahai</a:t>
                      </a:r>
                      <a:r>
                        <a:rPr lang="en-SG" sz="1200" kern="1200" dirty="0">
                          <a:solidFill>
                            <a:schemeClr val="dk1"/>
                          </a:solidFill>
                          <a:effectLst/>
                          <a:latin typeface="+mn-lt"/>
                          <a:ea typeface="+mn-ea"/>
                          <a:cs typeface="+mn-cs"/>
                        </a:rPr>
                        <a:t> is a seasoned data analytics leader with over 15 years of experience transforming data into actionable insights. With a proven track record in designing scalable systems for startups and global enterprises, Nikhil bridges the gap between strategy and analytics. His passion for empowering entrepreneurs makes this guide an invaluable resource for anyone looking to unlock the potential of data.</a:t>
                      </a:r>
                      <a:endParaRPr lang="en-SG" sz="1200"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0" indent="0" algn="just"/>
                      <a:r>
                        <a:rPr lang="en-SG" sz="1200" kern="1200" dirty="0">
                          <a:solidFill>
                            <a:schemeClr val="dk1"/>
                          </a:solidFill>
                          <a:effectLst/>
                          <a:latin typeface="+mn-lt"/>
                          <a:ea typeface="+mn-ea"/>
                          <a:cs typeface="+mn-cs"/>
                        </a:rPr>
                        <a:t>Whether you’re starting from scratch or refining your data systems, this guide is packed with </a:t>
                      </a:r>
                      <a:r>
                        <a:rPr lang="en-SG" sz="1200" i="1" kern="1200" dirty="0">
                          <a:solidFill>
                            <a:schemeClr val="dk1"/>
                          </a:solidFill>
                          <a:effectLst/>
                          <a:latin typeface="+mn-lt"/>
                          <a:ea typeface="+mn-ea"/>
                          <a:cs typeface="+mn-cs"/>
                        </a:rPr>
                        <a:t>real-world lessons</a:t>
                      </a:r>
                      <a:r>
                        <a:rPr lang="en-SG" sz="1200" kern="1200" dirty="0">
                          <a:solidFill>
                            <a:schemeClr val="dk1"/>
                          </a:solidFill>
                          <a:effectLst/>
                          <a:latin typeface="+mn-lt"/>
                          <a:ea typeface="+mn-ea"/>
                          <a:cs typeface="+mn-cs"/>
                        </a:rPr>
                        <a:t>, practical tips, and actionable insights to help your business thrive in a competitive landscape. Learn how to harness the power of data to make smarter decisions, build scalable systems, and unlock sustainable growth while gaining a competitive edge in today’s fast-paced market.</a:t>
                      </a:r>
                      <a:endParaRPr lang="en-SG" sz="1200" dirty="0"/>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8927474"/>
                  </a:ext>
                </a:extLst>
              </a:tr>
            </a:tbl>
          </a:graphicData>
        </a:graphic>
      </p:graphicFrame>
      <p:sp>
        <p:nvSpPr>
          <p:cNvPr id="25" name="Rectangle 24">
            <a:extLst>
              <a:ext uri="{FF2B5EF4-FFF2-40B4-BE49-F238E27FC236}">
                <a16:creationId xmlns:a16="http://schemas.microsoft.com/office/drawing/2014/main" id="{D5A7E878-CBFC-BA69-AB7F-5DA36591223B}"/>
              </a:ext>
            </a:extLst>
          </p:cNvPr>
          <p:cNvSpPr/>
          <p:nvPr/>
        </p:nvSpPr>
        <p:spPr>
          <a:xfrm>
            <a:off x="233993" y="497542"/>
            <a:ext cx="5055235" cy="745490"/>
          </a:xfrm>
          <a:prstGeom prst="rect">
            <a:avLst/>
          </a:prstGeom>
          <a:noFill/>
          <a:ln>
            <a:noFill/>
          </a:ln>
        </p:spPr>
        <p:txBody>
          <a:bodyPr spcFirstLastPara="1" wrap="square" lIns="91425" tIns="45700" rIns="91425" bIns="45700" anchor="t" anchorCtr="0">
            <a:noAutofit/>
          </a:bodyPr>
          <a:lstStyle/>
          <a:p>
            <a:pPr algn="ctr"/>
            <a:r>
              <a:rPr lang="en-SG" sz="3600" dirty="0">
                <a:solidFill>
                  <a:srgbClr val="000000"/>
                </a:solidFill>
                <a:effectLst/>
                <a:latin typeface="Times New Roman" panose="02020603050405020304" pitchFamily="18" charset="0"/>
                <a:ea typeface="Times New Roman" panose="02020603050405020304" pitchFamily="18" charset="0"/>
              </a:rPr>
              <a:t>Data for Entrepreneurs</a:t>
            </a:r>
            <a:endParaRPr lang="en-SG" sz="1200" dirty="0">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219B619A-4E3E-AFCB-051C-C6DDCE1960D7}"/>
              </a:ext>
            </a:extLst>
          </p:cNvPr>
          <p:cNvSpPr/>
          <p:nvPr/>
        </p:nvSpPr>
        <p:spPr>
          <a:xfrm>
            <a:off x="1217583" y="1068685"/>
            <a:ext cx="3209925" cy="407670"/>
          </a:xfrm>
          <a:prstGeom prst="rect">
            <a:avLst/>
          </a:prstGeom>
          <a:noFill/>
          <a:ln>
            <a:noFill/>
          </a:ln>
        </p:spPr>
        <p:txBody>
          <a:bodyPr spcFirstLastPara="1" wrap="square" lIns="91425" tIns="45700" rIns="91425" bIns="45700" anchor="t" anchorCtr="0">
            <a:noAutofit/>
          </a:bodyPr>
          <a:lstStyle/>
          <a:p>
            <a:pPr algn="ctr"/>
            <a:r>
              <a:rPr lang="en-SG" sz="1800" dirty="0">
                <a:solidFill>
                  <a:srgbClr val="000000"/>
                </a:solidFill>
                <a:effectLst/>
                <a:latin typeface="Times New Roman" panose="02020603050405020304" pitchFamily="18" charset="0"/>
                <a:ea typeface="Times New Roman" panose="02020603050405020304" pitchFamily="18" charset="0"/>
              </a:rPr>
              <a:t>Part I: Basic Data Setup Guide </a:t>
            </a:r>
            <a:endParaRPr lang="en-SG" sz="1200" dirty="0">
              <a:effectLst/>
              <a:latin typeface="Times New Roman" panose="02020603050405020304" pitchFamily="18" charset="0"/>
              <a:ea typeface="Times New Roman" panose="02020603050405020304" pitchFamily="18" charset="0"/>
            </a:endParaRPr>
          </a:p>
        </p:txBody>
      </p:sp>
      <p:sp>
        <p:nvSpPr>
          <p:cNvPr id="27" name="TextBox 26">
            <a:extLst>
              <a:ext uri="{FF2B5EF4-FFF2-40B4-BE49-F238E27FC236}">
                <a16:creationId xmlns:a16="http://schemas.microsoft.com/office/drawing/2014/main" id="{00CB54CD-B391-0831-C259-5EBCA580F42C}"/>
              </a:ext>
            </a:extLst>
          </p:cNvPr>
          <p:cNvSpPr txBox="1"/>
          <p:nvPr/>
        </p:nvSpPr>
        <p:spPr>
          <a:xfrm>
            <a:off x="1418473" y="1554277"/>
            <a:ext cx="3775359" cy="692497"/>
          </a:xfrm>
          <a:prstGeom prst="rect">
            <a:avLst/>
          </a:prstGeom>
          <a:noFill/>
        </p:spPr>
        <p:txBody>
          <a:bodyPr wrap="square" rtlCol="0">
            <a:spAutoFit/>
          </a:bodyPr>
          <a:lstStyle/>
          <a:p>
            <a:pPr algn="ctr"/>
            <a:r>
              <a:rPr lang="en-SG" sz="1300" i="1" dirty="0">
                <a:effectLst/>
                <a:latin typeface="Times New Roman" panose="02020603050405020304" pitchFamily="18" charset="0"/>
                <a:ea typeface="Times New Roman" panose="02020603050405020304" pitchFamily="18" charset="0"/>
              </a:rPr>
              <a:t>“Just as a compass guides a ship through uncharted waters, data empowers entrepreneurs to navigate their businesses with clarity and confidence."</a:t>
            </a:r>
            <a:endParaRPr lang="en-SG" sz="1300" dirty="0"/>
          </a:p>
        </p:txBody>
      </p:sp>
      <p:pic>
        <p:nvPicPr>
          <p:cNvPr id="28" name="image28.png" descr="A compass with a graph and arrow&#10;&#10;Description automatically generated">
            <a:extLst>
              <a:ext uri="{FF2B5EF4-FFF2-40B4-BE49-F238E27FC236}">
                <a16:creationId xmlns:a16="http://schemas.microsoft.com/office/drawing/2014/main" id="{6CCFF4EF-A5C5-FD8D-2AF8-2F9F35652766}"/>
              </a:ext>
            </a:extLst>
          </p:cNvPr>
          <p:cNvPicPr/>
          <p:nvPr/>
        </p:nvPicPr>
        <p:blipFill>
          <a:blip r:embed="rId2"/>
          <a:srcRect/>
          <a:stretch>
            <a:fillRect/>
          </a:stretch>
        </p:blipFill>
        <p:spPr>
          <a:xfrm>
            <a:off x="472415" y="1524287"/>
            <a:ext cx="765175" cy="752475"/>
          </a:xfrm>
          <a:prstGeom prst="rect">
            <a:avLst/>
          </a:prstGeom>
          <a:ln/>
        </p:spPr>
      </p:pic>
      <p:pic>
        <p:nvPicPr>
          <p:cNvPr id="3" name="Picture 2">
            <a:extLst>
              <a:ext uri="{FF2B5EF4-FFF2-40B4-BE49-F238E27FC236}">
                <a16:creationId xmlns:a16="http://schemas.microsoft.com/office/drawing/2014/main" id="{BE29BD34-35E0-01D7-15C6-10BFAEEF2A8C}"/>
              </a:ext>
            </a:extLst>
          </p:cNvPr>
          <p:cNvPicPr>
            <a:picLocks noChangeAspect="1"/>
          </p:cNvPicPr>
          <p:nvPr/>
        </p:nvPicPr>
        <p:blipFill>
          <a:blip r:embed="rId3"/>
          <a:srcRect b="2295"/>
          <a:stretch/>
        </p:blipFill>
        <p:spPr>
          <a:xfrm>
            <a:off x="6070927" y="2075435"/>
            <a:ext cx="5331469" cy="6376184"/>
          </a:xfrm>
          <a:prstGeom prst="rect">
            <a:avLst/>
          </a:prstGeom>
        </p:spPr>
      </p:pic>
      <p:sp>
        <p:nvSpPr>
          <p:cNvPr id="5" name="Rounded Rectangle 33">
            <a:extLst>
              <a:ext uri="{FF2B5EF4-FFF2-40B4-BE49-F238E27FC236}">
                <a16:creationId xmlns:a16="http://schemas.microsoft.com/office/drawing/2014/main" id="{A20B3785-4E08-E2F7-AAE4-CC9ED58DECFC}"/>
              </a:ext>
            </a:extLst>
          </p:cNvPr>
          <p:cNvSpPr/>
          <p:nvPr/>
        </p:nvSpPr>
        <p:spPr>
          <a:xfrm>
            <a:off x="7437192" y="6660622"/>
            <a:ext cx="3087641" cy="785587"/>
          </a:xfrm>
          <a:prstGeom prst="roundRect">
            <a:avLst>
              <a:gd name="adj" fmla="val 16667"/>
            </a:avLst>
          </a:prstGeom>
          <a:noFill/>
          <a:ln w="50800" cap="rnd" cmpd="dbl">
            <a:solidFill>
              <a:schemeClr val="lt1"/>
            </a:solidFill>
            <a:prstDash val="solid"/>
            <a:round/>
            <a:headEnd type="none" w="sm" len="sm"/>
            <a:tailEnd type="none" w="sm" len="sm"/>
          </a:ln>
        </p:spPr>
        <p:txBody>
          <a:bodyPr spcFirstLastPara="1" wrap="square" lIns="91584" tIns="45779" rIns="91584" bIns="45779" anchor="ctr" anchorCtr="0">
            <a:noAutofit/>
          </a:bodyPr>
          <a:lstStyle/>
          <a:p>
            <a:pPr algn="ctr"/>
            <a:r>
              <a:rPr lang="en-SG" sz="3606" b="1" dirty="0">
                <a:solidFill>
                  <a:srgbClr val="FFFFFF"/>
                </a:solidFill>
                <a:latin typeface="Times New Roman" panose="02020603050405020304" pitchFamily="18" charset="0"/>
                <a:ea typeface="Times New Roman" panose="02020603050405020304" pitchFamily="18" charset="0"/>
              </a:rPr>
              <a:t>Nikhil Sahai</a:t>
            </a:r>
            <a:endParaRPr lang="en-SG" sz="1202" dirty="0">
              <a:latin typeface="Times New Roman" panose="02020603050405020304" pitchFamily="18" charset="0"/>
              <a:ea typeface="Times New Roman" panose="02020603050405020304" pitchFamily="18" charset="0"/>
            </a:endParaRPr>
          </a:p>
        </p:txBody>
      </p:sp>
      <p:pic>
        <p:nvPicPr>
          <p:cNvPr id="7" name="Picture 6" descr="A bar code with numbers&#10;&#10;Description automatically generated">
            <a:extLst>
              <a:ext uri="{FF2B5EF4-FFF2-40B4-BE49-F238E27FC236}">
                <a16:creationId xmlns:a16="http://schemas.microsoft.com/office/drawing/2014/main" id="{F92DB29C-5031-F0B2-D009-2C373A530ED0}"/>
              </a:ext>
            </a:extLst>
          </p:cNvPr>
          <p:cNvPicPr>
            <a:picLocks noChangeAspect="1"/>
          </p:cNvPicPr>
          <p:nvPr/>
        </p:nvPicPr>
        <p:blipFill>
          <a:blip r:embed="rId4"/>
          <a:stretch>
            <a:fillRect/>
          </a:stretch>
        </p:blipFill>
        <p:spPr>
          <a:xfrm>
            <a:off x="3041182" y="7053416"/>
            <a:ext cx="2152650" cy="952500"/>
          </a:xfrm>
          <a:prstGeom prst="rect">
            <a:avLst/>
          </a:prstGeom>
        </p:spPr>
      </p:pic>
    </p:spTree>
    <p:extLst>
      <p:ext uri="{BB962C8B-B14F-4D97-AF65-F5344CB8AC3E}">
        <p14:creationId xmlns:p14="http://schemas.microsoft.com/office/powerpoint/2010/main" val="104659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278</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NIKHIL SAHAI</dc:creator>
  <cp:keywords/>
  <dc:description>generated using python-pptx</dc:description>
  <cp:lastModifiedBy>Nikhil SAHAI</cp:lastModifiedBy>
  <cp:revision>4</cp:revision>
  <dcterms:created xsi:type="dcterms:W3CDTF">2013-01-27T09:14:16Z</dcterms:created>
  <dcterms:modified xsi:type="dcterms:W3CDTF">2025-02-05T12:18:44Z</dcterms:modified>
  <cp:category/>
</cp:coreProperties>
</file>