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348" r:id="rId5"/>
    <p:sldId id="376" r:id="rId6"/>
    <p:sldId id="404" r:id="rId7"/>
    <p:sldId id="386" r:id="rId8"/>
    <p:sldId id="383" r:id="rId9"/>
    <p:sldId id="387" r:id="rId10"/>
    <p:sldId id="388" r:id="rId11"/>
    <p:sldId id="389" r:id="rId12"/>
    <p:sldId id="393" r:id="rId13"/>
    <p:sldId id="385" r:id="rId14"/>
    <p:sldId id="397" r:id="rId15"/>
    <p:sldId id="405" r:id="rId16"/>
    <p:sldId id="378" r:id="rId17"/>
    <p:sldId id="403" r:id="rId18"/>
    <p:sldId id="379" r:id="rId19"/>
    <p:sldId id="382" r:id="rId20"/>
    <p:sldId id="399" r:id="rId21"/>
    <p:sldId id="398" r:id="rId22"/>
    <p:sldId id="402" r:id="rId23"/>
    <p:sldId id="380" r:id="rId24"/>
    <p:sldId id="390" r:id="rId25"/>
    <p:sldId id="394" r:id="rId26"/>
    <p:sldId id="401" r:id="rId27"/>
    <p:sldId id="391" r:id="rId28"/>
    <p:sldId id="396" r:id="rId29"/>
    <p:sldId id="400"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55D817-9A0E-1C16-3ED0-524A11F5BF85}" name="Kelly ROBIN" initials="KR" userId="S::kelly.robin@groupe-sos.org::79332f70-9a74-4546-bbf4-b382202ebeaf" providerId="AD"/>
  <p188:author id="{B46E7E18-E58C-D163-86A7-F1934F75CA3F}" name="Anne-Leila BATEL" initials="AB" userId="S::anne-leila.batel@groupe-sos.org::b52f2935-4821-4092-a552-d3d0cc42525c" providerId="AD"/>
  <p188:author id="{CBC5B43B-2E8E-8216-68ED-8F2DEF5EFABD}" name="Aline ZALAY" initials="AZ" userId="S::aline.zalay@groupe-sos.org::a1c9d5ab-e853-4820-bce1-be602c53b570" providerId="AD"/>
  <p188:author id="{D423AC7E-4947-A97A-3949-96040596640A}" name="Anna ZANGROSSI" initials="AZ" userId="S::anna.zangrossi@groupe-sos.org::303e92be-4742-4782-b0a2-1d22ddd66ced" providerId="AD"/>
  <p188:author id="{F297BF92-4B98-03F0-25F1-CA39B9C93E8A}" name="Elsa WALWER" initials="EW" userId="S::elsa.walwer@groupe-sos.org::f70e593d-66eb-4af2-85d2-c8eac712258a" providerId="AD"/>
  <p188:author id="{3B17419E-5284-DCAC-AB5F-E4A271B85079}" name="Antoine RICHARD" initials="AR" userId="S::antoine.richard@groupe-sos.org::ba8f2f94-e4f4-4546-b2b5-1ddcfa7b574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nne-Leila BATEL" initials="AB" lastIdx="1" clrIdx="5">
    <p:extLst>
      <p:ext uri="{19B8F6BF-5375-455C-9EA6-DF929625EA0E}">
        <p15:presenceInfo xmlns:p15="http://schemas.microsoft.com/office/powerpoint/2012/main" userId="S::anne-leila.batel@groupe-sos.org::b52f2935-4821-4092-a552-d3d0cc42525c" providerId="AD"/>
      </p:ext>
    </p:extLst>
  </p:cmAuthor>
  <p:cmAuthor id="2" name="Kelly Robin" initials="KR" lastIdx="20" clrIdx="0">
    <p:extLst>
      <p:ext uri="{19B8F6BF-5375-455C-9EA6-DF929625EA0E}">
        <p15:presenceInfo xmlns:p15="http://schemas.microsoft.com/office/powerpoint/2012/main" userId="S-1-5-21-446400559-1939919437-855790789-8245" providerId="AD"/>
      </p:ext>
    </p:extLst>
  </p:cmAuthor>
  <p:cmAuthor id="3" name="Clémence JUNOT" initials="CJ" lastIdx="1" clrIdx="1">
    <p:extLst>
      <p:ext uri="{19B8F6BF-5375-455C-9EA6-DF929625EA0E}">
        <p15:presenceInfo xmlns:p15="http://schemas.microsoft.com/office/powerpoint/2012/main" userId="Clémence JUNOT" providerId="None"/>
      </p:ext>
    </p:extLst>
  </p:cmAuthor>
  <p:cmAuthor id="4" name="Kelly ROBIN" initials="KR" lastIdx="1" clrIdx="2">
    <p:extLst>
      <p:ext uri="{19B8F6BF-5375-455C-9EA6-DF929625EA0E}">
        <p15:presenceInfo xmlns:p15="http://schemas.microsoft.com/office/powerpoint/2012/main" userId="Kelly ROBIN" providerId="None"/>
      </p:ext>
    </p:extLst>
  </p:cmAuthor>
  <p:cmAuthor id="5" name="Kelly ROBIN" initials="KR [2]" lastIdx="8" clrIdx="3">
    <p:extLst>
      <p:ext uri="{19B8F6BF-5375-455C-9EA6-DF929625EA0E}">
        <p15:presenceInfo xmlns:p15="http://schemas.microsoft.com/office/powerpoint/2012/main" userId="S::kelly.robin@groupe-sos.org::79332f70-9a74-4546-bbf4-b382202ebeaf" providerId="AD"/>
      </p:ext>
    </p:extLst>
  </p:cmAuthor>
  <p:cmAuthor id="6" name="Anna ZANGROSSI" initials="AZ" lastIdx="6" clrIdx="4">
    <p:extLst>
      <p:ext uri="{19B8F6BF-5375-455C-9EA6-DF929625EA0E}">
        <p15:presenceInfo xmlns:p15="http://schemas.microsoft.com/office/powerpoint/2012/main" userId="S::anna.zangrossi@groupe-sos.org::303e92be-4742-4782-b0a2-1d22ddd66c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458"/>
    <a:srgbClr val="003F63"/>
    <a:srgbClr val="2180AD"/>
    <a:srgbClr val="17B9BB"/>
    <a:srgbClr val="59C1D4"/>
    <a:srgbClr val="F2B41F"/>
    <a:srgbClr val="C62443"/>
    <a:srgbClr val="64891D"/>
    <a:srgbClr val="C19A00"/>
    <a:srgbClr val="F84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AB69AE-E760-5099-2AE5-2436853546B8}" v="15" dt="2024-10-21T14:09:46.36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15"/>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ROBIN" userId="S::kelly.robin@groupe-sos.org::79332f70-9a74-4546-bbf4-b382202ebeaf" providerId="AD" clId="Web-{1078F812-3267-C27F-E9CF-D759E2DCF189}"/>
    <pc:docChg chg="modSld">
      <pc:chgData name="Kelly ROBIN" userId="S::kelly.robin@groupe-sos.org::79332f70-9a74-4546-bbf4-b382202ebeaf" providerId="AD" clId="Web-{1078F812-3267-C27F-E9CF-D759E2DCF189}" dt="2024-09-17T07:55:24.875" v="4" actId="20577"/>
      <pc:docMkLst>
        <pc:docMk/>
      </pc:docMkLst>
      <pc:sldChg chg="modSp">
        <pc:chgData name="Kelly ROBIN" userId="S::kelly.robin@groupe-sos.org::79332f70-9a74-4546-bbf4-b382202ebeaf" providerId="AD" clId="Web-{1078F812-3267-C27F-E9CF-D759E2DCF189}" dt="2024-09-17T07:55:24.875" v="4" actId="20577"/>
        <pc:sldMkLst>
          <pc:docMk/>
          <pc:sldMk cId="4127817316" sldId="405"/>
        </pc:sldMkLst>
        <pc:spChg chg="mod">
          <ac:chgData name="Kelly ROBIN" userId="S::kelly.robin@groupe-sos.org::79332f70-9a74-4546-bbf4-b382202ebeaf" providerId="AD" clId="Web-{1078F812-3267-C27F-E9CF-D759E2DCF189}" dt="2024-09-17T07:55:24.875" v="4" actId="20577"/>
          <ac:spMkLst>
            <pc:docMk/>
            <pc:sldMk cId="4127817316" sldId="405"/>
            <ac:spMk id="21" creationId="{96AB154B-6BD9-47B1-88EB-F59E4BF72119}"/>
          </ac:spMkLst>
        </pc:spChg>
      </pc:sldChg>
    </pc:docChg>
  </pc:docChgLst>
  <pc:docChgLst>
    <pc:chgData name="Kelly ROBIN" userId="S::kelly.robin@groupe-sos.org::79332f70-9a74-4546-bbf4-b382202ebeaf" providerId="AD" clId="Web-{E7AB69AE-E760-5099-2AE5-2436853546B8}"/>
    <pc:docChg chg="modSld">
      <pc:chgData name="Kelly ROBIN" userId="S::kelly.robin@groupe-sos.org::79332f70-9a74-4546-bbf4-b382202ebeaf" providerId="AD" clId="Web-{E7AB69AE-E760-5099-2AE5-2436853546B8}" dt="2024-10-21T14:09:46.368" v="2" actId="1076"/>
      <pc:docMkLst>
        <pc:docMk/>
      </pc:docMkLst>
      <pc:sldChg chg="modSp">
        <pc:chgData name="Kelly ROBIN" userId="S::kelly.robin@groupe-sos.org::79332f70-9a74-4546-bbf4-b382202ebeaf" providerId="AD" clId="Web-{E7AB69AE-E760-5099-2AE5-2436853546B8}" dt="2024-10-21T14:09:02.023" v="1"/>
        <pc:sldMkLst>
          <pc:docMk/>
          <pc:sldMk cId="1524291270" sldId="379"/>
        </pc:sldMkLst>
        <pc:graphicFrameChg chg="modGraphic">
          <ac:chgData name="Kelly ROBIN" userId="S::kelly.robin@groupe-sos.org::79332f70-9a74-4546-bbf4-b382202ebeaf" providerId="AD" clId="Web-{E7AB69AE-E760-5099-2AE5-2436853546B8}" dt="2024-10-21T14:09:02.023" v="1"/>
          <ac:graphicFrameMkLst>
            <pc:docMk/>
            <pc:sldMk cId="1524291270" sldId="379"/>
            <ac:graphicFrameMk id="2" creationId="{00000000-0000-0000-0000-000000000000}"/>
          </ac:graphicFrameMkLst>
        </pc:graphicFrameChg>
      </pc:sldChg>
      <pc:sldChg chg="modSp">
        <pc:chgData name="Kelly ROBIN" userId="S::kelly.robin@groupe-sos.org::79332f70-9a74-4546-bbf4-b382202ebeaf" providerId="AD" clId="Web-{E7AB69AE-E760-5099-2AE5-2436853546B8}" dt="2024-10-21T14:09:46.368" v="2" actId="1076"/>
        <pc:sldMkLst>
          <pc:docMk/>
          <pc:sldMk cId="2814627417" sldId="401"/>
        </pc:sldMkLst>
        <pc:spChg chg="mod">
          <ac:chgData name="Kelly ROBIN" userId="S::kelly.robin@groupe-sos.org::79332f70-9a74-4546-bbf4-b382202ebeaf" providerId="AD" clId="Web-{E7AB69AE-E760-5099-2AE5-2436853546B8}" dt="2024-10-21T14:09:46.368" v="2" actId="1076"/>
          <ac:spMkLst>
            <pc:docMk/>
            <pc:sldMk cId="2814627417" sldId="401"/>
            <ac:spMk id="9" creationId="{EF1E8F78-1213-4E4C-AD16-90B9A76DE20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FD364A70-8676-4BB8-841C-96B79A0F2769}" type="doc">
      <dgm:prSet loTypeId="urn:microsoft.com/office/officeart/2005/8/layout/equation2" loCatId="relationship" qsTypeId="urn:microsoft.com/office/officeart/2005/8/quickstyle/simple1" qsCatId="simple" csTypeId="urn:microsoft.com/office/officeart/2005/8/colors/accent5_3" csCatId="accent5" phldr="1"/>
      <dgm:spPr/>
    </dgm:pt>
    <dgm:pt modelId="{DDE1ECA9-D088-4A5B-9B36-D91F2DD29B81}">
      <dgm:prSet phldr="0"/>
      <dgm:spPr/>
      <dgm:t>
        <a:bodyPr/>
        <a:lstStyle/>
        <a:p>
          <a:pPr rtl="0"/>
          <a:r>
            <a:rPr lang="en-US">
              <a:latin typeface="Arial" panose="020B0604020202020204"/>
            </a:rPr>
            <a:t>VO NARRATIF </a:t>
          </a:r>
        </a:p>
      </dgm:t>
    </dgm:pt>
    <dgm:pt modelId="{D03A399E-9AB3-4739-AC64-E880612499C7}" type="parTrans" cxnId="{7F443D6F-F501-4B6F-94FB-EAC8642C804F}">
      <dgm:prSet/>
      <dgm:spPr/>
      <dgm:t>
        <a:bodyPr/>
        <a:lstStyle/>
        <a:p>
          <a:endParaRPr lang="fr-FR"/>
        </a:p>
      </dgm:t>
    </dgm:pt>
    <dgm:pt modelId="{83A9F9E1-B8DB-46E5-A880-351365480901}" type="sibTrans" cxnId="{7F443D6F-F501-4B6F-94FB-EAC8642C804F}">
      <dgm:prSet/>
      <dgm:spPr/>
      <dgm:t>
        <a:bodyPr/>
        <a:lstStyle/>
        <a:p>
          <a:endParaRPr lang="en-US"/>
        </a:p>
      </dgm:t>
    </dgm:pt>
    <dgm:pt modelId="{8E19B23B-E3AC-4670-B705-A96E0DC62AE9}">
      <dgm:prSet phldr="0"/>
      <dgm:spPr/>
      <dgm:t>
        <a:bodyPr/>
        <a:lstStyle/>
        <a:p>
          <a:pPr rtl="0"/>
          <a:r>
            <a:rPr lang="en-US">
              <a:solidFill>
                <a:schemeClr val="bg1"/>
              </a:solidFill>
              <a:latin typeface="Calibri"/>
              <a:cs typeface="Calibri"/>
            </a:rPr>
            <a:t>INPUTS DES OPERATIONS, DE L’INNOVATION ET DE LA COM</a:t>
          </a:r>
          <a:endParaRPr lang="en-US">
            <a:solidFill>
              <a:schemeClr val="bg1"/>
            </a:solidFill>
            <a:latin typeface="Arial" panose="020B0604020202020204"/>
          </a:endParaRPr>
        </a:p>
      </dgm:t>
    </dgm:pt>
    <dgm:pt modelId="{9C6D6D4B-BFC2-4A85-92BC-901291E203C4}" type="parTrans" cxnId="{7F2F4015-4E67-4953-94E1-E90C428F7E9F}">
      <dgm:prSet/>
      <dgm:spPr/>
      <dgm:t>
        <a:bodyPr/>
        <a:lstStyle/>
        <a:p>
          <a:endParaRPr lang="fr-FR"/>
        </a:p>
      </dgm:t>
    </dgm:pt>
    <dgm:pt modelId="{C55D6877-4408-4009-8DF2-1E1B2FFE6AA0}" type="sibTrans" cxnId="{7F2F4015-4E67-4953-94E1-E90C428F7E9F}">
      <dgm:prSet/>
      <dgm:spPr/>
      <dgm:t>
        <a:bodyPr/>
        <a:lstStyle/>
        <a:p>
          <a:endParaRPr lang="en-US"/>
        </a:p>
      </dgm:t>
    </dgm:pt>
    <dgm:pt modelId="{AE496A41-4D80-4044-8521-ABE478B7D15B}" type="pres">
      <dgm:prSet presAssocID="{FD364A70-8676-4BB8-841C-96B79A0F2769}" presName="Name0" presStyleCnt="0">
        <dgm:presLayoutVars>
          <dgm:dir/>
          <dgm:resizeHandles val="exact"/>
        </dgm:presLayoutVars>
      </dgm:prSet>
      <dgm:spPr/>
    </dgm:pt>
    <dgm:pt modelId="{07BA34A7-684C-4C07-ADAB-CC3443A13FAE}" type="pres">
      <dgm:prSet presAssocID="{FD364A70-8676-4BB8-841C-96B79A0F2769}" presName="vNodes" presStyleCnt="0"/>
      <dgm:spPr/>
    </dgm:pt>
    <dgm:pt modelId="{EAB732DC-0D3C-40FD-849D-2D86EE70D7C9}" type="pres">
      <dgm:prSet presAssocID="{8E19B23B-E3AC-4670-B705-A96E0DC62AE9}" presName="node" presStyleLbl="node1" presStyleIdx="0" presStyleCnt="2">
        <dgm:presLayoutVars>
          <dgm:bulletEnabled val="1"/>
        </dgm:presLayoutVars>
      </dgm:prSet>
      <dgm:spPr/>
    </dgm:pt>
    <dgm:pt modelId="{7C8F8241-925F-4E1D-9AEB-6911EFADBBEF}" type="pres">
      <dgm:prSet presAssocID="{FD364A70-8676-4BB8-841C-96B79A0F2769}" presName="sibTransLast" presStyleLbl="sibTrans2D1" presStyleIdx="0" presStyleCnt="1"/>
      <dgm:spPr/>
    </dgm:pt>
    <dgm:pt modelId="{3B7743B0-8E1C-47A2-B6A2-B83389F95CFD}" type="pres">
      <dgm:prSet presAssocID="{FD364A70-8676-4BB8-841C-96B79A0F2769}" presName="connectorText" presStyleLbl="sibTrans2D1" presStyleIdx="0" presStyleCnt="1"/>
      <dgm:spPr/>
    </dgm:pt>
    <dgm:pt modelId="{87ECA306-A59C-419F-AE08-A49135305170}" type="pres">
      <dgm:prSet presAssocID="{FD364A70-8676-4BB8-841C-96B79A0F2769}" presName="lastNode" presStyleLbl="node1" presStyleIdx="1" presStyleCnt="2">
        <dgm:presLayoutVars>
          <dgm:bulletEnabled val="1"/>
        </dgm:presLayoutVars>
      </dgm:prSet>
      <dgm:spPr/>
    </dgm:pt>
  </dgm:ptLst>
  <dgm:cxnLst>
    <dgm:cxn modelId="{A1E0D70F-6DF9-4182-ACF8-6C0524BB5E2A}" type="presOf" srcId="{C55D6877-4408-4009-8DF2-1E1B2FFE6AA0}" destId="{7C8F8241-925F-4E1D-9AEB-6911EFADBBEF}" srcOrd="0" destOrd="0" presId="urn:microsoft.com/office/officeart/2005/8/layout/equation2"/>
    <dgm:cxn modelId="{7F2F4015-4E67-4953-94E1-E90C428F7E9F}" srcId="{FD364A70-8676-4BB8-841C-96B79A0F2769}" destId="{8E19B23B-E3AC-4670-B705-A96E0DC62AE9}" srcOrd="0" destOrd="0" parTransId="{9C6D6D4B-BFC2-4A85-92BC-901291E203C4}" sibTransId="{C55D6877-4408-4009-8DF2-1E1B2FFE6AA0}"/>
    <dgm:cxn modelId="{E8E8D52D-458C-4E43-8352-026BC2DA65B8}" type="presOf" srcId="{C55D6877-4408-4009-8DF2-1E1B2FFE6AA0}" destId="{3B7743B0-8E1C-47A2-B6A2-B83389F95CFD}" srcOrd="1" destOrd="0" presId="urn:microsoft.com/office/officeart/2005/8/layout/equation2"/>
    <dgm:cxn modelId="{2C9BAA39-8A70-4348-B25F-CBC08800CB29}" type="presOf" srcId="{8E19B23B-E3AC-4670-B705-A96E0DC62AE9}" destId="{EAB732DC-0D3C-40FD-849D-2D86EE70D7C9}" srcOrd="0" destOrd="0" presId="urn:microsoft.com/office/officeart/2005/8/layout/equation2"/>
    <dgm:cxn modelId="{7F443D6F-F501-4B6F-94FB-EAC8642C804F}" srcId="{FD364A70-8676-4BB8-841C-96B79A0F2769}" destId="{DDE1ECA9-D088-4A5B-9B36-D91F2DD29B81}" srcOrd="1" destOrd="0" parTransId="{D03A399E-9AB3-4739-AC64-E880612499C7}" sibTransId="{83A9F9E1-B8DB-46E5-A880-351365480901}"/>
    <dgm:cxn modelId="{F7737C7B-6878-4C68-9FAE-135AABC737CC}" type="presOf" srcId="{DDE1ECA9-D088-4A5B-9B36-D91F2DD29B81}" destId="{87ECA306-A59C-419F-AE08-A49135305170}" srcOrd="0" destOrd="0" presId="urn:microsoft.com/office/officeart/2005/8/layout/equation2"/>
    <dgm:cxn modelId="{84FC0289-021D-46A3-807F-73C8DFF388CB}" type="presOf" srcId="{FD364A70-8676-4BB8-841C-96B79A0F2769}" destId="{AE496A41-4D80-4044-8521-ABE478B7D15B}" srcOrd="0" destOrd="0" presId="urn:microsoft.com/office/officeart/2005/8/layout/equation2"/>
    <dgm:cxn modelId="{4C5FEE36-45E1-47DF-885B-68730B905CF9}" type="presParOf" srcId="{AE496A41-4D80-4044-8521-ABE478B7D15B}" destId="{07BA34A7-684C-4C07-ADAB-CC3443A13FAE}" srcOrd="0" destOrd="0" presId="urn:microsoft.com/office/officeart/2005/8/layout/equation2"/>
    <dgm:cxn modelId="{C57FF973-900D-4E08-A6BB-36F74894968F}" type="presParOf" srcId="{07BA34A7-684C-4C07-ADAB-CC3443A13FAE}" destId="{EAB732DC-0D3C-40FD-849D-2D86EE70D7C9}" srcOrd="0" destOrd="0" presId="urn:microsoft.com/office/officeart/2005/8/layout/equation2"/>
    <dgm:cxn modelId="{A137001E-DE6F-400C-8349-263143C6AA2B}" type="presParOf" srcId="{AE496A41-4D80-4044-8521-ABE478B7D15B}" destId="{7C8F8241-925F-4E1D-9AEB-6911EFADBBEF}" srcOrd="1" destOrd="0" presId="urn:microsoft.com/office/officeart/2005/8/layout/equation2"/>
    <dgm:cxn modelId="{F3191C96-7D11-4406-B426-BD48CAD8D3AA}" type="presParOf" srcId="{7C8F8241-925F-4E1D-9AEB-6911EFADBBEF}" destId="{3B7743B0-8E1C-47A2-B6A2-B83389F95CFD}" srcOrd="0" destOrd="0" presId="urn:microsoft.com/office/officeart/2005/8/layout/equation2"/>
    <dgm:cxn modelId="{3B843C14-205B-4973-B4B1-C3AC5E57B2D9}" type="presParOf" srcId="{AE496A41-4D80-4044-8521-ABE478B7D15B}" destId="{87ECA306-A59C-419F-AE08-A49135305170}" srcOrd="2" destOrd="0" presId="urn:microsoft.com/office/officeart/2005/8/layout/equati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600" b="1">
              <a:solidFill>
                <a:schemeClr val="bg1"/>
              </a:solidFill>
            </a:rPr>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custScaleX="111729">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fr-FR" sz="1800" b="1"/>
            <a:t>VEILLE</a:t>
          </a:r>
          <a:r>
            <a:rPr lang="fr-FR" sz="2000" b="1"/>
            <a:t> </a:t>
          </a:r>
          <a:endParaRPr lang="fr-FR" sz="1800" b="1"/>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086B2B2-FBFE-4C87-8B8B-5873A519000C}" type="doc">
      <dgm:prSet loTypeId="urn:microsoft.com/office/officeart/2005/8/layout/process2" loCatId="process" qsTypeId="urn:microsoft.com/office/officeart/2005/8/quickstyle/simple1" qsCatId="simple" csTypeId="urn:microsoft.com/office/officeart/2005/8/colors/accent1_2" csCatId="accent1" phldr="1"/>
      <dgm:spPr/>
    </dgm:pt>
    <dgm:pt modelId="{61F4EDFB-5B33-43A9-96C1-D0738D238C8B}" type="pres">
      <dgm:prSet presAssocID="{7086B2B2-FBFE-4C87-8B8B-5873A519000C}" presName="linearFlow" presStyleCnt="0">
        <dgm:presLayoutVars>
          <dgm:resizeHandles val="exact"/>
        </dgm:presLayoutVars>
      </dgm:prSet>
      <dgm:spPr/>
    </dgm:pt>
  </dgm:ptLst>
  <dgm:cxnLst>
    <dgm:cxn modelId="{523227A2-7055-4D1D-887D-F68463AF5C25}" type="presOf" srcId="{7086B2B2-FBFE-4C87-8B8B-5873A519000C}" destId="{61F4EDFB-5B33-43A9-96C1-D0738D238C8B}" srcOrd="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41BD1F3C-F95A-48A8-AE35-B1EB9CC0FD66}" type="doc">
      <dgm:prSet loTypeId="urn:microsoft.com/office/officeart/2005/8/layout/hChevron3" loCatId="process" qsTypeId="urn:microsoft.com/office/officeart/2005/8/quickstyle/simple1" qsCatId="simple" csTypeId="urn:microsoft.com/office/officeart/2005/8/colors/colorful1" csCatId="colorful" phldr="1"/>
      <dgm:spPr/>
      <dgm:t>
        <a:bodyPr/>
        <a:lstStyle/>
        <a:p>
          <a:endParaRPr lang="fr-FR"/>
        </a:p>
      </dgm:t>
    </dgm:pt>
    <dgm:pt modelId="{1B2C1BF6-81E4-4AF6-9ED9-580D4AB31CB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VEILLE</a:t>
          </a:r>
          <a:r>
            <a:rPr lang="fr-FR" sz="1400"/>
            <a:t> </a:t>
          </a:r>
          <a:endParaRPr lang="fr-FR" sz="1200"/>
        </a:p>
      </dgm:t>
    </dgm:pt>
    <dgm:pt modelId="{71A07ABD-810D-46B0-B644-B90454C1E0B0}" type="parTrans" cxnId="{934B51D4-A1C5-4CB2-9845-CBB694ADB627}">
      <dgm:prSet/>
      <dgm:spPr/>
      <dgm:t>
        <a:bodyPr/>
        <a:lstStyle/>
        <a:p>
          <a:endParaRPr lang="fr-FR" sz="2000"/>
        </a:p>
      </dgm:t>
    </dgm:pt>
    <dgm:pt modelId="{0C2AC877-6B15-4950-A291-B0EE97DD3C35}" type="sibTrans" cxnId="{934B51D4-A1C5-4CB2-9845-CBB694ADB627}">
      <dgm:prSet/>
      <dgm:spPr/>
      <dgm:t>
        <a:bodyPr/>
        <a:lstStyle/>
        <a:p>
          <a:endParaRPr lang="fr-FR" sz="2000"/>
        </a:p>
      </dgm:t>
    </dgm:pt>
    <dgm:pt modelId="{C356CCE0-EC7D-4E8E-9437-9210265D0472}">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REPONSE</a:t>
          </a:r>
        </a:p>
      </dgm:t>
    </dgm:pt>
    <dgm:pt modelId="{0FCE65BD-9F24-48EB-B4D8-A00820AA9F63}" type="parTrans" cxnId="{53371430-B795-44F5-9DA0-E09680AE9BD2}">
      <dgm:prSet/>
      <dgm:spPr/>
      <dgm:t>
        <a:bodyPr/>
        <a:lstStyle/>
        <a:p>
          <a:endParaRPr lang="fr-FR" sz="2000"/>
        </a:p>
      </dgm:t>
    </dgm:pt>
    <dgm:pt modelId="{4B08BC6A-05C8-4EC5-9B1E-D2556E69A91B}" type="sibTrans" cxnId="{53371430-B795-44F5-9DA0-E09680AE9BD2}">
      <dgm:prSet/>
      <dgm:spPr/>
      <dgm:t>
        <a:bodyPr/>
        <a:lstStyle/>
        <a:p>
          <a:endParaRPr lang="fr-FR" sz="2000"/>
        </a:p>
      </dgm:t>
    </dgm:pt>
    <dgm:pt modelId="{3D2102BB-DB49-4C79-A86B-23D4A40AD68E}">
      <dgm:prSet phldrT="[Texte]" custT="1">
        <dgm:style>
          <a:lnRef idx="2">
            <a:schemeClr val="dk1"/>
          </a:lnRef>
          <a:fillRef idx="1">
            <a:schemeClr val="lt1"/>
          </a:fillRef>
          <a:effectRef idx="0">
            <a:schemeClr val="dk1"/>
          </a:effectRef>
          <a:fontRef idx="minor">
            <a:schemeClr val="dk1"/>
          </a:fontRef>
        </dgm:style>
      </dgm:prSet>
      <dgm:spPr/>
      <dgm:t>
        <a:bodyPr/>
        <a:lstStyle/>
        <a:p>
          <a:r>
            <a:rPr lang="fr-FR" sz="1100"/>
            <a:t>EVALUATION</a:t>
          </a:r>
        </a:p>
      </dgm:t>
    </dgm:pt>
    <dgm:pt modelId="{0CD08B39-54AE-4F54-802B-E7E514BD8173}" type="parTrans" cxnId="{BBCBC964-9ADE-47FF-A91B-1834E5D88910}">
      <dgm:prSet/>
      <dgm:spPr/>
      <dgm:t>
        <a:bodyPr/>
        <a:lstStyle/>
        <a:p>
          <a:endParaRPr lang="fr-FR" sz="2000"/>
        </a:p>
      </dgm:t>
    </dgm:pt>
    <dgm:pt modelId="{7F6EED46-205D-498B-B9D9-3F4D2782AB5D}" type="sibTrans" cxnId="{BBCBC964-9ADE-47FF-A91B-1834E5D88910}">
      <dgm:prSet/>
      <dgm:spPr/>
      <dgm:t>
        <a:bodyPr/>
        <a:lstStyle/>
        <a:p>
          <a:endParaRPr lang="fr-FR" sz="2000"/>
        </a:p>
      </dgm:t>
    </dgm:pt>
    <dgm:pt modelId="{412719BB-49D2-4647-A7E8-DDB5FEF8BD7E}">
      <dgm:prSet custT="1">
        <dgm:style>
          <a:lnRef idx="2">
            <a:schemeClr val="dk1"/>
          </a:lnRef>
          <a:fillRef idx="1">
            <a:schemeClr val="lt1"/>
          </a:fillRef>
          <a:effectRef idx="0">
            <a:schemeClr val="dk1"/>
          </a:effectRef>
          <a:fontRef idx="minor">
            <a:schemeClr val="dk1"/>
          </a:fontRef>
        </dgm:style>
      </dgm:prSet>
      <dgm:spPr/>
      <dgm:t>
        <a:bodyPr/>
        <a:lstStyle/>
        <a:p>
          <a:r>
            <a:rPr lang="fr-FR" sz="1200"/>
            <a:t>MISE EN ŒUVRE</a:t>
          </a:r>
        </a:p>
      </dgm:t>
    </dgm:pt>
    <dgm:pt modelId="{AD38938B-12BF-4F5B-ADC4-A8668FB55F30}" type="parTrans" cxnId="{23E733E1-2BB0-4B54-9397-C36BA3669056}">
      <dgm:prSet/>
      <dgm:spPr/>
      <dgm:t>
        <a:bodyPr/>
        <a:lstStyle/>
        <a:p>
          <a:endParaRPr lang="fr-FR" sz="2000"/>
        </a:p>
      </dgm:t>
    </dgm:pt>
    <dgm:pt modelId="{08436DFF-E27E-4281-AFD1-28D73BF545EE}" type="sibTrans" cxnId="{23E733E1-2BB0-4B54-9397-C36BA3669056}">
      <dgm:prSet/>
      <dgm:spPr/>
      <dgm:t>
        <a:bodyPr/>
        <a:lstStyle/>
        <a:p>
          <a:endParaRPr lang="fr-FR" sz="2000"/>
        </a:p>
      </dgm:t>
    </dgm:pt>
    <dgm:pt modelId="{923A9AFA-8FA1-403F-AC71-255BFA0E5343}">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MISE EN PLACE</a:t>
          </a:r>
        </a:p>
      </dgm:t>
    </dgm:pt>
    <dgm:pt modelId="{58679981-1EC0-41FB-8351-C2442841D63B}" type="parTrans" cxnId="{D01C0E90-D2C3-4423-A6DD-7CF436611C00}">
      <dgm:prSet/>
      <dgm:spPr/>
      <dgm:t>
        <a:bodyPr/>
        <a:lstStyle/>
        <a:p>
          <a:endParaRPr lang="fr-FR" sz="2000"/>
        </a:p>
      </dgm:t>
    </dgm:pt>
    <dgm:pt modelId="{343C7C12-F716-4234-A7CB-36EFDF9B6403}" type="sibTrans" cxnId="{D01C0E90-D2C3-4423-A6DD-7CF436611C00}">
      <dgm:prSet/>
      <dgm:spPr/>
      <dgm:t>
        <a:bodyPr/>
        <a:lstStyle/>
        <a:p>
          <a:endParaRPr lang="fr-FR" sz="2000"/>
        </a:p>
      </dgm:t>
    </dgm:pt>
    <dgm:pt modelId="{17232FDA-ABCC-40A1-983D-C2ADF6F3590B}">
      <dgm:prSet phldrT="[Texte]" custT="1">
        <dgm:style>
          <a:lnRef idx="2">
            <a:schemeClr val="dk1"/>
          </a:lnRef>
          <a:fillRef idx="1">
            <a:schemeClr val="lt1"/>
          </a:fillRef>
          <a:effectRef idx="0">
            <a:schemeClr val="dk1"/>
          </a:effectRef>
          <a:fontRef idx="minor">
            <a:schemeClr val="dk1"/>
          </a:fontRef>
        </dgm:style>
      </dgm:prSet>
      <dgm:spPr/>
      <dgm:t>
        <a:bodyPr/>
        <a:lstStyle/>
        <a:p>
          <a:r>
            <a:rPr lang="fr-FR" sz="1200"/>
            <a:t>CLOTURE</a:t>
          </a:r>
        </a:p>
      </dgm:t>
    </dgm:pt>
    <dgm:pt modelId="{8F234DC8-7A42-42F9-AF38-279F3A9E43B5}" type="parTrans" cxnId="{55BCD54B-A0B9-4A5E-8637-A8FCEDE46C71}">
      <dgm:prSet/>
      <dgm:spPr/>
      <dgm:t>
        <a:bodyPr/>
        <a:lstStyle/>
        <a:p>
          <a:endParaRPr lang="fr-FR" sz="2000"/>
        </a:p>
      </dgm:t>
    </dgm:pt>
    <dgm:pt modelId="{3DB02708-1CAA-430C-B9FF-FDBEB9508222}" type="sibTrans" cxnId="{55BCD54B-A0B9-4A5E-8637-A8FCEDE46C71}">
      <dgm:prSet/>
      <dgm:spPr/>
      <dgm:t>
        <a:bodyPr/>
        <a:lstStyle/>
        <a:p>
          <a:endParaRPr lang="fr-FR" sz="2000"/>
        </a:p>
      </dgm:t>
    </dgm:pt>
    <dgm:pt modelId="{B08A4292-78AE-4D74-8A35-8D89D141C9C1}" type="pres">
      <dgm:prSet presAssocID="{41BD1F3C-F95A-48A8-AE35-B1EB9CC0FD66}" presName="Name0" presStyleCnt="0">
        <dgm:presLayoutVars>
          <dgm:dir/>
          <dgm:resizeHandles val="exact"/>
        </dgm:presLayoutVars>
      </dgm:prSet>
      <dgm:spPr/>
    </dgm:pt>
    <dgm:pt modelId="{269181B2-7C01-4E09-A320-F91A2A5A1335}" type="pres">
      <dgm:prSet presAssocID="{1B2C1BF6-81E4-4AF6-9ED9-580D4AB31CBB}" presName="parTxOnly" presStyleLbl="node1" presStyleIdx="0" presStyleCnt="6">
        <dgm:presLayoutVars>
          <dgm:bulletEnabled val="1"/>
        </dgm:presLayoutVars>
      </dgm:prSet>
      <dgm:spPr/>
    </dgm:pt>
    <dgm:pt modelId="{923CCEC5-7002-43C3-BB12-331E421DC8A5}" type="pres">
      <dgm:prSet presAssocID="{0C2AC877-6B15-4950-A291-B0EE97DD3C35}" presName="parSpace" presStyleCnt="0"/>
      <dgm:spPr/>
    </dgm:pt>
    <dgm:pt modelId="{80992349-5197-4C70-B800-A9A7341F8BE5}" type="pres">
      <dgm:prSet presAssocID="{C356CCE0-EC7D-4E8E-9437-9210265D0472}" presName="parTxOnly" presStyleLbl="node1" presStyleIdx="1" presStyleCnt="6">
        <dgm:presLayoutVars>
          <dgm:bulletEnabled val="1"/>
        </dgm:presLayoutVars>
      </dgm:prSet>
      <dgm:spPr/>
    </dgm:pt>
    <dgm:pt modelId="{0FC90538-B995-48A7-8D08-58BC76B362F1}" type="pres">
      <dgm:prSet presAssocID="{4B08BC6A-05C8-4EC5-9B1E-D2556E69A91B}" presName="parSpace" presStyleCnt="0"/>
      <dgm:spPr/>
    </dgm:pt>
    <dgm:pt modelId="{C268C5D5-3046-4110-B6ED-1B9321F079E9}" type="pres">
      <dgm:prSet presAssocID="{923A9AFA-8FA1-403F-AC71-255BFA0E5343}" presName="parTxOnly" presStyleLbl="node1" presStyleIdx="2" presStyleCnt="6">
        <dgm:presLayoutVars>
          <dgm:bulletEnabled val="1"/>
        </dgm:presLayoutVars>
      </dgm:prSet>
      <dgm:spPr/>
    </dgm:pt>
    <dgm:pt modelId="{75FB6A37-5686-4B6C-8686-0F00825D9D0C}" type="pres">
      <dgm:prSet presAssocID="{343C7C12-F716-4234-A7CB-36EFDF9B6403}" presName="parSpace" presStyleCnt="0"/>
      <dgm:spPr/>
    </dgm:pt>
    <dgm:pt modelId="{95B1CDFB-E923-4B58-AB33-03678E8F9192}" type="pres">
      <dgm:prSet presAssocID="{412719BB-49D2-4647-A7E8-DDB5FEF8BD7E}" presName="parTxOnly" presStyleLbl="node1" presStyleIdx="3" presStyleCnt="6">
        <dgm:presLayoutVars>
          <dgm:bulletEnabled val="1"/>
        </dgm:presLayoutVars>
      </dgm:prSet>
      <dgm:spPr/>
    </dgm:pt>
    <dgm:pt modelId="{AE953F9B-0FFC-4030-92A3-3BFC487F9784}" type="pres">
      <dgm:prSet presAssocID="{08436DFF-E27E-4281-AFD1-28D73BF545EE}" presName="parSpace" presStyleCnt="0"/>
      <dgm:spPr/>
    </dgm:pt>
    <dgm:pt modelId="{5252C7F2-075F-4598-B58C-1355D25392A4}" type="pres">
      <dgm:prSet presAssocID="{3D2102BB-DB49-4C79-A86B-23D4A40AD68E}" presName="parTxOnly" presStyleLbl="node1" presStyleIdx="4" presStyleCnt="6">
        <dgm:presLayoutVars>
          <dgm:bulletEnabled val="1"/>
        </dgm:presLayoutVars>
      </dgm:prSet>
      <dgm:spPr/>
    </dgm:pt>
    <dgm:pt modelId="{83E2B55A-B240-4B5C-8F81-25864726B638}" type="pres">
      <dgm:prSet presAssocID="{7F6EED46-205D-498B-B9D9-3F4D2782AB5D}" presName="parSpace" presStyleCnt="0"/>
      <dgm:spPr/>
    </dgm:pt>
    <dgm:pt modelId="{4AE45B86-379D-4E64-BD4A-0F8DDA8248F5}" type="pres">
      <dgm:prSet presAssocID="{17232FDA-ABCC-40A1-983D-C2ADF6F3590B}" presName="parTxOnly" presStyleLbl="node1" presStyleIdx="5" presStyleCnt="6">
        <dgm:presLayoutVars>
          <dgm:bulletEnabled val="1"/>
        </dgm:presLayoutVars>
      </dgm:prSet>
      <dgm:spPr/>
    </dgm:pt>
  </dgm:ptLst>
  <dgm:cxnLst>
    <dgm:cxn modelId="{53371430-B795-44F5-9DA0-E09680AE9BD2}" srcId="{41BD1F3C-F95A-48A8-AE35-B1EB9CC0FD66}" destId="{C356CCE0-EC7D-4E8E-9437-9210265D0472}" srcOrd="1" destOrd="0" parTransId="{0FCE65BD-9F24-48EB-B4D8-A00820AA9F63}" sibTransId="{4B08BC6A-05C8-4EC5-9B1E-D2556E69A91B}"/>
    <dgm:cxn modelId="{8A984D38-428D-4C6A-A9DB-4AC95766089B}" type="presOf" srcId="{412719BB-49D2-4647-A7E8-DDB5FEF8BD7E}" destId="{95B1CDFB-E923-4B58-AB33-03678E8F9192}" srcOrd="0" destOrd="0" presId="urn:microsoft.com/office/officeart/2005/8/layout/hChevron3"/>
    <dgm:cxn modelId="{BBCBC964-9ADE-47FF-A91B-1834E5D88910}" srcId="{41BD1F3C-F95A-48A8-AE35-B1EB9CC0FD66}" destId="{3D2102BB-DB49-4C79-A86B-23D4A40AD68E}" srcOrd="4" destOrd="0" parTransId="{0CD08B39-54AE-4F54-802B-E7E514BD8173}" sibTransId="{7F6EED46-205D-498B-B9D9-3F4D2782AB5D}"/>
    <dgm:cxn modelId="{B727F865-DFCF-49D4-AA23-D41D9E47F8AC}" type="presOf" srcId="{17232FDA-ABCC-40A1-983D-C2ADF6F3590B}" destId="{4AE45B86-379D-4E64-BD4A-0F8DDA8248F5}" srcOrd="0" destOrd="0" presId="urn:microsoft.com/office/officeart/2005/8/layout/hChevron3"/>
    <dgm:cxn modelId="{77CE2E46-94E0-43F1-BA1E-2174F18824A4}" type="presOf" srcId="{41BD1F3C-F95A-48A8-AE35-B1EB9CC0FD66}" destId="{B08A4292-78AE-4D74-8A35-8D89D141C9C1}" srcOrd="0" destOrd="0" presId="urn:microsoft.com/office/officeart/2005/8/layout/hChevron3"/>
    <dgm:cxn modelId="{55BCD54B-A0B9-4A5E-8637-A8FCEDE46C71}" srcId="{41BD1F3C-F95A-48A8-AE35-B1EB9CC0FD66}" destId="{17232FDA-ABCC-40A1-983D-C2ADF6F3590B}" srcOrd="5" destOrd="0" parTransId="{8F234DC8-7A42-42F9-AF38-279F3A9E43B5}" sibTransId="{3DB02708-1CAA-430C-B9FF-FDBEB9508222}"/>
    <dgm:cxn modelId="{AC6A8753-2177-47BA-90A8-FA4E14D8BD5A}" type="presOf" srcId="{C356CCE0-EC7D-4E8E-9437-9210265D0472}" destId="{80992349-5197-4C70-B800-A9A7341F8BE5}" srcOrd="0" destOrd="0" presId="urn:microsoft.com/office/officeart/2005/8/layout/hChevron3"/>
    <dgm:cxn modelId="{D6AE907A-3C15-464D-A188-BF62F7548ACE}" type="presOf" srcId="{1B2C1BF6-81E4-4AF6-9ED9-580D4AB31CBB}" destId="{269181B2-7C01-4E09-A320-F91A2A5A1335}" srcOrd="0" destOrd="0" presId="urn:microsoft.com/office/officeart/2005/8/layout/hChevron3"/>
    <dgm:cxn modelId="{D01C0E90-D2C3-4423-A6DD-7CF436611C00}" srcId="{41BD1F3C-F95A-48A8-AE35-B1EB9CC0FD66}" destId="{923A9AFA-8FA1-403F-AC71-255BFA0E5343}" srcOrd="2" destOrd="0" parTransId="{58679981-1EC0-41FB-8351-C2442841D63B}" sibTransId="{343C7C12-F716-4234-A7CB-36EFDF9B6403}"/>
    <dgm:cxn modelId="{79D02EC7-2EF5-48EE-8CB6-A0D305E0D75F}" type="presOf" srcId="{923A9AFA-8FA1-403F-AC71-255BFA0E5343}" destId="{C268C5D5-3046-4110-B6ED-1B9321F079E9}" srcOrd="0" destOrd="0" presId="urn:microsoft.com/office/officeart/2005/8/layout/hChevron3"/>
    <dgm:cxn modelId="{0D031BC8-307B-428E-8649-4CB96289B6C3}" type="presOf" srcId="{3D2102BB-DB49-4C79-A86B-23D4A40AD68E}" destId="{5252C7F2-075F-4598-B58C-1355D25392A4}" srcOrd="0" destOrd="0" presId="urn:microsoft.com/office/officeart/2005/8/layout/hChevron3"/>
    <dgm:cxn modelId="{934B51D4-A1C5-4CB2-9845-CBB694ADB627}" srcId="{41BD1F3C-F95A-48A8-AE35-B1EB9CC0FD66}" destId="{1B2C1BF6-81E4-4AF6-9ED9-580D4AB31CBB}" srcOrd="0" destOrd="0" parTransId="{71A07ABD-810D-46B0-B644-B90454C1E0B0}" sibTransId="{0C2AC877-6B15-4950-A291-B0EE97DD3C35}"/>
    <dgm:cxn modelId="{23E733E1-2BB0-4B54-9397-C36BA3669056}" srcId="{41BD1F3C-F95A-48A8-AE35-B1EB9CC0FD66}" destId="{412719BB-49D2-4647-A7E8-DDB5FEF8BD7E}" srcOrd="3" destOrd="0" parTransId="{AD38938B-12BF-4F5B-ADC4-A8668FB55F30}" sibTransId="{08436DFF-E27E-4281-AFD1-28D73BF545EE}"/>
    <dgm:cxn modelId="{594BD996-504D-46CB-A713-763A0DB2C2A4}" type="presParOf" srcId="{B08A4292-78AE-4D74-8A35-8D89D141C9C1}" destId="{269181B2-7C01-4E09-A320-F91A2A5A1335}" srcOrd="0" destOrd="0" presId="urn:microsoft.com/office/officeart/2005/8/layout/hChevron3"/>
    <dgm:cxn modelId="{59FCCCA1-E951-4B74-8D70-308D54AD2328}" type="presParOf" srcId="{B08A4292-78AE-4D74-8A35-8D89D141C9C1}" destId="{923CCEC5-7002-43C3-BB12-331E421DC8A5}" srcOrd="1" destOrd="0" presId="urn:microsoft.com/office/officeart/2005/8/layout/hChevron3"/>
    <dgm:cxn modelId="{C641911E-9FEE-4859-95C0-49793707AC12}" type="presParOf" srcId="{B08A4292-78AE-4D74-8A35-8D89D141C9C1}" destId="{80992349-5197-4C70-B800-A9A7341F8BE5}" srcOrd="2" destOrd="0" presId="urn:microsoft.com/office/officeart/2005/8/layout/hChevron3"/>
    <dgm:cxn modelId="{7D031208-83D9-43CE-9E52-C99CC8DC073A}" type="presParOf" srcId="{B08A4292-78AE-4D74-8A35-8D89D141C9C1}" destId="{0FC90538-B995-48A7-8D08-58BC76B362F1}" srcOrd="3" destOrd="0" presId="urn:microsoft.com/office/officeart/2005/8/layout/hChevron3"/>
    <dgm:cxn modelId="{2AA78BC6-339F-4523-80DB-39CC5B9DBBB1}" type="presParOf" srcId="{B08A4292-78AE-4D74-8A35-8D89D141C9C1}" destId="{C268C5D5-3046-4110-B6ED-1B9321F079E9}" srcOrd="4" destOrd="0" presId="urn:microsoft.com/office/officeart/2005/8/layout/hChevron3"/>
    <dgm:cxn modelId="{7AE68082-AD94-4329-A779-34566C001787}" type="presParOf" srcId="{B08A4292-78AE-4D74-8A35-8D89D141C9C1}" destId="{75FB6A37-5686-4B6C-8686-0F00825D9D0C}" srcOrd="5" destOrd="0" presId="urn:microsoft.com/office/officeart/2005/8/layout/hChevron3"/>
    <dgm:cxn modelId="{D93B4050-5E72-4BA9-9792-8DCCB5469602}" type="presParOf" srcId="{B08A4292-78AE-4D74-8A35-8D89D141C9C1}" destId="{95B1CDFB-E923-4B58-AB33-03678E8F9192}" srcOrd="6" destOrd="0" presId="urn:microsoft.com/office/officeart/2005/8/layout/hChevron3"/>
    <dgm:cxn modelId="{9F1BCAA3-2854-4886-BB8D-71134C62FD56}" type="presParOf" srcId="{B08A4292-78AE-4D74-8A35-8D89D141C9C1}" destId="{AE953F9B-0FFC-4030-92A3-3BFC487F9784}" srcOrd="7" destOrd="0" presId="urn:microsoft.com/office/officeart/2005/8/layout/hChevron3"/>
    <dgm:cxn modelId="{F0D88342-C9F9-46F7-9D1C-AADF7C2635BB}" type="presParOf" srcId="{B08A4292-78AE-4D74-8A35-8D89D141C9C1}" destId="{5252C7F2-075F-4598-B58C-1355D25392A4}" srcOrd="8" destOrd="0" presId="urn:microsoft.com/office/officeart/2005/8/layout/hChevron3"/>
    <dgm:cxn modelId="{7986502F-317F-4B41-9256-B02CE245B052}" type="presParOf" srcId="{B08A4292-78AE-4D74-8A35-8D89D141C9C1}" destId="{83E2B55A-B240-4B5C-8F81-25864726B638}" srcOrd="9" destOrd="0" presId="urn:microsoft.com/office/officeart/2005/8/layout/hChevron3"/>
    <dgm:cxn modelId="{AB9A6078-262D-462F-99C5-A1CAD65ACF01}" type="presParOf" srcId="{B08A4292-78AE-4D74-8A35-8D89D141C9C1}" destId="{4AE45B86-379D-4E64-BD4A-0F8DDA8248F5}"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732DC-0D3C-40FD-849D-2D86EE70D7C9}">
      <dsp:nvSpPr>
        <dsp:cNvPr id="0" name=""/>
        <dsp:cNvSpPr/>
      </dsp:nvSpPr>
      <dsp:spPr>
        <a:xfrm>
          <a:off x="2052" y="931615"/>
          <a:ext cx="1794369" cy="1794369"/>
        </a:xfrm>
        <a:prstGeom prst="ellipse">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solidFill>
                <a:schemeClr val="bg1"/>
              </a:solidFill>
              <a:latin typeface="Calibri"/>
              <a:cs typeface="Calibri"/>
            </a:rPr>
            <a:t>INPUTS DES OPERATIONS, DE L’INNOVATION ET DE LA COM</a:t>
          </a:r>
          <a:endParaRPr lang="en-US" sz="1600" kern="1200">
            <a:solidFill>
              <a:schemeClr val="bg1"/>
            </a:solidFill>
            <a:latin typeface="Arial" panose="020B0604020202020204"/>
          </a:endParaRPr>
        </a:p>
      </dsp:txBody>
      <dsp:txXfrm>
        <a:off x="264831" y="1194394"/>
        <a:ext cx="1268811" cy="1268811"/>
      </dsp:txXfrm>
    </dsp:sp>
    <dsp:sp modelId="{7C8F8241-925F-4E1D-9AEB-6911EFADBBEF}">
      <dsp:nvSpPr>
        <dsp:cNvPr id="0" name=""/>
        <dsp:cNvSpPr/>
      </dsp:nvSpPr>
      <dsp:spPr>
        <a:xfrm>
          <a:off x="2065577" y="1495047"/>
          <a:ext cx="570609" cy="667505"/>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065577" y="1628548"/>
        <a:ext cx="399426" cy="400503"/>
      </dsp:txXfrm>
    </dsp:sp>
    <dsp:sp modelId="{87ECA306-A59C-419F-AE08-A49135305170}">
      <dsp:nvSpPr>
        <dsp:cNvPr id="0" name=""/>
        <dsp:cNvSpPr/>
      </dsp:nvSpPr>
      <dsp:spPr>
        <a:xfrm>
          <a:off x="2873043" y="931615"/>
          <a:ext cx="1794369" cy="1794369"/>
        </a:xfrm>
        <a:prstGeom prst="ellipse">
          <a:avLst/>
        </a:prstGeom>
        <a:solidFill>
          <a:schemeClr val="accent5">
            <a:shade val="80000"/>
            <a:hueOff val="397201"/>
            <a:satOff val="-82533"/>
            <a:lumOff val="414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kern="1200">
              <a:latin typeface="Arial" panose="020B0604020202020204"/>
            </a:rPr>
            <a:t>VO NARRATIF </a:t>
          </a:r>
        </a:p>
      </dsp:txBody>
      <dsp:txXfrm>
        <a:off x="3135822" y="1194394"/>
        <a:ext cx="1268811" cy="126881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2176" y="210501"/>
          <a:ext cx="1606376" cy="642550"/>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2176" y="210501"/>
        <a:ext cx="1445739" cy="642550"/>
      </dsp:txXfrm>
    </dsp:sp>
    <dsp:sp modelId="{80992349-5197-4C70-B800-A9A7341F8BE5}">
      <dsp:nvSpPr>
        <dsp:cNvPr id="0" name=""/>
        <dsp:cNvSpPr/>
      </dsp:nvSpPr>
      <dsp:spPr>
        <a:xfrm>
          <a:off x="1287278" y="210501"/>
          <a:ext cx="1794788" cy="642550"/>
        </a:xfrm>
        <a:prstGeom prst="chevron">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b="1" kern="1200">
              <a:solidFill>
                <a:schemeClr val="bg1"/>
              </a:solidFill>
            </a:rPr>
            <a:t>REPONSE</a:t>
          </a:r>
        </a:p>
      </dsp:txBody>
      <dsp:txXfrm>
        <a:off x="1608553" y="210501"/>
        <a:ext cx="1152238" cy="642550"/>
      </dsp:txXfrm>
    </dsp:sp>
    <dsp:sp modelId="{C268C5D5-3046-4110-B6ED-1B9321F079E9}">
      <dsp:nvSpPr>
        <dsp:cNvPr id="0" name=""/>
        <dsp:cNvSpPr/>
      </dsp:nvSpPr>
      <dsp:spPr>
        <a:xfrm>
          <a:off x="2760791"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3082066" y="210501"/>
        <a:ext cx="963826" cy="642550"/>
      </dsp:txXfrm>
    </dsp:sp>
    <dsp:sp modelId="{95B1CDFB-E923-4B58-AB33-03678E8F9192}">
      <dsp:nvSpPr>
        <dsp:cNvPr id="0" name=""/>
        <dsp:cNvSpPr/>
      </dsp:nvSpPr>
      <dsp:spPr>
        <a:xfrm>
          <a:off x="4045893"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367168" y="210501"/>
        <a:ext cx="963826" cy="642550"/>
      </dsp:txXfrm>
    </dsp:sp>
    <dsp:sp modelId="{5252C7F2-075F-4598-B58C-1355D25392A4}">
      <dsp:nvSpPr>
        <dsp:cNvPr id="0" name=""/>
        <dsp:cNvSpPr/>
      </dsp:nvSpPr>
      <dsp:spPr>
        <a:xfrm>
          <a:off x="5330994"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652269" y="210501"/>
        <a:ext cx="963826" cy="642550"/>
      </dsp:txXfrm>
    </dsp:sp>
    <dsp:sp modelId="{4AE45B86-379D-4E64-BD4A-0F8DDA8248F5}">
      <dsp:nvSpPr>
        <dsp:cNvPr id="0" name=""/>
        <dsp:cNvSpPr/>
      </dsp:nvSpPr>
      <dsp:spPr>
        <a:xfrm>
          <a:off x="6616096" y="210501"/>
          <a:ext cx="1606376" cy="642550"/>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37371" y="210501"/>
        <a:ext cx="963826" cy="642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fr-FR" sz="1800" b="1" kern="1200"/>
            <a:t>VEILLE</a:t>
          </a:r>
          <a:r>
            <a:rPr lang="fr-FR" sz="2000" b="1" kern="1200"/>
            <a:t> </a:t>
          </a:r>
          <a:endParaRPr lang="fr-FR" sz="1800" b="1"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181B2-7C01-4E09-A320-F91A2A5A1335}">
      <dsp:nvSpPr>
        <dsp:cNvPr id="0" name=""/>
        <dsp:cNvSpPr/>
      </dsp:nvSpPr>
      <dsp:spPr>
        <a:xfrm>
          <a:off x="1003" y="202870"/>
          <a:ext cx="1644528" cy="657811"/>
        </a:xfrm>
        <a:prstGeom prst="homePlate">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VEILLE</a:t>
          </a:r>
          <a:r>
            <a:rPr lang="fr-FR" sz="1400" kern="1200"/>
            <a:t> </a:t>
          </a:r>
          <a:endParaRPr lang="fr-FR" sz="1200" kern="1200"/>
        </a:p>
      </dsp:txBody>
      <dsp:txXfrm>
        <a:off x="1003" y="202870"/>
        <a:ext cx="1480075" cy="657811"/>
      </dsp:txXfrm>
    </dsp:sp>
    <dsp:sp modelId="{80992349-5197-4C70-B800-A9A7341F8BE5}">
      <dsp:nvSpPr>
        <dsp:cNvPr id="0" name=""/>
        <dsp:cNvSpPr/>
      </dsp:nvSpPr>
      <dsp:spPr>
        <a:xfrm>
          <a:off x="1316626"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REPONSE</a:t>
          </a:r>
        </a:p>
      </dsp:txBody>
      <dsp:txXfrm>
        <a:off x="1645532" y="202870"/>
        <a:ext cx="986717" cy="657811"/>
      </dsp:txXfrm>
    </dsp:sp>
    <dsp:sp modelId="{C268C5D5-3046-4110-B6ED-1B9321F079E9}">
      <dsp:nvSpPr>
        <dsp:cNvPr id="0" name=""/>
        <dsp:cNvSpPr/>
      </dsp:nvSpPr>
      <dsp:spPr>
        <a:xfrm>
          <a:off x="2632249"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PLACE</a:t>
          </a:r>
        </a:p>
      </dsp:txBody>
      <dsp:txXfrm>
        <a:off x="2961155" y="202870"/>
        <a:ext cx="986717" cy="657811"/>
      </dsp:txXfrm>
    </dsp:sp>
    <dsp:sp modelId="{95B1CDFB-E923-4B58-AB33-03678E8F9192}">
      <dsp:nvSpPr>
        <dsp:cNvPr id="0" name=""/>
        <dsp:cNvSpPr/>
      </dsp:nvSpPr>
      <dsp:spPr>
        <a:xfrm>
          <a:off x="3947872"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MISE EN ŒUVRE</a:t>
          </a:r>
        </a:p>
      </dsp:txBody>
      <dsp:txXfrm>
        <a:off x="4276778" y="202870"/>
        <a:ext cx="986717" cy="657811"/>
      </dsp:txXfrm>
    </dsp:sp>
    <dsp:sp modelId="{5252C7F2-075F-4598-B58C-1355D25392A4}">
      <dsp:nvSpPr>
        <dsp:cNvPr id="0" name=""/>
        <dsp:cNvSpPr/>
      </dsp:nvSpPr>
      <dsp:spPr>
        <a:xfrm>
          <a:off x="5263494"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fr-FR" sz="1100" kern="1200"/>
            <a:t>EVALUATION</a:t>
          </a:r>
        </a:p>
      </dsp:txBody>
      <dsp:txXfrm>
        <a:off x="5592400" y="202870"/>
        <a:ext cx="986717" cy="657811"/>
      </dsp:txXfrm>
    </dsp:sp>
    <dsp:sp modelId="{4AE45B86-379D-4E64-BD4A-0F8DDA8248F5}">
      <dsp:nvSpPr>
        <dsp:cNvPr id="0" name=""/>
        <dsp:cNvSpPr/>
      </dsp:nvSpPr>
      <dsp:spPr>
        <a:xfrm>
          <a:off x="6579117" y="202870"/>
          <a:ext cx="1644528" cy="65781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fr-FR" sz="1200" kern="1200"/>
            <a:t>CLOTURE</a:t>
          </a:r>
        </a:p>
      </dsp:txBody>
      <dsp:txXfrm>
        <a:off x="6908023" y="202870"/>
        <a:ext cx="986717" cy="65781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151F8-7A6D-434A-B1C5-5D739C17EA54}" type="datetimeFigureOut">
              <a:rPr lang="fr-FR" smtClean="0"/>
              <a:t>21/10/2024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1FE7B-A745-0F4C-8F8F-4A539C7BC37E}" type="slidenum">
              <a:rPr lang="fr-FR" smtClean="0"/>
              <a:t>‹N°›</a:t>
            </a:fld>
            <a:endParaRPr lang="fr-FR"/>
          </a:p>
        </p:txBody>
      </p:sp>
    </p:spTree>
    <p:extLst>
      <p:ext uri="{BB962C8B-B14F-4D97-AF65-F5344CB8AC3E}">
        <p14:creationId xmlns:p14="http://schemas.microsoft.com/office/powerpoint/2010/main" val="307256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01FE7B-A745-0F4C-8F8F-4A539C7BC37E}" type="slidenum">
              <a:rPr lang="fr-FR" smtClean="0"/>
              <a:t>5</a:t>
            </a:fld>
            <a:endParaRPr lang="fr-FR"/>
          </a:p>
        </p:txBody>
      </p:sp>
    </p:spTree>
    <p:extLst>
      <p:ext uri="{BB962C8B-B14F-4D97-AF65-F5344CB8AC3E}">
        <p14:creationId xmlns:p14="http://schemas.microsoft.com/office/powerpoint/2010/main" val="294071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01FE7B-A745-0F4C-8F8F-4A539C7BC37E}" type="slidenum">
              <a:rPr lang="fr-FR" smtClean="0"/>
              <a:t>11</a:t>
            </a:fld>
            <a:endParaRPr lang="fr-FR"/>
          </a:p>
        </p:txBody>
      </p:sp>
    </p:spTree>
    <p:extLst>
      <p:ext uri="{BB962C8B-B14F-4D97-AF65-F5344CB8AC3E}">
        <p14:creationId xmlns:p14="http://schemas.microsoft.com/office/powerpoint/2010/main" val="946284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01FE7B-A745-0F4C-8F8F-4A539C7BC37E}" type="slidenum">
              <a:rPr lang="fr-FR" smtClean="0"/>
              <a:t>12</a:t>
            </a:fld>
            <a:endParaRPr lang="fr-FR"/>
          </a:p>
        </p:txBody>
      </p:sp>
    </p:spTree>
    <p:extLst>
      <p:ext uri="{BB962C8B-B14F-4D97-AF65-F5344CB8AC3E}">
        <p14:creationId xmlns:p14="http://schemas.microsoft.com/office/powerpoint/2010/main" val="376792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FB01FE7B-A745-0F4C-8F8F-4A539C7BC37E}" type="slidenum">
              <a:rPr lang="fr-FR" smtClean="0"/>
              <a:t>15</a:t>
            </a:fld>
            <a:endParaRPr lang="fr-FR"/>
          </a:p>
        </p:txBody>
      </p:sp>
    </p:spTree>
    <p:extLst>
      <p:ext uri="{BB962C8B-B14F-4D97-AF65-F5344CB8AC3E}">
        <p14:creationId xmlns:p14="http://schemas.microsoft.com/office/powerpoint/2010/main" val="175076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FB01FE7B-A745-0F4C-8F8F-4A539C7BC37E}" type="slidenum">
              <a:rPr lang="fr-FR" smtClean="0"/>
              <a:t>16</a:t>
            </a:fld>
            <a:endParaRPr lang="fr-FR"/>
          </a:p>
        </p:txBody>
      </p:sp>
    </p:spTree>
    <p:extLst>
      <p:ext uri="{BB962C8B-B14F-4D97-AF65-F5344CB8AC3E}">
        <p14:creationId xmlns:p14="http://schemas.microsoft.com/office/powerpoint/2010/main" val="10331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Copie</a:t>
            </a:r>
            <a:r>
              <a:rPr lang="en-US">
                <a:cs typeface="Calibri"/>
              </a:rPr>
              <a:t> Clémence ?</a:t>
            </a:r>
          </a:p>
        </p:txBody>
      </p:sp>
      <p:sp>
        <p:nvSpPr>
          <p:cNvPr id="4" name="Slide Number Placeholder 3"/>
          <p:cNvSpPr>
            <a:spLocks noGrp="1"/>
          </p:cNvSpPr>
          <p:nvPr>
            <p:ph type="sldNum" sz="quarter" idx="5"/>
          </p:nvPr>
        </p:nvSpPr>
        <p:spPr/>
        <p:txBody>
          <a:bodyPr/>
          <a:lstStyle/>
          <a:p>
            <a:fld id="{FB01FE7B-A745-0F4C-8F8F-4A539C7BC37E}" type="slidenum">
              <a:rPr lang="fr-FR" smtClean="0"/>
              <a:t>17</a:t>
            </a:fld>
            <a:endParaRPr lang="fr-FR"/>
          </a:p>
        </p:txBody>
      </p:sp>
    </p:spTree>
    <p:extLst>
      <p:ext uri="{BB962C8B-B14F-4D97-AF65-F5344CB8AC3E}">
        <p14:creationId xmlns:p14="http://schemas.microsoft.com/office/powerpoint/2010/main" val="100732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Copie</a:t>
            </a:r>
            <a:r>
              <a:rPr lang="en-US">
                <a:cs typeface="Calibri"/>
              </a:rPr>
              <a:t> Clémence ?</a:t>
            </a:r>
          </a:p>
        </p:txBody>
      </p:sp>
      <p:sp>
        <p:nvSpPr>
          <p:cNvPr id="4" name="Slide Number Placeholder 3"/>
          <p:cNvSpPr>
            <a:spLocks noGrp="1"/>
          </p:cNvSpPr>
          <p:nvPr>
            <p:ph type="sldNum" sz="quarter" idx="5"/>
          </p:nvPr>
        </p:nvSpPr>
        <p:spPr/>
        <p:txBody>
          <a:bodyPr/>
          <a:lstStyle/>
          <a:p>
            <a:fld id="{FB01FE7B-A745-0F4C-8F8F-4A539C7BC37E}" type="slidenum">
              <a:rPr lang="fr-FR" smtClean="0"/>
              <a:t>18</a:t>
            </a:fld>
            <a:endParaRPr lang="fr-FR"/>
          </a:p>
        </p:txBody>
      </p:sp>
    </p:spTree>
    <p:extLst>
      <p:ext uri="{BB962C8B-B14F-4D97-AF65-F5344CB8AC3E}">
        <p14:creationId xmlns:p14="http://schemas.microsoft.com/office/powerpoint/2010/main" val="1198355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4.svg"/><Relationship Id="rId2" Type="http://schemas.openxmlformats.org/officeDocument/2006/relationships/image" Target="../media/image31.png"/><Relationship Id="rId1" Type="http://schemas.openxmlformats.org/officeDocument/2006/relationships/slideMaster" Target="../slideMasters/slideMaster1.xml"/><Relationship Id="rId6" Type="http://schemas.openxmlformats.org/officeDocument/2006/relationships/image" Target="../media/image33.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couverture 0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B0C2C9-1902-624B-9146-79D2DDC65B03}"/>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Graphique 12">
            <a:extLst>
              <a:ext uri="{FF2B5EF4-FFF2-40B4-BE49-F238E27FC236}">
                <a16:creationId xmlns:a16="http://schemas.microsoft.com/office/drawing/2014/main" id="{C0245D5C-C2A1-AB46-8F35-C6635EE1030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4" cy="6858000"/>
          </a:xfrm>
          <a:prstGeom prst="rect">
            <a:avLst/>
          </a:prstGeom>
        </p:spPr>
      </p:pic>
      <p:sp>
        <p:nvSpPr>
          <p:cNvPr id="2" name="Titre 1">
            <a:extLst>
              <a:ext uri="{FF2B5EF4-FFF2-40B4-BE49-F238E27FC236}">
                <a16:creationId xmlns:a16="http://schemas.microsoft.com/office/drawing/2014/main" id="{C9C5BE17-BDC9-B446-BAD1-23343A65D444}"/>
              </a:ext>
            </a:extLst>
          </p:cNvPr>
          <p:cNvSpPr>
            <a:spLocks noGrp="1"/>
          </p:cNvSpPr>
          <p:nvPr>
            <p:ph type="ctrTitle" hasCustomPrompt="1"/>
          </p:nvPr>
        </p:nvSpPr>
        <p:spPr>
          <a:xfrm>
            <a:off x="838200" y="2410549"/>
            <a:ext cx="6337852" cy="2387600"/>
          </a:xfrm>
        </p:spPr>
        <p:txBody>
          <a:bodyPr anchor="b">
            <a:noAutofit/>
          </a:bodyPr>
          <a:lstStyle>
            <a:lvl1pPr algn="l">
              <a:defRPr sz="6000" cap="all" baseline="0">
                <a:solidFill>
                  <a:schemeClr val="bg1"/>
                </a:solidFill>
              </a:defRPr>
            </a:lvl1pPr>
          </a:lstStyle>
          <a:p>
            <a:r>
              <a:rPr lang="fr-FR"/>
              <a:t>Titre de la présentation</a:t>
            </a:r>
          </a:p>
        </p:txBody>
      </p:sp>
      <p:sp>
        <p:nvSpPr>
          <p:cNvPr id="3" name="Sous-titre 2">
            <a:extLst>
              <a:ext uri="{FF2B5EF4-FFF2-40B4-BE49-F238E27FC236}">
                <a16:creationId xmlns:a16="http://schemas.microsoft.com/office/drawing/2014/main" id="{0E0F7E02-14D0-DE4E-9B4D-3CE67A3E8948}"/>
              </a:ext>
            </a:extLst>
          </p:cNvPr>
          <p:cNvSpPr>
            <a:spLocks noGrp="1"/>
          </p:cNvSpPr>
          <p:nvPr>
            <p:ph type="subTitle" idx="1"/>
          </p:nvPr>
        </p:nvSpPr>
        <p:spPr>
          <a:xfrm>
            <a:off x="838200" y="4798149"/>
            <a:ext cx="6337852" cy="463067"/>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Espace réservé du texte 15">
            <a:extLst>
              <a:ext uri="{FF2B5EF4-FFF2-40B4-BE49-F238E27FC236}">
                <a16:creationId xmlns:a16="http://schemas.microsoft.com/office/drawing/2014/main" id="{96E6A2D4-6C3A-9E48-8A8D-0F2C34BEA746}"/>
              </a:ext>
            </a:extLst>
          </p:cNvPr>
          <p:cNvSpPr>
            <a:spLocks noGrp="1"/>
          </p:cNvSpPr>
          <p:nvPr>
            <p:ph type="body" sz="quarter" idx="10" hasCustomPrompt="1"/>
          </p:nvPr>
        </p:nvSpPr>
        <p:spPr>
          <a:xfrm>
            <a:off x="838199" y="6039403"/>
            <a:ext cx="6337851" cy="288855"/>
          </a:xfrm>
        </p:spPr>
        <p:txBody>
          <a:bodyPr>
            <a:noAutofit/>
          </a:bodyPr>
          <a:lstStyle>
            <a:lvl1pPr>
              <a:buNone/>
              <a:defRPr sz="1200" cap="all"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Date</a:t>
            </a:r>
          </a:p>
        </p:txBody>
      </p:sp>
      <p:pic>
        <p:nvPicPr>
          <p:cNvPr id="11" name="Graphique 10">
            <a:extLst>
              <a:ext uri="{FF2B5EF4-FFF2-40B4-BE49-F238E27FC236}">
                <a16:creationId xmlns:a16="http://schemas.microsoft.com/office/drawing/2014/main" id="{DBB94375-7F80-3F49-95A5-59C0F1AA27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199" y="590067"/>
            <a:ext cx="2498465" cy="963020"/>
          </a:xfrm>
          <a:prstGeom prst="rect">
            <a:avLst/>
          </a:prstGeom>
        </p:spPr>
      </p:pic>
    </p:spTree>
    <p:extLst>
      <p:ext uri="{BB962C8B-B14F-4D97-AF65-F5344CB8AC3E}">
        <p14:creationId xmlns:p14="http://schemas.microsoft.com/office/powerpoint/2010/main" val="49955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texte 1er niveau ro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accent1"/>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1"/>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7" name="Rectangle 6">
            <a:extLst>
              <a:ext uri="{FF2B5EF4-FFF2-40B4-BE49-F238E27FC236}">
                <a16:creationId xmlns:a16="http://schemas.microsoft.com/office/drawing/2014/main" id="{6A1B55FC-5965-CE45-9EC4-7947036B8925}"/>
              </a:ext>
            </a:extLst>
          </p:cNvPr>
          <p:cNvSpPr/>
          <p:nvPr userDrawn="1"/>
        </p:nvSpPr>
        <p:spPr>
          <a:xfrm>
            <a:off x="12039601" y="0"/>
            <a:ext cx="1523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872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texte 1er niveau ver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accent3"/>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3"/>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7" name="Rectangle 6">
            <a:extLst>
              <a:ext uri="{FF2B5EF4-FFF2-40B4-BE49-F238E27FC236}">
                <a16:creationId xmlns:a16="http://schemas.microsoft.com/office/drawing/2014/main" id="{1C68F824-4FB2-0B4B-8390-B2792829ADFB}"/>
              </a:ext>
            </a:extLst>
          </p:cNvPr>
          <p:cNvSpPr/>
          <p:nvPr userDrawn="1"/>
        </p:nvSpPr>
        <p:spPr>
          <a:xfrm>
            <a:off x="12039601" y="0"/>
            <a:ext cx="1523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92835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exte 1er niveau jaun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accent4"/>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4"/>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7" name="Rectangle 6">
            <a:extLst>
              <a:ext uri="{FF2B5EF4-FFF2-40B4-BE49-F238E27FC236}">
                <a16:creationId xmlns:a16="http://schemas.microsoft.com/office/drawing/2014/main" id="{AB9F6EEB-4FEE-3049-A6AD-BAC50AD0C2BC}"/>
              </a:ext>
            </a:extLst>
          </p:cNvPr>
          <p:cNvSpPr/>
          <p:nvPr userDrawn="1"/>
        </p:nvSpPr>
        <p:spPr>
          <a:xfrm>
            <a:off x="12039601" y="0"/>
            <a:ext cx="1523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6978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texte 1er niveau turquois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accent6"/>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6"/>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7" name="Rectangle 6">
            <a:extLst>
              <a:ext uri="{FF2B5EF4-FFF2-40B4-BE49-F238E27FC236}">
                <a16:creationId xmlns:a16="http://schemas.microsoft.com/office/drawing/2014/main" id="{B452F05D-BCB0-DE46-886D-7ABB2E31C803}"/>
              </a:ext>
            </a:extLst>
          </p:cNvPr>
          <p:cNvSpPr/>
          <p:nvPr userDrawn="1"/>
        </p:nvSpPr>
        <p:spPr>
          <a:xfrm>
            <a:off x="12039601" y="0"/>
            <a:ext cx="1523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47171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2 colonne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C99C76F-E2A6-D743-A5C9-CE66C47D43D6}"/>
              </a:ext>
            </a:extLst>
          </p:cNvPr>
          <p:cNvSpPr>
            <a:spLocks noGrp="1"/>
          </p:cNvSpPr>
          <p:nvPr>
            <p:ph sz="half" idx="2"/>
          </p:nvPr>
        </p:nvSpPr>
        <p:spPr>
          <a:xfrm>
            <a:off x="6480310" y="1090369"/>
            <a:ext cx="5327376" cy="4843292"/>
          </a:xfrm>
        </p:spPr>
        <p:txBody>
          <a:bodyPr/>
          <a:lstStyle>
            <a:lvl1pPr>
              <a:defRPr b="1">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201341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exte / contenu ble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505883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texte / contenu oran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tx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9" name="Espace réservé du contenu 12">
            <a:extLst>
              <a:ext uri="{FF2B5EF4-FFF2-40B4-BE49-F238E27FC236}">
                <a16:creationId xmlns:a16="http://schemas.microsoft.com/office/drawing/2014/main" id="{A5F4D326-A029-4F4B-B589-D0212FB6D746}"/>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3544268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texte / contenu turquoi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tx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9" name="Espace réservé du contenu 12">
            <a:extLst>
              <a:ext uri="{FF2B5EF4-FFF2-40B4-BE49-F238E27FC236}">
                <a16:creationId xmlns:a16="http://schemas.microsoft.com/office/drawing/2014/main" id="{7F6262B8-ABF4-7445-9BB2-1DD46C0CA5A7}"/>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34828280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texte / contenu ver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accent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4"/>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9" name="Espace réservé du contenu 12">
            <a:extLst>
              <a:ext uri="{FF2B5EF4-FFF2-40B4-BE49-F238E27FC236}">
                <a16:creationId xmlns:a16="http://schemas.microsoft.com/office/drawing/2014/main" id="{7F6262B8-ABF4-7445-9BB2-1DD46C0CA5A7}"/>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701121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texte / contenu jau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bg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9" name="Espace réservé du contenu 12">
            <a:extLst>
              <a:ext uri="{FF2B5EF4-FFF2-40B4-BE49-F238E27FC236}">
                <a16:creationId xmlns:a16="http://schemas.microsoft.com/office/drawing/2014/main" id="{7F6262B8-ABF4-7445-9BB2-1DD46C0CA5A7}"/>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2263775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couverture 0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587622-53CA-EF4E-ABA9-D790B90A77E2}"/>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a:extLst>
              <a:ext uri="{FF2B5EF4-FFF2-40B4-BE49-F238E27FC236}">
                <a16:creationId xmlns:a16="http://schemas.microsoft.com/office/drawing/2014/main" id="{ED71F10A-41D8-7D48-A1F6-106FA88617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4" cy="6858000"/>
          </a:xfrm>
          <a:prstGeom prst="rect">
            <a:avLst/>
          </a:prstGeom>
        </p:spPr>
      </p:pic>
      <p:pic>
        <p:nvPicPr>
          <p:cNvPr id="9" name="Graphique 8">
            <a:extLst>
              <a:ext uri="{FF2B5EF4-FFF2-40B4-BE49-F238E27FC236}">
                <a16:creationId xmlns:a16="http://schemas.microsoft.com/office/drawing/2014/main" id="{68BF1875-00A5-D444-999B-A5D63A887A6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199" y="590067"/>
            <a:ext cx="2498465" cy="963020"/>
          </a:xfrm>
          <a:prstGeom prst="rect">
            <a:avLst/>
          </a:prstGeom>
        </p:spPr>
      </p:pic>
      <p:sp>
        <p:nvSpPr>
          <p:cNvPr id="2" name="Titre 1">
            <a:extLst>
              <a:ext uri="{FF2B5EF4-FFF2-40B4-BE49-F238E27FC236}">
                <a16:creationId xmlns:a16="http://schemas.microsoft.com/office/drawing/2014/main" id="{C9C5BE17-BDC9-B446-BAD1-23343A65D444}"/>
              </a:ext>
            </a:extLst>
          </p:cNvPr>
          <p:cNvSpPr>
            <a:spLocks noGrp="1"/>
          </p:cNvSpPr>
          <p:nvPr>
            <p:ph type="ctrTitle" hasCustomPrompt="1"/>
          </p:nvPr>
        </p:nvSpPr>
        <p:spPr>
          <a:xfrm>
            <a:off x="838200" y="2410549"/>
            <a:ext cx="6337852" cy="2387600"/>
          </a:xfrm>
        </p:spPr>
        <p:txBody>
          <a:bodyPr anchor="b">
            <a:noAutofit/>
          </a:bodyPr>
          <a:lstStyle>
            <a:lvl1pPr algn="l">
              <a:defRPr sz="6000" cap="all" baseline="0">
                <a:solidFill>
                  <a:schemeClr val="bg1"/>
                </a:solidFill>
              </a:defRPr>
            </a:lvl1pPr>
          </a:lstStyle>
          <a:p>
            <a:r>
              <a:rPr lang="fr-FR"/>
              <a:t>Titre de la présentation</a:t>
            </a:r>
          </a:p>
        </p:txBody>
      </p:sp>
      <p:sp>
        <p:nvSpPr>
          <p:cNvPr id="3" name="Sous-titre 2">
            <a:extLst>
              <a:ext uri="{FF2B5EF4-FFF2-40B4-BE49-F238E27FC236}">
                <a16:creationId xmlns:a16="http://schemas.microsoft.com/office/drawing/2014/main" id="{0E0F7E02-14D0-DE4E-9B4D-3CE67A3E8948}"/>
              </a:ext>
            </a:extLst>
          </p:cNvPr>
          <p:cNvSpPr>
            <a:spLocks noGrp="1"/>
          </p:cNvSpPr>
          <p:nvPr>
            <p:ph type="subTitle" idx="1"/>
          </p:nvPr>
        </p:nvSpPr>
        <p:spPr>
          <a:xfrm>
            <a:off x="838200" y="4798149"/>
            <a:ext cx="6337852" cy="463067"/>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Espace réservé du texte 15">
            <a:extLst>
              <a:ext uri="{FF2B5EF4-FFF2-40B4-BE49-F238E27FC236}">
                <a16:creationId xmlns:a16="http://schemas.microsoft.com/office/drawing/2014/main" id="{96E6A2D4-6C3A-9E48-8A8D-0F2C34BEA746}"/>
              </a:ext>
            </a:extLst>
          </p:cNvPr>
          <p:cNvSpPr>
            <a:spLocks noGrp="1"/>
          </p:cNvSpPr>
          <p:nvPr>
            <p:ph type="body" sz="quarter" idx="10" hasCustomPrompt="1"/>
          </p:nvPr>
        </p:nvSpPr>
        <p:spPr>
          <a:xfrm>
            <a:off x="838199" y="6039403"/>
            <a:ext cx="6337851" cy="288855"/>
          </a:xfrm>
        </p:spPr>
        <p:txBody>
          <a:bodyPr>
            <a:noAutofit/>
          </a:bodyPr>
          <a:lstStyle>
            <a:lvl1pPr>
              <a:buNone/>
              <a:defRPr sz="1200" cap="all"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Date</a:t>
            </a:r>
          </a:p>
        </p:txBody>
      </p:sp>
    </p:spTree>
    <p:extLst>
      <p:ext uri="{BB962C8B-B14F-4D97-AF65-F5344CB8AC3E}">
        <p14:creationId xmlns:p14="http://schemas.microsoft.com/office/powerpoint/2010/main" val="319458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texte / contenu 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4BF7868-1F19-234B-BB44-8B537A85DBE8}"/>
              </a:ext>
            </a:extLst>
          </p:cNvPr>
          <p:cNvSpPr/>
          <p:nvPr userDrawn="1"/>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384313" y="1090369"/>
            <a:ext cx="5327373" cy="4843292"/>
          </a:xfrm>
        </p:spPr>
        <p:txBody>
          <a:bodyPr/>
          <a:lstStyle>
            <a:lvl1pPr>
              <a:defRPr b="1">
                <a:solidFill>
                  <a:schemeClr val="accent4"/>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5327373" cy="643060"/>
          </a:xfrm>
        </p:spPr>
        <p:txBody>
          <a:bodyPr>
            <a:normAutofit/>
          </a:bodyPr>
          <a:lstStyle>
            <a:lvl1pPr>
              <a:defRPr sz="3000">
                <a:solidFill>
                  <a:schemeClr val="bg1"/>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4"/>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9" name="Espace réservé du contenu 12">
            <a:extLst>
              <a:ext uri="{FF2B5EF4-FFF2-40B4-BE49-F238E27FC236}">
                <a16:creationId xmlns:a16="http://schemas.microsoft.com/office/drawing/2014/main" id="{7F6262B8-ABF4-7445-9BB2-1DD46C0CA5A7}"/>
              </a:ext>
            </a:extLst>
          </p:cNvPr>
          <p:cNvSpPr>
            <a:spLocks noGrp="1"/>
          </p:cNvSpPr>
          <p:nvPr>
            <p:ph sz="quarter" idx="14" hasCustomPrompt="1"/>
          </p:nvPr>
        </p:nvSpPr>
        <p:spPr>
          <a:xfrm>
            <a:off x="6480311" y="1090369"/>
            <a:ext cx="5327376" cy="4843292"/>
          </a:xfrm>
        </p:spPr>
        <p:txBody>
          <a:bodyPr anchor="ctr"/>
          <a:lstStyle>
            <a:lvl1pPr marL="0" indent="0" algn="ctr">
              <a:buNone/>
              <a:defRPr/>
            </a:lvl1pPr>
          </a:lstStyle>
          <a:p>
            <a:pPr lvl="0"/>
            <a:r>
              <a:rPr lang="en-US" err="1"/>
              <a:t>Contenu</a:t>
            </a:r>
            <a:endParaRPr lang="en-US"/>
          </a:p>
        </p:txBody>
      </p:sp>
    </p:spTree>
    <p:extLst>
      <p:ext uri="{BB962C8B-B14F-4D97-AF65-F5344CB8AC3E}">
        <p14:creationId xmlns:p14="http://schemas.microsoft.com/office/powerpoint/2010/main" val="408578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contenu / texte orang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6480314" y="1090369"/>
            <a:ext cx="5327373" cy="4843292"/>
          </a:xfrm>
        </p:spPr>
        <p:txBody>
          <a:bodyPr/>
          <a:lstStyle>
            <a:lvl1pPr>
              <a:defRPr b="1">
                <a:solidFill>
                  <a:schemeClr val="bg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384310" y="1090369"/>
            <a:ext cx="5327376" cy="4843292"/>
          </a:xfrm>
        </p:spPr>
        <p:txBody>
          <a:bodyPr anchor="ctr"/>
          <a:lstStyle>
            <a:lvl1pPr marL="0" indent="0" algn="ctr">
              <a:buNone/>
              <a:defRPr/>
            </a:lvl1pPr>
          </a:lstStyle>
          <a:p>
            <a:pPr lvl="0"/>
            <a:r>
              <a:rPr lang="en-US" err="1"/>
              <a:t>Contenu</a:t>
            </a:r>
            <a:endParaRPr lang="en-US"/>
          </a:p>
        </p:txBody>
      </p:sp>
      <p:sp>
        <p:nvSpPr>
          <p:cNvPr id="9" name="Rectangle 8">
            <a:extLst>
              <a:ext uri="{FF2B5EF4-FFF2-40B4-BE49-F238E27FC236}">
                <a16:creationId xmlns:a16="http://schemas.microsoft.com/office/drawing/2014/main" id="{EA467F4F-112D-A642-8273-B8FAD7DA945C}"/>
              </a:ext>
            </a:extLst>
          </p:cNvPr>
          <p:cNvSpPr/>
          <p:nvPr userDrawn="1"/>
        </p:nvSpPr>
        <p:spPr>
          <a:xfrm>
            <a:off x="0" y="0"/>
            <a:ext cx="1523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325063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contenu / texte turquois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6480314" y="1090369"/>
            <a:ext cx="5327373" cy="4843292"/>
          </a:xfrm>
        </p:spPr>
        <p:txBody>
          <a:bodyPr/>
          <a:lstStyle>
            <a:lvl1pPr>
              <a:defRPr b="1">
                <a:solidFill>
                  <a:schemeClr val="accent6"/>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6"/>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384310" y="1090369"/>
            <a:ext cx="5327376" cy="4843292"/>
          </a:xfrm>
        </p:spPr>
        <p:txBody>
          <a:bodyPr anchor="ctr"/>
          <a:lstStyle>
            <a:lvl1pPr marL="0" indent="0" algn="ctr">
              <a:buNone/>
              <a:defRPr/>
            </a:lvl1pPr>
          </a:lstStyle>
          <a:p>
            <a:pPr lvl="0"/>
            <a:r>
              <a:rPr lang="en-US" err="1"/>
              <a:t>Contenu</a:t>
            </a:r>
            <a:endParaRPr lang="en-US"/>
          </a:p>
        </p:txBody>
      </p:sp>
      <p:sp>
        <p:nvSpPr>
          <p:cNvPr id="9" name="Rectangle 8">
            <a:extLst>
              <a:ext uri="{FF2B5EF4-FFF2-40B4-BE49-F238E27FC236}">
                <a16:creationId xmlns:a16="http://schemas.microsoft.com/office/drawing/2014/main" id="{EA467F4F-112D-A642-8273-B8FAD7DA945C}"/>
              </a:ext>
            </a:extLst>
          </p:cNvPr>
          <p:cNvSpPr/>
          <p:nvPr userDrawn="1"/>
        </p:nvSpPr>
        <p:spPr>
          <a:xfrm>
            <a:off x="0" y="0"/>
            <a:ext cx="1523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90265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contenu / texte vert">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6480314" y="1090369"/>
            <a:ext cx="5327373" cy="4843292"/>
          </a:xfrm>
        </p:spPr>
        <p:txBody>
          <a:bodyPr/>
          <a:lstStyle>
            <a:lvl1pPr>
              <a:defRPr b="1">
                <a:solidFill>
                  <a:schemeClr val="accent3"/>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3"/>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384310" y="1090369"/>
            <a:ext cx="5327376" cy="4843292"/>
          </a:xfrm>
        </p:spPr>
        <p:txBody>
          <a:bodyPr anchor="ctr"/>
          <a:lstStyle>
            <a:lvl1pPr marL="0" indent="0" algn="ctr">
              <a:buNone/>
              <a:defRPr/>
            </a:lvl1pPr>
          </a:lstStyle>
          <a:p>
            <a:pPr lvl="0"/>
            <a:r>
              <a:rPr lang="en-US" err="1"/>
              <a:t>Contenu</a:t>
            </a:r>
            <a:endParaRPr lang="en-US"/>
          </a:p>
        </p:txBody>
      </p:sp>
      <p:sp>
        <p:nvSpPr>
          <p:cNvPr id="9" name="Rectangle 8">
            <a:extLst>
              <a:ext uri="{FF2B5EF4-FFF2-40B4-BE49-F238E27FC236}">
                <a16:creationId xmlns:a16="http://schemas.microsoft.com/office/drawing/2014/main" id="{EA467F4F-112D-A642-8273-B8FAD7DA945C}"/>
              </a:ext>
            </a:extLst>
          </p:cNvPr>
          <p:cNvSpPr/>
          <p:nvPr userDrawn="1"/>
        </p:nvSpPr>
        <p:spPr>
          <a:xfrm>
            <a:off x="0" y="0"/>
            <a:ext cx="1523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22824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contenu / texte jaun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6480314" y="1090369"/>
            <a:ext cx="5327373" cy="4843292"/>
          </a:xfrm>
        </p:spPr>
        <p:txBody>
          <a:bodyPr/>
          <a:lstStyle>
            <a:lvl1pPr>
              <a:defRPr b="1">
                <a:solidFill>
                  <a:schemeClr val="accent4"/>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4"/>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384310" y="1090369"/>
            <a:ext cx="5327376" cy="4843292"/>
          </a:xfrm>
        </p:spPr>
        <p:txBody>
          <a:bodyPr anchor="ctr"/>
          <a:lstStyle>
            <a:lvl1pPr marL="0" indent="0" algn="ctr">
              <a:buNone/>
              <a:defRPr/>
            </a:lvl1pPr>
          </a:lstStyle>
          <a:p>
            <a:pPr lvl="0"/>
            <a:r>
              <a:rPr lang="en-US" err="1"/>
              <a:t>Contenu</a:t>
            </a:r>
            <a:endParaRPr lang="en-US"/>
          </a:p>
        </p:txBody>
      </p:sp>
      <p:sp>
        <p:nvSpPr>
          <p:cNvPr id="9" name="Rectangle 8">
            <a:extLst>
              <a:ext uri="{FF2B5EF4-FFF2-40B4-BE49-F238E27FC236}">
                <a16:creationId xmlns:a16="http://schemas.microsoft.com/office/drawing/2014/main" id="{EA467F4F-112D-A642-8273-B8FAD7DA945C}"/>
              </a:ext>
            </a:extLst>
          </p:cNvPr>
          <p:cNvSpPr/>
          <p:nvPr userDrawn="1"/>
        </p:nvSpPr>
        <p:spPr>
          <a:xfrm>
            <a:off x="0" y="0"/>
            <a:ext cx="1523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74257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lide contenu / texte rose">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9E6545-89DF-3843-8179-6FBE75F395B7}"/>
              </a:ext>
            </a:extLst>
          </p:cNvPr>
          <p:cNvSpPr>
            <a:spLocks noGrp="1"/>
          </p:cNvSpPr>
          <p:nvPr>
            <p:ph sz="half" idx="1"/>
          </p:nvPr>
        </p:nvSpPr>
        <p:spPr>
          <a:xfrm>
            <a:off x="6480314" y="1090369"/>
            <a:ext cx="5327373" cy="4843292"/>
          </a:xfrm>
        </p:spPr>
        <p:txBody>
          <a:bodyPr/>
          <a:lstStyle>
            <a:lvl1pPr>
              <a:defRPr b="1">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Titre 1">
            <a:extLst>
              <a:ext uri="{FF2B5EF4-FFF2-40B4-BE49-F238E27FC236}">
                <a16:creationId xmlns:a16="http://schemas.microsoft.com/office/drawing/2014/main" id="{29C2878E-98CC-C142-92E7-3D9742D1DB13}"/>
              </a:ext>
            </a:extLst>
          </p:cNvPr>
          <p:cNvSpPr>
            <a:spLocks noGrp="1"/>
          </p:cNvSpPr>
          <p:nvPr>
            <p:ph type="title"/>
          </p:nvPr>
        </p:nvSpPr>
        <p:spPr>
          <a:xfrm>
            <a:off x="384313" y="365126"/>
            <a:ext cx="11423374" cy="643060"/>
          </a:xfrm>
        </p:spPr>
        <p:txBody>
          <a:bodyPr>
            <a:normAutofit/>
          </a:bodyPr>
          <a:lstStyle>
            <a:lvl1pPr>
              <a:defRPr sz="3000">
                <a:solidFill>
                  <a:schemeClr val="tx2"/>
                </a:solidFill>
              </a:defRPr>
            </a:lvl1pPr>
          </a:lstStyle>
          <a:p>
            <a:r>
              <a:rPr lang="fr-FR"/>
              <a:t>Modifiez le style du titre</a:t>
            </a:r>
          </a:p>
        </p:txBody>
      </p:sp>
      <p:sp>
        <p:nvSpPr>
          <p:cNvPr id="10" name="Espace réservé du numéro de diapositive 5">
            <a:extLst>
              <a:ext uri="{FF2B5EF4-FFF2-40B4-BE49-F238E27FC236}">
                <a16:creationId xmlns:a16="http://schemas.microsoft.com/office/drawing/2014/main" id="{BADC255C-B95E-2646-9870-E7859F4FBE3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accent1"/>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1" name="Graphique 10">
            <a:extLst>
              <a:ext uri="{FF2B5EF4-FFF2-40B4-BE49-F238E27FC236}">
                <a16:creationId xmlns:a16="http://schemas.microsoft.com/office/drawing/2014/main" id="{947975ED-A291-8040-9542-9125300770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14" name="Espace réservé du contenu 12">
            <a:extLst>
              <a:ext uri="{FF2B5EF4-FFF2-40B4-BE49-F238E27FC236}">
                <a16:creationId xmlns:a16="http://schemas.microsoft.com/office/drawing/2014/main" id="{702A5EC1-7CA7-6140-9FA2-31A0604E1F41}"/>
              </a:ext>
            </a:extLst>
          </p:cNvPr>
          <p:cNvSpPr>
            <a:spLocks noGrp="1"/>
          </p:cNvSpPr>
          <p:nvPr>
            <p:ph sz="quarter" idx="14" hasCustomPrompt="1"/>
          </p:nvPr>
        </p:nvSpPr>
        <p:spPr>
          <a:xfrm>
            <a:off x="384310" y="1090369"/>
            <a:ext cx="5327376" cy="4843292"/>
          </a:xfrm>
        </p:spPr>
        <p:txBody>
          <a:bodyPr anchor="ctr"/>
          <a:lstStyle>
            <a:lvl1pPr marL="0" indent="0" algn="ctr">
              <a:buNone/>
              <a:defRPr/>
            </a:lvl1pPr>
          </a:lstStyle>
          <a:p>
            <a:pPr lvl="0"/>
            <a:r>
              <a:rPr lang="en-US" err="1"/>
              <a:t>Contenu</a:t>
            </a:r>
            <a:endParaRPr lang="en-US"/>
          </a:p>
        </p:txBody>
      </p:sp>
      <p:sp>
        <p:nvSpPr>
          <p:cNvPr id="9" name="Rectangle 8">
            <a:extLst>
              <a:ext uri="{FF2B5EF4-FFF2-40B4-BE49-F238E27FC236}">
                <a16:creationId xmlns:a16="http://schemas.microsoft.com/office/drawing/2014/main" id="{EA467F4F-112D-A642-8273-B8FAD7DA945C}"/>
              </a:ext>
            </a:extLst>
          </p:cNvPr>
          <p:cNvSpPr/>
          <p:nvPr userDrawn="1"/>
        </p:nvSpPr>
        <p:spPr>
          <a:xfrm>
            <a:off x="0" y="0"/>
            <a:ext cx="1523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80226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titre seul 01">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6C13BE3-243B-2943-AADD-2A3EF81B844E}"/>
              </a:ext>
            </a:extLst>
          </p:cNvPr>
          <p:cNvSpPr>
            <a:spLocks noGrp="1"/>
          </p:cNvSpPr>
          <p:nvPr>
            <p:ph type="title"/>
          </p:nvPr>
        </p:nvSpPr>
        <p:spPr>
          <a:xfrm>
            <a:off x="384313" y="365126"/>
            <a:ext cx="11423374" cy="643060"/>
          </a:xfrm>
        </p:spPr>
        <p:txBody>
          <a:bodyPr>
            <a:normAutofit/>
          </a:bodyPr>
          <a:lstStyle>
            <a:lvl1pPr>
              <a:defRPr sz="3000"/>
            </a:lvl1pPr>
          </a:lstStyle>
          <a:p>
            <a:r>
              <a:rPr lang="fr-FR"/>
              <a:t>Modifiez le style du titre</a:t>
            </a:r>
          </a:p>
        </p:txBody>
      </p:sp>
      <p:sp>
        <p:nvSpPr>
          <p:cNvPr id="9" name="Espace réservé du numéro de diapositive 5">
            <a:extLst>
              <a:ext uri="{FF2B5EF4-FFF2-40B4-BE49-F238E27FC236}">
                <a16:creationId xmlns:a16="http://schemas.microsoft.com/office/drawing/2014/main" id="{F7A92F8F-050F-894C-800B-4C690DC202D9}"/>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0" name="Graphique 9">
            <a:extLst>
              <a:ext uri="{FF2B5EF4-FFF2-40B4-BE49-F238E27FC236}">
                <a16:creationId xmlns:a16="http://schemas.microsoft.com/office/drawing/2014/main" id="{B6034727-5DDC-D842-8828-6875198307C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3422192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titre seul 02">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8D0748B-544E-9344-89D8-BFD098C0BB0E}"/>
              </a:ext>
            </a:extLst>
          </p:cNvPr>
          <p:cNvSpPr>
            <a:spLocks noGrp="1"/>
          </p:cNvSpPr>
          <p:nvPr>
            <p:ph type="title" hasCustomPrompt="1"/>
          </p:nvPr>
        </p:nvSpPr>
        <p:spPr>
          <a:xfrm rot="5400000">
            <a:off x="-2718465" y="2919091"/>
            <a:ext cx="5936976" cy="1172032"/>
          </a:xfrm>
        </p:spPr>
        <p:txBody>
          <a:bodyPr>
            <a:noAutofit/>
          </a:bodyPr>
          <a:lstStyle>
            <a:lvl1pPr>
              <a:defRPr sz="6000"/>
            </a:lvl1pPr>
          </a:lstStyle>
          <a:p>
            <a:r>
              <a:rPr lang="fr-FR"/>
              <a:t>TITRE</a:t>
            </a:r>
          </a:p>
        </p:txBody>
      </p:sp>
      <p:sp>
        <p:nvSpPr>
          <p:cNvPr id="9" name="Espace réservé du numéro de diapositive 5">
            <a:extLst>
              <a:ext uri="{FF2B5EF4-FFF2-40B4-BE49-F238E27FC236}">
                <a16:creationId xmlns:a16="http://schemas.microsoft.com/office/drawing/2014/main" id="{53D2D27B-7475-4E44-957E-235999972447}"/>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10" name="Graphique 9">
            <a:extLst>
              <a:ext uri="{FF2B5EF4-FFF2-40B4-BE49-F238E27FC236}">
                <a16:creationId xmlns:a16="http://schemas.microsoft.com/office/drawing/2014/main" id="{1B1159CA-14BC-A140-A85A-4D4411125B3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2204294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image">
    <p:spTree>
      <p:nvGrpSpPr>
        <p:cNvPr id="1" name=""/>
        <p:cNvGrpSpPr/>
        <p:nvPr/>
      </p:nvGrpSpPr>
      <p:grpSpPr>
        <a:xfrm>
          <a:off x="0" y="0"/>
          <a:ext cx="0" cy="0"/>
          <a:chOff x="0" y="0"/>
          <a:chExt cx="0" cy="0"/>
        </a:xfrm>
      </p:grpSpPr>
      <p:sp>
        <p:nvSpPr>
          <p:cNvPr id="3" name="Espace réservé pour une image  2">
            <a:extLst>
              <a:ext uri="{FF2B5EF4-FFF2-40B4-BE49-F238E27FC236}">
                <a16:creationId xmlns:a16="http://schemas.microsoft.com/office/drawing/2014/main" id="{EF8D6F08-6891-D841-BB3A-717860B099C9}"/>
              </a:ext>
            </a:extLst>
          </p:cNvPr>
          <p:cNvSpPr>
            <a:spLocks noGrp="1"/>
          </p:cNvSpPr>
          <p:nvPr>
            <p:ph type="pic" sz="quarter" idx="13"/>
          </p:nvPr>
        </p:nvSpPr>
        <p:spPr>
          <a:xfrm>
            <a:off x="6096001" y="0"/>
            <a:ext cx="6096000" cy="6858000"/>
          </a:xfrm>
        </p:spPr>
        <p:txBody>
          <a:bodyPr anchor="ctr"/>
          <a:lstStyle>
            <a:lvl1pPr marL="0" indent="0" algn="ctr">
              <a:buNone/>
              <a:defRPr/>
            </a:lvl1pPr>
          </a:lstStyle>
          <a:p>
            <a:endParaRPr lang="fr-FR"/>
          </a:p>
        </p:txBody>
      </p:sp>
      <p:sp>
        <p:nvSpPr>
          <p:cNvPr id="5" name="Espace réservé du numéro de diapositive 5">
            <a:extLst>
              <a:ext uri="{FF2B5EF4-FFF2-40B4-BE49-F238E27FC236}">
                <a16:creationId xmlns:a16="http://schemas.microsoft.com/office/drawing/2014/main" id="{6513F23E-DEFF-4945-8C65-982E65C559C6}"/>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8" name="Graphique 7">
            <a:extLst>
              <a:ext uri="{FF2B5EF4-FFF2-40B4-BE49-F238E27FC236}">
                <a16:creationId xmlns:a16="http://schemas.microsoft.com/office/drawing/2014/main" id="{DD33578C-AC67-BD45-B489-00EB97A811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2863752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lide 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C51D9D8-4C91-5F46-8552-3EAF5CC41F90}"/>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7" name="Graphique 6">
            <a:extLst>
              <a:ext uri="{FF2B5EF4-FFF2-40B4-BE49-F238E27FC236}">
                <a16:creationId xmlns:a16="http://schemas.microsoft.com/office/drawing/2014/main" id="{99E6C3D3-8134-DC43-9F0A-A4CB7E9F298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413707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couverture 0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61AE33-4819-5842-8983-ED45B14D9805}"/>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que 7">
            <a:extLst>
              <a:ext uri="{FF2B5EF4-FFF2-40B4-BE49-F238E27FC236}">
                <a16:creationId xmlns:a16="http://schemas.microsoft.com/office/drawing/2014/main" id="{275C9532-85C0-074F-9199-23DC783B9E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4" cy="6858000"/>
          </a:xfrm>
          <a:prstGeom prst="rect">
            <a:avLst/>
          </a:prstGeom>
        </p:spPr>
      </p:pic>
      <p:pic>
        <p:nvPicPr>
          <p:cNvPr id="9" name="Graphique 8">
            <a:extLst>
              <a:ext uri="{FF2B5EF4-FFF2-40B4-BE49-F238E27FC236}">
                <a16:creationId xmlns:a16="http://schemas.microsoft.com/office/drawing/2014/main" id="{F26A7971-B4DE-F741-8A7E-E6FD0875A65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199" y="590067"/>
            <a:ext cx="2498465" cy="963020"/>
          </a:xfrm>
          <a:prstGeom prst="rect">
            <a:avLst/>
          </a:prstGeom>
        </p:spPr>
      </p:pic>
      <p:sp>
        <p:nvSpPr>
          <p:cNvPr id="2" name="Titre 1">
            <a:extLst>
              <a:ext uri="{FF2B5EF4-FFF2-40B4-BE49-F238E27FC236}">
                <a16:creationId xmlns:a16="http://schemas.microsoft.com/office/drawing/2014/main" id="{C9C5BE17-BDC9-B446-BAD1-23343A65D444}"/>
              </a:ext>
            </a:extLst>
          </p:cNvPr>
          <p:cNvSpPr>
            <a:spLocks noGrp="1"/>
          </p:cNvSpPr>
          <p:nvPr>
            <p:ph type="ctrTitle" hasCustomPrompt="1"/>
          </p:nvPr>
        </p:nvSpPr>
        <p:spPr>
          <a:xfrm>
            <a:off x="838200" y="2410549"/>
            <a:ext cx="6337852" cy="2387600"/>
          </a:xfrm>
        </p:spPr>
        <p:txBody>
          <a:bodyPr anchor="b">
            <a:noAutofit/>
          </a:bodyPr>
          <a:lstStyle>
            <a:lvl1pPr algn="l">
              <a:defRPr sz="6000" cap="all" baseline="0">
                <a:solidFill>
                  <a:schemeClr val="bg1"/>
                </a:solidFill>
              </a:defRPr>
            </a:lvl1pPr>
          </a:lstStyle>
          <a:p>
            <a:r>
              <a:rPr lang="fr-FR"/>
              <a:t>Titre de la présentation</a:t>
            </a:r>
          </a:p>
        </p:txBody>
      </p:sp>
      <p:sp>
        <p:nvSpPr>
          <p:cNvPr id="3" name="Sous-titre 2">
            <a:extLst>
              <a:ext uri="{FF2B5EF4-FFF2-40B4-BE49-F238E27FC236}">
                <a16:creationId xmlns:a16="http://schemas.microsoft.com/office/drawing/2014/main" id="{0E0F7E02-14D0-DE4E-9B4D-3CE67A3E8948}"/>
              </a:ext>
            </a:extLst>
          </p:cNvPr>
          <p:cNvSpPr>
            <a:spLocks noGrp="1"/>
          </p:cNvSpPr>
          <p:nvPr>
            <p:ph type="subTitle" idx="1"/>
          </p:nvPr>
        </p:nvSpPr>
        <p:spPr>
          <a:xfrm>
            <a:off x="838200" y="4798149"/>
            <a:ext cx="6337852" cy="463067"/>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6" name="Espace réservé du texte 15">
            <a:extLst>
              <a:ext uri="{FF2B5EF4-FFF2-40B4-BE49-F238E27FC236}">
                <a16:creationId xmlns:a16="http://schemas.microsoft.com/office/drawing/2014/main" id="{96E6A2D4-6C3A-9E48-8A8D-0F2C34BEA746}"/>
              </a:ext>
            </a:extLst>
          </p:cNvPr>
          <p:cNvSpPr>
            <a:spLocks noGrp="1"/>
          </p:cNvSpPr>
          <p:nvPr>
            <p:ph type="body" sz="quarter" idx="10" hasCustomPrompt="1"/>
          </p:nvPr>
        </p:nvSpPr>
        <p:spPr>
          <a:xfrm>
            <a:off x="838199" y="6039403"/>
            <a:ext cx="6337851" cy="288855"/>
          </a:xfrm>
        </p:spPr>
        <p:txBody>
          <a:bodyPr>
            <a:noAutofit/>
          </a:bodyPr>
          <a:lstStyle>
            <a:lvl1pPr>
              <a:buNone/>
              <a:defRPr sz="1200" cap="all" spc="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Date</a:t>
            </a:r>
          </a:p>
        </p:txBody>
      </p:sp>
    </p:spTree>
    <p:extLst>
      <p:ext uri="{BB962C8B-B14F-4D97-AF65-F5344CB8AC3E}">
        <p14:creationId xmlns:p14="http://schemas.microsoft.com/office/powerpoint/2010/main" val="36321866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contac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BC56BF-58BE-C947-BEEB-AA05AACB0835}"/>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Graphique 18">
            <a:extLst>
              <a:ext uri="{FF2B5EF4-FFF2-40B4-BE49-F238E27FC236}">
                <a16:creationId xmlns:a16="http://schemas.microsoft.com/office/drawing/2014/main" id="{2CAA2308-0F4F-B24A-9578-5E212ECAC0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
            <a:ext cx="12192000" cy="6858002"/>
          </a:xfrm>
          <a:prstGeom prst="rect">
            <a:avLst/>
          </a:prstGeom>
        </p:spPr>
      </p:pic>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1"/>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sp>
        <p:nvSpPr>
          <p:cNvPr id="9" name="Espace réservé du contenu 2">
            <a:extLst>
              <a:ext uri="{FF2B5EF4-FFF2-40B4-BE49-F238E27FC236}">
                <a16:creationId xmlns:a16="http://schemas.microsoft.com/office/drawing/2014/main" id="{04C516A4-59CE-8147-A7BE-A1B07A124BD5}"/>
              </a:ext>
            </a:extLst>
          </p:cNvPr>
          <p:cNvSpPr>
            <a:spLocks noGrp="1"/>
          </p:cNvSpPr>
          <p:nvPr>
            <p:ph idx="13" hasCustomPrompt="1"/>
          </p:nvPr>
        </p:nvSpPr>
        <p:spPr>
          <a:xfrm>
            <a:off x="3127995" y="3982921"/>
            <a:ext cx="2743200" cy="152208"/>
          </a:xfrm>
        </p:spPr>
        <p:txBody>
          <a:bodyPr anchor="ctr">
            <a:noAutofit/>
          </a:bodyPr>
          <a:lstStyle>
            <a:lvl1pPr marL="0" indent="0">
              <a:buNone/>
              <a:defRPr sz="1800" b="1" cap="all" baseline="0">
                <a:solidFill>
                  <a:schemeClr val="bg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fr-FR"/>
              <a:t>Prénom Nom</a:t>
            </a:r>
          </a:p>
        </p:txBody>
      </p:sp>
      <p:sp>
        <p:nvSpPr>
          <p:cNvPr id="22" name="Espace réservé du contenu 2">
            <a:extLst>
              <a:ext uri="{FF2B5EF4-FFF2-40B4-BE49-F238E27FC236}">
                <a16:creationId xmlns:a16="http://schemas.microsoft.com/office/drawing/2014/main" id="{F1F63C00-788A-DE46-8946-597ECE20857A}"/>
              </a:ext>
            </a:extLst>
          </p:cNvPr>
          <p:cNvSpPr>
            <a:spLocks noGrp="1"/>
          </p:cNvSpPr>
          <p:nvPr>
            <p:ph idx="24" hasCustomPrompt="1"/>
          </p:nvPr>
        </p:nvSpPr>
        <p:spPr>
          <a:xfrm>
            <a:off x="3127995" y="4229202"/>
            <a:ext cx="2743200" cy="644831"/>
          </a:xfrm>
        </p:spPr>
        <p:txBody>
          <a:bodyPr anchor="ctr">
            <a:noAutofit/>
          </a:bodyPr>
          <a:lstStyle>
            <a:lvl1pPr marL="0" indent="0">
              <a:buNone/>
              <a:defRPr sz="1400" cap="none" baseline="0">
                <a:solidFill>
                  <a:schemeClr val="bg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fr-FR"/>
              <a:t>Fonction</a:t>
            </a:r>
            <a:br>
              <a:rPr lang="fr-FR"/>
            </a:br>
            <a:r>
              <a:rPr lang="fr-FR" err="1"/>
              <a:t>prenom.nom@groupe-sos.org</a:t>
            </a:r>
            <a:br>
              <a:rPr lang="fr-FR"/>
            </a:br>
            <a:r>
              <a:rPr lang="fr-FR"/>
              <a:t>XX XX XX XX XX</a:t>
            </a:r>
          </a:p>
        </p:txBody>
      </p:sp>
      <p:sp>
        <p:nvSpPr>
          <p:cNvPr id="4" name="Espace réservé pour une image  3">
            <a:extLst>
              <a:ext uri="{FF2B5EF4-FFF2-40B4-BE49-F238E27FC236}">
                <a16:creationId xmlns:a16="http://schemas.microsoft.com/office/drawing/2014/main" id="{DB5CE61A-8921-0945-AA47-2C30C768BCFE}"/>
              </a:ext>
            </a:extLst>
          </p:cNvPr>
          <p:cNvSpPr>
            <a:spLocks noGrp="1"/>
          </p:cNvSpPr>
          <p:nvPr>
            <p:ph type="pic" sz="quarter" idx="25" hasCustomPrompt="1"/>
          </p:nvPr>
        </p:nvSpPr>
        <p:spPr>
          <a:xfrm>
            <a:off x="3127513" y="1963069"/>
            <a:ext cx="1750434" cy="1749011"/>
          </a:xfrm>
        </p:spPr>
        <p:txBody>
          <a:bodyPr anchor="ctr">
            <a:normAutofit/>
          </a:bodyPr>
          <a:lstStyle>
            <a:lvl1pPr marL="0" indent="0" algn="ctr">
              <a:buNone/>
              <a:defRPr sz="1800">
                <a:solidFill>
                  <a:schemeClr val="bg1"/>
                </a:solidFill>
                <a:latin typeface="Arial" panose="020B0604020202020204" pitchFamily="34" charset="0"/>
                <a:cs typeface="Arial" panose="020B0604020202020204" pitchFamily="34" charset="0"/>
              </a:defRPr>
            </a:lvl1pPr>
          </a:lstStyle>
          <a:p>
            <a:r>
              <a:rPr lang="fr-FR"/>
              <a:t>Image</a:t>
            </a:r>
          </a:p>
        </p:txBody>
      </p:sp>
      <p:sp>
        <p:nvSpPr>
          <p:cNvPr id="28" name="Espace réservé du contenu 2">
            <a:extLst>
              <a:ext uri="{FF2B5EF4-FFF2-40B4-BE49-F238E27FC236}">
                <a16:creationId xmlns:a16="http://schemas.microsoft.com/office/drawing/2014/main" id="{2F79EDD7-D6C1-D349-B8B4-F0EDE7288E73}"/>
              </a:ext>
            </a:extLst>
          </p:cNvPr>
          <p:cNvSpPr>
            <a:spLocks noGrp="1"/>
          </p:cNvSpPr>
          <p:nvPr>
            <p:ph idx="26" hasCustomPrompt="1"/>
          </p:nvPr>
        </p:nvSpPr>
        <p:spPr>
          <a:xfrm>
            <a:off x="7242795" y="3982921"/>
            <a:ext cx="2743200" cy="152208"/>
          </a:xfrm>
        </p:spPr>
        <p:txBody>
          <a:bodyPr anchor="ctr">
            <a:noAutofit/>
          </a:bodyPr>
          <a:lstStyle>
            <a:lvl1pPr marL="0" indent="0">
              <a:buNone/>
              <a:defRPr sz="1800" b="1" cap="all" baseline="0">
                <a:solidFill>
                  <a:schemeClr val="bg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r>
              <a:rPr lang="fr-FR"/>
              <a:t>Prénom Nom</a:t>
            </a:r>
          </a:p>
        </p:txBody>
      </p:sp>
      <p:sp>
        <p:nvSpPr>
          <p:cNvPr id="29" name="Espace réservé du contenu 2">
            <a:extLst>
              <a:ext uri="{FF2B5EF4-FFF2-40B4-BE49-F238E27FC236}">
                <a16:creationId xmlns:a16="http://schemas.microsoft.com/office/drawing/2014/main" id="{1320F2FE-AC20-0E44-878E-02CEB75E3F72}"/>
              </a:ext>
            </a:extLst>
          </p:cNvPr>
          <p:cNvSpPr>
            <a:spLocks noGrp="1"/>
          </p:cNvSpPr>
          <p:nvPr>
            <p:ph idx="27" hasCustomPrompt="1"/>
          </p:nvPr>
        </p:nvSpPr>
        <p:spPr>
          <a:xfrm>
            <a:off x="7242795" y="4229202"/>
            <a:ext cx="2743200" cy="644831"/>
          </a:xfrm>
        </p:spPr>
        <p:txBody>
          <a:bodyPr anchor="ctr">
            <a:noAutofit/>
          </a:bodyPr>
          <a:lstStyle>
            <a:lvl1pPr marL="0" indent="0">
              <a:buNone/>
              <a:defRPr sz="1400" cap="none" baseline="0">
                <a:solidFill>
                  <a:schemeClr val="bg1"/>
                </a:solidFill>
                <a:latin typeface="Arial" panose="020B0604020202020204" pitchFamily="34" charset="0"/>
                <a:cs typeface="Arial" panose="020B0604020202020204" pitchFamily="34" charset="0"/>
              </a:defRPr>
            </a:lvl1pPr>
            <a:lvl2pPr marL="457200" indent="0">
              <a:buFont typeface="+mj-lt"/>
              <a:buNone/>
              <a:defRPr/>
            </a:lvl2pPr>
            <a:lvl3pPr marL="914400" indent="0">
              <a:buFont typeface="+mj-lt"/>
              <a:buNone/>
              <a:defRPr/>
            </a:lvl3pPr>
            <a:lvl4pPr marL="1371600" indent="0">
              <a:buFont typeface="+mj-lt"/>
              <a:buNone/>
              <a:defRPr/>
            </a:lvl4pPr>
            <a:lvl5pPr marL="1828800" indent="0">
              <a:buFont typeface="+mj-lt"/>
              <a:buNone/>
              <a:defRPr/>
            </a:lvl5pPr>
          </a:lstStyle>
          <a:p>
            <a:pPr lvl="0"/>
            <a:r>
              <a:rPr lang="fr-FR"/>
              <a:t>Fonction</a:t>
            </a:r>
            <a:br>
              <a:rPr lang="fr-FR"/>
            </a:br>
            <a:r>
              <a:rPr lang="fr-FR" err="1"/>
              <a:t>prenom.nom@groupe-sos.org</a:t>
            </a:r>
            <a:br>
              <a:rPr lang="fr-FR"/>
            </a:br>
            <a:r>
              <a:rPr lang="fr-FR"/>
              <a:t>XX XX XX XX XX</a:t>
            </a:r>
          </a:p>
        </p:txBody>
      </p:sp>
      <p:sp>
        <p:nvSpPr>
          <p:cNvPr id="30" name="Espace réservé pour une image  3">
            <a:extLst>
              <a:ext uri="{FF2B5EF4-FFF2-40B4-BE49-F238E27FC236}">
                <a16:creationId xmlns:a16="http://schemas.microsoft.com/office/drawing/2014/main" id="{D28D613C-60EE-D84F-BD30-27F2883921AA}"/>
              </a:ext>
            </a:extLst>
          </p:cNvPr>
          <p:cNvSpPr>
            <a:spLocks noGrp="1"/>
          </p:cNvSpPr>
          <p:nvPr>
            <p:ph type="pic" sz="quarter" idx="28" hasCustomPrompt="1"/>
          </p:nvPr>
        </p:nvSpPr>
        <p:spPr>
          <a:xfrm>
            <a:off x="7242313" y="1963069"/>
            <a:ext cx="1750434" cy="1749011"/>
          </a:xfrm>
        </p:spPr>
        <p:txBody>
          <a:bodyPr anchor="ctr">
            <a:normAutofit/>
          </a:bodyPr>
          <a:lstStyle>
            <a:lvl1pPr marL="0" indent="0" algn="ctr">
              <a:buNone/>
              <a:defRPr sz="1800">
                <a:solidFill>
                  <a:schemeClr val="bg1"/>
                </a:solidFill>
                <a:latin typeface="Arial" panose="020B0604020202020204" pitchFamily="34" charset="0"/>
                <a:cs typeface="Arial" panose="020B0604020202020204" pitchFamily="34" charset="0"/>
              </a:defRPr>
            </a:lvl1pPr>
          </a:lstStyle>
          <a:p>
            <a:r>
              <a:rPr lang="fr-FR"/>
              <a:t>Image</a:t>
            </a:r>
          </a:p>
        </p:txBody>
      </p:sp>
      <p:sp>
        <p:nvSpPr>
          <p:cNvPr id="33" name="Titre 1">
            <a:extLst>
              <a:ext uri="{FF2B5EF4-FFF2-40B4-BE49-F238E27FC236}">
                <a16:creationId xmlns:a16="http://schemas.microsoft.com/office/drawing/2014/main" id="{1E4D02ED-2767-9045-AC16-80339797F87F}"/>
              </a:ext>
            </a:extLst>
          </p:cNvPr>
          <p:cNvSpPr txBox="1">
            <a:spLocks/>
          </p:cNvSpPr>
          <p:nvPr userDrawn="1"/>
        </p:nvSpPr>
        <p:spPr>
          <a:xfrm rot="5400000">
            <a:off x="-2721758" y="2919090"/>
            <a:ext cx="5936974" cy="11720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kern="1200" cap="all" baseline="0">
                <a:solidFill>
                  <a:srgbClr val="003F63"/>
                </a:solidFill>
                <a:latin typeface="Gobold Uplow" panose="02000500000000000000" pitchFamily="2" charset="77"/>
                <a:ea typeface="+mj-ea"/>
                <a:cs typeface="+mj-cs"/>
              </a:defRPr>
            </a:lvl1pPr>
          </a:lstStyle>
          <a:p>
            <a:pPr algn="l"/>
            <a:r>
              <a:rPr lang="fr-FR" sz="6000" b="1">
                <a:solidFill>
                  <a:schemeClr val="bg1"/>
                </a:solidFill>
                <a:latin typeface="Arial" panose="020B0604020202020204" pitchFamily="34" charset="0"/>
                <a:cs typeface="Arial" panose="020B0604020202020204" pitchFamily="34" charset="0"/>
              </a:rPr>
              <a:t>contact</a:t>
            </a:r>
          </a:p>
        </p:txBody>
      </p:sp>
      <p:sp>
        <p:nvSpPr>
          <p:cNvPr id="2" name="ZoneTexte 1">
            <a:extLst>
              <a:ext uri="{FF2B5EF4-FFF2-40B4-BE49-F238E27FC236}">
                <a16:creationId xmlns:a16="http://schemas.microsoft.com/office/drawing/2014/main" id="{177647D4-D893-084B-97FE-D5ED0C7FB821}"/>
              </a:ext>
            </a:extLst>
          </p:cNvPr>
          <p:cNvSpPr txBox="1"/>
          <p:nvPr userDrawn="1"/>
        </p:nvSpPr>
        <p:spPr>
          <a:xfrm>
            <a:off x="384313" y="5935359"/>
            <a:ext cx="2743200" cy="36512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a:solidFill>
                  <a:schemeClr val="bg1"/>
                </a:solidFill>
                <a:latin typeface="Arial" panose="020B0604020202020204" pitchFamily="34" charset="0"/>
                <a:cs typeface="Arial" panose="020B0604020202020204" pitchFamily="34" charset="0"/>
              </a:rPr>
              <a:t>pulse.groupe-sos.org</a:t>
            </a:r>
          </a:p>
        </p:txBody>
      </p:sp>
      <p:pic>
        <p:nvPicPr>
          <p:cNvPr id="16" name="Graphique 15">
            <a:extLst>
              <a:ext uri="{FF2B5EF4-FFF2-40B4-BE49-F238E27FC236}">
                <a16:creationId xmlns:a16="http://schemas.microsoft.com/office/drawing/2014/main" id="{CC59D2EA-FBFE-2E46-95BB-3B0FA72A774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842496" y="590067"/>
            <a:ext cx="2498465" cy="963020"/>
          </a:xfrm>
          <a:prstGeom prst="rect">
            <a:avLst/>
          </a:prstGeom>
        </p:spPr>
      </p:pic>
      <p:pic>
        <p:nvPicPr>
          <p:cNvPr id="23" name="Graphique 22">
            <a:extLst>
              <a:ext uri="{FF2B5EF4-FFF2-40B4-BE49-F238E27FC236}">
                <a16:creationId xmlns:a16="http://schemas.microsoft.com/office/drawing/2014/main" id="{45E7F42A-3E43-9045-A717-CD33230B61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2188022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B446B11-86C9-41FA-8B02-0F2C625070B8}" type="datetimeFigureOut">
              <a:rPr lang="fr-FR" smtClean="0"/>
              <a:t>21/10/2024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331C8A0-0D95-40F0-ADCC-273D1D2B7D30}" type="slidenum">
              <a:rPr lang="fr-FR" smtClean="0"/>
              <a:t>‹N°›</a:t>
            </a:fld>
            <a:endParaRPr lang="fr-FR"/>
          </a:p>
        </p:txBody>
      </p:sp>
    </p:spTree>
    <p:extLst>
      <p:ext uri="{BB962C8B-B14F-4D97-AF65-F5344CB8AC3E}">
        <p14:creationId xmlns:p14="http://schemas.microsoft.com/office/powerpoint/2010/main" val="34212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intercalaire 01">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88E878C-20F9-F247-9015-E4963797B56D}"/>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Graphique 9">
            <a:extLst>
              <a:ext uri="{FF2B5EF4-FFF2-40B4-BE49-F238E27FC236}">
                <a16:creationId xmlns:a16="http://schemas.microsoft.com/office/drawing/2014/main" id="{BD9623CA-DDA0-D040-8B75-7140F48C2B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9" name="Graphique 8">
            <a:extLst>
              <a:ext uri="{FF2B5EF4-FFF2-40B4-BE49-F238E27FC236}">
                <a16:creationId xmlns:a16="http://schemas.microsoft.com/office/drawing/2014/main" id="{DA4CE778-85CE-0B44-BF34-22D7CB94DD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C9C5BE17-BDC9-B446-BAD1-23343A65D444}"/>
              </a:ext>
            </a:extLst>
          </p:cNvPr>
          <p:cNvSpPr>
            <a:spLocks noGrp="1"/>
          </p:cNvSpPr>
          <p:nvPr>
            <p:ph type="ctrTitle" hasCustomPrompt="1"/>
          </p:nvPr>
        </p:nvSpPr>
        <p:spPr>
          <a:xfrm>
            <a:off x="1931505" y="3998914"/>
            <a:ext cx="6337852" cy="955053"/>
          </a:xfrm>
        </p:spPr>
        <p:txBody>
          <a:bodyPr anchor="b">
            <a:noAutofit/>
          </a:bodyPr>
          <a:lstStyle>
            <a:lvl1pPr algn="l">
              <a:defRPr sz="4800" cap="all" baseline="0">
                <a:solidFill>
                  <a:schemeClr val="bg1"/>
                </a:solidFill>
                <a:latin typeface="Arial" panose="020B0604020202020204" pitchFamily="34" charset="0"/>
                <a:cs typeface="Arial" panose="020B0604020202020204" pitchFamily="34" charset="0"/>
              </a:defRPr>
            </a:lvl1pPr>
          </a:lstStyle>
          <a:p>
            <a:r>
              <a:rPr lang="fr-FR"/>
              <a:t>Titre de la partie</a:t>
            </a:r>
          </a:p>
        </p:txBody>
      </p:sp>
      <p:sp>
        <p:nvSpPr>
          <p:cNvPr id="3" name="Sous-titre 2">
            <a:extLst>
              <a:ext uri="{FF2B5EF4-FFF2-40B4-BE49-F238E27FC236}">
                <a16:creationId xmlns:a16="http://schemas.microsoft.com/office/drawing/2014/main" id="{0E0F7E02-14D0-DE4E-9B4D-3CE67A3E8948}"/>
              </a:ext>
            </a:extLst>
          </p:cNvPr>
          <p:cNvSpPr>
            <a:spLocks noGrp="1"/>
          </p:cNvSpPr>
          <p:nvPr>
            <p:ph type="subTitle" idx="1"/>
          </p:nvPr>
        </p:nvSpPr>
        <p:spPr>
          <a:xfrm>
            <a:off x="1931505" y="4844187"/>
            <a:ext cx="6337852" cy="463067"/>
          </a:xfrm>
        </p:spPr>
        <p:txBody>
          <a:bodyPr>
            <a:noAutofit/>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1" name="Espace réservé du contenu 2">
            <a:extLst>
              <a:ext uri="{FF2B5EF4-FFF2-40B4-BE49-F238E27FC236}">
                <a16:creationId xmlns:a16="http://schemas.microsoft.com/office/drawing/2014/main" id="{A5AE1FC7-802E-504A-93A8-60281CE5456E}"/>
              </a:ext>
            </a:extLst>
          </p:cNvPr>
          <p:cNvSpPr>
            <a:spLocks noGrp="1"/>
          </p:cNvSpPr>
          <p:nvPr>
            <p:ph idx="10" hasCustomPrompt="1"/>
          </p:nvPr>
        </p:nvSpPr>
        <p:spPr>
          <a:xfrm>
            <a:off x="314960" y="4505374"/>
            <a:ext cx="1616545" cy="596347"/>
          </a:xfrm>
        </p:spPr>
        <p:txBody>
          <a:bodyPr anchor="ctr">
            <a:noAutofit/>
          </a:bodyPr>
          <a:lstStyle>
            <a:lvl1pPr marL="0" indent="0" algn="r">
              <a:buFont typeface="Arial" panose="020B0604020202020204" pitchFamily="34" charset="0"/>
              <a:buNone/>
              <a:defRPr sz="9600" b="1" cap="all" baseline="0">
                <a:solidFill>
                  <a:schemeClr val="bg1"/>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cap="all" baseline="0">
                <a:latin typeface="Gobold Uplow" panose="02000500000000000000" pitchFamily="2" charset="77"/>
              </a:defRPr>
            </a:lvl2pPr>
            <a:lvl3pPr marL="914400" indent="0">
              <a:buNone/>
              <a:defRPr cap="all" baseline="0">
                <a:latin typeface="Gobold Uplow" panose="02000500000000000000" pitchFamily="2" charset="77"/>
              </a:defRPr>
            </a:lvl3pPr>
            <a:lvl4pPr marL="1371600" indent="0">
              <a:buNone/>
              <a:defRPr cap="all" baseline="0">
                <a:latin typeface="Gobold Uplow" panose="02000500000000000000" pitchFamily="2" charset="77"/>
              </a:defRPr>
            </a:lvl4pPr>
            <a:lvl5pPr marL="1828800" indent="0">
              <a:buNone/>
              <a:defRPr cap="all" baseline="0">
                <a:latin typeface="Gobold Uplow" panose="02000500000000000000" pitchFamily="2" charset="77"/>
              </a:defRPr>
            </a:lvl5pPr>
          </a:lstStyle>
          <a:p>
            <a:pPr lvl="0"/>
            <a:r>
              <a:rPr lang="fr-FR"/>
              <a:t>01</a:t>
            </a:r>
          </a:p>
        </p:txBody>
      </p:sp>
    </p:spTree>
    <p:extLst>
      <p:ext uri="{BB962C8B-B14F-4D97-AF65-F5344CB8AC3E}">
        <p14:creationId xmlns:p14="http://schemas.microsoft.com/office/powerpoint/2010/main" val="179175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intercalaire 0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A4A47B-D887-F444-B16E-EAA95C405354}"/>
              </a:ext>
            </a:extLst>
          </p:cNvPr>
          <p:cNvSpPr/>
          <p:nvPr userDrawn="1"/>
        </p:nvSpPr>
        <p:spPr>
          <a:xfrm>
            <a:off x="0" y="0"/>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Graphique 10">
            <a:extLst>
              <a:ext uri="{FF2B5EF4-FFF2-40B4-BE49-F238E27FC236}">
                <a16:creationId xmlns:a16="http://schemas.microsoft.com/office/drawing/2014/main" id="{FD7B941F-D695-2845-9A36-3ECB4224B8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2" name="Graphique 11">
            <a:extLst>
              <a:ext uri="{FF2B5EF4-FFF2-40B4-BE49-F238E27FC236}">
                <a16:creationId xmlns:a16="http://schemas.microsoft.com/office/drawing/2014/main" id="{62BADD30-35BD-B545-813E-9EA1FECFA7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7" name="Titre 1">
            <a:extLst>
              <a:ext uri="{FF2B5EF4-FFF2-40B4-BE49-F238E27FC236}">
                <a16:creationId xmlns:a16="http://schemas.microsoft.com/office/drawing/2014/main" id="{9507CE44-C190-6748-BC18-0047EDB3CF4D}"/>
              </a:ext>
            </a:extLst>
          </p:cNvPr>
          <p:cNvSpPr>
            <a:spLocks noGrp="1"/>
          </p:cNvSpPr>
          <p:nvPr>
            <p:ph type="ctrTitle" hasCustomPrompt="1"/>
          </p:nvPr>
        </p:nvSpPr>
        <p:spPr>
          <a:xfrm>
            <a:off x="1931505" y="3998914"/>
            <a:ext cx="6337852" cy="955053"/>
          </a:xfrm>
        </p:spPr>
        <p:txBody>
          <a:bodyPr anchor="b">
            <a:noAutofit/>
          </a:bodyPr>
          <a:lstStyle>
            <a:lvl1pPr algn="l">
              <a:defRPr sz="4800" cap="all" baseline="0">
                <a:solidFill>
                  <a:schemeClr val="bg1"/>
                </a:solidFill>
                <a:latin typeface="Arial" panose="020B0604020202020204" pitchFamily="34" charset="0"/>
                <a:cs typeface="Arial" panose="020B0604020202020204" pitchFamily="34" charset="0"/>
              </a:defRPr>
            </a:lvl1pPr>
          </a:lstStyle>
          <a:p>
            <a:r>
              <a:rPr lang="fr-FR"/>
              <a:t>Titre de la partie</a:t>
            </a:r>
          </a:p>
        </p:txBody>
      </p:sp>
      <p:sp>
        <p:nvSpPr>
          <p:cNvPr id="8" name="Sous-titre 2">
            <a:extLst>
              <a:ext uri="{FF2B5EF4-FFF2-40B4-BE49-F238E27FC236}">
                <a16:creationId xmlns:a16="http://schemas.microsoft.com/office/drawing/2014/main" id="{5B9D7468-7B2F-024E-A9F8-E48F4F8F3920}"/>
              </a:ext>
            </a:extLst>
          </p:cNvPr>
          <p:cNvSpPr>
            <a:spLocks noGrp="1"/>
          </p:cNvSpPr>
          <p:nvPr>
            <p:ph type="subTitle" idx="1"/>
          </p:nvPr>
        </p:nvSpPr>
        <p:spPr>
          <a:xfrm>
            <a:off x="1931505" y="4844187"/>
            <a:ext cx="6337852" cy="463067"/>
          </a:xfrm>
        </p:spPr>
        <p:txBody>
          <a:bodyPr>
            <a:noAutofit/>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3" name="Espace réservé du contenu 2">
            <a:extLst>
              <a:ext uri="{FF2B5EF4-FFF2-40B4-BE49-F238E27FC236}">
                <a16:creationId xmlns:a16="http://schemas.microsoft.com/office/drawing/2014/main" id="{BF45E7F6-65D1-1146-9F63-1988597852ED}"/>
              </a:ext>
            </a:extLst>
          </p:cNvPr>
          <p:cNvSpPr>
            <a:spLocks noGrp="1"/>
          </p:cNvSpPr>
          <p:nvPr>
            <p:ph idx="10" hasCustomPrompt="1"/>
          </p:nvPr>
        </p:nvSpPr>
        <p:spPr>
          <a:xfrm>
            <a:off x="314960" y="4505374"/>
            <a:ext cx="1616545" cy="596347"/>
          </a:xfrm>
        </p:spPr>
        <p:txBody>
          <a:bodyPr anchor="ctr">
            <a:noAutofit/>
          </a:bodyPr>
          <a:lstStyle>
            <a:lvl1pPr marL="0" indent="0" algn="r">
              <a:buFont typeface="Arial" panose="020B0604020202020204" pitchFamily="34" charset="0"/>
              <a:buNone/>
              <a:defRPr sz="9600" b="1" cap="all" baseline="0">
                <a:solidFill>
                  <a:schemeClr val="bg1"/>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cap="all" baseline="0">
                <a:latin typeface="Gobold Uplow" panose="02000500000000000000" pitchFamily="2" charset="77"/>
              </a:defRPr>
            </a:lvl2pPr>
            <a:lvl3pPr marL="914400" indent="0">
              <a:buNone/>
              <a:defRPr cap="all" baseline="0">
                <a:latin typeface="Gobold Uplow" panose="02000500000000000000" pitchFamily="2" charset="77"/>
              </a:defRPr>
            </a:lvl3pPr>
            <a:lvl4pPr marL="1371600" indent="0">
              <a:buNone/>
              <a:defRPr cap="all" baseline="0">
                <a:latin typeface="Gobold Uplow" panose="02000500000000000000" pitchFamily="2" charset="77"/>
              </a:defRPr>
            </a:lvl4pPr>
            <a:lvl5pPr marL="1828800" indent="0">
              <a:buNone/>
              <a:defRPr cap="all" baseline="0">
                <a:latin typeface="Gobold Uplow" panose="02000500000000000000" pitchFamily="2" charset="77"/>
              </a:defRPr>
            </a:lvl5pPr>
          </a:lstStyle>
          <a:p>
            <a:pPr lvl="0"/>
            <a:r>
              <a:rPr lang="fr-FR"/>
              <a:t>01</a:t>
            </a:r>
          </a:p>
        </p:txBody>
      </p:sp>
    </p:spTree>
    <p:extLst>
      <p:ext uri="{BB962C8B-B14F-4D97-AF65-F5344CB8AC3E}">
        <p14:creationId xmlns:p14="http://schemas.microsoft.com/office/powerpoint/2010/main" val="280378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intercalaire 03">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D98A752-5E4F-5A4E-A23A-14B7B6C97C5A}"/>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Graphique 10">
            <a:extLst>
              <a:ext uri="{FF2B5EF4-FFF2-40B4-BE49-F238E27FC236}">
                <a16:creationId xmlns:a16="http://schemas.microsoft.com/office/drawing/2014/main" id="{CF21C3B3-23C7-2A41-B125-9B7585F074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2" name="Graphique 11">
            <a:extLst>
              <a:ext uri="{FF2B5EF4-FFF2-40B4-BE49-F238E27FC236}">
                <a16:creationId xmlns:a16="http://schemas.microsoft.com/office/drawing/2014/main" id="{D47D88F2-87AB-4A41-85D3-DF289DE0EBA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7" name="Titre 1">
            <a:extLst>
              <a:ext uri="{FF2B5EF4-FFF2-40B4-BE49-F238E27FC236}">
                <a16:creationId xmlns:a16="http://schemas.microsoft.com/office/drawing/2014/main" id="{173A90BD-D752-AA44-9985-7AB0413B82B6}"/>
              </a:ext>
            </a:extLst>
          </p:cNvPr>
          <p:cNvSpPr>
            <a:spLocks noGrp="1"/>
          </p:cNvSpPr>
          <p:nvPr>
            <p:ph type="ctrTitle" hasCustomPrompt="1"/>
          </p:nvPr>
        </p:nvSpPr>
        <p:spPr>
          <a:xfrm>
            <a:off x="1931505" y="3998914"/>
            <a:ext cx="6337852" cy="955053"/>
          </a:xfrm>
        </p:spPr>
        <p:txBody>
          <a:bodyPr anchor="b">
            <a:noAutofit/>
          </a:bodyPr>
          <a:lstStyle>
            <a:lvl1pPr algn="l">
              <a:defRPr sz="4800" cap="all" baseline="0">
                <a:solidFill>
                  <a:schemeClr val="bg1"/>
                </a:solidFill>
                <a:latin typeface="Arial" panose="020B0604020202020204" pitchFamily="34" charset="0"/>
                <a:cs typeface="Arial" panose="020B0604020202020204" pitchFamily="34" charset="0"/>
              </a:defRPr>
            </a:lvl1pPr>
          </a:lstStyle>
          <a:p>
            <a:r>
              <a:rPr lang="fr-FR"/>
              <a:t>Titre de la partie</a:t>
            </a:r>
          </a:p>
        </p:txBody>
      </p:sp>
      <p:sp>
        <p:nvSpPr>
          <p:cNvPr id="8" name="Sous-titre 2">
            <a:extLst>
              <a:ext uri="{FF2B5EF4-FFF2-40B4-BE49-F238E27FC236}">
                <a16:creationId xmlns:a16="http://schemas.microsoft.com/office/drawing/2014/main" id="{B45E5994-DC87-AA49-9229-7E2ECCF04F17}"/>
              </a:ext>
            </a:extLst>
          </p:cNvPr>
          <p:cNvSpPr>
            <a:spLocks noGrp="1"/>
          </p:cNvSpPr>
          <p:nvPr>
            <p:ph type="subTitle" idx="1"/>
          </p:nvPr>
        </p:nvSpPr>
        <p:spPr>
          <a:xfrm>
            <a:off x="1931505" y="4844187"/>
            <a:ext cx="6337852" cy="463067"/>
          </a:xfrm>
        </p:spPr>
        <p:txBody>
          <a:bodyPr>
            <a:noAutofit/>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9" name="Espace réservé du contenu 2">
            <a:extLst>
              <a:ext uri="{FF2B5EF4-FFF2-40B4-BE49-F238E27FC236}">
                <a16:creationId xmlns:a16="http://schemas.microsoft.com/office/drawing/2014/main" id="{5964424F-39B1-5044-A5FA-E3150B3109DA}"/>
              </a:ext>
            </a:extLst>
          </p:cNvPr>
          <p:cNvSpPr>
            <a:spLocks noGrp="1"/>
          </p:cNvSpPr>
          <p:nvPr>
            <p:ph idx="10" hasCustomPrompt="1"/>
          </p:nvPr>
        </p:nvSpPr>
        <p:spPr>
          <a:xfrm>
            <a:off x="314960" y="4505374"/>
            <a:ext cx="1616545" cy="596347"/>
          </a:xfrm>
        </p:spPr>
        <p:txBody>
          <a:bodyPr anchor="ctr">
            <a:noAutofit/>
          </a:bodyPr>
          <a:lstStyle>
            <a:lvl1pPr marL="0" indent="0" algn="r">
              <a:buFont typeface="Arial" panose="020B0604020202020204" pitchFamily="34" charset="0"/>
              <a:buNone/>
              <a:defRPr sz="9600" b="1" cap="all" baseline="0">
                <a:solidFill>
                  <a:schemeClr val="bg1"/>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cap="all" baseline="0">
                <a:latin typeface="Gobold Uplow" panose="02000500000000000000" pitchFamily="2" charset="77"/>
              </a:defRPr>
            </a:lvl2pPr>
            <a:lvl3pPr marL="914400" indent="0">
              <a:buNone/>
              <a:defRPr cap="all" baseline="0">
                <a:latin typeface="Gobold Uplow" panose="02000500000000000000" pitchFamily="2" charset="77"/>
              </a:defRPr>
            </a:lvl3pPr>
            <a:lvl4pPr marL="1371600" indent="0">
              <a:buNone/>
              <a:defRPr cap="all" baseline="0">
                <a:latin typeface="Gobold Uplow" panose="02000500000000000000" pitchFamily="2" charset="77"/>
              </a:defRPr>
            </a:lvl4pPr>
            <a:lvl5pPr marL="1828800" indent="0">
              <a:buNone/>
              <a:defRPr cap="all" baseline="0">
                <a:latin typeface="Gobold Uplow" panose="02000500000000000000" pitchFamily="2" charset="77"/>
              </a:defRPr>
            </a:lvl5pPr>
          </a:lstStyle>
          <a:p>
            <a:pPr lvl="0"/>
            <a:r>
              <a:rPr lang="fr-FR"/>
              <a:t>01</a:t>
            </a:r>
          </a:p>
        </p:txBody>
      </p:sp>
    </p:spTree>
    <p:extLst>
      <p:ext uri="{BB962C8B-B14F-4D97-AF65-F5344CB8AC3E}">
        <p14:creationId xmlns:p14="http://schemas.microsoft.com/office/powerpoint/2010/main" val="934132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intercalaire 0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29F7009-8908-314D-9157-88430B9BAF39}"/>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Graphique 10">
            <a:extLst>
              <a:ext uri="{FF2B5EF4-FFF2-40B4-BE49-F238E27FC236}">
                <a16:creationId xmlns:a16="http://schemas.microsoft.com/office/drawing/2014/main" id="{79CA7F3C-F85B-3F45-9499-CB9ECE263B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2" name="Graphique 11">
            <a:extLst>
              <a:ext uri="{FF2B5EF4-FFF2-40B4-BE49-F238E27FC236}">
                <a16:creationId xmlns:a16="http://schemas.microsoft.com/office/drawing/2014/main" id="{583A3D25-5369-D645-A8B0-4D960FD3831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7" name="Titre 1">
            <a:extLst>
              <a:ext uri="{FF2B5EF4-FFF2-40B4-BE49-F238E27FC236}">
                <a16:creationId xmlns:a16="http://schemas.microsoft.com/office/drawing/2014/main" id="{0F345072-2892-DA4B-B4B2-37D433828F1F}"/>
              </a:ext>
            </a:extLst>
          </p:cNvPr>
          <p:cNvSpPr>
            <a:spLocks noGrp="1"/>
          </p:cNvSpPr>
          <p:nvPr>
            <p:ph type="ctrTitle" hasCustomPrompt="1"/>
          </p:nvPr>
        </p:nvSpPr>
        <p:spPr>
          <a:xfrm>
            <a:off x="1931505" y="3998914"/>
            <a:ext cx="6337852" cy="955053"/>
          </a:xfrm>
        </p:spPr>
        <p:txBody>
          <a:bodyPr anchor="b">
            <a:noAutofit/>
          </a:bodyPr>
          <a:lstStyle>
            <a:lvl1pPr algn="l">
              <a:defRPr sz="4800" cap="all" baseline="0">
                <a:solidFill>
                  <a:schemeClr val="bg1"/>
                </a:solidFill>
                <a:latin typeface="Arial" panose="020B0604020202020204" pitchFamily="34" charset="0"/>
                <a:cs typeface="Arial" panose="020B0604020202020204" pitchFamily="34" charset="0"/>
              </a:defRPr>
            </a:lvl1pPr>
          </a:lstStyle>
          <a:p>
            <a:r>
              <a:rPr lang="fr-FR"/>
              <a:t>Titre de la partie</a:t>
            </a:r>
          </a:p>
        </p:txBody>
      </p:sp>
      <p:sp>
        <p:nvSpPr>
          <p:cNvPr id="8" name="Sous-titre 2">
            <a:extLst>
              <a:ext uri="{FF2B5EF4-FFF2-40B4-BE49-F238E27FC236}">
                <a16:creationId xmlns:a16="http://schemas.microsoft.com/office/drawing/2014/main" id="{61C0670A-DC39-1543-A946-04375658BCE2}"/>
              </a:ext>
            </a:extLst>
          </p:cNvPr>
          <p:cNvSpPr>
            <a:spLocks noGrp="1"/>
          </p:cNvSpPr>
          <p:nvPr>
            <p:ph type="subTitle" idx="1"/>
          </p:nvPr>
        </p:nvSpPr>
        <p:spPr>
          <a:xfrm>
            <a:off x="1931505" y="4844187"/>
            <a:ext cx="6337852" cy="463067"/>
          </a:xfrm>
        </p:spPr>
        <p:txBody>
          <a:bodyPr>
            <a:noAutofit/>
          </a:bodyPr>
          <a:lstStyle>
            <a:lvl1pPr marL="0" indent="0" algn="l">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13" name="Espace réservé du contenu 2">
            <a:extLst>
              <a:ext uri="{FF2B5EF4-FFF2-40B4-BE49-F238E27FC236}">
                <a16:creationId xmlns:a16="http://schemas.microsoft.com/office/drawing/2014/main" id="{88AD1875-5369-6C46-83DD-111746B761D9}"/>
              </a:ext>
            </a:extLst>
          </p:cNvPr>
          <p:cNvSpPr>
            <a:spLocks noGrp="1"/>
          </p:cNvSpPr>
          <p:nvPr>
            <p:ph idx="10" hasCustomPrompt="1"/>
          </p:nvPr>
        </p:nvSpPr>
        <p:spPr>
          <a:xfrm>
            <a:off x="314960" y="4505374"/>
            <a:ext cx="1616545" cy="596347"/>
          </a:xfrm>
        </p:spPr>
        <p:txBody>
          <a:bodyPr anchor="ctr">
            <a:noAutofit/>
          </a:bodyPr>
          <a:lstStyle>
            <a:lvl1pPr marL="0" indent="0" algn="r">
              <a:buFont typeface="Arial" panose="020B0604020202020204" pitchFamily="34" charset="0"/>
              <a:buNone/>
              <a:defRPr sz="9600" b="1" cap="all" baseline="0">
                <a:solidFill>
                  <a:schemeClr val="bg1"/>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cap="all" baseline="0">
                <a:latin typeface="Gobold Uplow" panose="02000500000000000000" pitchFamily="2" charset="77"/>
              </a:defRPr>
            </a:lvl2pPr>
            <a:lvl3pPr marL="914400" indent="0">
              <a:buNone/>
              <a:defRPr cap="all" baseline="0">
                <a:latin typeface="Gobold Uplow" panose="02000500000000000000" pitchFamily="2" charset="77"/>
              </a:defRPr>
            </a:lvl3pPr>
            <a:lvl4pPr marL="1371600" indent="0">
              <a:buNone/>
              <a:defRPr cap="all" baseline="0">
                <a:latin typeface="Gobold Uplow" panose="02000500000000000000" pitchFamily="2" charset="77"/>
              </a:defRPr>
            </a:lvl4pPr>
            <a:lvl5pPr marL="1828800" indent="0">
              <a:buNone/>
              <a:defRPr cap="all" baseline="0">
                <a:latin typeface="Gobold Uplow" panose="02000500000000000000" pitchFamily="2" charset="77"/>
              </a:defRPr>
            </a:lvl5pPr>
          </a:lstStyle>
          <a:p>
            <a:pPr lvl="0"/>
            <a:r>
              <a:rPr lang="fr-FR"/>
              <a:t>01</a:t>
            </a:r>
          </a:p>
        </p:txBody>
      </p:sp>
    </p:spTree>
    <p:extLst>
      <p:ext uri="{BB962C8B-B14F-4D97-AF65-F5344CB8AC3E}">
        <p14:creationId xmlns:p14="http://schemas.microsoft.com/office/powerpoint/2010/main" val="4257393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text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tx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Tree>
    <p:extLst>
      <p:ext uri="{BB962C8B-B14F-4D97-AF65-F5344CB8AC3E}">
        <p14:creationId xmlns:p14="http://schemas.microsoft.com/office/powerpoint/2010/main" val="185938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texte 1er niveau orang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3D7433-746A-C141-8690-D16A527190E1}"/>
              </a:ext>
            </a:extLst>
          </p:cNvPr>
          <p:cNvSpPr>
            <a:spLocks noGrp="1"/>
          </p:cNvSpPr>
          <p:nvPr>
            <p:ph type="title"/>
          </p:nvPr>
        </p:nvSpPr>
        <p:spPr>
          <a:xfrm>
            <a:off x="384313" y="365126"/>
            <a:ext cx="11423374" cy="643060"/>
          </a:xfrm>
        </p:spPr>
        <p:txBody>
          <a:bodyPr>
            <a:normAutofit/>
          </a:bodyPr>
          <a:lstStyle>
            <a:lvl1pPr>
              <a:defRPr sz="3000">
                <a:solidFill>
                  <a:schemeClr val="tx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6BF6ED46-DA63-5342-B9BD-00ECA60ABB22}"/>
              </a:ext>
            </a:extLst>
          </p:cNvPr>
          <p:cNvSpPr>
            <a:spLocks noGrp="1"/>
          </p:cNvSpPr>
          <p:nvPr>
            <p:ph idx="1"/>
          </p:nvPr>
        </p:nvSpPr>
        <p:spPr>
          <a:xfrm>
            <a:off x="384313" y="1090369"/>
            <a:ext cx="11423374" cy="4843292"/>
          </a:xfrm>
        </p:spPr>
        <p:txBody>
          <a:bodyPr/>
          <a:lstStyle>
            <a:lvl1pPr>
              <a:defRPr b="1">
                <a:solidFill>
                  <a:schemeClr val="bg2"/>
                </a:solidFill>
                <a:latin typeface="Arial" panose="020B0604020202020204" pitchFamily="34" charset="0"/>
                <a:cs typeface="Arial" panose="020B0604020202020204" pitchFamily="34" charset="0"/>
              </a:defRPr>
            </a:lvl1pPr>
            <a:lvl2pPr>
              <a:defRPr>
                <a:solidFill>
                  <a:schemeClr val="tx2"/>
                </a:solidFill>
                <a:latin typeface="Arial" panose="020B0604020202020204" pitchFamily="34" charset="0"/>
                <a:cs typeface="Arial" panose="020B0604020202020204" pitchFamily="34" charset="0"/>
              </a:defRPr>
            </a:lvl2pPr>
            <a:lvl3pPr>
              <a:defRPr>
                <a:solidFill>
                  <a:schemeClr val="tx2"/>
                </a:solidFill>
                <a:latin typeface="Arial" panose="020B0604020202020204" pitchFamily="34" charset="0"/>
                <a:cs typeface="Arial" panose="020B0604020202020204" pitchFamily="34" charset="0"/>
              </a:defRPr>
            </a:lvl3pPr>
            <a:lvl4pPr>
              <a:defRPr>
                <a:solidFill>
                  <a:schemeClr val="tx2"/>
                </a:solidFill>
                <a:latin typeface="Arial" panose="020B0604020202020204" pitchFamily="34" charset="0"/>
                <a:cs typeface="Arial" panose="020B0604020202020204" pitchFamily="34" charset="0"/>
              </a:defRPr>
            </a:lvl4pPr>
            <a:lvl5pPr>
              <a:defRPr>
                <a:solidFill>
                  <a:schemeClr val="tx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numéro de diapositive 5">
            <a:extLst>
              <a:ext uri="{FF2B5EF4-FFF2-40B4-BE49-F238E27FC236}">
                <a16:creationId xmlns:a16="http://schemas.microsoft.com/office/drawing/2014/main" id="{94151C46-5F54-6A4B-B971-55D1BCCED89F}"/>
              </a:ext>
            </a:extLst>
          </p:cNvPr>
          <p:cNvSpPr>
            <a:spLocks noGrp="1"/>
          </p:cNvSpPr>
          <p:nvPr>
            <p:ph type="sldNum" sz="quarter" idx="12"/>
          </p:nvPr>
        </p:nvSpPr>
        <p:spPr>
          <a:xfrm>
            <a:off x="384313"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pic>
        <p:nvPicPr>
          <p:cNvPr id="9" name="Graphique 8">
            <a:extLst>
              <a:ext uri="{FF2B5EF4-FFF2-40B4-BE49-F238E27FC236}">
                <a16:creationId xmlns:a16="http://schemas.microsoft.com/office/drawing/2014/main" id="{7172716C-768F-2249-9B1B-84ABE1E2AC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722" y="6300481"/>
            <a:ext cx="464965" cy="365126"/>
          </a:xfrm>
          <a:prstGeom prst="rect">
            <a:avLst/>
          </a:prstGeom>
        </p:spPr>
      </p:pic>
      <p:sp>
        <p:nvSpPr>
          <p:cNvPr id="7" name="Rectangle 6">
            <a:extLst>
              <a:ext uri="{FF2B5EF4-FFF2-40B4-BE49-F238E27FC236}">
                <a16:creationId xmlns:a16="http://schemas.microsoft.com/office/drawing/2014/main" id="{40FF30EC-C0A6-2B43-9573-3F9614E61F65}"/>
              </a:ext>
            </a:extLst>
          </p:cNvPr>
          <p:cNvSpPr/>
          <p:nvPr userDrawn="1"/>
        </p:nvSpPr>
        <p:spPr>
          <a:xfrm>
            <a:off x="12039601" y="0"/>
            <a:ext cx="1523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031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7165B97-2513-AE4C-94F2-65DC080BE644}"/>
              </a:ext>
            </a:extLst>
          </p:cNvPr>
          <p:cNvSpPr>
            <a:spLocks noGrp="1"/>
          </p:cNvSpPr>
          <p:nvPr>
            <p:ph type="title"/>
          </p:nvPr>
        </p:nvSpPr>
        <p:spPr>
          <a:xfrm>
            <a:off x="838200" y="365125"/>
            <a:ext cx="10515600" cy="632558"/>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6F29C15-4189-9648-BC3E-D3D741508949}"/>
              </a:ext>
            </a:extLst>
          </p:cNvPr>
          <p:cNvSpPr>
            <a:spLocks noGrp="1"/>
          </p:cNvSpPr>
          <p:nvPr>
            <p:ph type="body" idx="1"/>
          </p:nvPr>
        </p:nvSpPr>
        <p:spPr>
          <a:xfrm>
            <a:off x="838200" y="1090369"/>
            <a:ext cx="10515600" cy="48432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numéro de diapositive 5">
            <a:extLst>
              <a:ext uri="{FF2B5EF4-FFF2-40B4-BE49-F238E27FC236}">
                <a16:creationId xmlns:a16="http://schemas.microsoft.com/office/drawing/2014/main" id="{DA61E3F4-A8A9-4F45-BCFA-272EB20E7507}"/>
              </a:ext>
            </a:extLst>
          </p:cNvPr>
          <p:cNvSpPr>
            <a:spLocks noGrp="1"/>
          </p:cNvSpPr>
          <p:nvPr>
            <p:ph type="sldNum" sz="quarter" idx="4"/>
          </p:nvPr>
        </p:nvSpPr>
        <p:spPr>
          <a:xfrm>
            <a:off x="838200" y="6300483"/>
            <a:ext cx="2743200" cy="365125"/>
          </a:xfrm>
          <a:prstGeom prst="rect">
            <a:avLst/>
          </a:prstGeom>
        </p:spPr>
        <p:txBody>
          <a:bodyPr anchor="b"/>
          <a:lstStyle>
            <a:lvl1pPr algn="l">
              <a:defRPr sz="1000" b="1">
                <a:solidFill>
                  <a:schemeClr val="bg2"/>
                </a:solidFill>
                <a:latin typeface="Arial" panose="020B0604020202020204" pitchFamily="34" charset="0"/>
                <a:cs typeface="Arial" panose="020B0604020202020204" pitchFamily="34" charset="0"/>
              </a:defRPr>
            </a:lvl1pPr>
          </a:lstStyle>
          <a:p>
            <a:fld id="{1C02FC83-8487-B34A-A199-C253FA031690}" type="slidenum">
              <a:rPr lang="fr-FR" smtClean="0"/>
              <a:pPr/>
              <a:t>‹N°›</a:t>
            </a:fld>
            <a:endParaRPr lang="fr-FR"/>
          </a:p>
        </p:txBody>
      </p:sp>
    </p:spTree>
    <p:extLst>
      <p:ext uri="{BB962C8B-B14F-4D97-AF65-F5344CB8AC3E}">
        <p14:creationId xmlns:p14="http://schemas.microsoft.com/office/powerpoint/2010/main" val="2272327736"/>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0" r:id="rId4"/>
    <p:sldLayoutId id="2147483668" r:id="rId5"/>
    <p:sldLayoutId id="2147483669" r:id="rId6"/>
    <p:sldLayoutId id="2147483670" r:id="rId7"/>
    <p:sldLayoutId id="2147483650" r:id="rId8"/>
    <p:sldLayoutId id="2147483700" r:id="rId9"/>
    <p:sldLayoutId id="2147483701" r:id="rId10"/>
    <p:sldLayoutId id="2147483702" r:id="rId11"/>
    <p:sldLayoutId id="2147483703" r:id="rId12"/>
    <p:sldLayoutId id="2147483704" r:id="rId13"/>
    <p:sldLayoutId id="2147483652" r:id="rId14"/>
    <p:sldLayoutId id="2147483694" r:id="rId15"/>
    <p:sldLayoutId id="2147483695" r:id="rId16"/>
    <p:sldLayoutId id="2147483696" r:id="rId17"/>
    <p:sldLayoutId id="2147483697" r:id="rId18"/>
    <p:sldLayoutId id="2147483698" r:id="rId19"/>
    <p:sldLayoutId id="2147483699" r:id="rId20"/>
    <p:sldLayoutId id="2147483705" r:id="rId21"/>
    <p:sldLayoutId id="2147483706" r:id="rId22"/>
    <p:sldLayoutId id="2147483707" r:id="rId23"/>
    <p:sldLayoutId id="2147483708" r:id="rId24"/>
    <p:sldLayoutId id="2147483709" r:id="rId25"/>
    <p:sldLayoutId id="2147483654" r:id="rId26"/>
    <p:sldLayoutId id="2147483692" r:id="rId27"/>
    <p:sldLayoutId id="2147483693" r:id="rId28"/>
    <p:sldLayoutId id="2147483655" r:id="rId29"/>
    <p:sldLayoutId id="2147483677" r:id="rId30"/>
    <p:sldLayoutId id="2147483710" r:id="rId31"/>
  </p:sldLayoutIdLst>
  <p:hf hdr="0" ftr="0" dt="0"/>
  <p:txStyles>
    <p:titleStyle>
      <a:lvl1pPr algn="l" defTabSz="914400" rtl="0" eaLnBrk="1" latinLnBrk="0" hangingPunct="1">
        <a:lnSpc>
          <a:spcPct val="90000"/>
        </a:lnSpc>
        <a:spcBef>
          <a:spcPct val="0"/>
        </a:spcBef>
        <a:buNone/>
        <a:defRPr sz="3000" b="1" kern="1200" cap="all" baseline="0">
          <a:solidFill>
            <a:schemeClr val="tx2"/>
          </a:solidFill>
          <a:latin typeface="Arial" panose="020B0604020202020204" pitchFamily="34" charset="0"/>
          <a:ea typeface="+mj-ea"/>
          <a:cs typeface="Arial" panose="020B0604020202020204" pitchFamily="34" charset="0"/>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2"/>
          </a:solidFill>
          <a:latin typeface="Arial" panose="020B0604020202020204" pitchFamily="34" charset="0"/>
          <a:ea typeface="+mn-ea"/>
          <a:cs typeface="Arial" panose="020B0604020202020204" pitchFamily="34" charset="0"/>
        </a:defRPr>
      </a:lvl1pPr>
      <a:lvl2pPr marL="914400" indent="-457200" algn="l" defTabSz="914400" rtl="0" eaLnBrk="1" latinLnBrk="0" hangingPunct="1">
        <a:lnSpc>
          <a:spcPct val="90000"/>
        </a:lnSpc>
        <a:spcBef>
          <a:spcPts val="500"/>
        </a:spcBef>
        <a:buFont typeface="+mj-lt"/>
        <a:buAutoNum type="alphaUcPeriod"/>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5.png"/><Relationship Id="rId1" Type="http://schemas.openxmlformats.org/officeDocument/2006/relationships/slideLayout" Target="../slideLayouts/slideLayout29.xml"/><Relationship Id="rId4" Type="http://schemas.openxmlformats.org/officeDocument/2006/relationships/image" Target="../media/image3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3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hyperlink" Target="https://gsos.sharepoint.com/sites/grp-secteur_action_internationale/Pulse/Gnral%20Pulse/Forms/AllItems.aspx?id=%2Fsites%2Fgrp%2Dsecteur%5Faction%5Finternationale%2FPulse%2FGnral%20Pulse%2FG%2E%20Chantiers%20transverses%2F06%2E%20Toolkit%20d%C3%A9veloppement%2F4%5FConstitution%20r%C3%A9ponse&amp;viewid=94f272cc%2Df856%2D4b73%2Dbca9%2D9d07ab1ced1e" TargetMode="External"/><Relationship Id="rId2" Type="http://schemas.openxmlformats.org/officeDocument/2006/relationships/diagramData" Target="../diagrams/data10.xml"/><Relationship Id="rId1" Type="http://schemas.openxmlformats.org/officeDocument/2006/relationships/slideLayout" Target="../slideLayouts/slideLayout3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31.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1.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8" Type="http://schemas.openxmlformats.org/officeDocument/2006/relationships/hyperlink" Target="https://gsos.sharepoint.com/:p:/r/sites/grp-secteur_action_internationale/Pulse/_layouts/15/Doc.aspx?sourcedoc=%7B0A361F4E-9187-44D7-8B54-C992F1ABD88B%7D&amp;file=B_R%C3%A9pondre%20%C3%A0%20un%20Appel%20%C3%A0%20projets%20priv%C3%A9.pptx&amp;action=edit&amp;mobileredirect=true" TargetMode="External"/><Relationship Id="rId3" Type="http://schemas.openxmlformats.org/officeDocument/2006/relationships/diagramLayout" Target="../diagrams/layout14.xml"/><Relationship Id="rId7" Type="http://schemas.openxmlformats.org/officeDocument/2006/relationships/hyperlink" Target="https://gsos.sharepoint.com/:w:/r/sites/grp-secteur_action_internationale/Pulse/_layouts/15/Doc.aspx?sourcedoc=%7BC70726BE-C707-4C59-9ADD-CA9192208213%7D&amp;file=A_La%20r%C3%A9daction%20d%27un%20dossier%20de%20candidature.docx&amp;action=default&amp;mobileredirect=true" TargetMode="External"/><Relationship Id="rId2" Type="http://schemas.openxmlformats.org/officeDocument/2006/relationships/diagramData" Target="../diagrams/data14.xml"/><Relationship Id="rId1" Type="http://schemas.openxmlformats.org/officeDocument/2006/relationships/slideLayout" Target="../slideLayouts/slideLayout31.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8" Type="http://schemas.openxmlformats.org/officeDocument/2006/relationships/hyperlink" Target="https://gsos.sharepoint.com/sites/grp-secteur_action_internationale/FINANCES%20%20Transverse/3-Proc&#233;dures%26Outils/04-Gestion%20des%20subventions_Grants%20management/CHECKLISTS%20ET%20OUTILS/Check-list%20Construction%20budg&#233;taire%20-AFD%20NIONG.xlsx?d=w6cee344bb5fa4a88ba6948087a522884&amp;csf=1&amp;web=1&amp;e=PmMKdJ" TargetMode="External"/><Relationship Id="rId3" Type="http://schemas.openxmlformats.org/officeDocument/2006/relationships/diagramLayout" Target="../diagrams/layout15.xml"/><Relationship Id="rId7" Type="http://schemas.openxmlformats.org/officeDocument/2006/relationships/hyperlink" Target="https://gsos.sharepoint.com/sites/grp-secteur_action_internationale/FINANCES%20%20Transverse/3-Proc&#233;dures%26Outils/04-Gestion%20des%20subventions_Grants%20management/SAI_GESTION%20SUBVENTIONS_PRINCIPES%20CLES_07%2021.pdf?csf=1&amp;web=1&amp;e=nnJt08" TargetMode="External"/><Relationship Id="rId2" Type="http://schemas.openxmlformats.org/officeDocument/2006/relationships/diagramData" Target="../diagrams/data15.xml"/><Relationship Id="rId1" Type="http://schemas.openxmlformats.org/officeDocument/2006/relationships/slideLayout" Target="../slideLayouts/slideLayout3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hyperlink" Target="https://gsos.sharepoint.com/sites/grp-secteur_action_internationale/FINANCES%20%20Transverse/Forms/AllItems.aspx?id=%2Fsites%2Fgrp%2Dsecteur%5Faction%5Finternationale%2FFINANCES%20%20Transverse%2F3%2DProc%C3%A9dures%26Outils%2F02%2DProc%C3%A9dures%26Outils%20SAI%2F13%20%2D%20Gestion%20des%20Fonds%20propres%2FSAI%5FGESTION%20DES%20FONDS%20PROPRES%5FPRINCIPES%20CLES%2Epdf&amp;viewid=8bc557ec%2D205c%2D44ad%2Db11e%2D41b57cd5e938&amp;parent=%2Fsites%2Fgrp%2Dsecteur%5Faction%5Finternationale%2FFINANCES%20%20Transverse%2F3%2DProc%C3%A9dures%26Outils%2F02%2DProc%C3%A9dures%26Outils%20SAI%2F13%20%2D%20Gestion%20des%20Fonds%20propres" TargetMode="External"/><Relationship Id="rId2" Type="http://schemas.openxmlformats.org/officeDocument/2006/relationships/diagramData" Target="../diagrams/data16.xml"/><Relationship Id="rId1" Type="http://schemas.openxmlformats.org/officeDocument/2006/relationships/slideLayout" Target="../slideLayouts/slideLayout31.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3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49D3D8-874E-4F93-8DFD-71A7D9F81FD4}"/>
              </a:ext>
            </a:extLst>
          </p:cNvPr>
          <p:cNvSpPr>
            <a:spLocks noGrp="1"/>
          </p:cNvSpPr>
          <p:nvPr>
            <p:ph type="sldNum" sz="quarter" idx="12"/>
          </p:nvPr>
        </p:nvSpPr>
        <p:spPr/>
        <p:txBody>
          <a:bodyPr/>
          <a:lstStyle/>
          <a:p>
            <a:fld id="{1C02FC83-8487-B34A-A199-C253FA031690}" type="slidenum">
              <a:rPr lang="fr-FR" smtClean="0"/>
              <a:pPr/>
              <a:t>1</a:t>
            </a:fld>
            <a:endParaRPr lang="fr-FR"/>
          </a:p>
        </p:txBody>
      </p:sp>
      <p:pic>
        <p:nvPicPr>
          <p:cNvPr id="3" name="Graphique 2">
            <a:extLst>
              <a:ext uri="{FF2B5EF4-FFF2-40B4-BE49-F238E27FC236}">
                <a16:creationId xmlns:a16="http://schemas.microsoft.com/office/drawing/2014/main" id="{2E28DFFF-6302-4DE1-9752-BA8F7D1D77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12192000" cy="6857997"/>
          </a:xfrm>
          <a:prstGeom prst="rect">
            <a:avLst/>
          </a:prstGeom>
        </p:spPr>
      </p:pic>
      <p:sp>
        <p:nvSpPr>
          <p:cNvPr id="6" name="Titre 11">
            <a:extLst>
              <a:ext uri="{FF2B5EF4-FFF2-40B4-BE49-F238E27FC236}">
                <a16:creationId xmlns:a16="http://schemas.microsoft.com/office/drawing/2014/main" id="{57089B1B-E87A-4138-B313-D64371C72E83}"/>
              </a:ext>
            </a:extLst>
          </p:cNvPr>
          <p:cNvSpPr txBox="1">
            <a:spLocks/>
          </p:cNvSpPr>
          <p:nvPr/>
        </p:nvSpPr>
        <p:spPr>
          <a:xfrm>
            <a:off x="838199" y="2689371"/>
            <a:ext cx="8596746" cy="2387600"/>
          </a:xfrm>
          <a:prstGeom prst="rect">
            <a:avLst/>
          </a:prstGeom>
        </p:spPr>
        <p:txBody>
          <a:bodyPr/>
          <a:lstStyle>
            <a:lvl1pPr algn="l" defTabSz="914400" rtl="0" eaLnBrk="1" latinLnBrk="0" hangingPunct="1">
              <a:lnSpc>
                <a:spcPct val="90000"/>
              </a:lnSpc>
              <a:spcBef>
                <a:spcPct val="0"/>
              </a:spcBef>
              <a:buNone/>
              <a:defRPr sz="3000" b="1" kern="1200" cap="all" baseline="0">
                <a:solidFill>
                  <a:schemeClr val="tx2"/>
                </a:solidFill>
                <a:latin typeface="Arial" panose="020B0604020202020204" pitchFamily="34" charset="0"/>
                <a:ea typeface="+mj-ea"/>
                <a:cs typeface="Arial" panose="020B0604020202020204" pitchFamily="34" charset="0"/>
              </a:defRPr>
            </a:lvl1pPr>
          </a:lstStyle>
          <a:p>
            <a:r>
              <a:rPr lang="fr-FR" sz="4800">
                <a:solidFill>
                  <a:srgbClr val="FFFFFF"/>
                </a:solidFill>
              </a:rPr>
              <a:t>MODE OPERATOIRE sur le « développement » </a:t>
            </a:r>
          </a:p>
        </p:txBody>
      </p:sp>
      <p:sp>
        <p:nvSpPr>
          <p:cNvPr id="7" name="Sous-titre 4">
            <a:extLst>
              <a:ext uri="{FF2B5EF4-FFF2-40B4-BE49-F238E27FC236}">
                <a16:creationId xmlns:a16="http://schemas.microsoft.com/office/drawing/2014/main" id="{AEF9E059-6B79-4E5E-B6B3-5BC2AE0F0D10}"/>
              </a:ext>
            </a:extLst>
          </p:cNvPr>
          <p:cNvSpPr txBox="1">
            <a:spLocks/>
          </p:cNvSpPr>
          <p:nvPr/>
        </p:nvSpPr>
        <p:spPr>
          <a:xfrm>
            <a:off x="838200" y="4798149"/>
            <a:ext cx="6337852" cy="463067"/>
          </a:xfrm>
          <a:prstGeom prst="rect">
            <a:avLst/>
          </a:prstGeom>
        </p:spPr>
        <p:txBody>
          <a:bodyPr lIns="91440" tIns="45720" rIns="91440" bIns="45720" anchor="t"/>
          <a:lstStyle>
            <a:lvl1pPr marL="514350" indent="-514350" algn="l" defTabSz="914400" rtl="0" eaLnBrk="1" latinLnBrk="0" hangingPunct="1">
              <a:lnSpc>
                <a:spcPct val="90000"/>
              </a:lnSpc>
              <a:spcBef>
                <a:spcPts val="1000"/>
              </a:spcBef>
              <a:buFont typeface="+mj-lt"/>
              <a:buAutoNum type="arabicPeriod"/>
              <a:defRPr sz="2800" kern="1200">
                <a:solidFill>
                  <a:schemeClr val="tx2"/>
                </a:solidFill>
                <a:latin typeface="Arial" panose="020B0604020202020204" pitchFamily="34" charset="0"/>
                <a:ea typeface="+mn-ea"/>
                <a:cs typeface="Arial" panose="020B0604020202020204" pitchFamily="34" charset="0"/>
              </a:defRPr>
            </a:lvl1pPr>
            <a:lvl2pPr marL="914400" indent="-457200" algn="l" defTabSz="914400" rtl="0" eaLnBrk="1" latinLnBrk="0" hangingPunct="1">
              <a:lnSpc>
                <a:spcPct val="90000"/>
              </a:lnSpc>
              <a:spcBef>
                <a:spcPts val="500"/>
              </a:spcBef>
              <a:buFont typeface="+mj-lt"/>
              <a:buAutoNum type="alphaUcPeriod"/>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a:solidFill>
                  <a:schemeClr val="bg1"/>
                </a:solidFill>
                <a:latin typeface="Arial"/>
                <a:cs typeface="Arial"/>
              </a:rPr>
              <a:t>Formalisation des processus de décision, validation et d’appui entre PULSE siège et les « entités pays »</a:t>
            </a:r>
          </a:p>
        </p:txBody>
      </p:sp>
      <p:sp>
        <p:nvSpPr>
          <p:cNvPr id="8" name="Espace réservé du texte 5">
            <a:extLst>
              <a:ext uri="{FF2B5EF4-FFF2-40B4-BE49-F238E27FC236}">
                <a16:creationId xmlns:a16="http://schemas.microsoft.com/office/drawing/2014/main" id="{A7167A4E-482E-41C9-A6CE-EADE99236300}"/>
              </a:ext>
            </a:extLst>
          </p:cNvPr>
          <p:cNvSpPr txBox="1">
            <a:spLocks/>
          </p:cNvSpPr>
          <p:nvPr/>
        </p:nvSpPr>
        <p:spPr>
          <a:xfrm>
            <a:off x="838199" y="6039403"/>
            <a:ext cx="6337851" cy="288855"/>
          </a:xfrm>
          <a:prstGeom prst="rect">
            <a:avLst/>
          </a:prstGeom>
        </p:spPr>
        <p:txBody>
          <a:bodyPr lIns="91440" tIns="45720" rIns="91440" bIns="45720" anchor="t"/>
          <a:lstStyle>
            <a:lvl1pPr marL="514350" indent="-514350" algn="l" defTabSz="914400" rtl="0" eaLnBrk="1" latinLnBrk="0" hangingPunct="1">
              <a:lnSpc>
                <a:spcPct val="90000"/>
              </a:lnSpc>
              <a:spcBef>
                <a:spcPts val="1000"/>
              </a:spcBef>
              <a:buFont typeface="+mj-lt"/>
              <a:buAutoNum type="arabicPeriod"/>
              <a:defRPr sz="2800" kern="1200">
                <a:solidFill>
                  <a:schemeClr val="tx2"/>
                </a:solidFill>
                <a:latin typeface="Arial" panose="020B0604020202020204" pitchFamily="34" charset="0"/>
                <a:ea typeface="+mn-ea"/>
                <a:cs typeface="Arial" panose="020B0604020202020204" pitchFamily="34" charset="0"/>
              </a:defRPr>
            </a:lvl1pPr>
            <a:lvl2pPr marL="914400" indent="-457200" algn="l" defTabSz="914400" rtl="0" eaLnBrk="1" latinLnBrk="0" hangingPunct="1">
              <a:lnSpc>
                <a:spcPct val="90000"/>
              </a:lnSpc>
              <a:spcBef>
                <a:spcPts val="500"/>
              </a:spcBef>
              <a:buFont typeface="+mj-lt"/>
              <a:buAutoNum type="alphaUcPeriod"/>
              <a:defRPr sz="24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Police système Courant"/>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200">
                <a:solidFill>
                  <a:schemeClr val="bg1"/>
                </a:solidFill>
                <a:latin typeface="Arial"/>
                <a:cs typeface="Arial"/>
              </a:rPr>
              <a:t>V9 – 17/09/2024 – Kelly ROBIN</a:t>
            </a:r>
            <a:endParaRPr lang="fr-FR" sz="1200">
              <a:solidFill>
                <a:schemeClr val="bg1"/>
              </a:solidFill>
            </a:endParaRPr>
          </a:p>
        </p:txBody>
      </p:sp>
      <p:pic>
        <p:nvPicPr>
          <p:cNvPr id="10" name="Image 9">
            <a:extLst>
              <a:ext uri="{FF2B5EF4-FFF2-40B4-BE49-F238E27FC236}">
                <a16:creationId xmlns:a16="http://schemas.microsoft.com/office/drawing/2014/main" id="{866E3A18-E255-4B03-AF30-CA433C2C9B13}"/>
              </a:ext>
            </a:extLst>
          </p:cNvPr>
          <p:cNvPicPr>
            <a:picLocks noChangeAspect="1"/>
          </p:cNvPicPr>
          <p:nvPr/>
        </p:nvPicPr>
        <p:blipFill>
          <a:blip r:embed="rId4"/>
          <a:stretch>
            <a:fillRect/>
          </a:stretch>
        </p:blipFill>
        <p:spPr>
          <a:xfrm>
            <a:off x="-318114" y="-188255"/>
            <a:ext cx="3557426" cy="2193202"/>
          </a:xfrm>
          <a:prstGeom prst="rect">
            <a:avLst/>
          </a:prstGeom>
        </p:spPr>
      </p:pic>
    </p:spTree>
    <p:extLst>
      <p:ext uri="{BB962C8B-B14F-4D97-AF65-F5344CB8AC3E}">
        <p14:creationId xmlns:p14="http://schemas.microsoft.com/office/powerpoint/2010/main" val="719637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0207" y="4624194"/>
            <a:ext cx="6337852" cy="955053"/>
          </a:xfrm>
        </p:spPr>
        <p:txBody>
          <a:bodyPr/>
          <a:lstStyle/>
          <a:p>
            <a:r>
              <a:rPr lang="fr-FR" sz="3600"/>
              <a:t>Quel processus de validation des opportunités ?</a:t>
            </a:r>
          </a:p>
        </p:txBody>
      </p:sp>
      <p:sp>
        <p:nvSpPr>
          <p:cNvPr id="4" name="Espace réservé du contenu 3"/>
          <p:cNvSpPr>
            <a:spLocks noGrp="1"/>
          </p:cNvSpPr>
          <p:nvPr>
            <p:ph idx="10"/>
          </p:nvPr>
        </p:nvSpPr>
        <p:spPr/>
        <p:txBody>
          <a:bodyPr/>
          <a:lstStyle/>
          <a:p>
            <a:r>
              <a:rPr lang="fr-FR">
                <a:latin typeface="Arial"/>
                <a:cs typeface="Arial"/>
              </a:rPr>
              <a:t>02</a:t>
            </a:r>
            <a:endParaRPr lang="fr-FR"/>
          </a:p>
        </p:txBody>
      </p:sp>
    </p:spTree>
    <p:extLst>
      <p:ext uri="{BB962C8B-B14F-4D97-AF65-F5344CB8AC3E}">
        <p14:creationId xmlns:p14="http://schemas.microsoft.com/office/powerpoint/2010/main" val="4114292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0323" y="1835353"/>
            <a:ext cx="2906484" cy="1045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Stagiaire DEV</a:t>
            </a:r>
            <a:endParaRPr lang="fr-FR" i="1">
              <a:latin typeface="+mj-lt"/>
            </a:endParaRPr>
          </a:p>
        </p:txBody>
      </p:sp>
      <p:sp>
        <p:nvSpPr>
          <p:cNvPr id="8" name="Rectangle 7"/>
          <p:cNvSpPr/>
          <p:nvPr/>
        </p:nvSpPr>
        <p:spPr>
          <a:xfrm>
            <a:off x="424543" y="1585560"/>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p:cNvSpPr txBox="1"/>
          <p:nvPr/>
        </p:nvSpPr>
        <p:spPr>
          <a:xfrm>
            <a:off x="357037" y="1329024"/>
            <a:ext cx="9433993" cy="369332"/>
          </a:xfrm>
          <a:prstGeom prst="rect">
            <a:avLst/>
          </a:prstGeom>
          <a:noFill/>
        </p:spPr>
        <p:txBody>
          <a:bodyPr wrap="none" rtlCol="0">
            <a:spAutoFit/>
          </a:bodyPr>
          <a:lstStyle/>
          <a:p>
            <a:r>
              <a:rPr lang="fr-FR" b="1">
                <a:latin typeface="Century Gothic" panose="020B0502020202020204" pitchFamily="34" charset="0"/>
              </a:rPr>
              <a:t>Organisation &amp; process : principes généraux et répartition des tâches au siège (1/2)</a:t>
            </a:r>
          </a:p>
        </p:txBody>
      </p:sp>
      <p:sp>
        <p:nvSpPr>
          <p:cNvPr id="27" name="ZoneTexte 26"/>
          <p:cNvSpPr txBox="1"/>
          <p:nvPr/>
        </p:nvSpPr>
        <p:spPr>
          <a:xfrm>
            <a:off x="2849301" y="771800"/>
            <a:ext cx="1546223" cy="430887"/>
          </a:xfrm>
          <a:prstGeom prst="rect">
            <a:avLst/>
          </a:prstGeom>
          <a:noFill/>
        </p:spPr>
        <p:txBody>
          <a:bodyPr wrap="square" rtlCol="0">
            <a:spAutoFit/>
          </a:bodyPr>
          <a:lstStyle/>
          <a:p>
            <a:pPr algn="ctr"/>
            <a:r>
              <a:rPr lang="fr-FR" sz="1100" b="1">
                <a:solidFill>
                  <a:schemeClr val="bg1"/>
                </a:solidFill>
              </a:rPr>
              <a:t>Qualification </a:t>
            </a:r>
          </a:p>
          <a:p>
            <a:pPr algn="ctr"/>
            <a:r>
              <a:rPr lang="fr-FR" sz="1100" b="1">
                <a:solidFill>
                  <a:schemeClr val="bg1"/>
                </a:solidFill>
              </a:rPr>
              <a:t>de l’opportunité</a:t>
            </a:r>
          </a:p>
        </p:txBody>
      </p:sp>
      <p:sp>
        <p:nvSpPr>
          <p:cNvPr id="35" name="Rectangle 34"/>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
        <p:nvSpPr>
          <p:cNvPr id="49" name="Rectangle 48"/>
          <p:cNvSpPr/>
          <p:nvPr/>
        </p:nvSpPr>
        <p:spPr>
          <a:xfrm>
            <a:off x="120323" y="2996038"/>
            <a:ext cx="2895019" cy="21288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a:t>Focus veille </a:t>
            </a:r>
          </a:p>
          <a:p>
            <a:pPr marL="285750" indent="-285750">
              <a:buFont typeface="Arial" panose="020B0604020202020204" pitchFamily="34" charset="0"/>
              <a:buChar char="•"/>
            </a:pPr>
            <a:r>
              <a:rPr lang="fr-FR" sz="1600"/>
              <a:t>Focus mise à jour des outils DEV</a:t>
            </a:r>
          </a:p>
          <a:p>
            <a:pPr marL="285750" indent="-285750">
              <a:buFont typeface="Arial" panose="020B0604020202020204" pitchFamily="34" charset="0"/>
              <a:buChar char="•"/>
            </a:pPr>
            <a:r>
              <a:rPr lang="fr-FR" sz="1600"/>
              <a:t>Appui à la préparation de certains dossiers / des réunions</a:t>
            </a:r>
          </a:p>
          <a:p>
            <a:pPr marL="285750" indent="-285750">
              <a:buFont typeface="Arial" panose="020B0604020202020204" pitchFamily="34" charset="0"/>
              <a:buChar char="•"/>
            </a:pPr>
            <a:r>
              <a:rPr lang="fr-FR" sz="1600"/>
              <a:t>Tâches de recherche</a:t>
            </a:r>
          </a:p>
        </p:txBody>
      </p:sp>
      <p:sp>
        <p:nvSpPr>
          <p:cNvPr id="15" name="Rectangle 14">
            <a:extLst>
              <a:ext uri="{FF2B5EF4-FFF2-40B4-BE49-F238E27FC236}">
                <a16:creationId xmlns:a16="http://schemas.microsoft.com/office/drawing/2014/main" id="{936E2506-60CD-44B8-B808-008465240BC5}"/>
              </a:ext>
            </a:extLst>
          </p:cNvPr>
          <p:cNvSpPr/>
          <p:nvPr/>
        </p:nvSpPr>
        <p:spPr>
          <a:xfrm>
            <a:off x="3152192" y="1835353"/>
            <a:ext cx="2906485" cy="1045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Chargée de DEV </a:t>
            </a:r>
          </a:p>
        </p:txBody>
      </p:sp>
      <p:sp>
        <p:nvSpPr>
          <p:cNvPr id="20" name="Rectangle 19">
            <a:extLst>
              <a:ext uri="{FF2B5EF4-FFF2-40B4-BE49-F238E27FC236}">
                <a16:creationId xmlns:a16="http://schemas.microsoft.com/office/drawing/2014/main" id="{53A595A2-2E60-46D1-AC3C-877882F74CBA}"/>
              </a:ext>
            </a:extLst>
          </p:cNvPr>
          <p:cNvSpPr/>
          <p:nvPr/>
        </p:nvSpPr>
        <p:spPr>
          <a:xfrm>
            <a:off x="3163658" y="2996038"/>
            <a:ext cx="2895019" cy="345984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600"/>
              <a:t>Qualification de la veille</a:t>
            </a:r>
          </a:p>
          <a:p>
            <a:pPr marL="285750" indent="-285750">
              <a:buFont typeface="Arial" panose="020B0604020202020204" pitchFamily="34" charset="0"/>
              <a:buChar char="•"/>
            </a:pPr>
            <a:r>
              <a:rPr lang="fr-FR" sz="1600"/>
              <a:t>Suivi et vérification des outils (CR / Loop / tableau de suivi du siège)</a:t>
            </a:r>
          </a:p>
          <a:p>
            <a:pPr marL="285750" indent="-285750">
              <a:buFont typeface="Arial" panose="020B0604020202020204" pitchFamily="34" charset="0"/>
              <a:buChar char="•"/>
            </a:pPr>
            <a:r>
              <a:rPr lang="fr-FR" sz="1600"/>
              <a:t>LEAD sur le dépôt de certains "petits" dossiers (notamment COFI projets / entités)</a:t>
            </a:r>
          </a:p>
          <a:p>
            <a:pPr marL="285750" indent="-285750">
              <a:buFont typeface="Arial" panose="020B0604020202020204" pitchFamily="34" charset="0"/>
              <a:buChar char="•"/>
            </a:pPr>
            <a:r>
              <a:rPr lang="fr-FR" sz="1600"/>
              <a:t>Appui sur le reste de la FDR DEV (dont MAJ toolkit)</a:t>
            </a:r>
          </a:p>
          <a:p>
            <a:pPr marL="285750" indent="-285750">
              <a:buFont typeface="Arial" panose="020B0604020202020204" pitchFamily="34" charset="0"/>
              <a:buChar char="•"/>
            </a:pPr>
            <a:r>
              <a:rPr lang="fr-FR" sz="1600"/>
              <a:t>Peut être amenée à participer à des événements externes</a:t>
            </a:r>
          </a:p>
        </p:txBody>
      </p:sp>
      <p:sp>
        <p:nvSpPr>
          <p:cNvPr id="22" name="Rectangle 21">
            <a:extLst>
              <a:ext uri="{FF2B5EF4-FFF2-40B4-BE49-F238E27FC236}">
                <a16:creationId xmlns:a16="http://schemas.microsoft.com/office/drawing/2014/main" id="{C1913708-D119-4CCB-9D17-ADE323626CEC}"/>
              </a:ext>
            </a:extLst>
          </p:cNvPr>
          <p:cNvSpPr/>
          <p:nvPr/>
        </p:nvSpPr>
        <p:spPr>
          <a:xfrm>
            <a:off x="6184062" y="1835353"/>
            <a:ext cx="2906485" cy="10450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Responsable DEV</a:t>
            </a:r>
          </a:p>
        </p:txBody>
      </p:sp>
      <p:sp>
        <p:nvSpPr>
          <p:cNvPr id="23" name="Rectangle 22">
            <a:extLst>
              <a:ext uri="{FF2B5EF4-FFF2-40B4-BE49-F238E27FC236}">
                <a16:creationId xmlns:a16="http://schemas.microsoft.com/office/drawing/2014/main" id="{25BDD3BC-4482-4A22-A3DE-F4DE3CACDD98}"/>
              </a:ext>
            </a:extLst>
          </p:cNvPr>
          <p:cNvSpPr/>
          <p:nvPr/>
        </p:nvSpPr>
        <p:spPr>
          <a:xfrm>
            <a:off x="9215932" y="1860679"/>
            <a:ext cx="2906485" cy="10197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latin typeface="+mj-lt"/>
              </a:rPr>
              <a:t>Directrice DEV </a:t>
            </a:r>
          </a:p>
        </p:txBody>
      </p:sp>
      <p:sp>
        <p:nvSpPr>
          <p:cNvPr id="24" name="Rectangle 23">
            <a:extLst>
              <a:ext uri="{FF2B5EF4-FFF2-40B4-BE49-F238E27FC236}">
                <a16:creationId xmlns:a16="http://schemas.microsoft.com/office/drawing/2014/main" id="{F08680C8-7B43-4A13-AECA-FCA68A1BD2D6}"/>
              </a:ext>
            </a:extLst>
          </p:cNvPr>
          <p:cNvSpPr/>
          <p:nvPr/>
        </p:nvSpPr>
        <p:spPr>
          <a:xfrm>
            <a:off x="6184062" y="2996038"/>
            <a:ext cx="2895019" cy="38097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400"/>
              <a:t>Prend les décisions de GO/NO GO après consultation interne sur les opportunités</a:t>
            </a:r>
          </a:p>
          <a:p>
            <a:pPr marL="285750" indent="-285750">
              <a:buFont typeface="Arial" panose="020B0604020202020204" pitchFamily="34" charset="0"/>
              <a:buChar char="•"/>
            </a:pPr>
            <a:r>
              <a:rPr lang="fr-FR" sz="1400"/>
              <a:t>Responsable du management et pilotage de l'équipe, de la FDR et du plan de charge (priorités)</a:t>
            </a:r>
          </a:p>
          <a:p>
            <a:pPr marL="285750" indent="-285750">
              <a:buFont typeface="Arial" panose="020B0604020202020204" pitchFamily="34" charset="0"/>
              <a:buChar char="•"/>
            </a:pPr>
            <a:r>
              <a:rPr lang="fr-FR" sz="1400"/>
              <a:t>Référent principal des entités </a:t>
            </a:r>
          </a:p>
          <a:p>
            <a:pPr marL="285750" indent="-285750">
              <a:buFont typeface="Arial" panose="020B0604020202020204" pitchFamily="34" charset="0"/>
              <a:buChar char="•"/>
            </a:pPr>
            <a:r>
              <a:rPr lang="fr-FR" sz="1400"/>
              <a:t>LEAD sur les dossiers DEV </a:t>
            </a:r>
          </a:p>
          <a:p>
            <a:pPr marL="285750" indent="-285750">
              <a:buFont typeface="Arial" panose="020B0604020202020204" pitchFamily="34" charset="0"/>
              <a:buChar char="•"/>
            </a:pPr>
            <a:r>
              <a:rPr lang="fr-FR" sz="1400"/>
              <a:t>LEAD sur les chantiers transverses</a:t>
            </a:r>
          </a:p>
          <a:p>
            <a:pPr marL="285750" indent="-285750">
              <a:buFont typeface="Arial" panose="020B0604020202020204" pitchFamily="34" charset="0"/>
              <a:buChar char="•"/>
            </a:pPr>
            <a:r>
              <a:rPr lang="fr-FR" sz="1400"/>
              <a:t>Peut être amenée à participer à des événements externes, à représenter PULSE, à rencontrer des potentiels partenaires, etc.</a:t>
            </a:r>
          </a:p>
        </p:txBody>
      </p:sp>
      <p:sp>
        <p:nvSpPr>
          <p:cNvPr id="25" name="Rectangle 24">
            <a:extLst>
              <a:ext uri="{FF2B5EF4-FFF2-40B4-BE49-F238E27FC236}">
                <a16:creationId xmlns:a16="http://schemas.microsoft.com/office/drawing/2014/main" id="{1E727FC5-90BB-4FB5-B262-5C4870F832CC}"/>
              </a:ext>
            </a:extLst>
          </p:cNvPr>
          <p:cNvSpPr/>
          <p:nvPr/>
        </p:nvSpPr>
        <p:spPr>
          <a:xfrm>
            <a:off x="9213219" y="2996037"/>
            <a:ext cx="2895019" cy="380978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100"/>
              <a:t>Contribue aux décisions de GO/NO GO par rapport au plan stratégique et au budget PULSE</a:t>
            </a:r>
          </a:p>
          <a:p>
            <a:pPr marL="285750" indent="-285750">
              <a:buFont typeface="Arial" panose="020B0604020202020204" pitchFamily="34" charset="0"/>
              <a:buChar char="•"/>
            </a:pPr>
            <a:r>
              <a:rPr lang="fr-FR" sz="1100"/>
              <a:t>Appuie le Responsable DEV sur le pilotage de l'équipe, de la FDR et du plan de charge</a:t>
            </a:r>
          </a:p>
          <a:p>
            <a:pPr marL="285750" indent="-285750">
              <a:buFont typeface="Arial" panose="020B0604020202020204" pitchFamily="34" charset="0"/>
              <a:buChar char="•"/>
            </a:pPr>
            <a:r>
              <a:rPr lang="fr-FR" sz="1100"/>
              <a:t>En appui à l'équipe sur le dépôt de dossiers DEV (sur sollicitation du </a:t>
            </a:r>
            <a:r>
              <a:rPr lang="fr-FR" sz="1100" err="1"/>
              <a:t>Respo</a:t>
            </a:r>
            <a:r>
              <a:rPr lang="fr-FR" sz="1100"/>
              <a:t> DEV)</a:t>
            </a:r>
          </a:p>
          <a:p>
            <a:pPr marL="285750" indent="-285750">
              <a:buFont typeface="Arial" panose="020B0604020202020204" pitchFamily="34" charset="0"/>
              <a:buChar char="•"/>
            </a:pPr>
            <a:r>
              <a:rPr lang="fr-FR" sz="1100"/>
              <a:t>En appui aux entités sur des sujets d'ordre stratégique ou structurel (en complémentarité avec le </a:t>
            </a:r>
            <a:r>
              <a:rPr lang="fr-FR" sz="1100" err="1"/>
              <a:t>Respo</a:t>
            </a:r>
            <a:r>
              <a:rPr lang="fr-FR" sz="1100"/>
              <a:t> DEV)</a:t>
            </a:r>
          </a:p>
          <a:p>
            <a:pPr marL="285750" indent="-285750">
              <a:buFont typeface="Arial" panose="020B0604020202020204" pitchFamily="34" charset="0"/>
              <a:buChar char="•"/>
            </a:pPr>
            <a:r>
              <a:rPr lang="fr-FR" sz="1100"/>
              <a:t>Peut prendre le LEAD sur certains dossiers DEV innovants (ex - IA) et/ou multi-pays et/ou risqués et/ou importants (ex - plan d'action AFD) et/ou liés au GROUPE SOS</a:t>
            </a:r>
          </a:p>
          <a:p>
            <a:pPr marL="285750" indent="-285750">
              <a:buFont typeface="Arial" panose="020B0604020202020204" pitchFamily="34" charset="0"/>
              <a:buChar char="•"/>
            </a:pPr>
            <a:r>
              <a:rPr lang="fr-FR" sz="1100"/>
              <a:t>En appui sur les chantiers </a:t>
            </a:r>
            <a:r>
              <a:rPr lang="fr-FR" sz="1100" err="1"/>
              <a:t>tranverses</a:t>
            </a:r>
            <a:r>
              <a:rPr lang="fr-FR" sz="1100"/>
              <a:t> Priorité à la représentation externe et aux relations partenariales (dont prestations)</a:t>
            </a:r>
          </a:p>
        </p:txBody>
      </p:sp>
    </p:spTree>
    <p:extLst>
      <p:ext uri="{BB962C8B-B14F-4D97-AF65-F5344CB8AC3E}">
        <p14:creationId xmlns:p14="http://schemas.microsoft.com/office/powerpoint/2010/main" val="381603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4543" y="1585560"/>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p:cNvSpPr txBox="1"/>
          <p:nvPr/>
        </p:nvSpPr>
        <p:spPr>
          <a:xfrm>
            <a:off x="357037" y="1329024"/>
            <a:ext cx="9433993" cy="369332"/>
          </a:xfrm>
          <a:prstGeom prst="rect">
            <a:avLst/>
          </a:prstGeom>
          <a:noFill/>
        </p:spPr>
        <p:txBody>
          <a:bodyPr wrap="none" rtlCol="0">
            <a:spAutoFit/>
          </a:bodyPr>
          <a:lstStyle/>
          <a:p>
            <a:r>
              <a:rPr lang="fr-FR" b="1">
                <a:latin typeface="Century Gothic" panose="020B0502020202020204" pitchFamily="34" charset="0"/>
              </a:rPr>
              <a:t>Organisation &amp; process : principes généraux et répartition des tâches au siège (2/2)</a:t>
            </a:r>
          </a:p>
        </p:txBody>
      </p:sp>
      <p:sp>
        <p:nvSpPr>
          <p:cNvPr id="27" name="ZoneTexte 26"/>
          <p:cNvSpPr txBox="1"/>
          <p:nvPr/>
        </p:nvSpPr>
        <p:spPr>
          <a:xfrm>
            <a:off x="2849301" y="771800"/>
            <a:ext cx="1546223" cy="430887"/>
          </a:xfrm>
          <a:prstGeom prst="rect">
            <a:avLst/>
          </a:prstGeom>
          <a:noFill/>
        </p:spPr>
        <p:txBody>
          <a:bodyPr wrap="square" rtlCol="0">
            <a:spAutoFit/>
          </a:bodyPr>
          <a:lstStyle/>
          <a:p>
            <a:pPr algn="ctr"/>
            <a:r>
              <a:rPr lang="fr-FR" sz="1100" b="1">
                <a:solidFill>
                  <a:schemeClr val="bg1"/>
                </a:solidFill>
              </a:rPr>
              <a:t>Qualification </a:t>
            </a:r>
          </a:p>
          <a:p>
            <a:pPr algn="ctr"/>
            <a:r>
              <a:rPr lang="fr-FR" sz="1100" b="1">
                <a:solidFill>
                  <a:schemeClr val="bg1"/>
                </a:solidFill>
              </a:rPr>
              <a:t>de l’opportunité</a:t>
            </a:r>
          </a:p>
        </p:txBody>
      </p:sp>
      <p:sp>
        <p:nvSpPr>
          <p:cNvPr id="35" name="Rectangle 34"/>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
        <p:nvSpPr>
          <p:cNvPr id="17" name="Rectangle 16">
            <a:extLst>
              <a:ext uri="{FF2B5EF4-FFF2-40B4-BE49-F238E27FC236}">
                <a16:creationId xmlns:a16="http://schemas.microsoft.com/office/drawing/2014/main" id="{ABA24C5F-F3E8-4BF0-8502-DF564002623F}"/>
              </a:ext>
            </a:extLst>
          </p:cNvPr>
          <p:cNvSpPr/>
          <p:nvPr/>
        </p:nvSpPr>
        <p:spPr>
          <a:xfrm>
            <a:off x="87130" y="1824693"/>
            <a:ext cx="2906484" cy="24007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Au niveau du siège, si un échelon est manquant, c’est l’échelon « supérieur » qui prend le relai. </a:t>
            </a:r>
            <a:endParaRPr lang="fr-FR" i="1">
              <a:latin typeface="+mj-lt"/>
            </a:endParaRPr>
          </a:p>
        </p:txBody>
      </p:sp>
      <p:sp>
        <p:nvSpPr>
          <p:cNvPr id="18" name="Rectangle 17">
            <a:extLst>
              <a:ext uri="{FF2B5EF4-FFF2-40B4-BE49-F238E27FC236}">
                <a16:creationId xmlns:a16="http://schemas.microsoft.com/office/drawing/2014/main" id="{22B885DD-EDC7-463D-8946-76F68705B4DA}"/>
              </a:ext>
            </a:extLst>
          </p:cNvPr>
          <p:cNvSpPr/>
          <p:nvPr/>
        </p:nvSpPr>
        <p:spPr>
          <a:xfrm>
            <a:off x="3037071" y="1818423"/>
            <a:ext cx="2906484" cy="24114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Le siège a d’abord un rôle d’appui – le DEV de vos entités relève bien de </a:t>
            </a:r>
            <a:r>
              <a:rPr lang="fr-FR" b="1">
                <a:solidFill>
                  <a:srgbClr val="A81458"/>
                </a:solidFill>
                <a:latin typeface="+mj-lt"/>
              </a:rPr>
              <a:t>votre responsabilité</a:t>
            </a:r>
            <a:r>
              <a:rPr lang="fr-FR" b="1">
                <a:latin typeface="+mj-lt"/>
              </a:rPr>
              <a:t>, et en premier lieu, de la responsabilité du.de la </a:t>
            </a:r>
            <a:r>
              <a:rPr lang="fr-FR" b="1" err="1">
                <a:latin typeface="+mj-lt"/>
              </a:rPr>
              <a:t>Directeur.rice</a:t>
            </a:r>
            <a:r>
              <a:rPr lang="fr-FR" b="1">
                <a:latin typeface="+mj-lt"/>
              </a:rPr>
              <a:t> de votre entité. </a:t>
            </a:r>
            <a:r>
              <a:rPr lang="fr-FR">
                <a:latin typeface="+mj-lt"/>
              </a:rPr>
              <a:t> </a:t>
            </a:r>
            <a:endParaRPr lang="fr-FR" i="1">
              <a:latin typeface="+mj-lt"/>
            </a:endParaRPr>
          </a:p>
        </p:txBody>
      </p:sp>
      <p:sp>
        <p:nvSpPr>
          <p:cNvPr id="19" name="Rectangle 18">
            <a:extLst>
              <a:ext uri="{FF2B5EF4-FFF2-40B4-BE49-F238E27FC236}">
                <a16:creationId xmlns:a16="http://schemas.microsoft.com/office/drawing/2014/main" id="{37F244AA-2099-447C-BED4-EC4C9385D459}"/>
              </a:ext>
            </a:extLst>
          </p:cNvPr>
          <p:cNvSpPr/>
          <p:nvPr/>
        </p:nvSpPr>
        <p:spPr>
          <a:xfrm>
            <a:off x="5987012" y="1826632"/>
            <a:ext cx="2906484" cy="24114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En 2024, il est attendu une </a:t>
            </a:r>
            <a:r>
              <a:rPr lang="fr-FR" b="1">
                <a:solidFill>
                  <a:srgbClr val="A81458"/>
                </a:solidFill>
                <a:latin typeface="+mj-lt"/>
              </a:rPr>
              <a:t>autonomisation croissante </a:t>
            </a:r>
            <a:r>
              <a:rPr lang="fr-FR">
                <a:latin typeface="+mj-lt"/>
              </a:rPr>
              <a:t>des entités, qui va de pair avec une amélioration / </a:t>
            </a:r>
            <a:r>
              <a:rPr lang="fr-FR" b="1">
                <a:latin typeface="+mj-lt"/>
              </a:rPr>
              <a:t>fluidification de la communication</a:t>
            </a:r>
            <a:r>
              <a:rPr lang="fr-FR">
                <a:latin typeface="+mj-lt"/>
              </a:rPr>
              <a:t>.</a:t>
            </a:r>
            <a:endParaRPr lang="fr-FR" i="1">
              <a:latin typeface="+mj-lt"/>
            </a:endParaRPr>
          </a:p>
        </p:txBody>
      </p:sp>
      <p:sp>
        <p:nvSpPr>
          <p:cNvPr id="21" name="ZoneTexte 6">
            <a:extLst>
              <a:ext uri="{FF2B5EF4-FFF2-40B4-BE49-F238E27FC236}">
                <a16:creationId xmlns:a16="http://schemas.microsoft.com/office/drawing/2014/main" id="{96AB154B-6BD9-47B1-88EB-F59E4BF72119}"/>
              </a:ext>
            </a:extLst>
          </p:cNvPr>
          <p:cNvSpPr txBox="1"/>
          <p:nvPr/>
        </p:nvSpPr>
        <p:spPr>
          <a:xfrm>
            <a:off x="258503" y="4225438"/>
            <a:ext cx="11584934" cy="2677656"/>
          </a:xfrm>
          <a:prstGeom prst="rect">
            <a:avLst/>
          </a:prstGeom>
          <a:noFill/>
        </p:spPr>
        <p:txBody>
          <a:bodyPr wrap="square" lIns="91440" tIns="45720" rIns="91440" bIns="45720" rtlCol="0" anchor="t">
            <a:spAutoFit/>
          </a:bodyPr>
          <a:lstStyle/>
          <a:p>
            <a:pPr algn="just"/>
            <a:r>
              <a:rPr lang="fr-FR" sz="1400" b="1">
                <a:solidFill>
                  <a:schemeClr val="accent2"/>
                </a:solidFill>
                <a:latin typeface="Century Gothic"/>
              </a:rPr>
              <a:t>/!\ Nous tâchons de communiquer sur Teams notre plan de charge ainsi que la liste actualisée des entités ou chantiers prioritaires. Au 01/09/2024, par exemple, voici nos priorités : </a:t>
            </a:r>
          </a:p>
          <a:p>
            <a:pPr algn="just"/>
            <a:endParaRPr lang="fr-FR" sz="1400" b="1">
              <a:solidFill>
                <a:schemeClr val="accent2"/>
              </a:solidFill>
              <a:latin typeface="Century Gothic"/>
            </a:endParaRPr>
          </a:p>
          <a:p>
            <a:pPr algn="just"/>
            <a:r>
              <a:rPr lang="fr-FR" sz="1400"/>
              <a:t>Top 1 - </a:t>
            </a:r>
            <a:r>
              <a:rPr lang="fr-FR" sz="1400" b="1"/>
              <a:t>Siège</a:t>
            </a:r>
            <a:r>
              <a:rPr lang="fr-FR" sz="1400"/>
              <a:t> – obtention de nouveaux financements </a:t>
            </a:r>
          </a:p>
          <a:p>
            <a:pPr algn="just"/>
            <a:r>
              <a:rPr lang="fr-FR" sz="1400"/>
              <a:t>Top 2 - </a:t>
            </a:r>
            <a:r>
              <a:rPr lang="fr-FR" sz="1400" b="1"/>
              <a:t>JJ</a:t>
            </a:r>
            <a:r>
              <a:rPr lang="fr-FR" sz="1400"/>
              <a:t> (en raison principalement du risque de cofinancements à très CT) </a:t>
            </a:r>
          </a:p>
          <a:p>
            <a:pPr algn="just"/>
            <a:r>
              <a:rPr lang="fr-FR" sz="1400"/>
              <a:t>Top 3 - </a:t>
            </a:r>
            <a:r>
              <a:rPr lang="fr-FR" sz="1400" b="1" err="1"/>
              <a:t>Oribi</a:t>
            </a:r>
            <a:r>
              <a:rPr lang="fr-FR" sz="1400"/>
              <a:t> (en raison principalement du risque de cofinancements à très CT) </a:t>
            </a:r>
          </a:p>
          <a:p>
            <a:pPr algn="just"/>
            <a:r>
              <a:rPr lang="fr-FR" sz="1400"/>
              <a:t>Top 4 - </a:t>
            </a:r>
            <a:r>
              <a:rPr lang="fr-FR" sz="1400" b="1"/>
              <a:t>PULSE Balkans </a:t>
            </a:r>
            <a:r>
              <a:rPr lang="fr-FR" sz="1400"/>
              <a:t>(en raison principalement du refus de l’AFD sur la Phase 3 de RISE) </a:t>
            </a:r>
          </a:p>
          <a:p>
            <a:pPr algn="just"/>
            <a:r>
              <a:rPr lang="fr-FR" sz="1400"/>
              <a:t>Top 5 - </a:t>
            </a:r>
            <a:r>
              <a:rPr lang="fr-FR" sz="1400" b="1" err="1"/>
              <a:t>Lab'ess</a:t>
            </a:r>
            <a:r>
              <a:rPr lang="fr-FR" sz="1400"/>
              <a:t> </a:t>
            </a:r>
          </a:p>
          <a:p>
            <a:pPr algn="just"/>
            <a:r>
              <a:rPr lang="fr-FR" sz="1400"/>
              <a:t>Top 6 - </a:t>
            </a:r>
            <a:r>
              <a:rPr lang="fr-FR" sz="1400" b="1"/>
              <a:t>PULSE France</a:t>
            </a:r>
          </a:p>
          <a:p>
            <a:pPr algn="just"/>
            <a:endParaRPr lang="fr-FR" sz="1400" b="1">
              <a:solidFill>
                <a:schemeClr val="accent2"/>
              </a:solidFill>
              <a:latin typeface="Century Gothic"/>
            </a:endParaRPr>
          </a:p>
          <a:p>
            <a:pPr algn="just"/>
            <a:r>
              <a:rPr lang="fr-FR" sz="1400" b="1">
                <a:solidFill>
                  <a:schemeClr val="accent2"/>
                </a:solidFill>
                <a:latin typeface="Century Gothic"/>
              </a:rPr>
              <a:t>Attention, ce n’est pas parce que votre entité est prioritaire que nous allons « faire le DEV à votre place » ; cela veut dire que nous allons essayer de traiter vos demandes en priorité. </a:t>
            </a:r>
          </a:p>
        </p:txBody>
      </p:sp>
      <p:sp>
        <p:nvSpPr>
          <p:cNvPr id="26" name="Rectangle 25">
            <a:extLst>
              <a:ext uri="{FF2B5EF4-FFF2-40B4-BE49-F238E27FC236}">
                <a16:creationId xmlns:a16="http://schemas.microsoft.com/office/drawing/2014/main" id="{D5A9A793-DA9E-43A4-9993-4825DE3F1B31}"/>
              </a:ext>
            </a:extLst>
          </p:cNvPr>
          <p:cNvSpPr/>
          <p:nvPr/>
        </p:nvSpPr>
        <p:spPr>
          <a:xfrm>
            <a:off x="8936953" y="1826631"/>
            <a:ext cx="2906484" cy="24114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Vos demandes d’appui doivent être dûment renseignées, explicites quant au rôle attendu du siège </a:t>
            </a:r>
            <a:r>
              <a:rPr lang="fr-FR" b="1" u="sng">
                <a:latin typeface="+mj-lt"/>
              </a:rPr>
              <a:t>et</a:t>
            </a:r>
            <a:r>
              <a:rPr lang="fr-FR">
                <a:latin typeface="+mj-lt"/>
              </a:rPr>
              <a:t> anticipées. </a:t>
            </a:r>
            <a:endParaRPr lang="fr-FR" i="1">
              <a:latin typeface="+mj-lt"/>
            </a:endParaRPr>
          </a:p>
        </p:txBody>
      </p:sp>
    </p:spTree>
    <p:extLst>
      <p:ext uri="{BB962C8B-B14F-4D97-AF65-F5344CB8AC3E}">
        <p14:creationId xmlns:p14="http://schemas.microsoft.com/office/powerpoint/2010/main" val="412781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1372" y="2177306"/>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SAI / DDI</a:t>
            </a:r>
          </a:p>
        </p:txBody>
      </p:sp>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5"/>
              </a:solidFill>
            </a:endParaRP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me 1"/>
          <p:cNvGraphicFramePr/>
          <p:nvPr/>
        </p:nvGraphicFramePr>
        <p:xfrm>
          <a:off x="2313710" y="2439195"/>
          <a:ext cx="890111" cy="31661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ZoneTexte 6"/>
          <p:cNvSpPr txBox="1"/>
          <p:nvPr/>
        </p:nvSpPr>
        <p:spPr>
          <a:xfrm>
            <a:off x="3562142" y="3507150"/>
            <a:ext cx="2312719" cy="1169551"/>
          </a:xfrm>
          <a:prstGeom prst="rect">
            <a:avLst/>
          </a:prstGeom>
          <a:noFill/>
        </p:spPr>
        <p:txBody>
          <a:bodyPr wrap="square" lIns="91440" tIns="45720" rIns="91440" bIns="45720" rtlCol="0" anchor="t">
            <a:spAutoFit/>
          </a:bodyPr>
          <a:lstStyle/>
          <a:p>
            <a:pPr algn="ctr"/>
            <a:r>
              <a:rPr lang="fr-FR" sz="1400" b="1"/>
              <a:t>Chacun est responsable de sa veille à chaque échelon.</a:t>
            </a:r>
            <a:endParaRPr lang="en-US">
              <a:cs typeface="Arial" panose="020B0604020202020204"/>
            </a:endParaRPr>
          </a:p>
          <a:p>
            <a:pPr algn="ctr"/>
            <a:endParaRPr lang="fr-FR" sz="1400"/>
          </a:p>
          <a:p>
            <a:pPr marL="0" lvl="1" algn="ctr"/>
            <a:endParaRPr lang="fr-FR" sz="1400" b="1">
              <a:cs typeface="Arial"/>
            </a:endParaRPr>
          </a:p>
        </p:txBody>
      </p:sp>
      <p:sp>
        <p:nvSpPr>
          <p:cNvPr id="5" name="ZoneTexte 4"/>
          <p:cNvSpPr txBox="1"/>
          <p:nvPr/>
        </p:nvSpPr>
        <p:spPr>
          <a:xfrm>
            <a:off x="348343" y="1570094"/>
            <a:ext cx="2776722" cy="369332"/>
          </a:xfrm>
          <a:prstGeom prst="rect">
            <a:avLst/>
          </a:prstGeom>
          <a:noFill/>
        </p:spPr>
        <p:txBody>
          <a:bodyPr wrap="none" rtlCol="0">
            <a:spAutoFit/>
          </a:bodyPr>
          <a:lstStyle/>
          <a:p>
            <a:r>
              <a:rPr lang="fr-FR" b="1">
                <a:latin typeface="Century Gothic" panose="020B0502020202020204" pitchFamily="34" charset="0"/>
              </a:rPr>
              <a:t>Organisation &amp; </a:t>
            </a:r>
            <a:r>
              <a:rPr lang="fr-FR" b="1" err="1">
                <a:latin typeface="Century Gothic" panose="020B0502020202020204" pitchFamily="34" charset="0"/>
              </a:rPr>
              <a:t>process</a:t>
            </a:r>
            <a:endParaRPr lang="fr-FR" b="1">
              <a:latin typeface="Century Gothic" panose="020B0502020202020204" pitchFamily="34" charset="0"/>
            </a:endParaRPr>
          </a:p>
        </p:txBody>
      </p:sp>
      <p:sp>
        <p:nvSpPr>
          <p:cNvPr id="11" name="Rectangle 10"/>
          <p:cNvSpPr/>
          <p:nvPr/>
        </p:nvSpPr>
        <p:spPr>
          <a:xfrm>
            <a:off x="631372" y="3484224"/>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PULSE Siège</a:t>
            </a:r>
          </a:p>
        </p:txBody>
      </p:sp>
      <p:sp>
        <p:nvSpPr>
          <p:cNvPr id="12" name="Rectangle 11"/>
          <p:cNvSpPr/>
          <p:nvPr/>
        </p:nvSpPr>
        <p:spPr>
          <a:xfrm>
            <a:off x="631372" y="4791142"/>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Incubateurs et projets</a:t>
            </a:r>
          </a:p>
        </p:txBody>
      </p:sp>
      <p:sp>
        <p:nvSpPr>
          <p:cNvPr id="13" name="Flèche vers le bas 12"/>
          <p:cNvSpPr/>
          <p:nvPr/>
        </p:nvSpPr>
        <p:spPr>
          <a:xfrm>
            <a:off x="1145970" y="4434252"/>
            <a:ext cx="272483" cy="525018"/>
          </a:xfrm>
          <a:prstGeom prst="down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Flèche vers le bas 13"/>
          <p:cNvSpPr/>
          <p:nvPr/>
        </p:nvSpPr>
        <p:spPr>
          <a:xfrm>
            <a:off x="1135085" y="3120136"/>
            <a:ext cx="272483" cy="525018"/>
          </a:xfrm>
          <a:prstGeom prst="down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6" name="Flèche vers le bas 15"/>
          <p:cNvSpPr/>
          <p:nvPr/>
        </p:nvSpPr>
        <p:spPr>
          <a:xfrm rot="10800000">
            <a:off x="2821206" y="4457436"/>
            <a:ext cx="303859" cy="506570"/>
          </a:xfrm>
          <a:prstGeom prst="down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7" name="Flèche vers le bas 16"/>
          <p:cNvSpPr/>
          <p:nvPr/>
        </p:nvSpPr>
        <p:spPr>
          <a:xfrm rot="10800000">
            <a:off x="2821206" y="3084464"/>
            <a:ext cx="303859" cy="506570"/>
          </a:xfrm>
          <a:prstGeom prst="downArrow">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21" name="Rectangle 20"/>
          <p:cNvSpPr/>
          <p:nvPr/>
        </p:nvSpPr>
        <p:spPr>
          <a:xfrm>
            <a:off x="6705703" y="1690928"/>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6422672" y="1450351"/>
            <a:ext cx="1659873" cy="369332"/>
          </a:xfrm>
          <a:prstGeom prst="rect">
            <a:avLst/>
          </a:prstGeom>
          <a:noFill/>
        </p:spPr>
        <p:txBody>
          <a:bodyPr wrap="square" rtlCol="0">
            <a:spAutoFit/>
          </a:bodyPr>
          <a:lstStyle/>
          <a:p>
            <a:r>
              <a:rPr lang="fr-FR" b="1">
                <a:latin typeface="Century Gothic" panose="020B0502020202020204" pitchFamily="34" charset="0"/>
              </a:rPr>
              <a:t>Outils utilisés</a:t>
            </a:r>
          </a:p>
        </p:txBody>
      </p:sp>
      <p:sp>
        <p:nvSpPr>
          <p:cNvPr id="23" name="Rectangle 22"/>
          <p:cNvSpPr/>
          <p:nvPr/>
        </p:nvSpPr>
        <p:spPr>
          <a:xfrm>
            <a:off x="6420652" y="2224950"/>
            <a:ext cx="3642708" cy="7397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Pour effectuer sa veille</a:t>
            </a:r>
          </a:p>
        </p:txBody>
      </p:sp>
      <p:sp>
        <p:nvSpPr>
          <p:cNvPr id="24" name="Ellipse 23"/>
          <p:cNvSpPr/>
          <p:nvPr/>
        </p:nvSpPr>
        <p:spPr>
          <a:xfrm>
            <a:off x="6210401" y="2098697"/>
            <a:ext cx="443955" cy="400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a:latin typeface="Century Gothic" panose="020B0502020202020204" pitchFamily="34" charset="0"/>
              </a:rPr>
              <a:t>1</a:t>
            </a:r>
          </a:p>
        </p:txBody>
      </p:sp>
      <p:sp>
        <p:nvSpPr>
          <p:cNvPr id="25" name="Rectangle 24"/>
          <p:cNvSpPr/>
          <p:nvPr/>
        </p:nvSpPr>
        <p:spPr>
          <a:xfrm>
            <a:off x="6432378" y="3787161"/>
            <a:ext cx="3642708" cy="78767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Pour communiquer ses opportunités</a:t>
            </a:r>
          </a:p>
        </p:txBody>
      </p:sp>
      <p:sp>
        <p:nvSpPr>
          <p:cNvPr id="26" name="Ellipse 25"/>
          <p:cNvSpPr/>
          <p:nvPr/>
        </p:nvSpPr>
        <p:spPr>
          <a:xfrm>
            <a:off x="6210401" y="3584731"/>
            <a:ext cx="443955" cy="400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a:latin typeface="Century Gothic" panose="020B0502020202020204" pitchFamily="34" charset="0"/>
              </a:rPr>
              <a:t>2</a:t>
            </a:r>
          </a:p>
        </p:txBody>
      </p:sp>
      <p:sp>
        <p:nvSpPr>
          <p:cNvPr id="28" name="ZoneTexte 27"/>
          <p:cNvSpPr txBox="1"/>
          <p:nvPr/>
        </p:nvSpPr>
        <p:spPr>
          <a:xfrm>
            <a:off x="6420652" y="3080862"/>
            <a:ext cx="5358550" cy="307777"/>
          </a:xfrm>
          <a:prstGeom prst="rect">
            <a:avLst/>
          </a:prstGeom>
          <a:noFill/>
        </p:spPr>
        <p:txBody>
          <a:bodyPr wrap="square" lIns="91440" tIns="45720" rIns="91440" bIns="45720" rtlCol="0" anchor="t">
            <a:spAutoFit/>
          </a:bodyPr>
          <a:lstStyle/>
          <a:p>
            <a:pPr algn="just"/>
            <a:r>
              <a:rPr lang="fr-FR" sz="1400"/>
              <a:t>Cf. outils partagés</a:t>
            </a:r>
            <a:endParaRPr lang="fr-FR" sz="1400">
              <a:cs typeface="Arial"/>
            </a:endParaRPr>
          </a:p>
        </p:txBody>
      </p:sp>
      <p:sp>
        <p:nvSpPr>
          <p:cNvPr id="29" name="ZoneTexte 28"/>
          <p:cNvSpPr txBox="1"/>
          <p:nvPr/>
        </p:nvSpPr>
        <p:spPr>
          <a:xfrm>
            <a:off x="6353316" y="4735093"/>
            <a:ext cx="5838684" cy="2031325"/>
          </a:xfrm>
          <a:prstGeom prst="rect">
            <a:avLst/>
          </a:prstGeom>
          <a:noFill/>
        </p:spPr>
        <p:txBody>
          <a:bodyPr wrap="square" lIns="91440" tIns="45720" rIns="91440" bIns="45720" rtlCol="0" anchor="t">
            <a:spAutoFit/>
          </a:bodyPr>
          <a:lstStyle/>
          <a:p>
            <a:r>
              <a:rPr lang="fr-FR" sz="1400" u="sng"/>
              <a:t>3 outils cibles </a:t>
            </a:r>
            <a:r>
              <a:rPr lang="fr-FR" sz="1400"/>
              <a:t>: </a:t>
            </a:r>
          </a:p>
          <a:p>
            <a:endParaRPr lang="fr-FR" sz="1400"/>
          </a:p>
          <a:p>
            <a:pPr marL="342900" indent="-342900" algn="just">
              <a:buAutoNum type="arabicPeriod"/>
            </a:pPr>
            <a:r>
              <a:rPr lang="fr-FR" sz="1400" b="1"/>
              <a:t>LOOP</a:t>
            </a:r>
            <a:r>
              <a:rPr lang="fr-FR" sz="1400"/>
              <a:t> grâce à la prise en main progressive de l’outil par les équipes &gt;&gt; </a:t>
            </a:r>
            <a:r>
              <a:rPr lang="fr-FR" sz="1400" b="1"/>
              <a:t>Opportunités entrées sur LOOP</a:t>
            </a:r>
            <a:r>
              <a:rPr lang="fr-FR" sz="1400"/>
              <a:t> par chaque </a:t>
            </a:r>
            <a:r>
              <a:rPr lang="fr-FR" sz="1400" err="1"/>
              <a:t>chargé.e</a:t>
            </a:r>
            <a:r>
              <a:rPr lang="fr-FR" sz="1400"/>
              <a:t> dev / doublées d’un mail à court terme.</a:t>
            </a:r>
            <a:endParaRPr lang="fr-FR" sz="1400">
              <a:cs typeface="Arial" panose="020B0604020202020204"/>
            </a:endParaRPr>
          </a:p>
          <a:p>
            <a:pPr marL="342900" indent="-342900">
              <a:buAutoNum type="arabicPeriod"/>
            </a:pPr>
            <a:r>
              <a:rPr lang="fr-FR" sz="1400" b="1"/>
              <a:t>Groupe Teams « PULSE DEV » </a:t>
            </a:r>
            <a:r>
              <a:rPr lang="fr-FR" sz="1400"/>
              <a:t>+ canaux privés bilatéraux</a:t>
            </a:r>
            <a:endParaRPr lang="fr-FR" sz="1400">
              <a:cs typeface="Arial"/>
            </a:endParaRPr>
          </a:p>
          <a:p>
            <a:pPr marL="342900" indent="-342900">
              <a:buAutoNum type="arabicPeriod"/>
            </a:pPr>
            <a:r>
              <a:rPr lang="fr-FR" sz="1400"/>
              <a:t>Mise</a:t>
            </a:r>
            <a:r>
              <a:rPr lang="fr-FR" sz="1400">
                <a:cs typeface="Arial"/>
              </a:rPr>
              <a:t> en place de </a:t>
            </a:r>
            <a:r>
              <a:rPr lang="fr-FR" sz="1400" b="1">
                <a:cs typeface="Arial"/>
              </a:rPr>
              <a:t>réunions de suivi mensuelles</a:t>
            </a:r>
            <a:r>
              <a:rPr lang="fr-FR" sz="1400">
                <a:cs typeface="Arial"/>
              </a:rPr>
              <a:t> </a:t>
            </a:r>
            <a:endParaRPr lang="fr-FR"/>
          </a:p>
          <a:p>
            <a:endParaRPr lang="fr-FR" sz="1400"/>
          </a:p>
          <a:p>
            <a:pPr marL="342900" indent="-342900">
              <a:buAutoNum type="arabicPeriod"/>
            </a:pPr>
            <a:endParaRPr lang="fr-FR" sz="1400" b="1"/>
          </a:p>
        </p:txBody>
      </p:sp>
    </p:spTree>
    <p:extLst>
      <p:ext uri="{BB962C8B-B14F-4D97-AF65-F5344CB8AC3E}">
        <p14:creationId xmlns:p14="http://schemas.microsoft.com/office/powerpoint/2010/main" val="1220688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D3500A99-11FF-4B4B-9933-B8B4A9F25229}"/>
              </a:ext>
            </a:extLst>
          </p:cNvPr>
          <p:cNvSpPr>
            <a:spLocks noGrp="1"/>
          </p:cNvSpPr>
          <p:nvPr>
            <p:ph sz="half" idx="1"/>
          </p:nvPr>
        </p:nvSpPr>
        <p:spPr>
          <a:xfrm>
            <a:off x="384313" y="1538238"/>
            <a:ext cx="5372675" cy="4843292"/>
          </a:xfrm>
        </p:spPr>
        <p:txBody>
          <a:bodyPr>
            <a:normAutofit/>
          </a:bodyPr>
          <a:lstStyle/>
          <a:p>
            <a:pPr algn="just"/>
            <a:r>
              <a:rPr lang="fr-FR" sz="2400"/>
              <a:t>Opportunité importante en termes de </a:t>
            </a:r>
            <a:r>
              <a:rPr lang="fr-FR" sz="2400">
                <a:solidFill>
                  <a:schemeClr val="accent1"/>
                </a:solidFill>
              </a:rPr>
              <a:t>budget</a:t>
            </a:r>
            <a:r>
              <a:rPr lang="fr-FR" sz="2400"/>
              <a:t> </a:t>
            </a:r>
          </a:p>
          <a:p>
            <a:pPr algn="just"/>
            <a:r>
              <a:rPr lang="fr-FR" sz="2400"/>
              <a:t>Opportunité risquée car moins de </a:t>
            </a:r>
            <a:r>
              <a:rPr lang="fr-FR" sz="2400">
                <a:solidFill>
                  <a:schemeClr val="accent1"/>
                </a:solidFill>
              </a:rPr>
              <a:t>80% de cofinancements</a:t>
            </a:r>
            <a:r>
              <a:rPr lang="fr-FR" sz="2400"/>
              <a:t> sécurisés </a:t>
            </a:r>
          </a:p>
          <a:p>
            <a:pPr algn="just"/>
            <a:r>
              <a:rPr lang="fr-FR" sz="2400">
                <a:ea typeface="+mn-lt"/>
                <a:cs typeface="+mn-lt"/>
              </a:rPr>
              <a:t>Opportunité impliquant un </a:t>
            </a:r>
            <a:r>
              <a:rPr lang="fr-FR" sz="2400">
                <a:solidFill>
                  <a:schemeClr val="accent1"/>
                </a:solidFill>
                <a:ea typeface="+mn-lt"/>
                <a:cs typeface="+mn-lt"/>
              </a:rPr>
              <a:t>changement stratégique</a:t>
            </a:r>
            <a:r>
              <a:rPr lang="fr-FR" sz="2400"/>
              <a:t> </a:t>
            </a:r>
          </a:p>
          <a:p>
            <a:pPr algn="just"/>
            <a:r>
              <a:rPr lang="fr-FR" sz="2400"/>
              <a:t>Toute nouvelle </a:t>
            </a:r>
            <a:r>
              <a:rPr lang="fr-FR" sz="2400">
                <a:solidFill>
                  <a:schemeClr val="accent1"/>
                </a:solidFill>
              </a:rPr>
              <a:t>prestation</a:t>
            </a:r>
            <a:r>
              <a:rPr lang="fr-FR" sz="2400"/>
              <a:t> de service </a:t>
            </a:r>
          </a:p>
          <a:p>
            <a:pPr algn="just"/>
            <a:endParaRPr lang="fr-FR" sz="2400"/>
          </a:p>
        </p:txBody>
      </p:sp>
      <p:sp>
        <p:nvSpPr>
          <p:cNvPr id="3" name="Titre 2">
            <a:extLst>
              <a:ext uri="{FF2B5EF4-FFF2-40B4-BE49-F238E27FC236}">
                <a16:creationId xmlns:a16="http://schemas.microsoft.com/office/drawing/2014/main" id="{2E1F6F26-C611-4C0A-BAF8-8A0385CCBBA0}"/>
              </a:ext>
            </a:extLst>
          </p:cNvPr>
          <p:cNvSpPr>
            <a:spLocks noGrp="1"/>
          </p:cNvSpPr>
          <p:nvPr>
            <p:ph type="title"/>
          </p:nvPr>
        </p:nvSpPr>
        <p:spPr>
          <a:xfrm>
            <a:off x="281676" y="263898"/>
            <a:ext cx="10485851" cy="643060"/>
          </a:xfrm>
        </p:spPr>
        <p:txBody>
          <a:bodyPr>
            <a:normAutofit fontScale="90000"/>
          </a:bodyPr>
          <a:lstStyle/>
          <a:p>
            <a:r>
              <a:rPr lang="fr-FR">
                <a:solidFill>
                  <a:schemeClr val="tx2"/>
                </a:solidFill>
                <a:latin typeface="Arial"/>
                <a:cs typeface="Arial"/>
              </a:rPr>
              <a:t>4 CAS DE FIGURE QUI NECESSITENT LA VALIDATION DU SIEGE AU STADE DE LA QUALIFICATION</a:t>
            </a:r>
          </a:p>
        </p:txBody>
      </p:sp>
      <p:sp>
        <p:nvSpPr>
          <p:cNvPr id="4" name="Espace réservé du numéro de diapositive 3">
            <a:extLst>
              <a:ext uri="{FF2B5EF4-FFF2-40B4-BE49-F238E27FC236}">
                <a16:creationId xmlns:a16="http://schemas.microsoft.com/office/drawing/2014/main" id="{0B2BD2B7-690B-49E9-8C6E-5D82AD792592}"/>
              </a:ext>
            </a:extLst>
          </p:cNvPr>
          <p:cNvSpPr>
            <a:spLocks noGrp="1"/>
          </p:cNvSpPr>
          <p:nvPr>
            <p:ph type="sldNum" sz="quarter" idx="12"/>
          </p:nvPr>
        </p:nvSpPr>
        <p:spPr/>
        <p:txBody>
          <a:bodyPr/>
          <a:lstStyle/>
          <a:p>
            <a:fld id="{1C02FC83-8487-B34A-A199-C253FA031690}" type="slidenum">
              <a:rPr lang="fr-FR" smtClean="0"/>
              <a:pPr/>
              <a:t>14</a:t>
            </a:fld>
            <a:endParaRPr lang="fr-FR"/>
          </a:p>
        </p:txBody>
      </p:sp>
      <p:sp>
        <p:nvSpPr>
          <p:cNvPr id="8" name="Espace réservé du contenu 1">
            <a:extLst>
              <a:ext uri="{FF2B5EF4-FFF2-40B4-BE49-F238E27FC236}">
                <a16:creationId xmlns:a16="http://schemas.microsoft.com/office/drawing/2014/main" id="{31BF5440-5CCC-4FF9-8476-349EAEFEF67D}"/>
              </a:ext>
            </a:extLst>
          </p:cNvPr>
          <p:cNvSpPr txBox="1">
            <a:spLocks/>
          </p:cNvSpPr>
          <p:nvPr/>
        </p:nvSpPr>
        <p:spPr>
          <a:xfrm>
            <a:off x="6256378" y="2423524"/>
            <a:ext cx="5372675" cy="1402027"/>
          </a:xfrm>
          <a:prstGeom prst="rect">
            <a:avLst/>
          </a:prstGeom>
        </p:spPr>
        <p:txBody>
          <a:bodyPr vert="horz" lIns="91440" tIns="45720" rIns="91440" bIns="45720" rtlCol="0">
            <a:normAutofit/>
          </a:bodyPr>
          <a:lstStyle>
            <a:lvl1pPr marL="514350" indent="-514350" algn="l" defTabSz="914400" rtl="0" eaLnBrk="1" latinLnBrk="0" hangingPunct="1">
              <a:lnSpc>
                <a:spcPct val="90000"/>
              </a:lnSpc>
              <a:spcBef>
                <a:spcPts val="1000"/>
              </a:spcBef>
              <a:buFont typeface="+mj-lt"/>
              <a:buAutoNum type="arabicPeriod"/>
              <a:defRPr sz="2800" b="1" kern="1200">
                <a:solidFill>
                  <a:schemeClr val="tx2"/>
                </a:solidFill>
                <a:latin typeface="Arial" panose="020B0604020202020204" pitchFamily="34" charset="0"/>
                <a:ea typeface="+mn-ea"/>
                <a:cs typeface="Arial" panose="020B0604020202020204" pitchFamily="34" charset="0"/>
              </a:defRPr>
            </a:lvl1pPr>
            <a:lvl2pPr marL="914400" indent="-457200" algn="l" defTabSz="914400" rtl="0" eaLnBrk="1" latinLnBrk="0" hangingPunct="1">
              <a:lnSpc>
                <a:spcPct val="90000"/>
              </a:lnSpc>
              <a:spcBef>
                <a:spcPts val="500"/>
              </a:spcBef>
              <a:buFont typeface="+mj-lt"/>
              <a:buAutoNum type="alphaUcPeriod"/>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Police système Courant"/>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Police système Courant"/>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fr-FR" sz="2400" b="0"/>
              <a:t>Cf. slides qui suivent ; les « seuils » peuvent être différents selon les entités </a:t>
            </a:r>
          </a:p>
        </p:txBody>
      </p:sp>
    </p:spTree>
    <p:extLst>
      <p:ext uri="{BB962C8B-B14F-4D97-AF65-F5344CB8AC3E}">
        <p14:creationId xmlns:p14="http://schemas.microsoft.com/office/powerpoint/2010/main" val="31747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8502" y="1926370"/>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p:cNvSpPr txBox="1"/>
          <p:nvPr/>
        </p:nvSpPr>
        <p:spPr>
          <a:xfrm>
            <a:off x="178250" y="1390022"/>
            <a:ext cx="11849351" cy="646331"/>
          </a:xfrm>
          <a:prstGeom prst="rect">
            <a:avLst/>
          </a:prstGeom>
          <a:noFill/>
        </p:spPr>
        <p:txBody>
          <a:bodyPr wrap="square" lIns="91440" tIns="45720" rIns="91440" bIns="45720" rtlCol="0" anchor="t">
            <a:spAutoFit/>
          </a:bodyPr>
          <a:lstStyle/>
          <a:p>
            <a:r>
              <a:rPr lang="fr-FR" b="1">
                <a:latin typeface="Century Gothic"/>
              </a:rPr>
              <a:t>Cas de figure n°1 : Toute opportunité qui dépasse les seuils </a:t>
            </a:r>
            <a:r>
              <a:rPr lang="fr-FR" b="1">
                <a:solidFill>
                  <a:schemeClr val="accent1"/>
                </a:solidFill>
                <a:latin typeface="Century Gothic"/>
              </a:rPr>
              <a:t>budgétaires</a:t>
            </a:r>
            <a:r>
              <a:rPr lang="fr-FR" b="1">
                <a:latin typeface="Century Gothic"/>
              </a:rPr>
              <a:t> ci-dessous, </a:t>
            </a:r>
            <a:r>
              <a:rPr lang="fr-FR" b="1">
                <a:latin typeface="Arial"/>
                <a:cs typeface="Arial"/>
              </a:rPr>
              <a:t>nécessite</a:t>
            </a:r>
            <a:r>
              <a:rPr lang="fr-FR" b="1">
                <a:latin typeface="Century Gothic"/>
              </a:rPr>
              <a:t> </a:t>
            </a:r>
            <a:endParaRPr lang="fr-FR">
              <a:latin typeface="Arial" panose="020B0604020202020204"/>
              <a:cs typeface="Arial"/>
            </a:endParaRPr>
          </a:p>
          <a:p>
            <a:r>
              <a:rPr lang="fr-FR" b="1">
                <a:latin typeface="Century Gothic"/>
              </a:rPr>
              <a:t>une demande de validation (go/no go) de la part de PULSE siège (idéalement, sous 72H)</a:t>
            </a:r>
            <a:endParaRPr lang="fr-FR">
              <a:cs typeface="Arial"/>
            </a:endParaRPr>
          </a:p>
        </p:txBody>
      </p:sp>
      <p:sp>
        <p:nvSpPr>
          <p:cNvPr id="27" name="ZoneTexte 26"/>
          <p:cNvSpPr txBox="1"/>
          <p:nvPr/>
        </p:nvSpPr>
        <p:spPr>
          <a:xfrm>
            <a:off x="2810002" y="771800"/>
            <a:ext cx="1351652" cy="461665"/>
          </a:xfrm>
          <a:prstGeom prst="rect">
            <a:avLst/>
          </a:prstGeom>
          <a:noFill/>
        </p:spPr>
        <p:txBody>
          <a:bodyPr wrap="none" rtlCol="0">
            <a:spAutoFit/>
          </a:bodyPr>
          <a:lstStyle/>
          <a:p>
            <a:pPr algn="ctr"/>
            <a:r>
              <a:rPr lang="fr-FR" sz="1200" b="1">
                <a:solidFill>
                  <a:schemeClr val="bg1"/>
                </a:solidFill>
              </a:rPr>
              <a:t>Qualification </a:t>
            </a:r>
          </a:p>
          <a:p>
            <a:pPr algn="ctr"/>
            <a:r>
              <a:rPr lang="fr-FR" sz="1200" b="1">
                <a:solidFill>
                  <a:schemeClr val="bg1"/>
                </a:solidFill>
              </a:rPr>
              <a:t>de l’opportunité</a:t>
            </a:r>
          </a:p>
        </p:txBody>
      </p:sp>
      <p:graphicFrame>
        <p:nvGraphicFramePr>
          <p:cNvPr id="2" name="Tableau 1"/>
          <p:cNvGraphicFramePr>
            <a:graphicFrameLocks noGrp="1"/>
          </p:cNvGraphicFramePr>
          <p:nvPr>
            <p:extLst>
              <p:ext uri="{D42A27DB-BD31-4B8C-83A1-F6EECF244321}">
                <p14:modId xmlns:p14="http://schemas.microsoft.com/office/powerpoint/2010/main" val="1210832216"/>
              </p:ext>
            </p:extLst>
          </p:nvPr>
        </p:nvGraphicFramePr>
        <p:xfrm>
          <a:off x="110834" y="2400319"/>
          <a:ext cx="7687372" cy="3641033"/>
        </p:xfrm>
        <a:graphic>
          <a:graphicData uri="http://schemas.openxmlformats.org/drawingml/2006/table">
            <a:tbl>
              <a:tblPr firstRow="1" bandRow="1">
                <a:tableStyleId>{7DF18680-E054-41AD-8BC1-D1AEF772440D}</a:tableStyleId>
              </a:tblPr>
              <a:tblGrid>
                <a:gridCol w="3843686">
                  <a:extLst>
                    <a:ext uri="{9D8B030D-6E8A-4147-A177-3AD203B41FA5}">
                      <a16:colId xmlns:a16="http://schemas.microsoft.com/office/drawing/2014/main" val="2945028351"/>
                    </a:ext>
                  </a:extLst>
                </a:gridCol>
                <a:gridCol w="3843686">
                  <a:extLst>
                    <a:ext uri="{9D8B030D-6E8A-4147-A177-3AD203B41FA5}">
                      <a16:colId xmlns:a16="http://schemas.microsoft.com/office/drawing/2014/main" val="3049104164"/>
                    </a:ext>
                  </a:extLst>
                </a:gridCol>
              </a:tblGrid>
              <a:tr h="464085">
                <a:tc>
                  <a:txBody>
                    <a:bodyPr/>
                    <a:lstStyle/>
                    <a:p>
                      <a:pPr algn="ctr"/>
                      <a:r>
                        <a:rPr lang="fr-FR" sz="1400" dirty="0"/>
                        <a:t>ENTITE</a:t>
                      </a:r>
                    </a:p>
                  </a:txBody>
                  <a:tcPr/>
                </a:tc>
                <a:tc>
                  <a:txBody>
                    <a:bodyPr/>
                    <a:lstStyle/>
                    <a:p>
                      <a:pPr algn="ctr"/>
                      <a:r>
                        <a:rPr lang="fr-FR" sz="1400" dirty="0"/>
                        <a:t>SEUIL </a:t>
                      </a:r>
                    </a:p>
                  </a:txBody>
                  <a:tcPr/>
                </a:tc>
                <a:extLst>
                  <a:ext uri="{0D108BD9-81ED-4DB2-BD59-A6C34878D82A}">
                    <a16:rowId xmlns:a16="http://schemas.microsoft.com/office/drawing/2014/main" val="1035324283"/>
                  </a:ext>
                </a:extLst>
              </a:tr>
              <a:tr h="558017">
                <a:tc>
                  <a:txBody>
                    <a:bodyPr/>
                    <a:lstStyle/>
                    <a:p>
                      <a:pPr algn="ctr"/>
                      <a:r>
                        <a:rPr lang="fr-FR" sz="1400" err="1"/>
                        <a:t>Lab’ess</a:t>
                      </a:r>
                      <a:endParaRPr lang="fr-FR" sz="1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Toute opportunité </a:t>
                      </a:r>
                      <a:r>
                        <a:rPr lang="fr-FR" sz="1400" dirty="0">
                          <a:solidFill>
                            <a:srgbClr val="A81458"/>
                          </a:solidFill>
                        </a:rPr>
                        <a:t>&gt;</a:t>
                      </a:r>
                      <a:r>
                        <a:rPr lang="fr-FR" sz="1400" baseline="0" dirty="0">
                          <a:solidFill>
                            <a:srgbClr val="A81458"/>
                          </a:solidFill>
                        </a:rPr>
                        <a:t> </a:t>
                      </a:r>
                      <a:r>
                        <a:rPr lang="fr-FR" sz="1400" b="1" baseline="0" dirty="0">
                          <a:solidFill>
                            <a:srgbClr val="A81458"/>
                          </a:solidFill>
                        </a:rPr>
                        <a:t>50K€</a:t>
                      </a:r>
                      <a:endParaRPr lang="fr-FR" sz="1400" b="1" dirty="0">
                        <a:solidFill>
                          <a:srgbClr val="A81458"/>
                        </a:solidFill>
                      </a:endParaRPr>
                    </a:p>
                  </a:txBody>
                  <a:tcPr/>
                </a:tc>
                <a:extLst>
                  <a:ext uri="{0D108BD9-81ED-4DB2-BD59-A6C34878D82A}">
                    <a16:rowId xmlns:a16="http://schemas.microsoft.com/office/drawing/2014/main" val="3579328088"/>
                  </a:ext>
                </a:extLst>
              </a:tr>
              <a:tr h="558017">
                <a:tc>
                  <a:txBody>
                    <a:bodyPr/>
                    <a:lstStyle/>
                    <a:p>
                      <a:pPr algn="ctr"/>
                      <a:r>
                        <a:rPr lang="fr-FR" sz="1400" dirty="0"/>
                        <a:t>ORIBI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Toute opportunité </a:t>
                      </a:r>
                      <a:r>
                        <a:rPr lang="fr-FR" sz="1400" dirty="0">
                          <a:solidFill>
                            <a:srgbClr val="A81458"/>
                          </a:solidFill>
                        </a:rPr>
                        <a:t>&gt;</a:t>
                      </a:r>
                      <a:r>
                        <a:rPr lang="fr-FR" sz="1400" baseline="0" dirty="0">
                          <a:solidFill>
                            <a:srgbClr val="A81458"/>
                          </a:solidFill>
                        </a:rPr>
                        <a:t> </a:t>
                      </a:r>
                      <a:r>
                        <a:rPr lang="fr-FR" sz="1400" b="1" baseline="0" dirty="0">
                          <a:solidFill>
                            <a:srgbClr val="A81458"/>
                          </a:solidFill>
                        </a:rPr>
                        <a:t>50K€</a:t>
                      </a:r>
                      <a:endParaRPr lang="fr-FR" sz="1400" b="1" dirty="0">
                        <a:solidFill>
                          <a:srgbClr val="A81458"/>
                        </a:solidFill>
                      </a:endParaRPr>
                    </a:p>
                  </a:txBody>
                  <a:tcPr/>
                </a:tc>
                <a:extLst>
                  <a:ext uri="{0D108BD9-81ED-4DB2-BD59-A6C34878D82A}">
                    <a16:rowId xmlns:a16="http://schemas.microsoft.com/office/drawing/2014/main" val="1277672349"/>
                  </a:ext>
                </a:extLst>
              </a:tr>
              <a:tr h="558017">
                <a:tc>
                  <a:txBody>
                    <a:bodyPr/>
                    <a:lstStyle/>
                    <a:p>
                      <a:pPr algn="ctr"/>
                      <a:r>
                        <a:rPr lang="fr-FR" sz="1400" dirty="0"/>
                        <a:t>PULSE Balkans</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dirty="0"/>
                        <a:t>Toute opportunité (y compris </a:t>
                      </a:r>
                      <a:r>
                        <a:rPr lang="fr-FR" sz="1400" b="0" i="0" u="none" strike="noStrike" noProof="0" dirty="0">
                          <a:latin typeface="Arial"/>
                        </a:rPr>
                        <a:t>une opportunité de mécénat en nature pouvant être valorisée) </a:t>
                      </a:r>
                      <a:endParaRPr lang="fr-FR" sz="1400" baseline="0" dirty="0"/>
                    </a:p>
                  </a:txBody>
                  <a:tcPr/>
                </a:tc>
                <a:extLst>
                  <a:ext uri="{0D108BD9-81ED-4DB2-BD59-A6C34878D82A}">
                    <a16:rowId xmlns:a16="http://schemas.microsoft.com/office/drawing/2014/main" val="1489283585"/>
                  </a:ext>
                </a:extLst>
              </a:tr>
              <a:tr h="558017">
                <a:tc>
                  <a:txBody>
                    <a:bodyPr/>
                    <a:lstStyle/>
                    <a:p>
                      <a:pPr algn="ctr"/>
                      <a:r>
                        <a:rPr lang="fr-FR" sz="1400" dirty="0"/>
                        <a:t>PULSE</a:t>
                      </a:r>
                      <a:r>
                        <a:rPr lang="fr-FR" sz="1400" baseline="0" dirty="0"/>
                        <a:t> France</a:t>
                      </a:r>
                      <a:endParaRPr lang="fr-FR"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dirty="0"/>
                        <a:t>Toute opportunité </a:t>
                      </a:r>
                      <a:r>
                        <a:rPr lang="fr-FR" sz="1400" dirty="0">
                          <a:solidFill>
                            <a:srgbClr val="A81458"/>
                          </a:solidFill>
                        </a:rPr>
                        <a:t>&gt;</a:t>
                      </a:r>
                      <a:r>
                        <a:rPr lang="fr-FR" sz="1400" baseline="0" dirty="0">
                          <a:solidFill>
                            <a:srgbClr val="A81458"/>
                          </a:solidFill>
                        </a:rPr>
                        <a:t> </a:t>
                      </a:r>
                      <a:r>
                        <a:rPr lang="fr-FR" sz="1400" b="1" baseline="0" dirty="0">
                          <a:solidFill>
                            <a:srgbClr val="A81458"/>
                          </a:solidFill>
                        </a:rPr>
                        <a:t>100K€</a:t>
                      </a:r>
                      <a:endParaRPr lang="fr-FR" sz="1400" b="1" dirty="0">
                        <a:solidFill>
                          <a:srgbClr val="A81458"/>
                        </a:solidFill>
                      </a:endParaRPr>
                    </a:p>
                  </a:txBody>
                  <a:tcPr/>
                </a:tc>
                <a:extLst>
                  <a:ext uri="{0D108BD9-81ED-4DB2-BD59-A6C34878D82A}">
                    <a16:rowId xmlns:a16="http://schemas.microsoft.com/office/drawing/2014/main" val="2353534963"/>
                  </a:ext>
                </a:extLst>
              </a:tr>
              <a:tr h="558017">
                <a:tc>
                  <a:txBody>
                    <a:bodyPr/>
                    <a:lstStyle/>
                    <a:p>
                      <a:pPr algn="ctr"/>
                      <a:r>
                        <a:rPr lang="fr-FR" sz="1400" dirty="0"/>
                        <a:t>PULSE Sénégal</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dirty="0"/>
                        <a:t>Toute opportunité (</a:t>
                      </a:r>
                      <a:r>
                        <a:rPr lang="fr-FR" sz="1400" b="0" i="0" u="none" strike="noStrike" noProof="0" dirty="0">
                          <a:solidFill>
                            <a:srgbClr val="000000"/>
                          </a:solidFill>
                          <a:latin typeface="Arial"/>
                        </a:rPr>
                        <a:t>y compris une opportunité de mécénat en nature pouvant être valorisée) </a:t>
                      </a:r>
                    </a:p>
                    <a:p>
                      <a:pPr marL="0" marR="0" lvl="0" indent="0" algn="ctr">
                        <a:lnSpc>
                          <a:spcPct val="100000"/>
                        </a:lnSpc>
                        <a:spcBef>
                          <a:spcPts val="0"/>
                        </a:spcBef>
                        <a:spcAft>
                          <a:spcPts val="0"/>
                        </a:spcAft>
                        <a:buClrTx/>
                        <a:buSzTx/>
                        <a:buFontTx/>
                        <a:buNone/>
                      </a:pPr>
                      <a:endParaRPr lang="fr-FR" sz="1400"/>
                    </a:p>
                  </a:txBody>
                  <a:tcPr/>
                </a:tc>
                <a:extLst>
                  <a:ext uri="{0D108BD9-81ED-4DB2-BD59-A6C34878D82A}">
                    <a16:rowId xmlns:a16="http://schemas.microsoft.com/office/drawing/2014/main" val="2486566688"/>
                  </a:ext>
                </a:extLst>
              </a:tr>
            </a:tbl>
          </a:graphicData>
        </a:graphic>
      </p:graphicFrame>
      <p:sp>
        <p:nvSpPr>
          <p:cNvPr id="25" name="Rectangle 24"/>
          <p:cNvSpPr/>
          <p:nvPr/>
        </p:nvSpPr>
        <p:spPr>
          <a:xfrm>
            <a:off x="8378516" y="2313544"/>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8249889" y="2047390"/>
            <a:ext cx="2072837" cy="369332"/>
          </a:xfrm>
          <a:prstGeom prst="rect">
            <a:avLst/>
          </a:prstGeom>
          <a:noFill/>
        </p:spPr>
        <p:txBody>
          <a:bodyPr wrap="square" rtlCol="0">
            <a:spAutoFit/>
          </a:bodyPr>
          <a:lstStyle/>
          <a:p>
            <a:r>
              <a:rPr lang="fr-FR" b="1">
                <a:latin typeface="Century Gothic" panose="020B0502020202020204" pitchFamily="34" charset="0"/>
              </a:rPr>
              <a:t>Mode opératoire </a:t>
            </a:r>
          </a:p>
        </p:txBody>
      </p:sp>
      <p:sp>
        <p:nvSpPr>
          <p:cNvPr id="4" name="ZoneTexte 3"/>
          <p:cNvSpPr txBox="1"/>
          <p:nvPr/>
        </p:nvSpPr>
        <p:spPr>
          <a:xfrm>
            <a:off x="7956107" y="2442298"/>
            <a:ext cx="3884724" cy="3754874"/>
          </a:xfrm>
          <a:prstGeom prst="rect">
            <a:avLst/>
          </a:prstGeom>
          <a:noFill/>
        </p:spPr>
        <p:txBody>
          <a:bodyPr wrap="square" lIns="91440" tIns="45720" rIns="91440" bIns="45720" rtlCol="0" anchor="t">
            <a:spAutoFit/>
          </a:bodyPr>
          <a:lstStyle/>
          <a:p>
            <a:pPr algn="just"/>
            <a:r>
              <a:rPr lang="fr-FR" sz="1400"/>
              <a:t>Dans ce cas de figure, envoi d’un mail à la Responsable DEV (Directrice DEV le cas échéant), copie </a:t>
            </a:r>
            <a:r>
              <a:rPr lang="fr-FR" sz="1400" b="1"/>
              <a:t>Directrice DEV, Chargée de DEV, Thomas et RAF Pulse   </a:t>
            </a:r>
          </a:p>
          <a:p>
            <a:pPr algn="just"/>
            <a:endParaRPr lang="fr-FR" sz="1400"/>
          </a:p>
          <a:p>
            <a:pPr algn="just"/>
            <a:r>
              <a:rPr lang="fr-FR" sz="1400"/>
              <a:t>Doivent figurer les documents relatifs à l’opportunité (termes de référence, dossier à remplir) </a:t>
            </a:r>
            <a:r>
              <a:rPr lang="fr-FR" sz="1400" b="1" u="sng"/>
              <a:t>et</a:t>
            </a:r>
            <a:r>
              <a:rPr lang="fr-FR" sz="1400"/>
              <a:t> la note d’opportunité</a:t>
            </a:r>
            <a:endParaRPr lang="fr-FR" sz="1400">
              <a:cs typeface="Arial"/>
            </a:endParaRPr>
          </a:p>
          <a:p>
            <a:pPr algn="just"/>
            <a:endParaRPr lang="fr-FR" sz="1400"/>
          </a:p>
          <a:p>
            <a:pPr algn="just"/>
            <a:r>
              <a:rPr lang="fr-FR" sz="1400"/>
              <a:t>La </a:t>
            </a:r>
            <a:r>
              <a:rPr lang="fr-FR" sz="1400" b="1"/>
              <a:t>décision de go/no go</a:t>
            </a:r>
            <a:r>
              <a:rPr lang="fr-FR" sz="1400"/>
              <a:t> doit avoir été discutée en « interne » (au sein de chaque délégation pays) </a:t>
            </a:r>
            <a:r>
              <a:rPr lang="fr-FR" sz="1400" b="1" u="sng"/>
              <a:t>avant</a:t>
            </a:r>
            <a:r>
              <a:rPr lang="fr-FR" sz="1400" b="1"/>
              <a:t> </a:t>
            </a:r>
            <a:r>
              <a:rPr lang="fr-FR" sz="1400"/>
              <a:t>toute transmission au siège </a:t>
            </a:r>
            <a:endParaRPr lang="fr-FR" sz="1400">
              <a:cs typeface="Arial"/>
            </a:endParaRPr>
          </a:p>
          <a:p>
            <a:pPr algn="just"/>
            <a:endParaRPr lang="fr-FR" sz="1400"/>
          </a:p>
          <a:p>
            <a:pPr algn="just"/>
            <a:r>
              <a:rPr lang="fr-FR" sz="1400"/>
              <a:t>Si besoin, organisation d’une réunion rapide de 30 minutes pour faciliter la prise de décision (go / no go). </a:t>
            </a:r>
            <a:endParaRPr lang="fr-FR" sz="1400">
              <a:cs typeface="Arial"/>
            </a:endParaRPr>
          </a:p>
        </p:txBody>
      </p:sp>
      <p:sp>
        <p:nvSpPr>
          <p:cNvPr id="7" name="ZoneTexte 6"/>
          <p:cNvSpPr txBox="1"/>
          <p:nvPr/>
        </p:nvSpPr>
        <p:spPr>
          <a:xfrm>
            <a:off x="110834" y="6148199"/>
            <a:ext cx="11984184" cy="523220"/>
          </a:xfrm>
          <a:prstGeom prst="rect">
            <a:avLst/>
          </a:prstGeom>
          <a:noFill/>
        </p:spPr>
        <p:txBody>
          <a:bodyPr wrap="square" rtlCol="0">
            <a:spAutoFit/>
          </a:bodyPr>
          <a:lstStyle/>
          <a:p>
            <a:r>
              <a:rPr lang="fr-FR" sz="1400" b="1">
                <a:solidFill>
                  <a:schemeClr val="accent2"/>
                </a:solidFill>
                <a:latin typeface="Century Gothic" panose="020B0502020202020204" pitchFamily="34" charset="0"/>
              </a:rPr>
              <a:t>Une attention particulière sera portée au taux de subvention/couverture et donc au montant de cofinancements restants à trouver / sécuriser. </a:t>
            </a:r>
          </a:p>
        </p:txBody>
      </p:sp>
      <p:sp>
        <p:nvSpPr>
          <p:cNvPr id="17" name="Rectangle 16">
            <a:extLst>
              <a:ext uri="{FF2B5EF4-FFF2-40B4-BE49-F238E27FC236}">
                <a16:creationId xmlns:a16="http://schemas.microsoft.com/office/drawing/2014/main" id="{D740361F-BE05-187A-0759-9FFA4DA21B84}"/>
              </a:ext>
            </a:extLst>
          </p:cNvPr>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Tree>
    <p:extLst>
      <p:ext uri="{BB962C8B-B14F-4D97-AF65-F5344CB8AC3E}">
        <p14:creationId xmlns:p14="http://schemas.microsoft.com/office/powerpoint/2010/main" val="1524291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49E1A64-DEAA-4156-8614-BBB829F36E9D}"/>
              </a:ext>
            </a:extLst>
          </p:cNvPr>
          <p:cNvSpPr/>
          <p:nvPr/>
        </p:nvSpPr>
        <p:spPr>
          <a:xfrm>
            <a:off x="374475" y="2469864"/>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487045" y="1386734"/>
            <a:ext cx="1901175" cy="485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p:cNvSpPr txBox="1"/>
          <p:nvPr/>
        </p:nvSpPr>
        <p:spPr>
          <a:xfrm>
            <a:off x="6391469" y="1167334"/>
            <a:ext cx="5178489" cy="1169551"/>
          </a:xfrm>
          <a:prstGeom prst="rect">
            <a:avLst/>
          </a:prstGeom>
          <a:noFill/>
        </p:spPr>
        <p:txBody>
          <a:bodyPr wrap="square" lIns="91440" tIns="45720" rIns="91440" bIns="45720" rtlCol="0" anchor="t">
            <a:spAutoFit/>
          </a:bodyPr>
          <a:lstStyle/>
          <a:p>
            <a:pPr algn="just"/>
            <a:r>
              <a:rPr lang="fr-FR" sz="1400" b="1">
                <a:latin typeface="Century Gothic"/>
              </a:rPr>
              <a:t>Cas de figure n°3 : </a:t>
            </a:r>
            <a:r>
              <a:rPr lang="fr-FR" sz="1400" b="1">
                <a:ea typeface="+mn-lt"/>
                <a:cs typeface="+mn-lt"/>
              </a:rPr>
              <a:t>Toute opportunité impliquant un </a:t>
            </a:r>
            <a:r>
              <a:rPr lang="fr-FR" sz="1400" b="1">
                <a:solidFill>
                  <a:schemeClr val="accent1"/>
                </a:solidFill>
                <a:ea typeface="+mn-lt"/>
                <a:cs typeface="+mn-lt"/>
              </a:rPr>
              <a:t>changement stratégique </a:t>
            </a:r>
            <a:r>
              <a:rPr lang="fr-FR" sz="1400" b="1">
                <a:latin typeface="Century Gothic"/>
                <a:ea typeface="+mn-lt"/>
                <a:cs typeface="+mn-lt"/>
              </a:rPr>
              <a:t>(ex : nouvelles activités, nouveau territoire, etc.) </a:t>
            </a:r>
            <a:r>
              <a:rPr lang="fr-FR" sz="1400" b="1">
                <a:ea typeface="+mn-lt"/>
                <a:cs typeface="+mn-lt"/>
              </a:rPr>
              <a:t>, quel que soit le montant, nécessite une validation de la part de PULSE siège </a:t>
            </a:r>
            <a:r>
              <a:rPr lang="fr-FR" sz="1400" b="1">
                <a:solidFill>
                  <a:srgbClr val="000000"/>
                </a:solidFill>
                <a:latin typeface="Century Gothic"/>
              </a:rPr>
              <a:t>(idéalement, sous 72h)</a:t>
            </a:r>
            <a:endParaRPr lang="fr-FR" sz="1400">
              <a:solidFill>
                <a:srgbClr val="000000"/>
              </a:solidFill>
              <a:latin typeface="Century Gothic"/>
            </a:endParaRPr>
          </a:p>
        </p:txBody>
      </p:sp>
      <p:sp>
        <p:nvSpPr>
          <p:cNvPr id="27" name="ZoneTexte 26"/>
          <p:cNvSpPr txBox="1"/>
          <p:nvPr/>
        </p:nvSpPr>
        <p:spPr>
          <a:xfrm>
            <a:off x="2861298" y="786177"/>
            <a:ext cx="1249060" cy="430887"/>
          </a:xfrm>
          <a:prstGeom prst="rect">
            <a:avLst/>
          </a:prstGeom>
          <a:noFill/>
        </p:spPr>
        <p:txBody>
          <a:bodyPr wrap="none" rtlCol="0">
            <a:spAutoFit/>
          </a:bodyPr>
          <a:lstStyle/>
          <a:p>
            <a:pPr algn="ctr"/>
            <a:r>
              <a:rPr lang="fr-FR" sz="1100" b="1">
                <a:solidFill>
                  <a:schemeClr val="bg1"/>
                </a:solidFill>
              </a:rPr>
              <a:t>Qualification </a:t>
            </a:r>
          </a:p>
          <a:p>
            <a:pPr algn="ctr"/>
            <a:r>
              <a:rPr lang="fr-FR" sz="1100" b="1">
                <a:solidFill>
                  <a:schemeClr val="bg1"/>
                </a:solidFill>
              </a:rPr>
              <a:t>de l’opportunité</a:t>
            </a:r>
          </a:p>
        </p:txBody>
      </p:sp>
      <p:sp>
        <p:nvSpPr>
          <p:cNvPr id="25" name="Rectangle 24"/>
          <p:cNvSpPr/>
          <p:nvPr/>
        </p:nvSpPr>
        <p:spPr>
          <a:xfrm>
            <a:off x="6469696" y="2562175"/>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6391469" y="2333261"/>
            <a:ext cx="4683968" cy="307777"/>
          </a:xfrm>
          <a:prstGeom prst="rect">
            <a:avLst/>
          </a:prstGeom>
          <a:noFill/>
        </p:spPr>
        <p:txBody>
          <a:bodyPr wrap="square" rtlCol="0">
            <a:spAutoFit/>
          </a:bodyPr>
          <a:lstStyle/>
          <a:p>
            <a:r>
              <a:rPr lang="fr-FR" sz="1400" b="1">
                <a:latin typeface="Century Gothic" panose="020B0502020202020204" pitchFamily="34" charset="0"/>
              </a:rPr>
              <a:t>Mode opératoire (commun à tous) </a:t>
            </a:r>
          </a:p>
        </p:txBody>
      </p:sp>
      <p:sp>
        <p:nvSpPr>
          <p:cNvPr id="4" name="ZoneTexte 3"/>
          <p:cNvSpPr txBox="1"/>
          <p:nvPr/>
        </p:nvSpPr>
        <p:spPr>
          <a:xfrm>
            <a:off x="6413503" y="2690929"/>
            <a:ext cx="4956064" cy="3108543"/>
          </a:xfrm>
          <a:prstGeom prst="rect">
            <a:avLst/>
          </a:prstGeom>
          <a:noFill/>
        </p:spPr>
        <p:txBody>
          <a:bodyPr wrap="square" lIns="91440" tIns="45720" rIns="91440" bIns="45720" rtlCol="0" anchor="t">
            <a:spAutoFit/>
          </a:bodyPr>
          <a:lstStyle/>
          <a:p>
            <a:pPr algn="just"/>
            <a:r>
              <a:rPr lang="fr-FR" sz="1400"/>
              <a:t>Dans ce cas de figure, envoi d’un mail à Responsable DEV (Directrice DEV le cas échéant), copie </a:t>
            </a:r>
            <a:r>
              <a:rPr lang="fr-FR" sz="1400" b="1"/>
              <a:t>Directrice DEV, Chargée de DEV, Thomas et </a:t>
            </a:r>
            <a:r>
              <a:rPr lang="fr-FR" sz="1400" b="1" err="1"/>
              <a:t>et</a:t>
            </a:r>
            <a:r>
              <a:rPr lang="fr-FR" sz="1400" b="1"/>
              <a:t> RAF Pulse </a:t>
            </a:r>
            <a:endParaRPr lang="fr-FR" sz="1400"/>
          </a:p>
          <a:p>
            <a:pPr algn="just"/>
            <a:r>
              <a:rPr lang="fr-FR" sz="1400"/>
              <a:t>Doivent figurer les documents relatifs à l’opportunité (termes de référence, dossier à remplir) </a:t>
            </a:r>
            <a:r>
              <a:rPr lang="fr-FR" sz="1400" u="sng"/>
              <a:t>et</a:t>
            </a:r>
            <a:r>
              <a:rPr lang="fr-FR" sz="1400"/>
              <a:t> la note d’opportunité.</a:t>
            </a:r>
          </a:p>
          <a:p>
            <a:pPr algn="just"/>
            <a:endParaRPr lang="fr-FR" sz="1400">
              <a:cs typeface="Arial" panose="020B0604020202020204"/>
            </a:endParaRPr>
          </a:p>
          <a:p>
            <a:pPr algn="just"/>
            <a:r>
              <a:rPr lang="fr-FR" sz="1400"/>
              <a:t>La décision de go/no go doit avoir été discutée en « interne » (au sein de chaque délégation pays) </a:t>
            </a:r>
            <a:r>
              <a:rPr lang="fr-FR" sz="1400" b="1" u="sng"/>
              <a:t>avant</a:t>
            </a:r>
            <a:r>
              <a:rPr lang="fr-FR" sz="1400"/>
              <a:t> toute transmission au siège. Il est préférable également que vous en discutiez avec </a:t>
            </a:r>
            <a:r>
              <a:rPr lang="fr-FR" sz="1400" b="1"/>
              <a:t>Thomas en amont – pour que ce projet s'inscrive bien dans votre cadre stratégique.  </a:t>
            </a:r>
          </a:p>
          <a:p>
            <a:pPr algn="just"/>
            <a:endParaRPr lang="fr-FR" sz="1400"/>
          </a:p>
          <a:p>
            <a:pPr algn="just"/>
            <a:r>
              <a:rPr lang="fr-FR" sz="1400"/>
              <a:t>Si besoin, organisation d’une réunion rapide de 30 minutes pour faciliter la prise de décision (go / no go). </a:t>
            </a:r>
            <a:endParaRPr lang="fr-FR" sz="1400">
              <a:cs typeface="Arial"/>
            </a:endParaRPr>
          </a:p>
        </p:txBody>
      </p:sp>
      <p:sp>
        <p:nvSpPr>
          <p:cNvPr id="33" name="ZoneTexte 6">
            <a:extLst>
              <a:ext uri="{FF2B5EF4-FFF2-40B4-BE49-F238E27FC236}">
                <a16:creationId xmlns:a16="http://schemas.microsoft.com/office/drawing/2014/main" id="{18758617-F09E-43DF-B3DF-2FEF01E7DFC6}"/>
              </a:ext>
            </a:extLst>
          </p:cNvPr>
          <p:cNvSpPr txBox="1"/>
          <p:nvPr/>
        </p:nvSpPr>
        <p:spPr>
          <a:xfrm>
            <a:off x="6413503" y="5999628"/>
            <a:ext cx="4961081" cy="738664"/>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Suivant l'envergure du projet, le SAI pourra être associé aux discussions pour évaluer la prise de risques liée à ces nouveaux projets.</a:t>
            </a:r>
            <a:endParaRPr lang="fr-FR" sz="1400" b="1">
              <a:solidFill>
                <a:schemeClr val="accent2"/>
              </a:solidFill>
              <a:latin typeface="Century Gothic" panose="020B0502020202020204" pitchFamily="34" charset="0"/>
            </a:endParaRPr>
          </a:p>
        </p:txBody>
      </p:sp>
      <p:sp>
        <p:nvSpPr>
          <p:cNvPr id="12" name="Rectangle 11">
            <a:extLst>
              <a:ext uri="{FF2B5EF4-FFF2-40B4-BE49-F238E27FC236}">
                <a16:creationId xmlns:a16="http://schemas.microsoft.com/office/drawing/2014/main" id="{DF164DC2-F70A-4866-82DE-CE080FAFA426}"/>
              </a:ext>
            </a:extLst>
          </p:cNvPr>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
        <p:nvSpPr>
          <p:cNvPr id="13" name="ZoneTexte 12">
            <a:extLst>
              <a:ext uri="{FF2B5EF4-FFF2-40B4-BE49-F238E27FC236}">
                <a16:creationId xmlns:a16="http://schemas.microsoft.com/office/drawing/2014/main" id="{FF0939CD-049C-49EB-A82F-7575CB9F74F4}"/>
              </a:ext>
            </a:extLst>
          </p:cNvPr>
          <p:cNvSpPr txBox="1"/>
          <p:nvPr/>
        </p:nvSpPr>
        <p:spPr>
          <a:xfrm>
            <a:off x="266105" y="1300313"/>
            <a:ext cx="5178489" cy="1169551"/>
          </a:xfrm>
          <a:prstGeom prst="rect">
            <a:avLst/>
          </a:prstGeom>
          <a:noFill/>
        </p:spPr>
        <p:txBody>
          <a:bodyPr wrap="square" lIns="91440" tIns="45720" rIns="91440" bIns="45720" rtlCol="0" anchor="t">
            <a:spAutoFit/>
          </a:bodyPr>
          <a:lstStyle/>
          <a:p>
            <a:pPr algn="just"/>
            <a:r>
              <a:rPr lang="fr-FR" sz="1400" b="1">
                <a:latin typeface="Century Gothic"/>
              </a:rPr>
              <a:t>Cas de figure n°2 : </a:t>
            </a:r>
            <a:r>
              <a:rPr lang="fr-FR" sz="1400">
                <a:cs typeface="Arial"/>
              </a:rPr>
              <a:t>Tout projet avec </a:t>
            </a:r>
            <a:r>
              <a:rPr lang="fr-FR" sz="1400" b="1">
                <a:cs typeface="Arial"/>
              </a:rPr>
              <a:t>moins de 80% de cofinancements sécurisés</a:t>
            </a:r>
            <a:r>
              <a:rPr lang="fr-FR" sz="1400">
                <a:cs typeface="Arial"/>
              </a:rPr>
              <a:t> au moment du dépôt devra nécessairement faire l'objet </a:t>
            </a:r>
            <a:r>
              <a:rPr lang="fr-FR" sz="1400" b="1">
                <a:cs typeface="Arial"/>
              </a:rPr>
              <a:t>d’une validation de la part de PULSE siège (idéalement, sous 72h) </a:t>
            </a:r>
          </a:p>
          <a:p>
            <a:pPr algn="just"/>
            <a:endParaRPr lang="fr-FR" sz="1400">
              <a:solidFill>
                <a:srgbClr val="000000"/>
              </a:solidFill>
              <a:latin typeface="Century Gothic"/>
            </a:endParaRPr>
          </a:p>
        </p:txBody>
      </p:sp>
      <p:sp>
        <p:nvSpPr>
          <p:cNvPr id="14" name="ZoneTexte 13">
            <a:extLst>
              <a:ext uri="{FF2B5EF4-FFF2-40B4-BE49-F238E27FC236}">
                <a16:creationId xmlns:a16="http://schemas.microsoft.com/office/drawing/2014/main" id="{EF96D8E8-3037-4441-9965-032C2E72509F}"/>
              </a:ext>
            </a:extLst>
          </p:cNvPr>
          <p:cNvSpPr txBox="1"/>
          <p:nvPr/>
        </p:nvSpPr>
        <p:spPr>
          <a:xfrm>
            <a:off x="258502" y="2254398"/>
            <a:ext cx="4683968" cy="307777"/>
          </a:xfrm>
          <a:prstGeom prst="rect">
            <a:avLst/>
          </a:prstGeom>
          <a:noFill/>
        </p:spPr>
        <p:txBody>
          <a:bodyPr wrap="square" rtlCol="0">
            <a:spAutoFit/>
          </a:bodyPr>
          <a:lstStyle/>
          <a:p>
            <a:r>
              <a:rPr lang="fr-FR" sz="1400" b="1">
                <a:latin typeface="Century Gothic" panose="020B0502020202020204" pitchFamily="34" charset="0"/>
              </a:rPr>
              <a:t>Mode opératoire (commun à tous) </a:t>
            </a:r>
          </a:p>
        </p:txBody>
      </p:sp>
      <p:sp>
        <p:nvSpPr>
          <p:cNvPr id="16" name="ZoneTexte 15">
            <a:extLst>
              <a:ext uri="{FF2B5EF4-FFF2-40B4-BE49-F238E27FC236}">
                <a16:creationId xmlns:a16="http://schemas.microsoft.com/office/drawing/2014/main" id="{5316225E-BCA6-4FB3-BED6-9FEEE166B5BA}"/>
              </a:ext>
            </a:extLst>
          </p:cNvPr>
          <p:cNvSpPr txBox="1"/>
          <p:nvPr/>
        </p:nvSpPr>
        <p:spPr>
          <a:xfrm>
            <a:off x="258502" y="2597389"/>
            <a:ext cx="4956064" cy="2893100"/>
          </a:xfrm>
          <a:prstGeom prst="rect">
            <a:avLst/>
          </a:prstGeom>
          <a:noFill/>
        </p:spPr>
        <p:txBody>
          <a:bodyPr wrap="square" lIns="91440" tIns="45720" rIns="91440" bIns="45720" rtlCol="0" anchor="t">
            <a:spAutoFit/>
          </a:bodyPr>
          <a:lstStyle/>
          <a:p>
            <a:pPr algn="just"/>
            <a:r>
              <a:rPr lang="fr-FR" sz="1400"/>
              <a:t>Dans ce cas de figure, envoi d’un mail à Responsable DEV (Directrice DEV le cas échéant), copie </a:t>
            </a:r>
            <a:r>
              <a:rPr lang="fr-FR" sz="1400" b="1"/>
              <a:t>Directrice DEV, Chargée de DEV, Thomas et </a:t>
            </a:r>
            <a:r>
              <a:rPr lang="fr-FR" sz="1400" b="1" err="1"/>
              <a:t>et</a:t>
            </a:r>
            <a:r>
              <a:rPr lang="fr-FR" sz="1400" b="1"/>
              <a:t> RAF Pulse  </a:t>
            </a:r>
          </a:p>
          <a:p>
            <a:pPr algn="just"/>
            <a:endParaRPr lang="fr-FR" sz="1400"/>
          </a:p>
          <a:p>
            <a:pPr algn="just"/>
            <a:r>
              <a:rPr lang="fr-FR" sz="1400"/>
              <a:t>Doivent figurer les documents relatifs à l’opportunité (termes de référence, dossier à remplir) </a:t>
            </a:r>
            <a:r>
              <a:rPr lang="fr-FR" sz="1400" u="sng"/>
              <a:t>et</a:t>
            </a:r>
            <a:r>
              <a:rPr lang="fr-FR" sz="1400"/>
              <a:t> la note d’opportunité.</a:t>
            </a:r>
          </a:p>
          <a:p>
            <a:pPr algn="just"/>
            <a:endParaRPr lang="fr-FR" sz="1400"/>
          </a:p>
          <a:p>
            <a:pPr algn="just"/>
            <a:r>
              <a:rPr lang="fr-FR" sz="1400"/>
              <a:t>La décision de go/no go doit avoir été discutée en « interne » (au sein de chaque délégation pays) </a:t>
            </a:r>
            <a:r>
              <a:rPr lang="fr-FR" sz="1400" b="1" u="sng"/>
              <a:t>avant</a:t>
            </a:r>
            <a:r>
              <a:rPr lang="fr-FR" sz="1400"/>
              <a:t> toute transmission au siège. </a:t>
            </a:r>
          </a:p>
          <a:p>
            <a:pPr algn="just"/>
            <a:endParaRPr lang="fr-FR" sz="1400"/>
          </a:p>
          <a:p>
            <a:pPr algn="just"/>
            <a:r>
              <a:rPr lang="fr-FR" sz="1400"/>
              <a:t>Si besoin, organisation d’une réunion rapide de 30 minutes pour faciliter la prise de décision (go / no go). </a:t>
            </a:r>
          </a:p>
        </p:txBody>
      </p:sp>
      <p:sp>
        <p:nvSpPr>
          <p:cNvPr id="17" name="ZoneTexte 6">
            <a:extLst>
              <a:ext uri="{FF2B5EF4-FFF2-40B4-BE49-F238E27FC236}">
                <a16:creationId xmlns:a16="http://schemas.microsoft.com/office/drawing/2014/main" id="{141F1119-CB55-4589-A84F-3A39F41393AC}"/>
              </a:ext>
            </a:extLst>
          </p:cNvPr>
          <p:cNvSpPr txBox="1"/>
          <p:nvPr/>
        </p:nvSpPr>
        <p:spPr>
          <a:xfrm>
            <a:off x="232780" y="5904448"/>
            <a:ext cx="4961081" cy="523220"/>
          </a:xfrm>
          <a:prstGeom prst="rect">
            <a:avLst/>
          </a:prstGeom>
          <a:noFill/>
        </p:spPr>
        <p:txBody>
          <a:bodyPr wrap="square" lIns="91440" tIns="45720" rIns="91440" bIns="45720" rtlCol="0" anchor="t">
            <a:spAutoFit/>
          </a:bodyPr>
          <a:lstStyle/>
          <a:p>
            <a:pPr algn="just"/>
            <a:r>
              <a:rPr lang="fr-FR" sz="1400" b="1">
                <a:solidFill>
                  <a:schemeClr val="accent2"/>
                </a:solidFill>
                <a:latin typeface="Century Gothic"/>
              </a:rPr>
              <a:t>Selon les cas de figure, soit PULSE siège s’occupe de saisir le SAI, soit l’entité le fait directement (cf. slide 24). </a:t>
            </a:r>
          </a:p>
        </p:txBody>
      </p:sp>
      <p:sp>
        <p:nvSpPr>
          <p:cNvPr id="18" name="Rectangle 17">
            <a:extLst>
              <a:ext uri="{FF2B5EF4-FFF2-40B4-BE49-F238E27FC236}">
                <a16:creationId xmlns:a16="http://schemas.microsoft.com/office/drawing/2014/main" id="{34111717-792B-4CBE-B769-33EE4F109DEA}"/>
              </a:ext>
            </a:extLst>
          </p:cNvPr>
          <p:cNvSpPr/>
          <p:nvPr/>
        </p:nvSpPr>
        <p:spPr>
          <a:xfrm>
            <a:off x="346131" y="1519911"/>
            <a:ext cx="1901175" cy="485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A951E12C-4088-41BB-BD0C-CCF494444506}"/>
              </a:ext>
            </a:extLst>
          </p:cNvPr>
          <p:cNvSpPr/>
          <p:nvPr/>
        </p:nvSpPr>
        <p:spPr>
          <a:xfrm rot="5400000">
            <a:off x="3046207" y="4025492"/>
            <a:ext cx="5514950" cy="4571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7344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84E52C-556E-4706-A4ED-29D2ABCDC1E1}"/>
              </a:ext>
            </a:extLst>
          </p:cNvPr>
          <p:cNvSpPr/>
          <p:nvPr/>
        </p:nvSpPr>
        <p:spPr>
          <a:xfrm>
            <a:off x="734174" y="4738262"/>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7" name="ZoneTexte 26"/>
          <p:cNvSpPr txBox="1"/>
          <p:nvPr/>
        </p:nvSpPr>
        <p:spPr>
          <a:xfrm>
            <a:off x="2861298" y="786177"/>
            <a:ext cx="1249060" cy="430887"/>
          </a:xfrm>
          <a:prstGeom prst="rect">
            <a:avLst/>
          </a:prstGeom>
          <a:noFill/>
        </p:spPr>
        <p:txBody>
          <a:bodyPr wrap="none" rtlCol="0">
            <a:spAutoFit/>
          </a:bodyPr>
          <a:lstStyle/>
          <a:p>
            <a:pPr algn="ctr"/>
            <a:r>
              <a:rPr lang="fr-FR" sz="1100" b="1">
                <a:solidFill>
                  <a:schemeClr val="bg1"/>
                </a:solidFill>
              </a:rPr>
              <a:t>Qualification </a:t>
            </a:r>
          </a:p>
          <a:p>
            <a:pPr algn="ctr"/>
            <a:r>
              <a:rPr lang="fr-FR" sz="1100" b="1">
                <a:solidFill>
                  <a:schemeClr val="bg1"/>
                </a:solidFill>
              </a:rPr>
              <a:t>de l’opportunité</a:t>
            </a:r>
          </a:p>
        </p:txBody>
      </p:sp>
      <p:sp>
        <p:nvSpPr>
          <p:cNvPr id="25" name="Rectangle 24"/>
          <p:cNvSpPr/>
          <p:nvPr/>
        </p:nvSpPr>
        <p:spPr>
          <a:xfrm>
            <a:off x="734174" y="1701847"/>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675858" y="1471419"/>
            <a:ext cx="5071798" cy="369332"/>
          </a:xfrm>
          <a:prstGeom prst="rect">
            <a:avLst/>
          </a:prstGeom>
          <a:noFill/>
        </p:spPr>
        <p:txBody>
          <a:bodyPr wrap="square" rtlCol="0">
            <a:spAutoFit/>
          </a:bodyPr>
          <a:lstStyle/>
          <a:p>
            <a:r>
              <a:rPr lang="fr-FR" b="1">
                <a:latin typeface="Century Gothic" panose="020B0502020202020204" pitchFamily="34" charset="0"/>
              </a:rPr>
              <a:t>Précisions</a:t>
            </a:r>
          </a:p>
        </p:txBody>
      </p:sp>
      <p:sp>
        <p:nvSpPr>
          <p:cNvPr id="11" name="Rectangle 10">
            <a:extLst>
              <a:ext uri="{FF2B5EF4-FFF2-40B4-BE49-F238E27FC236}">
                <a16:creationId xmlns:a16="http://schemas.microsoft.com/office/drawing/2014/main" id="{76D82C11-73A5-43ED-A97A-0D357D6049D7}"/>
              </a:ext>
            </a:extLst>
          </p:cNvPr>
          <p:cNvSpPr/>
          <p:nvPr/>
        </p:nvSpPr>
        <p:spPr>
          <a:xfrm>
            <a:off x="734174" y="2068400"/>
            <a:ext cx="2724537" cy="229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t>Quand un bailleur exige le dépôt d’une note d’intention, la validation du siège doit intervenir </a:t>
            </a:r>
            <a:r>
              <a:rPr lang="fr-FR" b="1" u="sng"/>
              <a:t>en amont</a:t>
            </a:r>
            <a:r>
              <a:rPr lang="fr-FR" b="1"/>
              <a:t> </a:t>
            </a:r>
            <a:r>
              <a:rPr lang="fr-FR" b="1" u="sng"/>
              <a:t>de la note d’intention</a:t>
            </a:r>
            <a:r>
              <a:rPr lang="fr-FR"/>
              <a:t>, et non au moment de l’écriture du dossier final. </a:t>
            </a:r>
            <a:endParaRPr lang="en-US"/>
          </a:p>
        </p:txBody>
      </p:sp>
      <p:sp>
        <p:nvSpPr>
          <p:cNvPr id="12" name="Rectangle 11">
            <a:extLst>
              <a:ext uri="{FF2B5EF4-FFF2-40B4-BE49-F238E27FC236}">
                <a16:creationId xmlns:a16="http://schemas.microsoft.com/office/drawing/2014/main" id="{DCE9A196-C0FF-4D53-AE8E-B1873DAC57CD}"/>
              </a:ext>
            </a:extLst>
          </p:cNvPr>
          <p:cNvSpPr/>
          <p:nvPr/>
        </p:nvSpPr>
        <p:spPr>
          <a:xfrm>
            <a:off x="3769779" y="2068400"/>
            <a:ext cx="2503975" cy="229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Le </a:t>
            </a:r>
            <a:r>
              <a:rPr lang="fr-FR" b="1"/>
              <a:t>pôle DEV </a:t>
            </a:r>
            <a:r>
              <a:rPr lang="fr-FR"/>
              <a:t>est bien votre </a:t>
            </a:r>
            <a:r>
              <a:rPr lang="fr-FR" b="1" u="sng"/>
              <a:t>principale porte </a:t>
            </a:r>
            <a:r>
              <a:rPr lang="fr-FR"/>
              <a:t>d’entrée, au siège, pour la validation des opportunités. </a:t>
            </a:r>
            <a:endParaRPr lang="fr-FR">
              <a:latin typeface="+mj-lt"/>
            </a:endParaRPr>
          </a:p>
        </p:txBody>
      </p:sp>
      <p:sp>
        <p:nvSpPr>
          <p:cNvPr id="13" name="Rectangle 12">
            <a:extLst>
              <a:ext uri="{FF2B5EF4-FFF2-40B4-BE49-F238E27FC236}">
                <a16:creationId xmlns:a16="http://schemas.microsoft.com/office/drawing/2014/main" id="{9BB9CFB1-8187-4F42-ABA2-EC9C0B9A912B}"/>
              </a:ext>
            </a:extLst>
          </p:cNvPr>
          <p:cNvSpPr/>
          <p:nvPr/>
        </p:nvSpPr>
        <p:spPr>
          <a:xfrm>
            <a:off x="6648537" y="2110153"/>
            <a:ext cx="2330318" cy="229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Vous devez avoir déjà réfléchi à l’opportunité en interne </a:t>
            </a:r>
            <a:r>
              <a:rPr lang="fr-FR" b="1" u="sng">
                <a:latin typeface="+mj-lt"/>
              </a:rPr>
              <a:t>avant</a:t>
            </a:r>
            <a:r>
              <a:rPr lang="fr-FR">
                <a:latin typeface="+mj-lt"/>
              </a:rPr>
              <a:t> de mobiliser le siège. </a:t>
            </a:r>
            <a:endParaRPr lang="en-US"/>
          </a:p>
        </p:txBody>
      </p:sp>
      <p:sp>
        <p:nvSpPr>
          <p:cNvPr id="14" name="ZoneTexte 13">
            <a:extLst>
              <a:ext uri="{FF2B5EF4-FFF2-40B4-BE49-F238E27FC236}">
                <a16:creationId xmlns:a16="http://schemas.microsoft.com/office/drawing/2014/main" id="{9FEBE17C-7E75-4E35-B93C-8F035B1F045F}"/>
              </a:ext>
            </a:extLst>
          </p:cNvPr>
          <p:cNvSpPr txBox="1"/>
          <p:nvPr/>
        </p:nvSpPr>
        <p:spPr>
          <a:xfrm>
            <a:off x="675858" y="4497684"/>
            <a:ext cx="5071798" cy="369332"/>
          </a:xfrm>
          <a:prstGeom prst="rect">
            <a:avLst/>
          </a:prstGeom>
          <a:noFill/>
        </p:spPr>
        <p:txBody>
          <a:bodyPr wrap="square" rtlCol="0">
            <a:spAutoFit/>
          </a:bodyPr>
          <a:lstStyle/>
          <a:p>
            <a:r>
              <a:rPr lang="fr-FR" b="1">
                <a:latin typeface="Century Gothic" panose="020B0502020202020204" pitchFamily="34" charset="0"/>
              </a:rPr>
              <a:t>FAQ</a:t>
            </a:r>
          </a:p>
        </p:txBody>
      </p:sp>
      <p:sp>
        <p:nvSpPr>
          <p:cNvPr id="16" name="Rectangle 15">
            <a:extLst>
              <a:ext uri="{FF2B5EF4-FFF2-40B4-BE49-F238E27FC236}">
                <a16:creationId xmlns:a16="http://schemas.microsoft.com/office/drawing/2014/main" id="{2330EA49-F73E-4BC4-AA83-0748D306467F}"/>
              </a:ext>
            </a:extLst>
          </p:cNvPr>
          <p:cNvSpPr/>
          <p:nvPr/>
        </p:nvSpPr>
        <p:spPr>
          <a:xfrm>
            <a:off x="734174" y="5017250"/>
            <a:ext cx="1989669" cy="6420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a:t>L</a:t>
            </a:r>
            <a:r>
              <a:rPr lang="fr-FR" sz="1400"/>
              <a:t>e Pôle DEV ne répond pas par email. </a:t>
            </a:r>
            <a:endParaRPr lang="fr-FR" sz="1400">
              <a:latin typeface="+mj-lt"/>
            </a:endParaRPr>
          </a:p>
        </p:txBody>
      </p:sp>
      <p:sp>
        <p:nvSpPr>
          <p:cNvPr id="17" name="Rectangle 16">
            <a:extLst>
              <a:ext uri="{FF2B5EF4-FFF2-40B4-BE49-F238E27FC236}">
                <a16:creationId xmlns:a16="http://schemas.microsoft.com/office/drawing/2014/main" id="{897C917C-1EC1-498D-BFFE-D3C05014D042}"/>
              </a:ext>
            </a:extLst>
          </p:cNvPr>
          <p:cNvSpPr/>
          <p:nvPr/>
        </p:nvSpPr>
        <p:spPr>
          <a:xfrm>
            <a:off x="734174" y="5757952"/>
            <a:ext cx="1984849" cy="9496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tx1"/>
                </a:solidFill>
                <a:latin typeface="+mj-lt"/>
              </a:rPr>
              <a:t>Réponse : envoi d’un message sur Teams (dans le groupe)</a:t>
            </a:r>
          </a:p>
        </p:txBody>
      </p:sp>
      <p:sp>
        <p:nvSpPr>
          <p:cNvPr id="18" name="Rectangle 17">
            <a:extLst>
              <a:ext uri="{FF2B5EF4-FFF2-40B4-BE49-F238E27FC236}">
                <a16:creationId xmlns:a16="http://schemas.microsoft.com/office/drawing/2014/main" id="{F3CE3637-5728-466C-B50A-02E3F86B5A1E}"/>
              </a:ext>
            </a:extLst>
          </p:cNvPr>
          <p:cNvSpPr/>
          <p:nvPr/>
        </p:nvSpPr>
        <p:spPr>
          <a:xfrm>
            <a:off x="2863967" y="5017249"/>
            <a:ext cx="2376356" cy="5624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t>La </a:t>
            </a:r>
            <a:r>
              <a:rPr lang="fr-FR" sz="1400" err="1"/>
              <a:t>Respo</a:t>
            </a:r>
            <a:r>
              <a:rPr lang="fr-FR" sz="1400"/>
              <a:t> DEV n’est pas là.</a:t>
            </a:r>
            <a:endParaRPr lang="fr-FR" sz="1600">
              <a:latin typeface="+mj-lt"/>
              <a:cs typeface="Arial" panose="020B0604020202020204"/>
            </a:endParaRPr>
          </a:p>
        </p:txBody>
      </p:sp>
      <p:sp>
        <p:nvSpPr>
          <p:cNvPr id="19" name="Rectangle 18">
            <a:extLst>
              <a:ext uri="{FF2B5EF4-FFF2-40B4-BE49-F238E27FC236}">
                <a16:creationId xmlns:a16="http://schemas.microsoft.com/office/drawing/2014/main" id="{08F4AE82-F9EC-4D49-B253-EA40681B0C59}"/>
              </a:ext>
            </a:extLst>
          </p:cNvPr>
          <p:cNvSpPr/>
          <p:nvPr/>
        </p:nvSpPr>
        <p:spPr>
          <a:xfrm>
            <a:off x="2818474" y="5757953"/>
            <a:ext cx="2469158" cy="9496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tx1"/>
                </a:solidFill>
                <a:latin typeface="+mj-lt"/>
              </a:rPr>
              <a:t>Réponse : envoi d’un message à l’échelon supérieur (Directrice DEV)</a:t>
            </a:r>
          </a:p>
        </p:txBody>
      </p:sp>
      <p:sp>
        <p:nvSpPr>
          <p:cNvPr id="21" name="Rectangle 20">
            <a:extLst>
              <a:ext uri="{FF2B5EF4-FFF2-40B4-BE49-F238E27FC236}">
                <a16:creationId xmlns:a16="http://schemas.microsoft.com/office/drawing/2014/main" id="{000A47DC-E3FD-45DB-948D-64A7D123CA94}"/>
              </a:ext>
            </a:extLst>
          </p:cNvPr>
          <p:cNvSpPr/>
          <p:nvPr/>
        </p:nvSpPr>
        <p:spPr>
          <a:xfrm>
            <a:off x="5403191" y="5017248"/>
            <a:ext cx="2878819" cy="6420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t>Les délais sont serrés et je n’ai pas de temps à perdre avec le process siège. </a:t>
            </a:r>
            <a:endParaRPr lang="fr-FR" sz="1400">
              <a:latin typeface="+mj-lt"/>
              <a:cs typeface="Arial"/>
            </a:endParaRPr>
          </a:p>
        </p:txBody>
      </p:sp>
      <p:sp>
        <p:nvSpPr>
          <p:cNvPr id="22" name="Rectangle 21">
            <a:extLst>
              <a:ext uri="{FF2B5EF4-FFF2-40B4-BE49-F238E27FC236}">
                <a16:creationId xmlns:a16="http://schemas.microsoft.com/office/drawing/2014/main" id="{70D5162F-CCC2-4FF6-80AF-30F7789E23C5}"/>
              </a:ext>
            </a:extLst>
          </p:cNvPr>
          <p:cNvSpPr/>
          <p:nvPr/>
        </p:nvSpPr>
        <p:spPr>
          <a:xfrm>
            <a:off x="5403190" y="5757952"/>
            <a:ext cx="2890192" cy="9496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algn="ctr"/>
            <a:r>
              <a:rPr lang="fr-FR" sz="1400">
                <a:solidFill>
                  <a:schemeClr val="tx1"/>
                </a:solidFill>
                <a:latin typeface="+mj-lt"/>
              </a:rPr>
              <a:t>Réponse : </a:t>
            </a:r>
            <a:r>
              <a:rPr lang="fr-FR" sz="1400">
                <a:solidFill>
                  <a:schemeClr val="tx1"/>
                </a:solidFill>
                <a:ea typeface="+mn-lt"/>
                <a:cs typeface="+mn-lt"/>
              </a:rPr>
              <a:t>Le Pôle DEV saura se mobiliser pour répondre rapidement </a:t>
            </a:r>
            <a:r>
              <a:rPr lang="fr-FR" sz="1400">
                <a:solidFill>
                  <a:schemeClr val="tx1"/>
                </a:solidFill>
                <a:latin typeface="+mj-lt"/>
              </a:rPr>
              <a:t>mais les process siège sont </a:t>
            </a:r>
            <a:r>
              <a:rPr lang="fr-FR" sz="1400" b="1">
                <a:solidFill>
                  <a:schemeClr val="tx1"/>
                </a:solidFill>
                <a:latin typeface="+mj-lt"/>
              </a:rPr>
              <a:t>obligatoires</a:t>
            </a:r>
            <a:r>
              <a:rPr lang="fr-FR" sz="1400">
                <a:solidFill>
                  <a:schemeClr val="tx1"/>
                </a:solidFill>
                <a:latin typeface="+mj-lt"/>
              </a:rPr>
              <a:t> </a:t>
            </a:r>
            <a:endParaRPr lang="fr-FR" sz="1400">
              <a:solidFill>
                <a:schemeClr val="tx1"/>
              </a:solidFill>
              <a:latin typeface="+mj-lt"/>
              <a:cs typeface="Arial"/>
            </a:endParaRPr>
          </a:p>
        </p:txBody>
      </p:sp>
      <p:sp>
        <p:nvSpPr>
          <p:cNvPr id="23" name="Rectangle 22">
            <a:extLst>
              <a:ext uri="{FF2B5EF4-FFF2-40B4-BE49-F238E27FC236}">
                <a16:creationId xmlns:a16="http://schemas.microsoft.com/office/drawing/2014/main" id="{63612EC5-7B5F-4F30-8B85-355BFEB76E8E}"/>
              </a:ext>
            </a:extLst>
          </p:cNvPr>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
        <p:nvSpPr>
          <p:cNvPr id="33" name="Rectangle 32">
            <a:extLst>
              <a:ext uri="{FF2B5EF4-FFF2-40B4-BE49-F238E27FC236}">
                <a16:creationId xmlns:a16="http://schemas.microsoft.com/office/drawing/2014/main" id="{55F77077-8C9C-5C91-240A-5A9E60694A85}"/>
              </a:ext>
            </a:extLst>
          </p:cNvPr>
          <p:cNvSpPr/>
          <p:nvPr/>
        </p:nvSpPr>
        <p:spPr>
          <a:xfrm>
            <a:off x="8382951" y="5017247"/>
            <a:ext cx="3393416" cy="6420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t>Le projet sera porté par une structure tierce, nous ferons partie d'un consortium</a:t>
            </a:r>
            <a:endParaRPr lang="fr-FR" sz="1400">
              <a:latin typeface="+mj-lt"/>
              <a:cs typeface="Arial"/>
            </a:endParaRPr>
          </a:p>
        </p:txBody>
      </p:sp>
      <p:sp>
        <p:nvSpPr>
          <p:cNvPr id="35" name="Rectangle 34">
            <a:extLst>
              <a:ext uri="{FF2B5EF4-FFF2-40B4-BE49-F238E27FC236}">
                <a16:creationId xmlns:a16="http://schemas.microsoft.com/office/drawing/2014/main" id="{ABEB0DAF-9894-59C0-6574-B718DB5D3C26}"/>
              </a:ext>
            </a:extLst>
          </p:cNvPr>
          <p:cNvSpPr/>
          <p:nvPr/>
        </p:nvSpPr>
        <p:spPr>
          <a:xfrm>
            <a:off x="8382950" y="5757951"/>
            <a:ext cx="3394893" cy="94963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300">
                <a:solidFill>
                  <a:schemeClr val="tx1"/>
                </a:solidFill>
                <a:latin typeface="+mj-lt"/>
              </a:rPr>
              <a:t>Réponse : le process siège s'applique même si vous postulez en tant que partenaire d'un consortium et les seuils de validation s'appliquent au budget de l'incubateur.</a:t>
            </a:r>
            <a:endParaRPr lang="fr-FR" sz="1300">
              <a:solidFill>
                <a:schemeClr val="tx1"/>
              </a:solidFill>
              <a:latin typeface="+mj-lt"/>
              <a:cs typeface="Arial"/>
            </a:endParaRPr>
          </a:p>
        </p:txBody>
      </p:sp>
      <p:sp>
        <p:nvSpPr>
          <p:cNvPr id="24" name="Rectangle 23">
            <a:extLst>
              <a:ext uri="{FF2B5EF4-FFF2-40B4-BE49-F238E27FC236}">
                <a16:creationId xmlns:a16="http://schemas.microsoft.com/office/drawing/2014/main" id="{F13AEE6B-31EA-F6A2-8C9C-1343B2F8523E}"/>
              </a:ext>
            </a:extLst>
          </p:cNvPr>
          <p:cNvSpPr/>
          <p:nvPr/>
        </p:nvSpPr>
        <p:spPr>
          <a:xfrm>
            <a:off x="9404263" y="2110153"/>
            <a:ext cx="2330318" cy="229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Quand le siège suggère une opportunité et que l'entité décide de ne pas y aller, sa décision doit être </a:t>
            </a:r>
            <a:r>
              <a:rPr lang="fr-FR" b="1" u="sng">
                <a:latin typeface="+mj-lt"/>
              </a:rPr>
              <a:t>clairement motivée</a:t>
            </a:r>
            <a:r>
              <a:rPr lang="fr-FR">
                <a:latin typeface="+mj-lt"/>
              </a:rPr>
              <a:t>.</a:t>
            </a:r>
            <a:endParaRPr lang="fr-FR">
              <a:cs typeface="Arial"/>
            </a:endParaRPr>
          </a:p>
        </p:txBody>
      </p:sp>
    </p:spTree>
    <p:extLst>
      <p:ext uri="{BB962C8B-B14F-4D97-AF65-F5344CB8AC3E}">
        <p14:creationId xmlns:p14="http://schemas.microsoft.com/office/powerpoint/2010/main" val="169521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58502" y="1570943"/>
            <a:ext cx="1990176" cy="8057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2907707" y="707691"/>
            <a:ext cx="1328770" cy="5862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5" name="ZoneTexte 4"/>
          <p:cNvSpPr txBox="1"/>
          <p:nvPr/>
        </p:nvSpPr>
        <p:spPr>
          <a:xfrm>
            <a:off x="200663" y="1341909"/>
            <a:ext cx="10042566" cy="1077218"/>
          </a:xfrm>
          <a:prstGeom prst="rect">
            <a:avLst/>
          </a:prstGeom>
          <a:noFill/>
        </p:spPr>
        <p:txBody>
          <a:bodyPr wrap="square" lIns="91440" tIns="45720" rIns="91440" bIns="45720" rtlCol="0" anchor="t">
            <a:spAutoFit/>
          </a:bodyPr>
          <a:lstStyle/>
          <a:p>
            <a:r>
              <a:rPr lang="fr-FR" b="1">
                <a:latin typeface="Century Gothic"/>
              </a:rPr>
              <a:t>Cas de figure n°4 : Toute nouvelle prestation qui dépasse les seuils ci-dessous,  </a:t>
            </a:r>
            <a:r>
              <a:rPr lang="fr-FR" b="1">
                <a:latin typeface="Arial"/>
                <a:cs typeface="Arial"/>
              </a:rPr>
              <a:t>nécessite</a:t>
            </a:r>
            <a:r>
              <a:rPr lang="fr-FR" b="1">
                <a:latin typeface="Century Gothic"/>
              </a:rPr>
              <a:t> </a:t>
            </a:r>
            <a:endParaRPr lang="fr-FR">
              <a:latin typeface="Century Gothic"/>
            </a:endParaRPr>
          </a:p>
          <a:p>
            <a:r>
              <a:rPr lang="fr-FR" b="1">
                <a:latin typeface="Century Gothic"/>
              </a:rPr>
              <a:t>une demander de validation (go/</a:t>
            </a:r>
            <a:r>
              <a:rPr lang="fr-FR" b="1" err="1">
                <a:latin typeface="Century Gothic"/>
              </a:rPr>
              <a:t>nogo</a:t>
            </a:r>
            <a:r>
              <a:rPr lang="fr-FR" b="1">
                <a:latin typeface="Century Gothic"/>
              </a:rPr>
              <a:t>) de la part de PULSE siège</a:t>
            </a:r>
            <a:endParaRPr lang="fr-FR"/>
          </a:p>
          <a:p>
            <a:endParaRPr lang="fr-FR" sz="1000" b="1">
              <a:solidFill>
                <a:schemeClr val="accent2"/>
              </a:solidFill>
              <a:latin typeface="Century Gothic" panose="020B0502020202020204" pitchFamily="34" charset="0"/>
            </a:endParaRPr>
          </a:p>
          <a:p>
            <a:r>
              <a:rPr lang="fr-FR" b="1">
                <a:solidFill>
                  <a:schemeClr val="accent2"/>
                </a:solidFill>
                <a:latin typeface="Century Gothic"/>
              </a:rPr>
              <a:t>Prestations de service (cf. cadrage et outils siège sur le sujet)</a:t>
            </a:r>
          </a:p>
        </p:txBody>
      </p:sp>
      <p:sp>
        <p:nvSpPr>
          <p:cNvPr id="27" name="ZoneTexte 26"/>
          <p:cNvSpPr txBox="1"/>
          <p:nvPr/>
        </p:nvSpPr>
        <p:spPr>
          <a:xfrm>
            <a:off x="2861298" y="786177"/>
            <a:ext cx="1249060" cy="430887"/>
          </a:xfrm>
          <a:prstGeom prst="rect">
            <a:avLst/>
          </a:prstGeom>
          <a:noFill/>
        </p:spPr>
        <p:txBody>
          <a:bodyPr wrap="none" rtlCol="0">
            <a:spAutoFit/>
          </a:bodyPr>
          <a:lstStyle/>
          <a:p>
            <a:pPr algn="ctr"/>
            <a:r>
              <a:rPr lang="fr-FR" sz="1100" b="1">
                <a:solidFill>
                  <a:schemeClr val="bg1"/>
                </a:solidFill>
              </a:rPr>
              <a:t>Qualification </a:t>
            </a:r>
          </a:p>
          <a:p>
            <a:pPr algn="ctr"/>
            <a:r>
              <a:rPr lang="fr-FR" sz="1100" b="1">
                <a:solidFill>
                  <a:schemeClr val="bg1"/>
                </a:solidFill>
              </a:rPr>
              <a:t>de l’opportunité</a:t>
            </a:r>
          </a:p>
        </p:txBody>
      </p:sp>
      <p:sp>
        <p:nvSpPr>
          <p:cNvPr id="25" name="Rectangle 24"/>
          <p:cNvSpPr/>
          <p:nvPr/>
        </p:nvSpPr>
        <p:spPr>
          <a:xfrm>
            <a:off x="7982672" y="2313544"/>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p:cNvSpPr txBox="1"/>
          <p:nvPr/>
        </p:nvSpPr>
        <p:spPr>
          <a:xfrm>
            <a:off x="7903526" y="2059346"/>
            <a:ext cx="2419200" cy="369332"/>
          </a:xfrm>
          <a:prstGeom prst="rect">
            <a:avLst/>
          </a:prstGeom>
          <a:noFill/>
        </p:spPr>
        <p:txBody>
          <a:bodyPr wrap="square" lIns="91440" tIns="45720" rIns="91440" bIns="45720" rtlCol="0" anchor="t">
            <a:spAutoFit/>
          </a:bodyPr>
          <a:lstStyle/>
          <a:p>
            <a:r>
              <a:rPr lang="fr-FR" b="1">
                <a:latin typeface="Century Gothic"/>
              </a:rPr>
              <a:t>Mode opératoire </a:t>
            </a:r>
            <a:endParaRPr lang="fr-FR" b="1">
              <a:latin typeface="Century Gothic" panose="020B0502020202020204" pitchFamily="34" charset="0"/>
            </a:endParaRPr>
          </a:p>
        </p:txBody>
      </p:sp>
      <p:sp>
        <p:nvSpPr>
          <p:cNvPr id="4" name="ZoneTexte 3"/>
          <p:cNvSpPr txBox="1"/>
          <p:nvPr/>
        </p:nvSpPr>
        <p:spPr>
          <a:xfrm>
            <a:off x="7903526" y="2442298"/>
            <a:ext cx="3976255" cy="3539430"/>
          </a:xfrm>
          <a:prstGeom prst="rect">
            <a:avLst/>
          </a:prstGeom>
          <a:noFill/>
        </p:spPr>
        <p:txBody>
          <a:bodyPr wrap="square" rtlCol="0">
            <a:spAutoFit/>
          </a:bodyPr>
          <a:lstStyle/>
          <a:p>
            <a:pPr algn="just"/>
            <a:r>
              <a:rPr lang="fr-FR" sz="1400"/>
              <a:t>Dans ce cas de figure, envoi d’un mail à Responsable DEV (Directrice DEV le cas échéant), copie </a:t>
            </a:r>
            <a:r>
              <a:rPr lang="fr-FR" sz="1400" b="1"/>
              <a:t>Directrice DEV, Chargée de DEV, Thomas et </a:t>
            </a:r>
            <a:r>
              <a:rPr lang="fr-FR" sz="1400" b="1" err="1"/>
              <a:t>et</a:t>
            </a:r>
            <a:r>
              <a:rPr lang="fr-FR" sz="1400" b="1"/>
              <a:t> RAF Pulse  </a:t>
            </a:r>
          </a:p>
          <a:p>
            <a:pPr algn="just"/>
            <a:endParaRPr lang="fr-FR" sz="1400"/>
          </a:p>
          <a:p>
            <a:pPr algn="just"/>
            <a:r>
              <a:rPr lang="fr-FR" sz="1400"/>
              <a:t>Doivent figurer les documents relatifs à l’opportunité (cahier des charges complet) </a:t>
            </a:r>
            <a:r>
              <a:rPr lang="fr-FR" sz="1400" u="sng"/>
              <a:t>et</a:t>
            </a:r>
            <a:r>
              <a:rPr lang="fr-FR" sz="1400"/>
              <a:t> la note d’opportunité. </a:t>
            </a:r>
          </a:p>
          <a:p>
            <a:pPr algn="just"/>
            <a:endParaRPr lang="fr-FR" sz="1400"/>
          </a:p>
          <a:p>
            <a:pPr algn="just"/>
            <a:r>
              <a:rPr lang="fr-FR" sz="1400"/>
              <a:t>La décision de go/no go doit avoir été discutée en « interne » (au sein de chaque délégation pays) </a:t>
            </a:r>
            <a:r>
              <a:rPr lang="fr-FR" sz="1400" b="1" u="sng"/>
              <a:t>avant</a:t>
            </a:r>
            <a:r>
              <a:rPr lang="fr-FR" sz="1400"/>
              <a:t> toute transmission au siège </a:t>
            </a:r>
          </a:p>
          <a:p>
            <a:pPr algn="just"/>
            <a:endParaRPr lang="fr-FR" sz="1400"/>
          </a:p>
          <a:p>
            <a:pPr algn="just"/>
            <a:r>
              <a:rPr lang="fr-FR" sz="1400"/>
              <a:t>Si besoin, organisation d’une réunion rapide de 30 minutes pour faciliter la prise de décision (go / no go). </a:t>
            </a:r>
          </a:p>
        </p:txBody>
      </p:sp>
      <p:graphicFrame>
        <p:nvGraphicFramePr>
          <p:cNvPr id="12" name="Tableau 11"/>
          <p:cNvGraphicFramePr>
            <a:graphicFrameLocks noGrp="1"/>
          </p:cNvGraphicFramePr>
          <p:nvPr>
            <p:extLst>
              <p:ext uri="{D42A27DB-BD31-4B8C-83A1-F6EECF244321}">
                <p14:modId xmlns:p14="http://schemas.microsoft.com/office/powerpoint/2010/main" val="3013988161"/>
              </p:ext>
            </p:extLst>
          </p:nvPr>
        </p:nvGraphicFramePr>
        <p:xfrm>
          <a:off x="165588" y="2632364"/>
          <a:ext cx="7686260" cy="3254170"/>
        </p:xfrm>
        <a:graphic>
          <a:graphicData uri="http://schemas.openxmlformats.org/drawingml/2006/table">
            <a:tbl>
              <a:tblPr firstRow="1" bandRow="1">
                <a:tableStyleId>{7DF18680-E054-41AD-8BC1-D1AEF772440D}</a:tableStyleId>
              </a:tblPr>
              <a:tblGrid>
                <a:gridCol w="3843130">
                  <a:extLst>
                    <a:ext uri="{9D8B030D-6E8A-4147-A177-3AD203B41FA5}">
                      <a16:colId xmlns:a16="http://schemas.microsoft.com/office/drawing/2014/main" val="2945028351"/>
                    </a:ext>
                  </a:extLst>
                </a:gridCol>
                <a:gridCol w="3843130">
                  <a:extLst>
                    <a:ext uri="{9D8B030D-6E8A-4147-A177-3AD203B41FA5}">
                      <a16:colId xmlns:a16="http://schemas.microsoft.com/office/drawing/2014/main" val="3049104164"/>
                    </a:ext>
                  </a:extLst>
                </a:gridCol>
              </a:tblGrid>
              <a:tr h="464085">
                <a:tc>
                  <a:txBody>
                    <a:bodyPr/>
                    <a:lstStyle/>
                    <a:p>
                      <a:pPr algn="ctr"/>
                      <a:r>
                        <a:rPr lang="fr-FR" sz="1400"/>
                        <a:t>DELEGATION</a:t>
                      </a:r>
                    </a:p>
                  </a:txBody>
                  <a:tcPr/>
                </a:tc>
                <a:tc>
                  <a:txBody>
                    <a:bodyPr/>
                    <a:lstStyle/>
                    <a:p>
                      <a:pPr algn="ctr"/>
                      <a:r>
                        <a:rPr lang="fr-FR" sz="1400"/>
                        <a:t>SEUIL </a:t>
                      </a:r>
                    </a:p>
                  </a:txBody>
                  <a:tcPr/>
                </a:tc>
                <a:extLst>
                  <a:ext uri="{0D108BD9-81ED-4DB2-BD59-A6C34878D82A}">
                    <a16:rowId xmlns:a16="http://schemas.microsoft.com/office/drawing/2014/main" val="1035324283"/>
                  </a:ext>
                </a:extLst>
              </a:tr>
              <a:tr h="558017">
                <a:tc>
                  <a:txBody>
                    <a:bodyPr/>
                    <a:lstStyle/>
                    <a:p>
                      <a:pPr algn="ctr"/>
                      <a:r>
                        <a:rPr lang="fr-FR" sz="1400" err="1"/>
                        <a:t>Lab’ess</a:t>
                      </a:r>
                      <a:endParaRPr lang="fr-FR" sz="1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a:solidFill>
                            <a:srgbClr val="A81458"/>
                          </a:solidFill>
                        </a:rPr>
                        <a:t>Toute</a:t>
                      </a:r>
                      <a:r>
                        <a:rPr lang="fr-FR" sz="1400"/>
                        <a:t> nouvelle</a:t>
                      </a:r>
                      <a:r>
                        <a:rPr lang="fr-FR" sz="1400" baseline="0"/>
                        <a:t> prestation de service</a:t>
                      </a:r>
                      <a:endParaRPr lang="fr-FR" sz="1400" b="1"/>
                    </a:p>
                  </a:txBody>
                  <a:tcPr/>
                </a:tc>
                <a:extLst>
                  <a:ext uri="{0D108BD9-81ED-4DB2-BD59-A6C34878D82A}">
                    <a16:rowId xmlns:a16="http://schemas.microsoft.com/office/drawing/2014/main" val="3579328088"/>
                  </a:ext>
                </a:extLst>
              </a:tr>
              <a:tr h="558017">
                <a:tc>
                  <a:txBody>
                    <a:bodyPr/>
                    <a:lstStyle/>
                    <a:p>
                      <a:pPr algn="ctr"/>
                      <a:r>
                        <a:rPr lang="fr-FR" sz="1400"/>
                        <a:t>ORIBI</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b="1">
                          <a:solidFill>
                            <a:srgbClr val="A81458"/>
                          </a:solidFill>
                        </a:rPr>
                        <a:t>Toute</a:t>
                      </a:r>
                      <a:r>
                        <a:rPr lang="fr-FR" sz="1400"/>
                        <a:t> nouvelle</a:t>
                      </a:r>
                      <a:r>
                        <a:rPr lang="fr-FR" sz="1400" baseline="0"/>
                        <a:t> prestation de service </a:t>
                      </a:r>
                      <a:endParaRPr lang="fr-FR" sz="1400" b="1"/>
                    </a:p>
                  </a:txBody>
                  <a:tcPr/>
                </a:tc>
                <a:extLst>
                  <a:ext uri="{0D108BD9-81ED-4DB2-BD59-A6C34878D82A}">
                    <a16:rowId xmlns:a16="http://schemas.microsoft.com/office/drawing/2014/main" val="1277672349"/>
                  </a:ext>
                </a:extLst>
              </a:tr>
              <a:tr h="558017">
                <a:tc>
                  <a:txBody>
                    <a:bodyPr/>
                    <a:lstStyle/>
                    <a:p>
                      <a:pPr algn="ctr"/>
                      <a:r>
                        <a:rPr lang="fr-FR" sz="1400"/>
                        <a:t>PULSE Balkans</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b="1">
                          <a:solidFill>
                            <a:srgbClr val="A81458"/>
                          </a:solidFill>
                        </a:rPr>
                        <a:t>Toute</a:t>
                      </a:r>
                      <a:r>
                        <a:rPr lang="fr-FR" sz="1400"/>
                        <a:t> nouvelle</a:t>
                      </a:r>
                      <a:r>
                        <a:rPr lang="fr-FR" sz="1400" baseline="0"/>
                        <a:t> prestation de service </a:t>
                      </a:r>
                      <a:endParaRPr lang="fr-FR" sz="1400" b="1"/>
                    </a:p>
                  </a:txBody>
                  <a:tcPr/>
                </a:tc>
                <a:extLst>
                  <a:ext uri="{0D108BD9-81ED-4DB2-BD59-A6C34878D82A}">
                    <a16:rowId xmlns:a16="http://schemas.microsoft.com/office/drawing/2014/main" val="1489283585"/>
                  </a:ext>
                </a:extLst>
              </a:tr>
              <a:tr h="558017">
                <a:tc>
                  <a:txBody>
                    <a:bodyPr/>
                    <a:lstStyle/>
                    <a:p>
                      <a:pPr algn="ctr"/>
                      <a:r>
                        <a:rPr lang="fr-FR" sz="1400"/>
                        <a:t>PULSE</a:t>
                      </a:r>
                      <a:r>
                        <a:rPr lang="fr-FR" sz="1400" baseline="0"/>
                        <a:t> France</a:t>
                      </a:r>
                      <a:endParaRPr lang="fr-FR" sz="1400"/>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a:t>Toute nouvelle</a:t>
                      </a:r>
                      <a:r>
                        <a:rPr lang="fr-FR" sz="1400" baseline="0"/>
                        <a:t> prestation de service </a:t>
                      </a:r>
                      <a:r>
                        <a:rPr lang="fr-FR" sz="1400">
                          <a:solidFill>
                            <a:srgbClr val="A81458"/>
                          </a:solidFill>
                        </a:rPr>
                        <a:t>&gt;</a:t>
                      </a:r>
                      <a:r>
                        <a:rPr lang="fr-FR" sz="1400" baseline="0">
                          <a:solidFill>
                            <a:srgbClr val="A81458"/>
                          </a:solidFill>
                        </a:rPr>
                        <a:t> </a:t>
                      </a:r>
                      <a:r>
                        <a:rPr lang="fr-FR" sz="1400" b="1" baseline="0">
                          <a:solidFill>
                            <a:srgbClr val="A81458"/>
                          </a:solidFill>
                        </a:rPr>
                        <a:t>20K€</a:t>
                      </a:r>
                      <a:r>
                        <a:rPr lang="fr-FR" sz="1400" baseline="0"/>
                        <a:t> </a:t>
                      </a:r>
                      <a:endParaRPr lang="fr-FR" sz="1400" b="1"/>
                    </a:p>
                  </a:txBody>
                  <a:tcPr/>
                </a:tc>
                <a:extLst>
                  <a:ext uri="{0D108BD9-81ED-4DB2-BD59-A6C34878D82A}">
                    <a16:rowId xmlns:a16="http://schemas.microsoft.com/office/drawing/2014/main" val="2353534963"/>
                  </a:ext>
                </a:extLst>
              </a:tr>
              <a:tr h="558017">
                <a:tc>
                  <a:txBody>
                    <a:bodyPr/>
                    <a:lstStyle/>
                    <a:p>
                      <a:pPr algn="ctr"/>
                      <a:r>
                        <a:rPr lang="fr-FR" sz="1400"/>
                        <a:t>PULSE Sénégal</a:t>
                      </a:r>
                    </a:p>
                  </a:txBody>
                  <a:tcPr/>
                </a:tc>
                <a:tc>
                  <a:txBody>
                    <a:bodyPr/>
                    <a:lstStyle/>
                    <a:p>
                      <a:pPr marL="0" marR="0" lvl="0" indent="0" algn="ctr" rtl="0" eaLnBrk="1" fontAlgn="auto" latinLnBrk="0" hangingPunct="1">
                        <a:lnSpc>
                          <a:spcPct val="100000"/>
                        </a:lnSpc>
                        <a:spcBef>
                          <a:spcPts val="0"/>
                        </a:spcBef>
                        <a:spcAft>
                          <a:spcPts val="0"/>
                        </a:spcAft>
                        <a:buClrTx/>
                        <a:buSzTx/>
                        <a:buFontTx/>
                        <a:buNone/>
                      </a:pPr>
                      <a:r>
                        <a:rPr lang="fr-FR" sz="1400" b="1">
                          <a:solidFill>
                            <a:srgbClr val="A81458"/>
                          </a:solidFill>
                        </a:rPr>
                        <a:t>Toute</a:t>
                      </a:r>
                      <a:r>
                        <a:rPr lang="fr-FR" sz="1400"/>
                        <a:t> nouvelle</a:t>
                      </a:r>
                      <a:r>
                        <a:rPr lang="fr-FR" sz="1400" baseline="0"/>
                        <a:t> prestation de service </a:t>
                      </a:r>
                      <a:endParaRPr lang="fr-FR" sz="1400" b="1"/>
                    </a:p>
                  </a:txBody>
                  <a:tcPr/>
                </a:tc>
                <a:extLst>
                  <a:ext uri="{0D108BD9-81ED-4DB2-BD59-A6C34878D82A}">
                    <a16:rowId xmlns:a16="http://schemas.microsoft.com/office/drawing/2014/main" val="2486566688"/>
                  </a:ext>
                </a:extLst>
              </a:tr>
            </a:tbl>
          </a:graphicData>
        </a:graphic>
      </p:graphicFrame>
      <p:sp>
        <p:nvSpPr>
          <p:cNvPr id="13" name="Rectangle 12"/>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
        <p:nvSpPr>
          <p:cNvPr id="17" name="ZoneTexte 6">
            <a:extLst>
              <a:ext uri="{FF2B5EF4-FFF2-40B4-BE49-F238E27FC236}">
                <a16:creationId xmlns:a16="http://schemas.microsoft.com/office/drawing/2014/main" id="{BFEFFC49-C546-1766-381D-1C3843890BFC}"/>
              </a:ext>
            </a:extLst>
          </p:cNvPr>
          <p:cNvSpPr txBox="1"/>
          <p:nvPr/>
        </p:nvSpPr>
        <p:spPr>
          <a:xfrm>
            <a:off x="7928818" y="5981728"/>
            <a:ext cx="4120250" cy="646331"/>
          </a:xfrm>
          <a:prstGeom prst="rect">
            <a:avLst/>
          </a:prstGeom>
          <a:noFill/>
        </p:spPr>
        <p:txBody>
          <a:bodyPr wrap="square" lIns="91440" tIns="45720" rIns="91440" bIns="45720" rtlCol="0" anchor="t">
            <a:spAutoFit/>
          </a:bodyPr>
          <a:lstStyle/>
          <a:p>
            <a:pPr algn="just"/>
            <a:r>
              <a:rPr lang="fr-FR" sz="1200" b="1">
                <a:solidFill>
                  <a:schemeClr val="accent2"/>
                </a:solidFill>
                <a:latin typeface="Century Gothic"/>
              </a:rPr>
              <a:t>Ex : organisation d'un événement pour le compte d'un tiers, déploiement d'un programme d'accompagnement pour une entreprise, etc.</a:t>
            </a:r>
            <a:endParaRPr lang="fr-FR" sz="1200" b="1">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57805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42711" y="3036566"/>
            <a:ext cx="6016301" cy="2266140"/>
          </a:xfrm>
        </p:spPr>
        <p:txBody>
          <a:bodyPr/>
          <a:lstStyle/>
          <a:p>
            <a:r>
              <a:rPr lang="fr-FR" sz="3600">
                <a:latin typeface="Arial"/>
                <a:cs typeface="Arial"/>
              </a:rPr>
              <a:t>Quels sont les principes clés à respecter?</a:t>
            </a:r>
            <a:endParaRPr lang="fr-FR" sz="3600"/>
          </a:p>
        </p:txBody>
      </p:sp>
      <p:sp>
        <p:nvSpPr>
          <p:cNvPr id="3" name="Sous-titre 2"/>
          <p:cNvSpPr>
            <a:spLocks noGrp="1"/>
          </p:cNvSpPr>
          <p:nvPr>
            <p:ph type="subTitle" idx="1"/>
          </p:nvPr>
        </p:nvSpPr>
        <p:spPr>
          <a:xfrm>
            <a:off x="1942711" y="5216942"/>
            <a:ext cx="6337852" cy="1281386"/>
          </a:xfrm>
        </p:spPr>
        <p:txBody>
          <a:bodyPr vert="horz" lIns="91440" tIns="45720" rIns="91440" bIns="45720" rtlCol="0" anchor="t">
            <a:noAutofit/>
          </a:bodyPr>
          <a:lstStyle/>
          <a:p>
            <a:pPr algn="just"/>
            <a:r>
              <a:rPr lang="fr-FR">
                <a:latin typeface="Arial"/>
                <a:cs typeface="Arial"/>
              </a:rPr>
              <a:t>Une fois l'opportunité validée, quelques obligations et conseils pour bien rédiger le formulaire narratif et le budget</a:t>
            </a:r>
            <a:endParaRPr lang="fr-FR"/>
          </a:p>
        </p:txBody>
      </p:sp>
      <p:sp>
        <p:nvSpPr>
          <p:cNvPr id="4" name="Espace réservé du contenu 3"/>
          <p:cNvSpPr>
            <a:spLocks noGrp="1"/>
          </p:cNvSpPr>
          <p:nvPr>
            <p:ph idx="10"/>
          </p:nvPr>
        </p:nvSpPr>
        <p:spPr/>
        <p:txBody>
          <a:bodyPr/>
          <a:lstStyle/>
          <a:p>
            <a:r>
              <a:rPr lang="fr-FR">
                <a:latin typeface="Arial"/>
                <a:cs typeface="Arial"/>
              </a:rPr>
              <a:t>03</a:t>
            </a:r>
            <a:endParaRPr lang="fr-FR"/>
          </a:p>
        </p:txBody>
      </p:sp>
    </p:spTree>
    <p:extLst>
      <p:ext uri="{BB962C8B-B14F-4D97-AF65-F5344CB8AC3E}">
        <p14:creationId xmlns:p14="http://schemas.microsoft.com/office/powerpoint/2010/main" val="59812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Des modes opératoires : pourquoi faire ? </a:t>
            </a:r>
          </a:p>
        </p:txBody>
      </p:sp>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2</a:t>
            </a:fld>
            <a:endParaRPr lang="fr-FR"/>
          </a:p>
        </p:txBody>
      </p:sp>
      <p:sp>
        <p:nvSpPr>
          <p:cNvPr id="7" name="TextBox 6">
            <a:extLst>
              <a:ext uri="{FF2B5EF4-FFF2-40B4-BE49-F238E27FC236}">
                <a16:creationId xmlns:a16="http://schemas.microsoft.com/office/drawing/2014/main" id="{7B2707BB-2EB7-386C-7AF0-4B8698D18D1D}"/>
              </a:ext>
            </a:extLst>
          </p:cNvPr>
          <p:cNvSpPr txBox="1"/>
          <p:nvPr/>
        </p:nvSpPr>
        <p:spPr>
          <a:xfrm>
            <a:off x="383475" y="1276596"/>
            <a:ext cx="10309266" cy="4874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fr-FR" sz="2000" baseline="0">
                <a:solidFill>
                  <a:srgbClr val="003F63"/>
                </a:solidFill>
                <a:latin typeface="Arial"/>
              </a:rPr>
              <a:t>Parce que clarifier et formaliser des modes opératoires, notamment sur les aspects de validation et de suivi des opportunités de financement, permet de bien préciser le </a:t>
            </a:r>
            <a:r>
              <a:rPr lang="fr-FR" sz="2000" b="1" baseline="0">
                <a:solidFill>
                  <a:srgbClr val="003F63"/>
                </a:solidFill>
                <a:latin typeface="Arial"/>
              </a:rPr>
              <a:t>rôle </a:t>
            </a:r>
            <a:r>
              <a:rPr lang="fr-FR" sz="2000" baseline="0">
                <a:solidFill>
                  <a:srgbClr val="003F63"/>
                </a:solidFill>
                <a:latin typeface="Arial"/>
              </a:rPr>
              <a:t>du « siège » vs le rôle du « terrain », et les </a:t>
            </a:r>
            <a:r>
              <a:rPr lang="fr-FR" sz="2000" b="1" baseline="0">
                <a:solidFill>
                  <a:srgbClr val="003F63"/>
                </a:solidFill>
                <a:latin typeface="Arial"/>
              </a:rPr>
              <a:t>responsabilités </a:t>
            </a:r>
            <a:r>
              <a:rPr lang="fr-FR" sz="2000" baseline="0">
                <a:solidFill>
                  <a:srgbClr val="003F63"/>
                </a:solidFill>
                <a:latin typeface="Arial"/>
              </a:rPr>
              <a:t>de </a:t>
            </a:r>
            <a:r>
              <a:rPr lang="fr-FR" sz="2000" baseline="0" err="1">
                <a:solidFill>
                  <a:srgbClr val="003F63"/>
                </a:solidFill>
                <a:latin typeface="Arial"/>
              </a:rPr>
              <a:t>chacun.e</a:t>
            </a:r>
            <a:r>
              <a:rPr lang="fr-FR" sz="2000" baseline="0">
                <a:solidFill>
                  <a:srgbClr val="003F63"/>
                </a:solidFill>
                <a:latin typeface="Arial"/>
              </a:rPr>
              <a:t> en matière de développement. Si la clé de répartition est claire, cela facilite la </a:t>
            </a:r>
            <a:r>
              <a:rPr lang="fr-FR" sz="2000" b="1" baseline="0">
                <a:solidFill>
                  <a:srgbClr val="003F63"/>
                </a:solidFill>
                <a:latin typeface="Arial"/>
              </a:rPr>
              <a:t>collaboration </a:t>
            </a:r>
            <a:r>
              <a:rPr lang="fr-FR" sz="2000" baseline="0">
                <a:solidFill>
                  <a:srgbClr val="003F63"/>
                </a:solidFill>
                <a:latin typeface="Arial"/>
              </a:rPr>
              <a:t>et la </a:t>
            </a:r>
            <a:r>
              <a:rPr lang="fr-FR" sz="2000" b="1" baseline="0">
                <a:solidFill>
                  <a:srgbClr val="003F63"/>
                </a:solidFill>
                <a:latin typeface="Arial"/>
              </a:rPr>
              <a:t>communication </a:t>
            </a:r>
            <a:r>
              <a:rPr lang="fr-FR" sz="2000" baseline="0">
                <a:solidFill>
                  <a:srgbClr val="003F63"/>
                </a:solidFill>
                <a:latin typeface="Arial"/>
              </a:rPr>
              <a:t>; </a:t>
            </a:r>
            <a:endParaRPr lang="fr-FR" sz="2000" baseline="0">
              <a:solidFill>
                <a:srgbClr val="003F63"/>
              </a:solidFill>
              <a:latin typeface="Arial"/>
              <a:cs typeface="Arial"/>
            </a:endParaRPr>
          </a:p>
          <a:p>
            <a:pPr marL="342900" indent="-342900" algn="just">
              <a:lnSpc>
                <a:spcPct val="90000"/>
              </a:lnSpc>
              <a:spcBef>
                <a:spcPts val="1000"/>
              </a:spcBef>
              <a:buFont typeface="Arial" panose="020B0604020202020204" pitchFamily="34" charset="0"/>
              <a:buChar char="•"/>
            </a:pPr>
            <a:r>
              <a:rPr lang="fr-FR" sz="2000">
                <a:solidFill>
                  <a:srgbClr val="003F63"/>
                </a:solidFill>
                <a:cs typeface="Arial" panose="020B0604020202020204"/>
              </a:rPr>
              <a:t>Parce qu</a:t>
            </a:r>
            <a:r>
              <a:rPr lang="fr-FR" sz="2000">
                <a:solidFill>
                  <a:srgbClr val="003F63"/>
                </a:solidFill>
                <a:latin typeface="Arial"/>
              </a:rPr>
              <a:t>'il y a un enjeu, à tous les niveaux, à bien </a:t>
            </a:r>
            <a:r>
              <a:rPr lang="fr-FR" sz="2000" b="1">
                <a:solidFill>
                  <a:srgbClr val="003F63"/>
                </a:solidFill>
                <a:latin typeface="Arial"/>
              </a:rPr>
              <a:t>contrôler</a:t>
            </a:r>
            <a:r>
              <a:rPr lang="fr-FR" sz="2000">
                <a:solidFill>
                  <a:srgbClr val="003F63"/>
                </a:solidFill>
                <a:latin typeface="Arial"/>
              </a:rPr>
              <a:t> et donc gérer </a:t>
            </a:r>
            <a:r>
              <a:rPr lang="fr-FR" sz="2000" b="1">
                <a:solidFill>
                  <a:srgbClr val="003F63"/>
                </a:solidFill>
                <a:latin typeface="Arial"/>
              </a:rPr>
              <a:t>les risques</a:t>
            </a:r>
            <a:r>
              <a:rPr lang="fr-FR" sz="2000">
                <a:solidFill>
                  <a:srgbClr val="003F63"/>
                </a:solidFill>
                <a:latin typeface="Arial"/>
              </a:rPr>
              <a:t> inhérents à tout nouveau projet : les risques opérationnels, financiers, etc. Les processus de validation détaillés ci-après permettent donc de mieux évaluer ces risques de manière conjointe, pour mieux définir, par la suite, des mesures d'atténuation (ex : plan de recherche de cofinancements). </a:t>
            </a:r>
            <a:endParaRPr lang="fr-FR">
              <a:cs typeface="Arial" panose="020B0604020202020204"/>
            </a:endParaRPr>
          </a:p>
          <a:p>
            <a:pPr algn="just">
              <a:lnSpc>
                <a:spcPct val="90000"/>
              </a:lnSpc>
              <a:spcBef>
                <a:spcPts val="1000"/>
              </a:spcBef>
            </a:pPr>
            <a:endParaRPr lang="fr-FR" sz="1900" b="1">
              <a:solidFill>
                <a:schemeClr val="accent5"/>
              </a:solidFill>
              <a:cs typeface="Arial" panose="020B0604020202020204"/>
            </a:endParaRPr>
          </a:p>
          <a:p>
            <a:pPr algn="ctr">
              <a:lnSpc>
                <a:spcPct val="90000"/>
              </a:lnSpc>
              <a:spcBef>
                <a:spcPts val="1000"/>
              </a:spcBef>
            </a:pPr>
            <a:r>
              <a:rPr lang="fr-FR" sz="1900" b="1">
                <a:solidFill>
                  <a:srgbClr val="FF0000"/>
                </a:solidFill>
                <a:cs typeface="Arial" panose="020B0604020202020204"/>
              </a:rPr>
              <a:t>Cette version n°9 annule et remplace les précédentes versions. Elle propose un mode opératoire qui tient compte des changements RH au siège.</a:t>
            </a:r>
            <a:endParaRPr lang="fr-FR" sz="1900">
              <a:solidFill>
                <a:srgbClr val="FF0000"/>
              </a:solidFill>
              <a:cs typeface="Arial" panose="020B0604020202020204"/>
            </a:endParaRPr>
          </a:p>
          <a:p>
            <a:pPr marL="285750" indent="-285750" algn="just">
              <a:lnSpc>
                <a:spcPct val="90000"/>
              </a:lnSpc>
              <a:spcBef>
                <a:spcPts val="1000"/>
              </a:spcBef>
              <a:buFont typeface="Arial" panose="020B0604020202020204" pitchFamily="34" charset="0"/>
              <a:buChar char="•"/>
            </a:pPr>
            <a:endParaRPr lang="fr-FR" sz="1900">
              <a:solidFill>
                <a:srgbClr val="003F63"/>
              </a:solidFill>
              <a:cs typeface="Arial" panose="020B0604020202020204"/>
            </a:endParaRPr>
          </a:p>
          <a:p>
            <a:pPr marL="342900" indent="-342900" algn="just">
              <a:buFont typeface="Arial" panose="020B0604020202020204" pitchFamily="34" charset="0"/>
              <a:buChar char="•"/>
            </a:pPr>
            <a:endParaRPr lang="fr-FR" sz="1900">
              <a:solidFill>
                <a:srgbClr val="003F63"/>
              </a:solidFill>
              <a:cs typeface="Arial" panose="020B0604020202020204"/>
            </a:endParaRPr>
          </a:p>
        </p:txBody>
      </p:sp>
    </p:spTree>
    <p:extLst>
      <p:ext uri="{BB962C8B-B14F-4D97-AF65-F5344CB8AC3E}">
        <p14:creationId xmlns:p14="http://schemas.microsoft.com/office/powerpoint/2010/main" val="278718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1372" y="2274536"/>
            <a:ext cx="217002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Opportunités pour Pulse</a:t>
            </a:r>
          </a:p>
        </p:txBody>
      </p:sp>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extLst>
              <p:ext uri="{D42A27DB-BD31-4B8C-83A1-F6EECF244321}">
                <p14:modId xmlns:p14="http://schemas.microsoft.com/office/powerpoint/2010/main" val="452945760"/>
              </p:ext>
            </p:extLst>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2770310" cy="369332"/>
          </a:xfrm>
          <a:prstGeom prst="rect">
            <a:avLst/>
          </a:prstGeom>
          <a:noFill/>
        </p:spPr>
        <p:txBody>
          <a:bodyPr wrap="none" lIns="91440" tIns="45720" rIns="91440" bIns="45720" rtlCol="0" anchor="t">
            <a:spAutoFit/>
          </a:bodyPr>
          <a:lstStyle/>
          <a:p>
            <a:r>
              <a:rPr lang="fr-FR" b="1">
                <a:latin typeface="Century Gothic"/>
              </a:rPr>
              <a:t>Organisation &amp; process</a:t>
            </a:r>
            <a:endParaRPr lang="fr-FR" b="1">
              <a:latin typeface="Century Gothic" panose="020B0502020202020204" pitchFamily="34" charset="0"/>
            </a:endParaRPr>
          </a:p>
        </p:txBody>
      </p:sp>
      <p:sp>
        <p:nvSpPr>
          <p:cNvPr id="11" name="Rectangle 10"/>
          <p:cNvSpPr/>
          <p:nvPr/>
        </p:nvSpPr>
        <p:spPr>
          <a:xfrm>
            <a:off x="631372" y="3581454"/>
            <a:ext cx="2170025" cy="112909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Opportunités pour Pulse et les incubateurs / projets</a:t>
            </a:r>
          </a:p>
        </p:txBody>
      </p:sp>
      <p:sp>
        <p:nvSpPr>
          <p:cNvPr id="12" name="Rectangle 11"/>
          <p:cNvSpPr/>
          <p:nvPr/>
        </p:nvSpPr>
        <p:spPr>
          <a:xfrm>
            <a:off x="631371" y="5014625"/>
            <a:ext cx="2170025" cy="113679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Opportunités pour les incubateurs / projets </a:t>
            </a:r>
          </a:p>
        </p:txBody>
      </p:sp>
      <p:sp>
        <p:nvSpPr>
          <p:cNvPr id="21" name="Rectangle 20"/>
          <p:cNvSpPr/>
          <p:nvPr/>
        </p:nvSpPr>
        <p:spPr>
          <a:xfrm>
            <a:off x="6705703" y="1750658"/>
            <a:ext cx="1363902" cy="1287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p:cNvSpPr txBox="1"/>
          <p:nvPr/>
        </p:nvSpPr>
        <p:spPr>
          <a:xfrm>
            <a:off x="6407667" y="1526060"/>
            <a:ext cx="1659873" cy="369332"/>
          </a:xfrm>
          <a:prstGeom prst="rect">
            <a:avLst/>
          </a:prstGeom>
          <a:noFill/>
        </p:spPr>
        <p:txBody>
          <a:bodyPr wrap="square" rtlCol="0">
            <a:spAutoFit/>
          </a:bodyPr>
          <a:lstStyle/>
          <a:p>
            <a:r>
              <a:rPr lang="fr-FR" b="1">
                <a:latin typeface="Century Gothic" panose="020B0502020202020204" pitchFamily="34" charset="0"/>
              </a:rPr>
              <a:t>Outils utilisés</a:t>
            </a:r>
          </a:p>
        </p:txBody>
      </p:sp>
      <p:sp>
        <p:nvSpPr>
          <p:cNvPr id="23" name="Rectangle 22"/>
          <p:cNvSpPr/>
          <p:nvPr/>
        </p:nvSpPr>
        <p:spPr>
          <a:xfrm>
            <a:off x="6420652" y="2224950"/>
            <a:ext cx="3642708" cy="7397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Pour rédiger des réponses </a:t>
            </a:r>
          </a:p>
        </p:txBody>
      </p:sp>
      <p:sp>
        <p:nvSpPr>
          <p:cNvPr id="24" name="Ellipse 23"/>
          <p:cNvSpPr/>
          <p:nvPr/>
        </p:nvSpPr>
        <p:spPr>
          <a:xfrm>
            <a:off x="6210401" y="2098697"/>
            <a:ext cx="443955" cy="400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a:latin typeface="Century Gothic" panose="020B0502020202020204" pitchFamily="34" charset="0"/>
              </a:rPr>
              <a:t>1</a:t>
            </a:r>
          </a:p>
        </p:txBody>
      </p:sp>
      <p:sp>
        <p:nvSpPr>
          <p:cNvPr id="2" name="ZoneTexte 1"/>
          <p:cNvSpPr txBox="1"/>
          <p:nvPr/>
        </p:nvSpPr>
        <p:spPr>
          <a:xfrm>
            <a:off x="3011648" y="2541081"/>
            <a:ext cx="2122714" cy="738664"/>
          </a:xfrm>
          <a:prstGeom prst="rect">
            <a:avLst/>
          </a:prstGeom>
          <a:noFill/>
        </p:spPr>
        <p:txBody>
          <a:bodyPr wrap="square" rtlCol="0">
            <a:spAutoFit/>
          </a:bodyPr>
          <a:lstStyle/>
          <a:p>
            <a:r>
              <a:rPr lang="fr-FR" sz="1400"/>
              <a:t>Equipe DEV PULSE Siège</a:t>
            </a:r>
          </a:p>
          <a:p>
            <a:endParaRPr lang="fr-FR" sz="1400"/>
          </a:p>
        </p:txBody>
      </p:sp>
      <p:sp>
        <p:nvSpPr>
          <p:cNvPr id="20" name="ZoneTexte 19"/>
          <p:cNvSpPr txBox="1"/>
          <p:nvPr/>
        </p:nvSpPr>
        <p:spPr>
          <a:xfrm>
            <a:off x="2978470" y="3389646"/>
            <a:ext cx="2923565" cy="2031325"/>
          </a:xfrm>
          <a:prstGeom prst="rect">
            <a:avLst/>
          </a:prstGeom>
          <a:noFill/>
        </p:spPr>
        <p:txBody>
          <a:bodyPr wrap="square" lIns="91440" tIns="45720" rIns="91440" bIns="45720" rtlCol="0" anchor="t">
            <a:spAutoFit/>
          </a:bodyPr>
          <a:lstStyle/>
          <a:p>
            <a:pPr algn="just"/>
            <a:r>
              <a:rPr lang="fr-FR" sz="1400" b="1"/>
              <a:t>A définir au cas par cas</a:t>
            </a:r>
          </a:p>
          <a:p>
            <a:pPr algn="just"/>
            <a:r>
              <a:rPr lang="fr-FR" sz="1400"/>
              <a:t>Si PULSE chef-de-file, PULSE lead dans l’organisation de la réponse </a:t>
            </a:r>
            <a:endParaRPr lang="fr-FR" sz="1400">
              <a:cs typeface="Arial"/>
            </a:endParaRPr>
          </a:p>
          <a:p>
            <a:pPr algn="just"/>
            <a:r>
              <a:rPr lang="fr-FR" sz="1400">
                <a:cs typeface="Arial"/>
              </a:rPr>
              <a:t>Si PULSE est partenaire, PULSE est en appui en fonction des besoins de l'incubateur</a:t>
            </a:r>
          </a:p>
          <a:p>
            <a:pPr algn="just"/>
            <a:endParaRPr lang="fr-FR" sz="1400"/>
          </a:p>
          <a:p>
            <a:pPr algn="just"/>
            <a:endParaRPr lang="fr-FR" sz="1400">
              <a:cs typeface="Arial" panose="020B0604020202020204"/>
            </a:endParaRPr>
          </a:p>
        </p:txBody>
      </p:sp>
      <p:sp>
        <p:nvSpPr>
          <p:cNvPr id="25" name="Rectangle 24"/>
          <p:cNvSpPr/>
          <p:nvPr/>
        </p:nvSpPr>
        <p:spPr>
          <a:xfrm>
            <a:off x="6420652" y="5014625"/>
            <a:ext cx="3642708" cy="7397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Pour suivre l’opportunité</a:t>
            </a:r>
          </a:p>
        </p:txBody>
      </p:sp>
      <p:sp>
        <p:nvSpPr>
          <p:cNvPr id="26" name="Ellipse 25"/>
          <p:cNvSpPr/>
          <p:nvPr/>
        </p:nvSpPr>
        <p:spPr>
          <a:xfrm>
            <a:off x="6210401" y="4888372"/>
            <a:ext cx="443955" cy="4001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b="1">
                <a:latin typeface="Century Gothic" panose="020B0502020202020204" pitchFamily="34" charset="0"/>
              </a:rPr>
              <a:t>2</a:t>
            </a:r>
          </a:p>
        </p:txBody>
      </p:sp>
      <p:sp>
        <p:nvSpPr>
          <p:cNvPr id="4" name="Rectangle 3"/>
          <p:cNvSpPr/>
          <p:nvPr/>
        </p:nvSpPr>
        <p:spPr>
          <a:xfrm>
            <a:off x="6432378" y="3098113"/>
            <a:ext cx="4388862" cy="48334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chemeClr val="tx1"/>
                </a:solidFill>
                <a:latin typeface="+mj-lt"/>
              </a:rPr>
              <a:t>Des ressources partagées sur </a:t>
            </a:r>
            <a:r>
              <a:rPr lang="fr-FR" sz="1400">
                <a:solidFill>
                  <a:schemeClr val="tx1"/>
                </a:solidFill>
                <a:latin typeface="+mj-lt"/>
                <a:hlinkClick r:id="rId7">
                  <a:extLst>
                    <a:ext uri="{A12FA001-AC4F-418D-AE19-62706E023703}">
                      <ahyp:hlinkClr xmlns:ahyp="http://schemas.microsoft.com/office/drawing/2018/hyperlinkcolor" val="tx"/>
                    </a:ext>
                  </a:extLst>
                </a:hlinkClick>
              </a:rPr>
              <a:t>Sharepoint</a:t>
            </a:r>
            <a:endParaRPr lang="fr-FR" sz="1400">
              <a:solidFill>
                <a:schemeClr val="tx1"/>
              </a:solidFill>
              <a:latin typeface="+mj-lt"/>
            </a:endParaRPr>
          </a:p>
        </p:txBody>
      </p:sp>
      <p:sp>
        <p:nvSpPr>
          <p:cNvPr id="33" name="Rectangle 32"/>
          <p:cNvSpPr/>
          <p:nvPr/>
        </p:nvSpPr>
        <p:spPr>
          <a:xfrm>
            <a:off x="6444722" y="3720882"/>
            <a:ext cx="4388862" cy="35749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schemeClr val="tx1"/>
              </a:solidFill>
              <a:latin typeface="+mj-lt"/>
            </a:endParaRPr>
          </a:p>
          <a:p>
            <a:pPr algn="ctr"/>
            <a:r>
              <a:rPr lang="fr-FR" sz="1400">
                <a:solidFill>
                  <a:schemeClr val="tx1"/>
                </a:solidFill>
                <a:latin typeface="+mj-lt"/>
              </a:rPr>
              <a:t>Des supports de communication partagés</a:t>
            </a:r>
          </a:p>
          <a:p>
            <a:pPr algn="ctr"/>
            <a:endParaRPr lang="fr-FR" sz="1400">
              <a:solidFill>
                <a:schemeClr val="tx1"/>
              </a:solidFill>
              <a:latin typeface="+mj-lt"/>
            </a:endParaRPr>
          </a:p>
        </p:txBody>
      </p:sp>
      <p:sp>
        <p:nvSpPr>
          <p:cNvPr id="34" name="Rectangle 33"/>
          <p:cNvSpPr/>
          <p:nvPr/>
        </p:nvSpPr>
        <p:spPr>
          <a:xfrm>
            <a:off x="6444722" y="4241472"/>
            <a:ext cx="4388862" cy="6093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tx1"/>
                </a:solidFill>
                <a:latin typeface="+mj-lt"/>
              </a:rPr>
              <a:t>Une offre consolidée pour chaque incubateur et chaque projet (en cours)</a:t>
            </a:r>
          </a:p>
        </p:txBody>
      </p:sp>
      <p:sp>
        <p:nvSpPr>
          <p:cNvPr id="13" name="ZoneTexte 12"/>
          <p:cNvSpPr txBox="1"/>
          <p:nvPr/>
        </p:nvSpPr>
        <p:spPr>
          <a:xfrm>
            <a:off x="6407667" y="5943514"/>
            <a:ext cx="4976690" cy="338554"/>
          </a:xfrm>
          <a:prstGeom prst="rect">
            <a:avLst/>
          </a:prstGeom>
          <a:noFill/>
        </p:spPr>
        <p:txBody>
          <a:bodyPr wrap="square" rtlCol="0">
            <a:spAutoFit/>
          </a:bodyPr>
          <a:lstStyle/>
          <a:p>
            <a:r>
              <a:rPr lang="fr-FR" sz="1600">
                <a:latin typeface="+mj-lt"/>
              </a:rPr>
              <a:t>Mise à jour de Loop + points de suivi mensuels  </a:t>
            </a:r>
          </a:p>
        </p:txBody>
      </p:sp>
      <p:sp>
        <p:nvSpPr>
          <p:cNvPr id="27" name="ZoneTexte 26"/>
          <p:cNvSpPr txBox="1"/>
          <p:nvPr/>
        </p:nvSpPr>
        <p:spPr>
          <a:xfrm>
            <a:off x="3000274" y="5127208"/>
            <a:ext cx="2890387" cy="954107"/>
          </a:xfrm>
          <a:prstGeom prst="rect">
            <a:avLst/>
          </a:prstGeom>
          <a:noFill/>
        </p:spPr>
        <p:txBody>
          <a:bodyPr wrap="square" lIns="91440" tIns="45720" rIns="91440" bIns="45720" rtlCol="0" anchor="t">
            <a:spAutoFit/>
          </a:bodyPr>
          <a:lstStyle/>
          <a:p>
            <a:pPr algn="just"/>
            <a:r>
              <a:rPr lang="fr-FR" sz="1400" b="1"/>
              <a:t>A définir au cas par cas</a:t>
            </a:r>
          </a:p>
          <a:p>
            <a:pPr algn="just"/>
            <a:r>
              <a:rPr lang="fr-FR" sz="1400"/>
              <a:t>Appui possible de PULSE dans l’écriture, selon les priorités</a:t>
            </a:r>
            <a:endParaRPr lang="fr-FR" sz="1400" b="1">
              <a:cs typeface="Arial"/>
            </a:endParaRPr>
          </a:p>
          <a:p>
            <a:pPr algn="just"/>
            <a:endParaRPr lang="fr-FR" sz="1400"/>
          </a:p>
        </p:txBody>
      </p:sp>
    </p:spTree>
    <p:extLst>
      <p:ext uri="{BB962C8B-B14F-4D97-AF65-F5344CB8AC3E}">
        <p14:creationId xmlns:p14="http://schemas.microsoft.com/office/powerpoint/2010/main" val="43384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extLst>
              <p:ext uri="{D42A27DB-BD31-4B8C-83A1-F6EECF244321}">
                <p14:modId xmlns:p14="http://schemas.microsoft.com/office/powerpoint/2010/main" val="452945760"/>
              </p:ext>
            </p:extLst>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5370381" cy="369332"/>
          </a:xfrm>
          <a:prstGeom prst="rect">
            <a:avLst/>
          </a:prstGeom>
          <a:noFill/>
        </p:spPr>
        <p:txBody>
          <a:bodyPr wrap="none" rtlCol="0">
            <a:spAutoFit/>
          </a:bodyPr>
          <a:lstStyle/>
          <a:p>
            <a:r>
              <a:rPr lang="fr-FR" b="1">
                <a:latin typeface="Century Gothic" panose="020B0502020202020204" pitchFamily="34" charset="0"/>
              </a:rPr>
              <a:t>Principes clés pour la rédaction d’opportunités</a:t>
            </a:r>
          </a:p>
        </p:txBody>
      </p:sp>
      <p:graphicFrame>
        <p:nvGraphicFramePr>
          <p:cNvPr id="23" name="Diagram 23">
            <a:extLst>
              <a:ext uri="{FF2B5EF4-FFF2-40B4-BE49-F238E27FC236}">
                <a16:creationId xmlns:a16="http://schemas.microsoft.com/office/drawing/2014/main" id="{E20BFB9F-8A64-732C-3641-9BD8BE04315D}"/>
              </a:ext>
            </a:extLst>
          </p:cNvPr>
          <p:cNvGraphicFramePr/>
          <p:nvPr>
            <p:extLst>
              <p:ext uri="{D42A27DB-BD31-4B8C-83A1-F6EECF244321}">
                <p14:modId xmlns:p14="http://schemas.microsoft.com/office/powerpoint/2010/main" val="1821166414"/>
              </p:ext>
            </p:extLst>
          </p:nvPr>
        </p:nvGraphicFramePr>
        <p:xfrm>
          <a:off x="939473" y="2090901"/>
          <a:ext cx="4669465" cy="3657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74" name="Oval 673">
            <a:extLst>
              <a:ext uri="{FF2B5EF4-FFF2-40B4-BE49-F238E27FC236}">
                <a16:creationId xmlns:a16="http://schemas.microsoft.com/office/drawing/2014/main" id="{7C42C936-C825-21A7-75D2-574498FA4265}"/>
              </a:ext>
            </a:extLst>
          </p:cNvPr>
          <p:cNvSpPr/>
          <p:nvPr/>
        </p:nvSpPr>
        <p:spPr>
          <a:xfrm>
            <a:off x="6338776" y="2688264"/>
            <a:ext cx="2613836" cy="2587254"/>
          </a:xfrm>
          <a:prstGeom prst="ellipse">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cs typeface="Arial"/>
              </a:rPr>
              <a:t>VO </a:t>
            </a:r>
          </a:p>
          <a:p>
            <a:pPr algn="ctr"/>
            <a:r>
              <a:rPr lang="en-US" sz="2400">
                <a:cs typeface="Arial"/>
              </a:rPr>
              <a:t>BUDGET</a:t>
            </a:r>
          </a:p>
        </p:txBody>
      </p:sp>
      <p:sp>
        <p:nvSpPr>
          <p:cNvPr id="675" name="Oval 674">
            <a:extLst>
              <a:ext uri="{FF2B5EF4-FFF2-40B4-BE49-F238E27FC236}">
                <a16:creationId xmlns:a16="http://schemas.microsoft.com/office/drawing/2014/main" id="{0A0709BB-29F6-D95D-BC66-C35B3933A3AF}"/>
              </a:ext>
            </a:extLst>
          </p:cNvPr>
          <p:cNvSpPr/>
          <p:nvPr/>
        </p:nvSpPr>
        <p:spPr>
          <a:xfrm>
            <a:off x="9809017" y="2202712"/>
            <a:ext cx="1264607" cy="1100215"/>
          </a:xfrm>
          <a:prstGeom prst="ellipse">
            <a:avLst/>
          </a:prstGeom>
          <a:solidFill>
            <a:srgbClr val="17B9B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cs typeface="Arial"/>
              </a:rPr>
              <a:t>INPUTS ADMIN-FIN</a:t>
            </a:r>
            <a:endParaRPr lang="en-US" sz="1400"/>
          </a:p>
        </p:txBody>
      </p:sp>
      <p:sp>
        <p:nvSpPr>
          <p:cNvPr id="689" name="Arrow: Left 688">
            <a:extLst>
              <a:ext uri="{FF2B5EF4-FFF2-40B4-BE49-F238E27FC236}">
                <a16:creationId xmlns:a16="http://schemas.microsoft.com/office/drawing/2014/main" id="{3C07DA5E-3009-FED9-7D52-718B00F6DBEF}"/>
              </a:ext>
            </a:extLst>
          </p:cNvPr>
          <p:cNvSpPr/>
          <p:nvPr/>
        </p:nvSpPr>
        <p:spPr>
          <a:xfrm>
            <a:off x="9135475" y="3764828"/>
            <a:ext cx="425303" cy="487325"/>
          </a:xfrm>
          <a:prstGeom prst="leftArrow">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Arrow: Left-Right 690">
            <a:extLst>
              <a:ext uri="{FF2B5EF4-FFF2-40B4-BE49-F238E27FC236}">
                <a16:creationId xmlns:a16="http://schemas.microsoft.com/office/drawing/2014/main" id="{D42F64CB-3F03-695D-FACE-AA5E8EE23222}"/>
              </a:ext>
            </a:extLst>
          </p:cNvPr>
          <p:cNvSpPr/>
          <p:nvPr/>
        </p:nvSpPr>
        <p:spPr>
          <a:xfrm>
            <a:off x="5721618" y="3739355"/>
            <a:ext cx="708837" cy="4873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e 9"/>
          <p:cNvGrpSpPr/>
          <p:nvPr/>
        </p:nvGrpSpPr>
        <p:grpSpPr>
          <a:xfrm>
            <a:off x="10065756" y="3655948"/>
            <a:ext cx="751127" cy="751127"/>
            <a:chOff x="275607" y="1453236"/>
            <a:chExt cx="751127" cy="751127"/>
          </a:xfrm>
        </p:grpSpPr>
        <p:sp>
          <p:nvSpPr>
            <p:cNvPr id="11" name="Plus 10"/>
            <p:cNvSpPr/>
            <p:nvPr/>
          </p:nvSpPr>
          <p:spPr>
            <a:xfrm>
              <a:off x="275607" y="1453236"/>
              <a:ext cx="751127" cy="751127"/>
            </a:xfrm>
            <a:prstGeom prst="mathPlus">
              <a:avLst/>
            </a:prstGeom>
          </p:spPr>
          <p:style>
            <a:lnRef idx="0">
              <a:schemeClr val="accent5">
                <a:shade val="90000"/>
                <a:hueOff val="0"/>
                <a:satOff val="0"/>
                <a:lumOff val="0"/>
                <a:alphaOff val="0"/>
              </a:schemeClr>
            </a:lnRef>
            <a:fillRef idx="1">
              <a:schemeClr val="accent5">
                <a:shade val="90000"/>
                <a:hueOff val="0"/>
                <a:satOff val="0"/>
                <a:lumOff val="0"/>
                <a:alphaOff val="0"/>
              </a:schemeClr>
            </a:fillRef>
            <a:effectRef idx="0">
              <a:schemeClr val="accent5">
                <a:shade val="90000"/>
                <a:hueOff val="0"/>
                <a:satOff val="0"/>
                <a:lumOff val="0"/>
                <a:alphaOff val="0"/>
              </a:schemeClr>
            </a:effectRef>
            <a:fontRef idx="minor">
              <a:schemeClr val="lt1"/>
            </a:fontRef>
          </p:style>
        </p:sp>
        <p:sp>
          <p:nvSpPr>
            <p:cNvPr id="12" name="Plus 4"/>
            <p:cNvSpPr txBox="1"/>
            <p:nvPr/>
          </p:nvSpPr>
          <p:spPr>
            <a:xfrm>
              <a:off x="375169" y="1740467"/>
              <a:ext cx="552003" cy="1766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p:txBody>
        </p:sp>
      </p:grpSp>
      <p:sp>
        <p:nvSpPr>
          <p:cNvPr id="13" name="Oval 674">
            <a:extLst>
              <a:ext uri="{FF2B5EF4-FFF2-40B4-BE49-F238E27FC236}">
                <a16:creationId xmlns:a16="http://schemas.microsoft.com/office/drawing/2014/main" id="{0A0709BB-29F6-D95D-BC66-C35B3933A3AF}"/>
              </a:ext>
            </a:extLst>
          </p:cNvPr>
          <p:cNvSpPr/>
          <p:nvPr/>
        </p:nvSpPr>
        <p:spPr>
          <a:xfrm>
            <a:off x="9918215" y="4509741"/>
            <a:ext cx="1264607" cy="1238760"/>
          </a:xfrm>
          <a:prstGeom prst="ellipse">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b="1">
                <a:cs typeface="Arial"/>
              </a:rPr>
              <a:t>INPUTS OPERATIONS, INNO ET/OU COM </a:t>
            </a:r>
          </a:p>
        </p:txBody>
      </p:sp>
      <p:sp>
        <p:nvSpPr>
          <p:cNvPr id="14" name="ZoneTexte 6">
            <a:extLst>
              <a:ext uri="{FF2B5EF4-FFF2-40B4-BE49-F238E27FC236}">
                <a16:creationId xmlns:a16="http://schemas.microsoft.com/office/drawing/2014/main" id="{6993D93C-3697-4008-B802-F93854CED38E}"/>
              </a:ext>
            </a:extLst>
          </p:cNvPr>
          <p:cNvSpPr txBox="1"/>
          <p:nvPr/>
        </p:nvSpPr>
        <p:spPr>
          <a:xfrm>
            <a:off x="1735494" y="5474975"/>
            <a:ext cx="8587232" cy="954107"/>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 Ce sont les équipes DEV au siège qui s’occupent de mobiliser, le cas échéant, l’avis de l’Innovation ou de la Communication. </a:t>
            </a:r>
          </a:p>
          <a:p>
            <a:endParaRPr lang="fr-FR" sz="1400" b="1">
              <a:solidFill>
                <a:schemeClr val="accent2"/>
              </a:solidFill>
              <a:latin typeface="Century Gothic"/>
            </a:endParaRPr>
          </a:p>
          <a:p>
            <a:r>
              <a:rPr lang="fr-FR" sz="1400" b="1">
                <a:solidFill>
                  <a:schemeClr val="accent2"/>
                </a:solidFill>
                <a:latin typeface="Century Gothic"/>
              </a:rPr>
              <a:t>Aucun budget ne doit être déposé sans la validation RAF PULSE Siège /!\ </a:t>
            </a:r>
            <a:endParaRPr lang="fr-FR" sz="1400" b="1">
              <a:solidFill>
                <a:schemeClr val="accent2"/>
              </a:solidFill>
              <a:latin typeface="Century Gothic" panose="020B0502020202020204" pitchFamily="34" charset="0"/>
            </a:endParaRPr>
          </a:p>
        </p:txBody>
      </p:sp>
      <p:sp>
        <p:nvSpPr>
          <p:cNvPr id="15" name="Rectangle 14">
            <a:extLst>
              <a:ext uri="{FF2B5EF4-FFF2-40B4-BE49-F238E27FC236}">
                <a16:creationId xmlns:a16="http://schemas.microsoft.com/office/drawing/2014/main" id="{18A7E5C6-23D1-4D77-81D7-7EC1BA807CB2}"/>
              </a:ext>
            </a:extLst>
          </p:cNvPr>
          <p:cNvSpPr/>
          <p:nvPr/>
        </p:nvSpPr>
        <p:spPr>
          <a:xfrm>
            <a:off x="258502" y="233141"/>
            <a:ext cx="1680527" cy="6535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NEW</a:t>
            </a:r>
          </a:p>
        </p:txBody>
      </p:sp>
    </p:spTree>
    <p:extLst>
      <p:ext uri="{BB962C8B-B14F-4D97-AF65-F5344CB8AC3E}">
        <p14:creationId xmlns:p14="http://schemas.microsoft.com/office/powerpoint/2010/main" val="307244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5370381" cy="369332"/>
          </a:xfrm>
          <a:prstGeom prst="rect">
            <a:avLst/>
          </a:prstGeom>
          <a:noFill/>
        </p:spPr>
        <p:txBody>
          <a:bodyPr wrap="none" rtlCol="0">
            <a:spAutoFit/>
          </a:bodyPr>
          <a:lstStyle/>
          <a:p>
            <a:r>
              <a:rPr lang="fr-FR" b="1">
                <a:latin typeface="Century Gothic" panose="020B0502020202020204" pitchFamily="34" charset="0"/>
              </a:rPr>
              <a:t>Principes clés pour la rédaction d’opportunités</a:t>
            </a:r>
          </a:p>
        </p:txBody>
      </p:sp>
      <p:sp>
        <p:nvSpPr>
          <p:cNvPr id="11" name="Rectangle 10"/>
          <p:cNvSpPr/>
          <p:nvPr/>
        </p:nvSpPr>
        <p:spPr>
          <a:xfrm>
            <a:off x="465706" y="2105953"/>
            <a:ext cx="2170025" cy="13636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Opportunités pour PULSE siège et les incubateurs / projets</a:t>
            </a:r>
          </a:p>
        </p:txBody>
      </p:sp>
      <p:sp>
        <p:nvSpPr>
          <p:cNvPr id="12" name="Rectangle 11"/>
          <p:cNvSpPr/>
          <p:nvPr/>
        </p:nvSpPr>
        <p:spPr>
          <a:xfrm>
            <a:off x="465706" y="4954113"/>
            <a:ext cx="217002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Opportunités pour les incubateurs / projets </a:t>
            </a:r>
          </a:p>
        </p:txBody>
      </p:sp>
      <p:sp>
        <p:nvSpPr>
          <p:cNvPr id="20" name="ZoneTexte 19"/>
          <p:cNvSpPr txBox="1"/>
          <p:nvPr/>
        </p:nvSpPr>
        <p:spPr>
          <a:xfrm>
            <a:off x="2858551" y="2098049"/>
            <a:ext cx="4906355" cy="2462213"/>
          </a:xfrm>
          <a:prstGeom prst="rect">
            <a:avLst/>
          </a:prstGeom>
          <a:noFill/>
          <a:ln>
            <a:solidFill>
              <a:schemeClr val="accent1"/>
            </a:solidFill>
          </a:ln>
        </p:spPr>
        <p:txBody>
          <a:bodyPr wrap="square" lIns="91440" tIns="45720" rIns="91440" bIns="45720" rtlCol="0" anchor="t">
            <a:spAutoFit/>
          </a:bodyPr>
          <a:lstStyle/>
          <a:p>
            <a:pPr algn="just"/>
            <a:r>
              <a:rPr lang="fr-FR" sz="1400"/>
              <a:t>Validation obligatoire de la </a:t>
            </a:r>
            <a:r>
              <a:rPr lang="fr-FR" sz="1400" b="1"/>
              <a:t>VF</a:t>
            </a:r>
            <a:r>
              <a:rPr lang="fr-FR" sz="1400"/>
              <a:t> du formulaire narratif </a:t>
            </a:r>
            <a:r>
              <a:rPr lang="fr-FR" sz="1400" u="sng"/>
              <a:t>et</a:t>
            </a:r>
            <a:r>
              <a:rPr lang="fr-FR" sz="1400"/>
              <a:t> du budget par PULSE siège et les incubateurs/projets.</a:t>
            </a:r>
            <a:endParaRPr lang="fr-FR" sz="1400">
              <a:cs typeface="Arial"/>
            </a:endParaRPr>
          </a:p>
          <a:p>
            <a:pPr algn="just"/>
            <a:endParaRPr lang="fr-FR" sz="1400"/>
          </a:p>
          <a:p>
            <a:pPr algn="just"/>
            <a:r>
              <a:rPr lang="fr-FR" sz="1400" u="sng"/>
              <a:t>Si opportunité portée par les incubateurs / projets </a:t>
            </a:r>
            <a:r>
              <a:rPr lang="fr-FR" sz="1400"/>
              <a:t>&gt; bien intégrer, autant que possible, les</a:t>
            </a:r>
            <a:r>
              <a:rPr lang="fr-FR" sz="1400" b="1"/>
              <a:t> frais de siège</a:t>
            </a:r>
            <a:r>
              <a:rPr lang="fr-FR" sz="1400"/>
              <a:t> (RH, frais de mission, activités dédiées) ainsi que les </a:t>
            </a:r>
            <a:r>
              <a:rPr lang="fr-FR" sz="1400" b="1"/>
              <a:t>coûts administratifs</a:t>
            </a:r>
            <a:r>
              <a:rPr lang="fr-FR" sz="1400"/>
              <a:t> (cf. slide 14)</a:t>
            </a:r>
            <a:endParaRPr lang="fr-FR" sz="1400">
              <a:cs typeface="Arial"/>
            </a:endParaRPr>
          </a:p>
          <a:p>
            <a:pPr algn="just"/>
            <a:endParaRPr lang="fr-FR" sz="1400"/>
          </a:p>
          <a:p>
            <a:pPr algn="just"/>
            <a:r>
              <a:rPr lang="fr-FR" sz="1400" u="sng"/>
              <a:t>Si opportunité portée par PULSE siège </a:t>
            </a:r>
            <a:r>
              <a:rPr lang="fr-FR" sz="1400"/>
              <a:t>&gt; bien intégrer, autant que possible, les frais relatifs aux activités portées par les incubateurs / projets.</a:t>
            </a:r>
            <a:endParaRPr lang="fr-FR" sz="1400" strike="sngStrike">
              <a:solidFill>
                <a:srgbClr val="FF0000"/>
              </a:solidFill>
              <a:cs typeface="Arial"/>
            </a:endParaRPr>
          </a:p>
        </p:txBody>
      </p:sp>
      <p:sp>
        <p:nvSpPr>
          <p:cNvPr id="27" name="ZoneTexte 26"/>
          <p:cNvSpPr txBox="1"/>
          <p:nvPr/>
        </p:nvSpPr>
        <p:spPr>
          <a:xfrm>
            <a:off x="2859134" y="4963303"/>
            <a:ext cx="4786434" cy="1169551"/>
          </a:xfrm>
          <a:prstGeom prst="rect">
            <a:avLst/>
          </a:prstGeom>
          <a:noFill/>
          <a:ln>
            <a:solidFill>
              <a:schemeClr val="accent1"/>
            </a:solidFill>
          </a:ln>
        </p:spPr>
        <p:txBody>
          <a:bodyPr wrap="square" lIns="91440" tIns="45720" rIns="91440" bIns="45720" rtlCol="0" anchor="t">
            <a:spAutoFit/>
          </a:bodyPr>
          <a:lstStyle/>
          <a:p>
            <a:pPr algn="just"/>
            <a:r>
              <a:rPr lang="fr-FR" sz="1400"/>
              <a:t>Pour </a:t>
            </a:r>
            <a:r>
              <a:rPr lang="fr-FR" sz="1400">
                <a:ea typeface="+mn-lt"/>
                <a:cs typeface="+mn-lt"/>
              </a:rPr>
              <a:t>toute opportunité qui dépasse les seuils (</a:t>
            </a:r>
            <a:r>
              <a:rPr lang="fr-FR" sz="1400"/>
              <a:t>cas de figure 1) et toute opportunité impliquant un changement stratégique (cas de figure 2)</a:t>
            </a:r>
            <a:r>
              <a:rPr lang="fr-FR" sz="1400" b="1"/>
              <a:t> &gt; </a:t>
            </a:r>
            <a:r>
              <a:rPr lang="fr-FR" sz="1400"/>
              <a:t>Validation obligatoire de la </a:t>
            </a:r>
            <a:r>
              <a:rPr lang="fr-FR" sz="1400" b="1"/>
              <a:t>VF</a:t>
            </a:r>
            <a:r>
              <a:rPr lang="fr-FR" sz="1400"/>
              <a:t> du formulaire narratif </a:t>
            </a:r>
            <a:r>
              <a:rPr lang="fr-FR" sz="1400" u="sng"/>
              <a:t>et</a:t>
            </a:r>
            <a:r>
              <a:rPr lang="fr-FR" sz="1400"/>
              <a:t> du budget par PULSE siège et les incubateurs/projets.</a:t>
            </a:r>
            <a:endParaRPr lang="fr-FR" sz="1400" u="sng"/>
          </a:p>
        </p:txBody>
      </p:sp>
      <p:sp>
        <p:nvSpPr>
          <p:cNvPr id="30" name="Rectangle 29"/>
          <p:cNvSpPr/>
          <p:nvPr/>
        </p:nvSpPr>
        <p:spPr>
          <a:xfrm>
            <a:off x="8102876" y="2098049"/>
            <a:ext cx="3642708" cy="39376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atin typeface="+mj-lt"/>
              </a:rPr>
              <a:t>Appui rédactionnel possible (par ordre de priorité) sur : </a:t>
            </a:r>
          </a:p>
          <a:p>
            <a:pPr marL="285750" indent="-285750">
              <a:buFontTx/>
              <a:buChar char="-"/>
            </a:pPr>
            <a:r>
              <a:rPr lang="fr-FR" b="1">
                <a:latin typeface="+mj-lt"/>
              </a:rPr>
              <a:t>AAP européens </a:t>
            </a:r>
            <a:r>
              <a:rPr lang="fr-FR">
                <a:latin typeface="+mj-lt"/>
              </a:rPr>
              <a:t>(note succincte, note complète) </a:t>
            </a:r>
          </a:p>
          <a:p>
            <a:pPr marL="285750" indent="-285750">
              <a:buFontTx/>
              <a:buChar char="-"/>
            </a:pPr>
            <a:r>
              <a:rPr lang="fr-FR" b="1">
                <a:latin typeface="+mj-lt"/>
              </a:rPr>
              <a:t>AAP d’organisations internationales  </a:t>
            </a:r>
          </a:p>
          <a:p>
            <a:pPr marL="285750" indent="-285750">
              <a:buFontTx/>
              <a:buChar char="-"/>
            </a:pPr>
            <a:r>
              <a:rPr lang="fr-FR">
                <a:latin typeface="+mj-lt"/>
              </a:rPr>
              <a:t>Réponse à des </a:t>
            </a:r>
            <a:r>
              <a:rPr lang="fr-FR" b="1">
                <a:latin typeface="+mj-lt"/>
              </a:rPr>
              <a:t>AO</a:t>
            </a:r>
            <a:r>
              <a:rPr lang="fr-FR">
                <a:latin typeface="+mj-lt"/>
              </a:rPr>
              <a:t>, notamment issus d’organisations internationales </a:t>
            </a:r>
          </a:p>
          <a:p>
            <a:pPr marL="285750" indent="-285750">
              <a:buFontTx/>
              <a:buChar char="-"/>
            </a:pPr>
            <a:r>
              <a:rPr lang="fr-FR">
                <a:latin typeface="+mj-lt"/>
              </a:rPr>
              <a:t>Réponse à des </a:t>
            </a:r>
            <a:r>
              <a:rPr lang="fr-FR" b="1">
                <a:latin typeface="+mj-lt"/>
              </a:rPr>
              <a:t>opportunités identifiées localement </a:t>
            </a:r>
            <a:r>
              <a:rPr lang="fr-FR">
                <a:latin typeface="+mj-lt"/>
              </a:rPr>
              <a:t>(AAP, AO, demandes spontanées)</a:t>
            </a:r>
          </a:p>
          <a:p>
            <a:pPr marL="285750" indent="-285750">
              <a:buFontTx/>
              <a:buChar char="-"/>
            </a:pPr>
            <a:endParaRPr lang="fr-FR">
              <a:latin typeface="+mj-lt"/>
            </a:endParaRPr>
          </a:p>
        </p:txBody>
      </p:sp>
    </p:spTree>
    <p:extLst>
      <p:ext uri="{BB962C8B-B14F-4D97-AF65-F5344CB8AC3E}">
        <p14:creationId xmlns:p14="http://schemas.microsoft.com/office/powerpoint/2010/main" val="3526285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7617791" cy="369332"/>
          </a:xfrm>
          <a:prstGeom prst="rect">
            <a:avLst/>
          </a:prstGeom>
          <a:noFill/>
        </p:spPr>
        <p:txBody>
          <a:bodyPr wrap="none" lIns="91440" tIns="45720" rIns="91440" bIns="45720" rtlCol="0" anchor="t">
            <a:spAutoFit/>
          </a:bodyPr>
          <a:lstStyle/>
          <a:p>
            <a:r>
              <a:rPr lang="fr-FR" b="1">
                <a:latin typeface="Century Gothic"/>
              </a:rPr>
              <a:t>Principes clés pour la rédaction du formulaire narratif à respecter : </a:t>
            </a:r>
          </a:p>
        </p:txBody>
      </p:sp>
      <p:sp>
        <p:nvSpPr>
          <p:cNvPr id="13" name="Rectangle 12"/>
          <p:cNvSpPr/>
          <p:nvPr/>
        </p:nvSpPr>
        <p:spPr>
          <a:xfrm>
            <a:off x="2359921" y="2124237"/>
            <a:ext cx="3579821" cy="2078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hlinkClick r:id="rId7"/>
              </a:rPr>
              <a:t>Un guide</a:t>
            </a:r>
            <a:r>
              <a:rPr lang="fr-FR">
                <a:latin typeface="+mj-lt"/>
              </a:rPr>
              <a:t> est disponible pour la rédaction d'un dossier de candidature </a:t>
            </a:r>
            <a:endParaRPr lang="fr-FR">
              <a:latin typeface="+mj-lt"/>
              <a:cs typeface="Arial"/>
            </a:endParaRPr>
          </a:p>
        </p:txBody>
      </p:sp>
      <p:sp>
        <p:nvSpPr>
          <p:cNvPr id="14" name="Rectangle 13"/>
          <p:cNvSpPr/>
          <p:nvPr/>
        </p:nvSpPr>
        <p:spPr>
          <a:xfrm>
            <a:off x="6951412" y="2121718"/>
            <a:ext cx="3579821" cy="2078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1 </a:t>
            </a:r>
            <a:r>
              <a:rPr lang="fr-FR">
                <a:latin typeface="+mj-lt"/>
                <a:hlinkClick r:id="rId8"/>
              </a:rPr>
              <a:t>kit de bonnes pratiques</a:t>
            </a:r>
            <a:r>
              <a:rPr lang="fr-FR">
                <a:latin typeface="+mj-lt"/>
              </a:rPr>
              <a:t> a été réalisée pour vous aider à répondre à un AAP </a:t>
            </a:r>
          </a:p>
        </p:txBody>
      </p:sp>
      <p:sp>
        <p:nvSpPr>
          <p:cNvPr id="9" name="ZoneTexte 6">
            <a:extLst>
              <a:ext uri="{FF2B5EF4-FFF2-40B4-BE49-F238E27FC236}">
                <a16:creationId xmlns:a16="http://schemas.microsoft.com/office/drawing/2014/main" id="{EF1E8F78-1213-4E4C-AD16-90B9A76DE206}"/>
              </a:ext>
            </a:extLst>
          </p:cNvPr>
          <p:cNvSpPr txBox="1"/>
          <p:nvPr/>
        </p:nvSpPr>
        <p:spPr>
          <a:xfrm>
            <a:off x="3505509" y="4550640"/>
            <a:ext cx="6062444" cy="1815882"/>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 Trois niveaux de discussion avec le siège peuvent avoir lieu : </a:t>
            </a:r>
          </a:p>
          <a:p>
            <a:pPr marL="285750" indent="-285750">
              <a:buFont typeface="Wingdings" panose="05000000000000000000" pitchFamily="2" charset="2"/>
              <a:buChar char="Ø"/>
            </a:pPr>
            <a:r>
              <a:rPr lang="fr-FR" sz="1400" b="1">
                <a:solidFill>
                  <a:schemeClr val="accent2"/>
                </a:solidFill>
                <a:latin typeface="Century Gothic"/>
              </a:rPr>
              <a:t>Au moment de la </a:t>
            </a:r>
            <a:r>
              <a:rPr lang="fr-FR" sz="1400" b="1" u="sng">
                <a:solidFill>
                  <a:schemeClr val="accent2"/>
                </a:solidFill>
                <a:latin typeface="Century Gothic"/>
              </a:rPr>
              <a:t>création</a:t>
            </a:r>
            <a:r>
              <a:rPr lang="fr-FR" sz="1400" b="1">
                <a:solidFill>
                  <a:schemeClr val="accent2"/>
                </a:solidFill>
                <a:latin typeface="Century Gothic"/>
              </a:rPr>
              <a:t> de la logique d'intervention du projet (objectifs, résultats attendus, activités et livrables) ;</a:t>
            </a:r>
          </a:p>
          <a:p>
            <a:pPr marL="285750" indent="-285750">
              <a:buFont typeface="Wingdings" panose="05000000000000000000" pitchFamily="2" charset="2"/>
              <a:buChar char="Ø"/>
            </a:pPr>
            <a:r>
              <a:rPr lang="fr-FR" sz="1400" b="1">
                <a:solidFill>
                  <a:schemeClr val="accent2"/>
                </a:solidFill>
                <a:latin typeface="Century Gothic"/>
              </a:rPr>
              <a:t>(</a:t>
            </a:r>
            <a:r>
              <a:rPr lang="fr-FR" sz="1400" b="1" u="sng">
                <a:solidFill>
                  <a:schemeClr val="accent2"/>
                </a:solidFill>
                <a:latin typeface="Century Gothic"/>
              </a:rPr>
              <a:t>Si besoin</a:t>
            </a:r>
            <a:r>
              <a:rPr lang="fr-FR" sz="1400" b="1">
                <a:solidFill>
                  <a:schemeClr val="accent2"/>
                </a:solidFill>
                <a:latin typeface="Century Gothic"/>
              </a:rPr>
              <a:t>) Au moment de la rédaction des activités et des indicateurs du projet (cadre logique) appui possible du siège dans l'écriture ;</a:t>
            </a:r>
          </a:p>
          <a:p>
            <a:pPr marL="285750" indent="-285750">
              <a:buFont typeface="Wingdings" panose="05000000000000000000" pitchFamily="2" charset="2"/>
              <a:buChar char="Ø"/>
            </a:pPr>
            <a:r>
              <a:rPr lang="fr-FR" sz="1400" b="1">
                <a:solidFill>
                  <a:schemeClr val="accent2"/>
                </a:solidFill>
                <a:latin typeface="Century Gothic"/>
              </a:rPr>
              <a:t>Au moment de la </a:t>
            </a:r>
            <a:r>
              <a:rPr lang="fr-FR" sz="1400" b="1" u="sng">
                <a:solidFill>
                  <a:schemeClr val="accent2"/>
                </a:solidFill>
                <a:latin typeface="Century Gothic"/>
              </a:rPr>
              <a:t>VF</a:t>
            </a:r>
            <a:r>
              <a:rPr lang="fr-FR" sz="1400" b="1">
                <a:solidFill>
                  <a:schemeClr val="accent2"/>
                </a:solidFill>
                <a:latin typeface="Century Gothic"/>
              </a:rPr>
              <a:t> (étape de check, relecture &amp; validation finale). </a:t>
            </a:r>
          </a:p>
        </p:txBody>
      </p:sp>
    </p:spTree>
    <p:extLst>
      <p:ext uri="{BB962C8B-B14F-4D97-AF65-F5344CB8AC3E}">
        <p14:creationId xmlns:p14="http://schemas.microsoft.com/office/powerpoint/2010/main" val="2814627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extLst>
              <p:ext uri="{D42A27DB-BD31-4B8C-83A1-F6EECF244321}">
                <p14:modId xmlns:p14="http://schemas.microsoft.com/office/powerpoint/2010/main" val="452945760"/>
              </p:ext>
            </p:extLst>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6460423" cy="369332"/>
          </a:xfrm>
          <a:prstGeom prst="rect">
            <a:avLst/>
          </a:prstGeom>
          <a:noFill/>
        </p:spPr>
        <p:txBody>
          <a:bodyPr wrap="none" lIns="91440" tIns="45720" rIns="91440" bIns="45720" rtlCol="0" anchor="t">
            <a:spAutoFit/>
          </a:bodyPr>
          <a:lstStyle/>
          <a:p>
            <a:r>
              <a:rPr lang="fr-FR" b="1">
                <a:latin typeface="Century Gothic"/>
              </a:rPr>
              <a:t>Principes clés pour la rédaction du budget à respecter : </a:t>
            </a:r>
          </a:p>
        </p:txBody>
      </p:sp>
      <p:sp>
        <p:nvSpPr>
          <p:cNvPr id="13" name="Rectangle 12"/>
          <p:cNvSpPr/>
          <p:nvPr/>
        </p:nvSpPr>
        <p:spPr>
          <a:xfrm>
            <a:off x="483354" y="2124237"/>
            <a:ext cx="3579821" cy="2078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Un </a:t>
            </a:r>
            <a:r>
              <a:rPr lang="fr-FR">
                <a:latin typeface="+mj-lt"/>
                <a:hlinkClick r:id="rId7"/>
              </a:rPr>
              <a:t>guide est disponible </a:t>
            </a:r>
            <a:r>
              <a:rPr lang="fr-FR">
                <a:latin typeface="+mj-lt"/>
              </a:rPr>
              <a:t>  pour la construction budgétaire de projets financés par des subventions institutionnelles</a:t>
            </a:r>
          </a:p>
        </p:txBody>
      </p:sp>
      <p:sp>
        <p:nvSpPr>
          <p:cNvPr id="14" name="Rectangle 13"/>
          <p:cNvSpPr/>
          <p:nvPr/>
        </p:nvSpPr>
        <p:spPr>
          <a:xfrm>
            <a:off x="4506189" y="2121718"/>
            <a:ext cx="3579821" cy="2078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1 </a:t>
            </a:r>
            <a:r>
              <a:rPr lang="fr-FR">
                <a:latin typeface="+mj-lt"/>
                <a:hlinkClick r:id="rId8"/>
              </a:rPr>
              <a:t>checklist</a:t>
            </a:r>
            <a:r>
              <a:rPr lang="fr-FR">
                <a:latin typeface="+mj-lt"/>
              </a:rPr>
              <a:t> a été réalisée à destination des RAF pour lister tous les points à contrôler lors de la construction budgétaire </a:t>
            </a:r>
          </a:p>
        </p:txBody>
      </p:sp>
      <p:pic>
        <p:nvPicPr>
          <p:cNvPr id="2" name="Image 1"/>
          <p:cNvPicPr>
            <a:picLocks noChangeAspect="1"/>
          </p:cNvPicPr>
          <p:nvPr/>
        </p:nvPicPr>
        <p:blipFill rotWithShape="1">
          <a:blip r:embed="rId9"/>
          <a:srcRect l="37754" t="34565" r="21570" b="12594"/>
          <a:stretch/>
        </p:blipFill>
        <p:spPr>
          <a:xfrm>
            <a:off x="8587409" y="2228366"/>
            <a:ext cx="2563091" cy="1871996"/>
          </a:xfrm>
          <a:prstGeom prst="rect">
            <a:avLst/>
          </a:prstGeom>
        </p:spPr>
      </p:pic>
      <p:sp>
        <p:nvSpPr>
          <p:cNvPr id="9" name="ZoneTexte 6">
            <a:extLst>
              <a:ext uri="{FF2B5EF4-FFF2-40B4-BE49-F238E27FC236}">
                <a16:creationId xmlns:a16="http://schemas.microsoft.com/office/drawing/2014/main" id="{EF1E8F78-1213-4E4C-AD16-90B9A76DE206}"/>
              </a:ext>
            </a:extLst>
          </p:cNvPr>
          <p:cNvSpPr txBox="1"/>
          <p:nvPr/>
        </p:nvSpPr>
        <p:spPr>
          <a:xfrm>
            <a:off x="3264877" y="4610798"/>
            <a:ext cx="6062444" cy="1169551"/>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 Deux niveaux de discussion avec le siège peuvent avoir lieu : </a:t>
            </a:r>
          </a:p>
          <a:p>
            <a:pPr marL="285750" indent="-285750">
              <a:buFont typeface="Wingdings" panose="05000000000000000000" pitchFamily="2" charset="2"/>
              <a:buChar char="Ø"/>
            </a:pPr>
            <a:r>
              <a:rPr lang="fr-FR" sz="1400" b="1">
                <a:solidFill>
                  <a:schemeClr val="accent2"/>
                </a:solidFill>
                <a:latin typeface="Century Gothic"/>
              </a:rPr>
              <a:t>Au moment de la </a:t>
            </a:r>
            <a:r>
              <a:rPr lang="fr-FR" sz="1400" b="1" u="sng">
                <a:solidFill>
                  <a:schemeClr val="accent2"/>
                </a:solidFill>
                <a:latin typeface="Century Gothic"/>
              </a:rPr>
              <a:t>construction</a:t>
            </a:r>
            <a:r>
              <a:rPr lang="fr-FR" sz="1400" b="1">
                <a:solidFill>
                  <a:schemeClr val="accent2"/>
                </a:solidFill>
                <a:latin typeface="Century Gothic"/>
              </a:rPr>
              <a:t> du budget (validation des hypothèses, des grandes rubriques, du plan de financement dans les grandes lignes) ;</a:t>
            </a:r>
          </a:p>
          <a:p>
            <a:pPr marL="285750" indent="-285750">
              <a:buFont typeface="Wingdings" panose="05000000000000000000" pitchFamily="2" charset="2"/>
              <a:buChar char="Ø"/>
            </a:pPr>
            <a:r>
              <a:rPr lang="fr-FR" sz="1400" b="1">
                <a:solidFill>
                  <a:schemeClr val="accent2"/>
                </a:solidFill>
                <a:latin typeface="Century Gothic"/>
              </a:rPr>
              <a:t>Au moment de la </a:t>
            </a:r>
            <a:r>
              <a:rPr lang="fr-FR" sz="1400" b="1" u="sng">
                <a:solidFill>
                  <a:schemeClr val="accent2"/>
                </a:solidFill>
                <a:latin typeface="Century Gothic"/>
              </a:rPr>
              <a:t>VF</a:t>
            </a:r>
            <a:r>
              <a:rPr lang="fr-FR" sz="1400" b="1">
                <a:solidFill>
                  <a:schemeClr val="accent2"/>
                </a:solidFill>
                <a:latin typeface="Century Gothic"/>
              </a:rPr>
              <a:t> (étape de check &amp; validation finale). </a:t>
            </a:r>
          </a:p>
        </p:txBody>
      </p:sp>
    </p:spTree>
    <p:extLst>
      <p:ext uri="{BB962C8B-B14F-4D97-AF65-F5344CB8AC3E}">
        <p14:creationId xmlns:p14="http://schemas.microsoft.com/office/powerpoint/2010/main" val="3628692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extLst>
              <p:ext uri="{D42A27DB-BD31-4B8C-83A1-F6EECF244321}">
                <p14:modId xmlns:p14="http://schemas.microsoft.com/office/powerpoint/2010/main" val="452945760"/>
              </p:ext>
            </p:extLst>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6460423" cy="369332"/>
          </a:xfrm>
          <a:prstGeom prst="rect">
            <a:avLst/>
          </a:prstGeom>
          <a:noFill/>
        </p:spPr>
        <p:txBody>
          <a:bodyPr wrap="none" lIns="91440" tIns="45720" rIns="91440" bIns="45720" rtlCol="0" anchor="t">
            <a:spAutoFit/>
          </a:bodyPr>
          <a:lstStyle/>
          <a:p>
            <a:r>
              <a:rPr lang="fr-FR" b="1">
                <a:latin typeface="Century Gothic"/>
              </a:rPr>
              <a:t>Principes clés pour la rédaction du budget à respecter : </a:t>
            </a:r>
          </a:p>
        </p:txBody>
      </p:sp>
      <p:sp>
        <p:nvSpPr>
          <p:cNvPr id="13" name="Rectangle 12"/>
          <p:cNvSpPr/>
          <p:nvPr/>
        </p:nvSpPr>
        <p:spPr>
          <a:xfrm>
            <a:off x="483354" y="2124237"/>
            <a:ext cx="10835810" cy="3126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latin typeface="+mj-lt"/>
              </a:rPr>
              <a:t>Pour rappel, en vertu de la </a:t>
            </a:r>
            <a:r>
              <a:rPr lang="fr-FR">
                <a:latin typeface="+mj-lt"/>
                <a:hlinkClick r:id="rId7"/>
              </a:rPr>
              <a:t>note sur les fonds propres de septembre 2022,</a:t>
            </a:r>
            <a:r>
              <a:rPr lang="fr-FR">
                <a:latin typeface="+mj-lt"/>
              </a:rPr>
              <a:t> les coûts RH et fonctionnement des entités de PULSE doivent être couverts à  100%  sur  </a:t>
            </a:r>
            <a:r>
              <a:rPr lang="fr-FR" b="1" u="sng">
                <a:latin typeface="+mj-lt"/>
              </a:rPr>
              <a:t>les coûts  directs </a:t>
            </a:r>
            <a:r>
              <a:rPr lang="fr-FR">
                <a:latin typeface="+mj-lt"/>
              </a:rPr>
              <a:t>des  subventions obtenues (pour  les  entités fonctionnant majoritairement  avec  un financement  par  subventions). Les  exceptions  doivent  faire  l'objet  d'une validation budgétaire.</a:t>
            </a:r>
          </a:p>
          <a:p>
            <a:pPr algn="ctr"/>
            <a:endParaRPr lang="fr-FR">
              <a:latin typeface="+mj-lt"/>
            </a:endParaRPr>
          </a:p>
          <a:p>
            <a:pPr algn="ctr"/>
            <a:r>
              <a:rPr lang="fr-FR">
                <a:latin typeface="+mj-lt"/>
              </a:rPr>
              <a:t>L’utilisation des fonds propres de l’entité (dont coûts indirects de projets subventionnés) est décidée par PULSE. </a:t>
            </a:r>
          </a:p>
        </p:txBody>
      </p:sp>
      <p:sp>
        <p:nvSpPr>
          <p:cNvPr id="7" name="ZoneTexte 6">
            <a:extLst>
              <a:ext uri="{FF2B5EF4-FFF2-40B4-BE49-F238E27FC236}">
                <a16:creationId xmlns:a16="http://schemas.microsoft.com/office/drawing/2014/main" id="{6DBB270D-7C83-47D7-95E7-E4009B6C5961}"/>
              </a:ext>
            </a:extLst>
          </p:cNvPr>
          <p:cNvSpPr txBox="1"/>
          <p:nvPr/>
        </p:nvSpPr>
        <p:spPr>
          <a:xfrm>
            <a:off x="4179277" y="5435684"/>
            <a:ext cx="6062444" cy="307777"/>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 Cette procédure est obligatoire /!\ </a:t>
            </a:r>
          </a:p>
        </p:txBody>
      </p:sp>
    </p:spTree>
    <p:extLst>
      <p:ext uri="{BB962C8B-B14F-4D97-AF65-F5344CB8AC3E}">
        <p14:creationId xmlns:p14="http://schemas.microsoft.com/office/powerpoint/2010/main" val="3678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348343" y="1570094"/>
            <a:ext cx="8446543" cy="369332"/>
          </a:xfrm>
          <a:prstGeom prst="rect">
            <a:avLst/>
          </a:prstGeom>
          <a:noFill/>
        </p:spPr>
        <p:txBody>
          <a:bodyPr wrap="none" lIns="91440" tIns="45720" rIns="91440" bIns="45720" rtlCol="0" anchor="t">
            <a:spAutoFit/>
          </a:bodyPr>
          <a:lstStyle/>
          <a:p>
            <a:r>
              <a:rPr lang="fr-FR" b="1">
                <a:latin typeface="Century Gothic"/>
              </a:rPr>
              <a:t>Principes clés pour la rédaction du budget (cofinancements) à respecter : </a:t>
            </a:r>
          </a:p>
        </p:txBody>
      </p:sp>
      <p:sp>
        <p:nvSpPr>
          <p:cNvPr id="13" name="Rectangle 12"/>
          <p:cNvSpPr/>
          <p:nvPr/>
        </p:nvSpPr>
        <p:spPr>
          <a:xfrm>
            <a:off x="483354" y="2124237"/>
            <a:ext cx="10835810" cy="31266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fr-FR"/>
              <a:t>Attention, la validation du siège et/ou du SAI sur le budget final sera </a:t>
            </a:r>
            <a:r>
              <a:rPr lang="fr-FR" b="1"/>
              <a:t>obligatoire </a:t>
            </a:r>
            <a:r>
              <a:rPr lang="fr-FR"/>
              <a:t>en cas d'exceptions à ces guidelines.</a:t>
            </a:r>
            <a:endParaRPr lang="fr-FR">
              <a:cs typeface="Arial"/>
            </a:endParaRPr>
          </a:p>
          <a:p>
            <a:pPr algn="just"/>
            <a:endParaRPr lang="fr-FR">
              <a:solidFill>
                <a:srgbClr val="FFFFFF"/>
              </a:solidFill>
              <a:cs typeface="Arial"/>
            </a:endParaRPr>
          </a:p>
          <a:p>
            <a:pPr algn="just"/>
            <a:r>
              <a:rPr lang="fr-FR">
                <a:solidFill>
                  <a:schemeClr val="accent2"/>
                </a:solidFill>
                <a:cs typeface="Arial"/>
              </a:rPr>
              <a:t>Tout projet avec </a:t>
            </a:r>
            <a:r>
              <a:rPr lang="fr-FR" b="1" u="sng">
                <a:solidFill>
                  <a:schemeClr val="accent2"/>
                </a:solidFill>
                <a:cs typeface="Arial"/>
              </a:rPr>
              <a:t>moins de 80% </a:t>
            </a:r>
            <a:r>
              <a:rPr lang="fr-FR" b="1">
                <a:solidFill>
                  <a:schemeClr val="accent2"/>
                </a:solidFill>
                <a:cs typeface="Arial"/>
              </a:rPr>
              <a:t>de cofinancements sécurisés</a:t>
            </a:r>
            <a:r>
              <a:rPr lang="fr-FR">
                <a:solidFill>
                  <a:schemeClr val="accent2"/>
                </a:solidFill>
                <a:cs typeface="Arial"/>
              </a:rPr>
              <a:t> au moment du dépôt devra nécessairement faire l'objet d'une discussion et d'un plan d'action dédié.</a:t>
            </a:r>
          </a:p>
          <a:p>
            <a:pPr algn="just"/>
            <a:endParaRPr lang="fr-FR">
              <a:solidFill>
                <a:schemeClr val="accent2"/>
              </a:solidFill>
              <a:cs typeface="Arial"/>
            </a:endParaRPr>
          </a:p>
          <a:p>
            <a:pPr algn="just"/>
            <a:r>
              <a:rPr lang="fr-FR"/>
              <a:t>Dans ce cas, le SAI souhaite l’envoi d’un email dédié. Pour les structures les moins matures, PULSE peut prendre en charge l’envoi de cet email au SAI. Pour PULSE France et le </a:t>
            </a:r>
            <a:r>
              <a:rPr lang="fr-FR" err="1"/>
              <a:t>Lab’ess</a:t>
            </a:r>
            <a:r>
              <a:rPr lang="fr-FR"/>
              <a:t>, l’email peut être envoyé directement au SAI (Alexandre, Bertille) en faisant référence à nos discussions. </a:t>
            </a:r>
          </a:p>
        </p:txBody>
      </p:sp>
    </p:spTree>
    <p:extLst>
      <p:ext uri="{BB962C8B-B14F-4D97-AF65-F5344CB8AC3E}">
        <p14:creationId xmlns:p14="http://schemas.microsoft.com/office/powerpoint/2010/main" val="1644049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3</a:t>
            </a:fld>
            <a:endParaRPr lang="fr-FR"/>
          </a:p>
        </p:txBody>
      </p:sp>
      <p:sp>
        <p:nvSpPr>
          <p:cNvPr id="8" name="Content Placeholder 7">
            <a:extLst>
              <a:ext uri="{FF2B5EF4-FFF2-40B4-BE49-F238E27FC236}">
                <a16:creationId xmlns:a16="http://schemas.microsoft.com/office/drawing/2014/main" id="{6EC99505-E29D-FEFE-2E77-46B0039BCD28}"/>
              </a:ext>
            </a:extLst>
          </p:cNvPr>
          <p:cNvSpPr>
            <a:spLocks noGrp="1"/>
          </p:cNvSpPr>
          <p:nvPr>
            <p:ph idx="1"/>
          </p:nvPr>
        </p:nvSpPr>
        <p:spPr>
          <a:xfrm>
            <a:off x="384313" y="1149746"/>
            <a:ext cx="11215556" cy="5061005"/>
          </a:xfrm>
        </p:spPr>
        <p:txBody>
          <a:bodyPr vert="horz" lIns="91440" tIns="45720" rIns="91440" bIns="45720" rtlCol="0" anchor="t">
            <a:normAutofit lnSpcReduction="10000"/>
          </a:bodyPr>
          <a:lstStyle/>
          <a:p>
            <a:pPr marL="0" indent="0" algn="just">
              <a:lnSpc>
                <a:spcPct val="100000"/>
              </a:lnSpc>
              <a:spcBef>
                <a:spcPts val="0"/>
              </a:spcBef>
              <a:buNone/>
            </a:pPr>
            <a:r>
              <a:rPr lang="fr-FR" sz="2000" b="0">
                <a:solidFill>
                  <a:srgbClr val="003F63"/>
                </a:solidFill>
                <a:latin typeface="Arial"/>
                <a:cs typeface="+mn-cs"/>
              </a:rPr>
              <a:t>Conformément</a:t>
            </a:r>
            <a:r>
              <a:rPr lang="fr-FR" sz="2000" b="0">
                <a:solidFill>
                  <a:srgbClr val="003F63"/>
                </a:solidFill>
                <a:latin typeface="Arial"/>
                <a:cs typeface="Arial"/>
              </a:rPr>
              <a:t> à la</a:t>
            </a:r>
            <a:r>
              <a:rPr lang="fr-FR" sz="2000">
                <a:solidFill>
                  <a:srgbClr val="003F63"/>
                </a:solidFill>
                <a:latin typeface="Arial"/>
                <a:cs typeface="Arial"/>
              </a:rPr>
              <a:t> gouvernance SOS </a:t>
            </a:r>
            <a:r>
              <a:rPr lang="fr-FR" sz="2000" b="0">
                <a:solidFill>
                  <a:srgbClr val="003F63"/>
                </a:solidFill>
                <a:latin typeface="Arial"/>
                <a:cs typeface="Arial"/>
              </a:rPr>
              <a:t>et aux </a:t>
            </a:r>
            <a:r>
              <a:rPr lang="fr-FR" sz="2000">
                <a:solidFill>
                  <a:srgbClr val="003F63"/>
                </a:solidFill>
                <a:latin typeface="Arial"/>
                <a:cs typeface="Arial"/>
              </a:rPr>
              <a:t>statuts des entités mères</a:t>
            </a:r>
            <a:r>
              <a:rPr lang="fr-FR" sz="2000" b="0">
                <a:solidFill>
                  <a:srgbClr val="003F63"/>
                </a:solidFill>
                <a:latin typeface="Arial"/>
                <a:cs typeface="Arial"/>
              </a:rPr>
              <a:t> de toutes les filiales :</a:t>
            </a:r>
          </a:p>
          <a:p>
            <a:pPr algn="just">
              <a:lnSpc>
                <a:spcPct val="100000"/>
              </a:lnSpc>
              <a:spcBef>
                <a:spcPts val="0"/>
              </a:spcBef>
            </a:pPr>
            <a:endParaRPr lang="fr-FR" sz="2000" b="0">
              <a:solidFill>
                <a:srgbClr val="003F63"/>
              </a:solidFill>
            </a:endParaRPr>
          </a:p>
          <a:p>
            <a:pPr marL="285750" indent="-285750" algn="just">
              <a:lnSpc>
                <a:spcPct val="100000"/>
              </a:lnSpc>
              <a:spcBef>
                <a:spcPts val="0"/>
              </a:spcBef>
              <a:buFont typeface="Arial,Sans-Serif" panose="020B0604020202020204"/>
              <a:buChar char="•"/>
            </a:pPr>
            <a:r>
              <a:rPr lang="fr-FR" sz="2000" b="0">
                <a:solidFill>
                  <a:srgbClr val="003F63"/>
                </a:solidFill>
                <a:latin typeface="Arial"/>
                <a:cs typeface="Arial"/>
              </a:rPr>
              <a:t>Le </a:t>
            </a:r>
            <a:r>
              <a:rPr lang="fr-FR" sz="2000">
                <a:solidFill>
                  <a:srgbClr val="003F63"/>
                </a:solidFill>
                <a:latin typeface="Arial"/>
                <a:cs typeface="Arial"/>
              </a:rPr>
              <a:t>DG Secteur</a:t>
            </a:r>
            <a:r>
              <a:rPr lang="fr-FR" sz="2000" b="0">
                <a:solidFill>
                  <a:srgbClr val="003F63"/>
                </a:solidFill>
                <a:latin typeface="Arial"/>
                <a:cs typeface="Arial"/>
              </a:rPr>
              <a:t> est responsable de la direction d’exploitation, financière, RH, des entités secteur qui sont sous l’autorité de </a:t>
            </a:r>
            <a:r>
              <a:rPr lang="fr-FR" sz="2000" b="0" err="1">
                <a:solidFill>
                  <a:srgbClr val="003F63"/>
                </a:solidFill>
                <a:latin typeface="Arial"/>
                <a:cs typeface="Arial"/>
              </a:rPr>
              <a:t>DGs</a:t>
            </a:r>
            <a:r>
              <a:rPr lang="fr-FR" sz="2000" b="0">
                <a:solidFill>
                  <a:srgbClr val="003F63"/>
                </a:solidFill>
                <a:latin typeface="Arial"/>
                <a:cs typeface="Arial"/>
              </a:rPr>
              <a:t> à qui il délègue ses pouvoirs sur leurs périmètres . </a:t>
            </a:r>
          </a:p>
          <a:p>
            <a:pPr marL="285750" indent="-285750" algn="just">
              <a:lnSpc>
                <a:spcPct val="100000"/>
              </a:lnSpc>
              <a:spcBef>
                <a:spcPts val="0"/>
              </a:spcBef>
              <a:buFont typeface="Arial,Sans-Serif" panose="020B0604020202020204"/>
              <a:buChar char="•"/>
            </a:pPr>
            <a:endParaRPr lang="fr-FR" sz="2000" b="0">
              <a:solidFill>
                <a:srgbClr val="003F63"/>
              </a:solidFill>
              <a:latin typeface="Arial"/>
              <a:cs typeface="Arial"/>
            </a:endParaRPr>
          </a:p>
          <a:p>
            <a:pPr marL="285750" indent="-285750" algn="just">
              <a:lnSpc>
                <a:spcPct val="100000"/>
              </a:lnSpc>
              <a:spcBef>
                <a:spcPts val="0"/>
              </a:spcBef>
              <a:buFont typeface="Arial,Sans-Serif" panose="020B0604020202020204"/>
              <a:buChar char="•"/>
            </a:pPr>
            <a:r>
              <a:rPr lang="fr-FR" sz="2000" b="0">
                <a:solidFill>
                  <a:srgbClr val="003F63"/>
                </a:solidFill>
                <a:latin typeface="Arial"/>
                <a:cs typeface="Arial"/>
              </a:rPr>
              <a:t>Les </a:t>
            </a:r>
            <a:r>
              <a:rPr lang="fr-FR" sz="2000">
                <a:solidFill>
                  <a:srgbClr val="003F63"/>
                </a:solidFill>
                <a:latin typeface="Arial"/>
                <a:cs typeface="Arial"/>
              </a:rPr>
              <a:t>entités terrains</a:t>
            </a:r>
            <a:r>
              <a:rPr lang="fr-FR" sz="2000" b="0">
                <a:solidFill>
                  <a:srgbClr val="003F63"/>
                </a:solidFill>
                <a:latin typeface="Arial"/>
                <a:cs typeface="Arial"/>
              </a:rPr>
              <a:t> ne sont pas indépendantes mais elles sont très largement autonomes sur leurs périmètres. En effet les DG terrains sont autonomes dans la gestion de l’entité, conformément à leurs délégations de pouvoir, elles sont responsables de la saine gestion de leur structure, avec l'appui équipe et définissent leur stratégie (dans le cadre du CAP global qui leur est donné) et </a:t>
            </a:r>
            <a:r>
              <a:rPr lang="fr-FR" sz="2000" b="0">
                <a:solidFill>
                  <a:srgbClr val="003F63"/>
                </a:solidFill>
                <a:latin typeface="Arial"/>
                <a:cs typeface="+mn-cs"/>
              </a:rPr>
              <a:t>organisation</a:t>
            </a:r>
            <a:r>
              <a:rPr lang="fr-FR" sz="2000" b="0">
                <a:solidFill>
                  <a:srgbClr val="003F63"/>
                </a:solidFill>
                <a:latin typeface="Arial"/>
                <a:cs typeface="Arial"/>
              </a:rPr>
              <a:t>. Leurs budgets annuels sont validés par la DG entité et le DG secteur. L’intégralité des dépôts de projets doivent respecter </a:t>
            </a:r>
            <a:r>
              <a:rPr lang="fr-FR" sz="2000">
                <a:solidFill>
                  <a:srgbClr val="003F63"/>
                </a:solidFill>
                <a:latin typeface="Arial"/>
                <a:cs typeface="Arial"/>
              </a:rPr>
              <a:t>les process clés du SAI</a:t>
            </a:r>
            <a:r>
              <a:rPr lang="fr-FR" sz="2000" b="0">
                <a:solidFill>
                  <a:srgbClr val="003F63"/>
                </a:solidFill>
                <a:latin typeface="Arial"/>
                <a:cs typeface="Arial"/>
              </a:rPr>
              <a:t>, et sont soumis à des validations au-delà de certains seuils et/ou en cas de dérogation à ces principes.  Les cas de figure requérant une validation de l'équipe siège sont peu nombreux et détaillés dans ce document.</a:t>
            </a:r>
          </a:p>
          <a:p>
            <a:pPr marL="285750" indent="-285750" algn="just">
              <a:lnSpc>
                <a:spcPct val="100000"/>
              </a:lnSpc>
              <a:spcBef>
                <a:spcPts val="0"/>
              </a:spcBef>
              <a:buFont typeface="Arial,Sans-Serif" panose="020B0604020202020204"/>
              <a:buChar char="•"/>
            </a:pPr>
            <a:endParaRPr lang="fr-FR" sz="2000" b="0">
              <a:solidFill>
                <a:srgbClr val="003F63"/>
              </a:solidFill>
              <a:latin typeface="Arial"/>
              <a:cs typeface="Arial"/>
            </a:endParaRPr>
          </a:p>
          <a:p>
            <a:pPr marL="285750" indent="-285750" algn="just">
              <a:lnSpc>
                <a:spcPct val="100000"/>
              </a:lnSpc>
              <a:spcBef>
                <a:spcPts val="0"/>
              </a:spcBef>
              <a:buFont typeface="Arial,Sans-Serif" panose="020B0604020202020204"/>
              <a:buChar char="•"/>
            </a:pPr>
            <a:r>
              <a:rPr lang="fr-FR" sz="2000" b="0">
                <a:solidFill>
                  <a:srgbClr val="003F63"/>
                </a:solidFill>
                <a:latin typeface="Arial"/>
                <a:cs typeface="Arial"/>
              </a:rPr>
              <a:t>Le siège porte donc une double-fonction de direction (dont contrôle et validation) et de support (mutualisation) auprès des entités. </a:t>
            </a:r>
          </a:p>
          <a:p>
            <a:endParaRPr lang="en-US" sz="2000">
              <a:solidFill>
                <a:srgbClr val="003F63"/>
              </a:solidFill>
            </a:endParaRPr>
          </a:p>
        </p:txBody>
      </p:sp>
      <p:sp>
        <p:nvSpPr>
          <p:cNvPr id="10" name="Title 9">
            <a:extLst>
              <a:ext uri="{FF2B5EF4-FFF2-40B4-BE49-F238E27FC236}">
                <a16:creationId xmlns:a16="http://schemas.microsoft.com/office/drawing/2014/main" id="{0F3AF542-575F-FC61-F3B9-771456A60D92}"/>
              </a:ext>
            </a:extLst>
          </p:cNvPr>
          <p:cNvSpPr>
            <a:spLocks noGrp="1"/>
          </p:cNvSpPr>
          <p:nvPr>
            <p:ph type="title"/>
          </p:nvPr>
        </p:nvSpPr>
        <p:spPr/>
        <p:txBody>
          <a:bodyPr>
            <a:normAutofit/>
          </a:bodyPr>
          <a:lstStyle/>
          <a:p>
            <a:r>
              <a:rPr lang="fr-FR">
                <a:latin typeface="Arial"/>
                <a:cs typeface="Arial"/>
              </a:rPr>
              <a:t>Process clés du </a:t>
            </a:r>
            <a:r>
              <a:rPr lang="fr-FR" err="1">
                <a:latin typeface="Arial"/>
                <a:cs typeface="Arial"/>
              </a:rPr>
              <a:t>sai</a:t>
            </a:r>
            <a:r>
              <a:rPr lang="fr-FR">
                <a:latin typeface="Arial"/>
                <a:cs typeface="Arial"/>
              </a:rPr>
              <a:t> / cadre juridique</a:t>
            </a:r>
            <a:endParaRPr lang="en-US"/>
          </a:p>
        </p:txBody>
      </p:sp>
    </p:spTree>
    <p:extLst>
      <p:ext uri="{BB962C8B-B14F-4D97-AF65-F5344CB8AC3E}">
        <p14:creationId xmlns:p14="http://schemas.microsoft.com/office/powerpoint/2010/main" val="701266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31505" y="4505374"/>
            <a:ext cx="6337852" cy="955053"/>
          </a:xfrm>
        </p:spPr>
        <p:txBody>
          <a:bodyPr/>
          <a:lstStyle/>
          <a:p>
            <a:r>
              <a:rPr lang="fr-FR" sz="3200">
                <a:latin typeface="Arial"/>
                <a:cs typeface="Arial"/>
              </a:rPr>
              <a:t>Quel APPUI du Pôle DEVELOPPEMENT ?</a:t>
            </a:r>
          </a:p>
        </p:txBody>
      </p:sp>
      <p:sp>
        <p:nvSpPr>
          <p:cNvPr id="4" name="Espace réservé du contenu 3"/>
          <p:cNvSpPr>
            <a:spLocks noGrp="1"/>
          </p:cNvSpPr>
          <p:nvPr>
            <p:ph idx="10"/>
          </p:nvPr>
        </p:nvSpPr>
        <p:spPr/>
        <p:txBody>
          <a:bodyPr/>
          <a:lstStyle/>
          <a:p>
            <a:r>
              <a:rPr lang="fr-FR">
                <a:latin typeface="Arial"/>
                <a:cs typeface="Arial"/>
              </a:rPr>
              <a:t>01</a:t>
            </a:r>
            <a:endParaRPr lang="fr-FR"/>
          </a:p>
        </p:txBody>
      </p:sp>
    </p:spTree>
    <p:extLst>
      <p:ext uri="{BB962C8B-B14F-4D97-AF65-F5344CB8AC3E}">
        <p14:creationId xmlns:p14="http://schemas.microsoft.com/office/powerpoint/2010/main" val="281168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1372" y="2177306"/>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SAI</a:t>
            </a:r>
          </a:p>
        </p:txBody>
      </p:sp>
      <p:sp>
        <p:nvSpPr>
          <p:cNvPr id="8" name="Rectangle 7"/>
          <p:cNvSpPr/>
          <p:nvPr/>
        </p:nvSpPr>
        <p:spPr>
          <a:xfrm>
            <a:off x="631372" y="1810566"/>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6" name="Diagramme 5"/>
          <p:cNvGraphicFramePr/>
          <p:nvPr/>
        </p:nvGraphicFramePr>
        <p:xfrm>
          <a:off x="2098076" y="52173"/>
          <a:ext cx="8224650" cy="1063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3628414" y="3013313"/>
            <a:ext cx="2203862" cy="523220"/>
          </a:xfrm>
          <a:prstGeom prst="rect">
            <a:avLst/>
          </a:prstGeom>
          <a:noFill/>
        </p:spPr>
        <p:txBody>
          <a:bodyPr wrap="square" rtlCol="0">
            <a:spAutoFit/>
          </a:bodyPr>
          <a:lstStyle/>
          <a:p>
            <a:pPr algn="just"/>
            <a:r>
              <a:rPr lang="fr-FR" sz="1400"/>
              <a:t>Partage </a:t>
            </a:r>
            <a:r>
              <a:rPr lang="fr-FR" sz="1400" b="1"/>
              <a:t>d’informations</a:t>
            </a:r>
            <a:r>
              <a:rPr lang="fr-FR" sz="1400"/>
              <a:t> et échange de conseils</a:t>
            </a:r>
          </a:p>
        </p:txBody>
      </p:sp>
      <p:sp>
        <p:nvSpPr>
          <p:cNvPr id="5" name="ZoneTexte 4"/>
          <p:cNvSpPr txBox="1"/>
          <p:nvPr/>
        </p:nvSpPr>
        <p:spPr>
          <a:xfrm>
            <a:off x="473034" y="1544342"/>
            <a:ext cx="5194051" cy="369332"/>
          </a:xfrm>
          <a:prstGeom prst="rect">
            <a:avLst/>
          </a:prstGeom>
          <a:noFill/>
        </p:spPr>
        <p:txBody>
          <a:bodyPr wrap="none" rtlCol="0">
            <a:spAutoFit/>
          </a:bodyPr>
          <a:lstStyle/>
          <a:p>
            <a:r>
              <a:rPr lang="fr-FR" b="1">
                <a:latin typeface="Century Gothic" panose="020B0502020202020204" pitchFamily="34" charset="0"/>
              </a:rPr>
              <a:t>Organisation &amp; </a:t>
            </a:r>
            <a:r>
              <a:rPr lang="fr-FR" b="1" err="1">
                <a:latin typeface="Century Gothic" panose="020B0502020202020204" pitchFamily="34" charset="0"/>
              </a:rPr>
              <a:t>process</a:t>
            </a:r>
            <a:r>
              <a:rPr lang="fr-FR" b="1">
                <a:latin typeface="Century Gothic" panose="020B0502020202020204" pitchFamily="34" charset="0"/>
              </a:rPr>
              <a:t> : principes généraux </a:t>
            </a:r>
          </a:p>
        </p:txBody>
      </p:sp>
      <p:sp>
        <p:nvSpPr>
          <p:cNvPr id="11" name="Rectangle 10"/>
          <p:cNvSpPr/>
          <p:nvPr/>
        </p:nvSpPr>
        <p:spPr>
          <a:xfrm>
            <a:off x="631372" y="3484224"/>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PULSE Siège</a:t>
            </a:r>
          </a:p>
        </p:txBody>
      </p:sp>
      <p:sp>
        <p:nvSpPr>
          <p:cNvPr id="12" name="Rectangle 11"/>
          <p:cNvSpPr/>
          <p:nvPr/>
        </p:nvSpPr>
        <p:spPr>
          <a:xfrm>
            <a:off x="631372" y="4791142"/>
            <a:ext cx="2906485" cy="104502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atin typeface="+mj-lt"/>
              </a:rPr>
              <a:t>Incubateurs et projets</a:t>
            </a:r>
          </a:p>
        </p:txBody>
      </p:sp>
      <p:sp>
        <p:nvSpPr>
          <p:cNvPr id="9" name="Parenthèse fermante 8"/>
          <p:cNvSpPr/>
          <p:nvPr/>
        </p:nvSpPr>
        <p:spPr>
          <a:xfrm>
            <a:off x="3515771" y="2830765"/>
            <a:ext cx="112643" cy="1045029"/>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1" name="Parenthèse fermante 30"/>
          <p:cNvSpPr/>
          <p:nvPr/>
        </p:nvSpPr>
        <p:spPr>
          <a:xfrm>
            <a:off x="3515771" y="4268627"/>
            <a:ext cx="112643" cy="1045029"/>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9" name="ZoneTexte 18"/>
          <p:cNvSpPr txBox="1"/>
          <p:nvPr/>
        </p:nvSpPr>
        <p:spPr>
          <a:xfrm>
            <a:off x="3628414" y="4412090"/>
            <a:ext cx="2203862" cy="1384995"/>
          </a:xfrm>
          <a:prstGeom prst="rect">
            <a:avLst/>
          </a:prstGeom>
          <a:noFill/>
        </p:spPr>
        <p:txBody>
          <a:bodyPr wrap="square" lIns="91440" tIns="45720" rIns="91440" bIns="45720" rtlCol="0" anchor="t">
            <a:spAutoFit/>
          </a:bodyPr>
          <a:lstStyle/>
          <a:p>
            <a:pPr algn="just"/>
            <a:r>
              <a:rPr lang="fr-FR" sz="1400"/>
              <a:t>Partage systématique </a:t>
            </a:r>
            <a:r>
              <a:rPr lang="fr-FR" sz="1400" b="1"/>
              <a:t>d’informations</a:t>
            </a:r>
            <a:r>
              <a:rPr lang="fr-FR" sz="1400"/>
              <a:t> et échange de conseils pour toute opportunité identifiée avec des </a:t>
            </a:r>
            <a:r>
              <a:rPr lang="fr-FR" sz="1400" b="1"/>
              <a:t>réunions mensuelles </a:t>
            </a:r>
            <a:endParaRPr lang="fr-FR" sz="1400">
              <a:cs typeface="Arial"/>
            </a:endParaRPr>
          </a:p>
        </p:txBody>
      </p:sp>
      <p:sp>
        <p:nvSpPr>
          <p:cNvPr id="2" name="Rectangle 1"/>
          <p:cNvSpPr/>
          <p:nvPr/>
        </p:nvSpPr>
        <p:spPr>
          <a:xfrm>
            <a:off x="9039457" y="2305738"/>
            <a:ext cx="1614395" cy="6236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Anne-Leila </a:t>
            </a:r>
          </a:p>
        </p:txBody>
      </p:sp>
      <p:sp>
        <p:nvSpPr>
          <p:cNvPr id="25" name="Rectangle 24"/>
          <p:cNvSpPr/>
          <p:nvPr/>
        </p:nvSpPr>
        <p:spPr>
          <a:xfrm>
            <a:off x="8174281" y="3222335"/>
            <a:ext cx="1430653" cy="5368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a:cs typeface="Arial"/>
              </a:rPr>
              <a:t>Thomas</a:t>
            </a:r>
          </a:p>
        </p:txBody>
      </p:sp>
      <p:sp>
        <p:nvSpPr>
          <p:cNvPr id="26" name="Rectangle 25"/>
          <p:cNvSpPr/>
          <p:nvPr/>
        </p:nvSpPr>
        <p:spPr>
          <a:xfrm>
            <a:off x="9996849" y="3222335"/>
            <a:ext cx="1430654" cy="528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a:t>Kelly</a:t>
            </a:r>
          </a:p>
        </p:txBody>
      </p:sp>
      <p:sp>
        <p:nvSpPr>
          <p:cNvPr id="29" name="Rectangle 28"/>
          <p:cNvSpPr/>
          <p:nvPr/>
        </p:nvSpPr>
        <p:spPr>
          <a:xfrm>
            <a:off x="7585023" y="4191208"/>
            <a:ext cx="2195151" cy="10425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Responsables incubateurs</a:t>
            </a:r>
          </a:p>
        </p:txBody>
      </p:sp>
      <p:sp>
        <p:nvSpPr>
          <p:cNvPr id="32" name="Rectangle 31"/>
          <p:cNvSpPr/>
          <p:nvPr/>
        </p:nvSpPr>
        <p:spPr>
          <a:xfrm>
            <a:off x="7600013" y="5453228"/>
            <a:ext cx="2195151" cy="11440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Responsables DEV au sein de chaque incubateur</a:t>
            </a:r>
          </a:p>
        </p:txBody>
      </p:sp>
      <p:sp>
        <p:nvSpPr>
          <p:cNvPr id="35" name="Rectangle 34"/>
          <p:cNvSpPr/>
          <p:nvPr/>
        </p:nvSpPr>
        <p:spPr>
          <a:xfrm>
            <a:off x="7255856" y="1859194"/>
            <a:ext cx="2590799" cy="12886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V="1">
            <a:off x="8889607" y="3875794"/>
            <a:ext cx="0" cy="25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flipV="1">
            <a:off x="10715114" y="3822123"/>
            <a:ext cx="0" cy="309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flipH="1" flipV="1">
            <a:off x="9996849" y="3013313"/>
            <a:ext cx="325877" cy="17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V="1">
            <a:off x="9039457" y="2987760"/>
            <a:ext cx="317385" cy="15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a:stCxn id="32" idx="0"/>
          </p:cNvCxnSpPr>
          <p:nvPr/>
        </p:nvCxnSpPr>
        <p:spPr>
          <a:xfrm flipH="1" flipV="1">
            <a:off x="8697588" y="5242160"/>
            <a:ext cx="1" cy="211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flipV="1">
            <a:off x="9978341" y="5831661"/>
            <a:ext cx="4248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10389887" y="5674426"/>
            <a:ext cx="2203862" cy="307777"/>
          </a:xfrm>
          <a:prstGeom prst="rect">
            <a:avLst/>
          </a:prstGeom>
          <a:noFill/>
        </p:spPr>
        <p:txBody>
          <a:bodyPr wrap="square" rtlCol="0">
            <a:spAutoFit/>
          </a:bodyPr>
          <a:lstStyle/>
          <a:p>
            <a:pPr algn="just"/>
            <a:r>
              <a:rPr lang="fr-FR" sz="1400"/>
              <a:t>Echelon hiérarchique</a:t>
            </a:r>
          </a:p>
        </p:txBody>
      </p:sp>
      <p:cxnSp>
        <p:nvCxnSpPr>
          <p:cNvPr id="42" name="Connecteur droit avec flèche 41"/>
          <p:cNvCxnSpPr/>
          <p:nvPr/>
        </p:nvCxnSpPr>
        <p:spPr>
          <a:xfrm flipV="1">
            <a:off x="9998553" y="6140566"/>
            <a:ext cx="424834" cy="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10389887" y="5955409"/>
            <a:ext cx="2203862" cy="307777"/>
          </a:xfrm>
          <a:prstGeom prst="rect">
            <a:avLst/>
          </a:prstGeom>
          <a:noFill/>
        </p:spPr>
        <p:txBody>
          <a:bodyPr wrap="square" rtlCol="0">
            <a:spAutoFit/>
          </a:bodyPr>
          <a:lstStyle/>
          <a:p>
            <a:pPr algn="just"/>
            <a:r>
              <a:rPr lang="fr-FR" sz="1400"/>
              <a:t>Flux opérationnels</a:t>
            </a:r>
          </a:p>
        </p:txBody>
      </p:sp>
      <p:cxnSp>
        <p:nvCxnSpPr>
          <p:cNvPr id="45" name="Connecteur droit avec flèche 44"/>
          <p:cNvCxnSpPr/>
          <p:nvPr/>
        </p:nvCxnSpPr>
        <p:spPr>
          <a:xfrm flipH="1" flipV="1">
            <a:off x="11087564" y="3789321"/>
            <a:ext cx="6861" cy="36352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7212404" y="1585553"/>
            <a:ext cx="2912977" cy="369332"/>
          </a:xfrm>
          <a:prstGeom prst="rect">
            <a:avLst/>
          </a:prstGeom>
          <a:noFill/>
        </p:spPr>
        <p:txBody>
          <a:bodyPr wrap="none" rtlCol="0">
            <a:spAutoFit/>
          </a:bodyPr>
          <a:lstStyle/>
          <a:p>
            <a:r>
              <a:rPr lang="fr-FR" b="1">
                <a:latin typeface="Century Gothic" panose="020B0502020202020204" pitchFamily="34" charset="0"/>
              </a:rPr>
              <a:t>Qui rend compte à qui ?</a:t>
            </a:r>
          </a:p>
        </p:txBody>
      </p:sp>
      <p:sp>
        <p:nvSpPr>
          <p:cNvPr id="46" name="Rectangle 45"/>
          <p:cNvSpPr/>
          <p:nvPr/>
        </p:nvSpPr>
        <p:spPr>
          <a:xfrm>
            <a:off x="9879442" y="4164874"/>
            <a:ext cx="2195151" cy="104256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Equipe DEV </a:t>
            </a:r>
          </a:p>
          <a:p>
            <a:pPr algn="ctr"/>
            <a:r>
              <a:rPr lang="fr-FR"/>
              <a:t>PULSE Siège</a:t>
            </a:r>
          </a:p>
        </p:txBody>
      </p:sp>
      <p:cxnSp>
        <p:nvCxnSpPr>
          <p:cNvPr id="48" name="Connecteur droit avec flèche 47"/>
          <p:cNvCxnSpPr/>
          <p:nvPr/>
        </p:nvCxnSpPr>
        <p:spPr>
          <a:xfrm flipV="1">
            <a:off x="9775178" y="5218528"/>
            <a:ext cx="792742" cy="94133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6">
            <a:extLst>
              <a:ext uri="{FF2B5EF4-FFF2-40B4-BE49-F238E27FC236}">
                <a16:creationId xmlns:a16="http://schemas.microsoft.com/office/drawing/2014/main" id="{E31A2F67-5271-C747-2761-2D29410F6485}"/>
              </a:ext>
            </a:extLst>
          </p:cNvPr>
          <p:cNvSpPr txBox="1"/>
          <p:nvPr/>
        </p:nvSpPr>
        <p:spPr>
          <a:xfrm>
            <a:off x="586284" y="6027455"/>
            <a:ext cx="6760797" cy="307777"/>
          </a:xfrm>
          <a:prstGeom prst="rect">
            <a:avLst/>
          </a:prstGeom>
          <a:noFill/>
        </p:spPr>
        <p:txBody>
          <a:bodyPr wrap="square" lIns="91440" tIns="45720" rIns="91440" bIns="45720" rtlCol="0" anchor="t">
            <a:spAutoFit/>
          </a:bodyPr>
          <a:lstStyle/>
          <a:p>
            <a:r>
              <a:rPr lang="fr-FR" sz="1400" b="1">
                <a:solidFill>
                  <a:schemeClr val="accent2"/>
                </a:solidFill>
                <a:latin typeface="Century Gothic"/>
              </a:rPr>
              <a:t>Attention, chaque Responsable DEV rend bien compte à son/sa N+1. </a:t>
            </a:r>
            <a:endParaRPr lang="fr-FR" sz="1400" b="1">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8279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60559" y="0"/>
            <a:ext cx="241358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sz="half" idx="1"/>
          </p:nvPr>
        </p:nvSpPr>
        <p:spPr>
          <a:xfrm>
            <a:off x="384313" y="1469737"/>
            <a:ext cx="5327373" cy="4843292"/>
          </a:xfrm>
        </p:spPr>
        <p:txBody>
          <a:bodyPr vert="horz" lIns="91440" tIns="45720" rIns="91440" bIns="45720" rtlCol="0" anchor="t">
            <a:normAutofit/>
          </a:bodyPr>
          <a:lstStyle/>
          <a:p>
            <a:pPr marL="0" indent="0" algn="just">
              <a:buNone/>
            </a:pPr>
            <a:r>
              <a:rPr lang="fr-FR" sz="2000">
                <a:solidFill>
                  <a:schemeClr val="bg1"/>
                </a:solidFill>
                <a:latin typeface="Arial"/>
                <a:cs typeface="Arial"/>
              </a:rPr>
              <a:t>Consolidation d’une stratégie de développement « PULSE », impliquant chaque entité </a:t>
            </a:r>
          </a:p>
          <a:p>
            <a:pPr marL="0" indent="0" algn="just">
              <a:buNone/>
            </a:pPr>
            <a:endParaRPr lang="fr-FR" sz="2000">
              <a:solidFill>
                <a:schemeClr val="bg1"/>
              </a:solidFill>
            </a:endParaRPr>
          </a:p>
          <a:p>
            <a:pPr marL="0" indent="0" algn="just">
              <a:buNone/>
            </a:pPr>
            <a:r>
              <a:rPr lang="fr-FR" sz="2000">
                <a:solidFill>
                  <a:schemeClr val="bg1"/>
                </a:solidFill>
                <a:latin typeface="Arial"/>
                <a:cs typeface="Arial"/>
              </a:rPr>
              <a:t>Appui à la formalisation d’une feuille de route stratégique à horizon 2026 impliquant des objectifs et orientations clairs en termes de développement </a:t>
            </a:r>
            <a:endParaRPr lang="fr-FR" sz="2000">
              <a:solidFill>
                <a:schemeClr val="bg1"/>
              </a:solidFill>
            </a:endParaRPr>
          </a:p>
          <a:p>
            <a:pPr marL="0" indent="0" algn="just">
              <a:buNone/>
            </a:pPr>
            <a:endParaRPr lang="fr-FR" sz="2000">
              <a:solidFill>
                <a:schemeClr val="bg1"/>
              </a:solidFill>
            </a:endParaRPr>
          </a:p>
          <a:p>
            <a:pPr marL="0" indent="0" algn="just">
              <a:buNone/>
            </a:pPr>
            <a:r>
              <a:rPr lang="fr-FR" sz="2000">
                <a:solidFill>
                  <a:schemeClr val="bg1"/>
                </a:solidFill>
                <a:latin typeface="Arial"/>
                <a:cs typeface="Arial"/>
              </a:rPr>
              <a:t>Validation de moyens ad-hoc pour le développement de cette stratégie (ressources humaines, prestations externes, formations) </a:t>
            </a:r>
            <a:endParaRPr lang="fr-FR" sz="2000">
              <a:solidFill>
                <a:schemeClr val="bg1"/>
              </a:solidFill>
            </a:endParaRPr>
          </a:p>
        </p:txBody>
      </p:sp>
      <p:sp>
        <p:nvSpPr>
          <p:cNvPr id="3" name="Titre 2"/>
          <p:cNvSpPr>
            <a:spLocks noGrp="1"/>
          </p:cNvSpPr>
          <p:nvPr>
            <p:ph type="title"/>
          </p:nvPr>
        </p:nvSpPr>
        <p:spPr>
          <a:xfrm>
            <a:off x="141755" y="400468"/>
            <a:ext cx="8332394" cy="643060"/>
          </a:xfrm>
        </p:spPr>
        <p:txBody>
          <a:bodyPr>
            <a:normAutofit fontScale="90000"/>
          </a:bodyPr>
          <a:lstStyle/>
          <a:p>
            <a:pPr algn="just"/>
            <a:r>
              <a:rPr lang="fr-FR">
                <a:solidFill>
                  <a:schemeClr val="bg2"/>
                </a:solidFill>
                <a:latin typeface="Arial"/>
                <a:cs typeface="Arial"/>
              </a:rPr>
              <a:t>AXE d'INTERVENTION 1 -  formalisation d’une stratégie de développement </a:t>
            </a:r>
            <a:endParaRPr lang="fr-FR">
              <a:solidFill>
                <a:schemeClr val="bg2"/>
              </a:solidFill>
            </a:endParaRPr>
          </a:p>
        </p:txBody>
      </p:sp>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6</a:t>
            </a:fld>
            <a:endParaRPr lang="fr-FR"/>
          </a:p>
        </p:txBody>
      </p:sp>
      <p:sp>
        <p:nvSpPr>
          <p:cNvPr id="6" name="Rectangle 5"/>
          <p:cNvSpPr/>
          <p:nvPr/>
        </p:nvSpPr>
        <p:spPr>
          <a:xfrm>
            <a:off x="6367495" y="2867569"/>
            <a:ext cx="5440192" cy="1122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b="1" u="sng">
                <a:latin typeface="+mj-lt"/>
              </a:rPr>
              <a:t>Livrables envisagés : </a:t>
            </a:r>
          </a:p>
          <a:p>
            <a:pPr marL="285750" indent="-285750">
              <a:buFont typeface="Arial" panose="020B0604020202020204" pitchFamily="34" charset="0"/>
              <a:buChar char="•"/>
            </a:pPr>
            <a:r>
              <a:rPr lang="fr-FR">
                <a:latin typeface="+mj-lt"/>
              </a:rPr>
              <a:t>Stratégie de développement à horizon 2026 pour chaque entité</a:t>
            </a:r>
          </a:p>
          <a:p>
            <a:pPr marL="285750" indent="-285750">
              <a:buFont typeface="Arial" panose="020B0604020202020204" pitchFamily="34" charset="0"/>
              <a:buChar char="•"/>
            </a:pPr>
            <a:r>
              <a:rPr lang="fr-FR"/>
              <a:t>FDR DEV pour 2024 pour chaque entité</a:t>
            </a:r>
          </a:p>
        </p:txBody>
      </p:sp>
      <p:sp>
        <p:nvSpPr>
          <p:cNvPr id="7" name="Rectangle 6"/>
          <p:cNvSpPr/>
          <p:nvPr/>
        </p:nvSpPr>
        <p:spPr>
          <a:xfrm>
            <a:off x="6367495" y="1309128"/>
            <a:ext cx="5440192" cy="1122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fr-FR" b="1" u="sng">
                <a:latin typeface="+mj-lt"/>
              </a:rPr>
              <a:t>Livrables envisagés : </a:t>
            </a:r>
          </a:p>
          <a:p>
            <a:pPr marL="285750" indent="-285750">
              <a:buFont typeface="Arial" panose="020B0604020202020204" pitchFamily="34" charset="0"/>
              <a:buChar char="•"/>
            </a:pPr>
            <a:r>
              <a:rPr lang="fr-FR">
                <a:latin typeface="+mj-lt"/>
              </a:rPr>
              <a:t>Stratégie de développement à horizon </a:t>
            </a:r>
            <a:r>
              <a:rPr lang="fr-FR"/>
              <a:t>PULSE </a:t>
            </a:r>
            <a:r>
              <a:rPr lang="fr-FR">
                <a:latin typeface="+mj-lt"/>
              </a:rPr>
              <a:t>2026 (finalisée)</a:t>
            </a:r>
          </a:p>
          <a:p>
            <a:pPr marL="285750" indent="-285750">
              <a:buFont typeface="Arial" panose="020B0604020202020204" pitchFamily="34" charset="0"/>
              <a:buChar char="•"/>
            </a:pPr>
            <a:r>
              <a:rPr lang="fr-FR">
                <a:latin typeface="+mj-lt"/>
              </a:rPr>
              <a:t>FDR DEV pour 2024 </a:t>
            </a:r>
          </a:p>
        </p:txBody>
      </p:sp>
      <p:sp>
        <p:nvSpPr>
          <p:cNvPr id="8" name="Rectangle 7"/>
          <p:cNvSpPr/>
          <p:nvPr/>
        </p:nvSpPr>
        <p:spPr>
          <a:xfrm>
            <a:off x="6367495" y="4536082"/>
            <a:ext cx="5440192" cy="1122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u="sng">
                <a:latin typeface="+mj-lt"/>
              </a:rPr>
              <a:t>Livrables envisagés : </a:t>
            </a:r>
          </a:p>
          <a:p>
            <a:pPr marL="285750" indent="-285750">
              <a:buFont typeface="Arial" panose="020B0604020202020204" pitchFamily="34" charset="0"/>
              <a:buChar char="•"/>
            </a:pPr>
            <a:r>
              <a:rPr lang="fr-FR">
                <a:latin typeface="+mj-lt"/>
              </a:rPr>
              <a:t>Appui lors de consultances </a:t>
            </a:r>
          </a:p>
          <a:p>
            <a:pPr marL="285750" indent="-285750">
              <a:buFont typeface="Arial" panose="020B0604020202020204" pitchFamily="34" charset="0"/>
              <a:buChar char="•"/>
            </a:pPr>
            <a:r>
              <a:rPr lang="fr-FR">
                <a:latin typeface="+mj-lt"/>
              </a:rPr>
              <a:t>Appui possible lors des phases de recrutement de vos Responsables DEV</a:t>
            </a:r>
          </a:p>
        </p:txBody>
      </p:sp>
    </p:spTree>
    <p:extLst>
      <p:ext uri="{BB962C8B-B14F-4D97-AF65-F5344CB8AC3E}">
        <p14:creationId xmlns:p14="http://schemas.microsoft.com/office/powerpoint/2010/main" val="3145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60559" y="0"/>
            <a:ext cx="241358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sz="half" idx="1"/>
          </p:nvPr>
        </p:nvSpPr>
        <p:spPr>
          <a:xfrm>
            <a:off x="384313" y="1639753"/>
            <a:ext cx="7132906" cy="4843292"/>
          </a:xfrm>
        </p:spPr>
        <p:txBody>
          <a:bodyPr vert="horz" lIns="91440" tIns="45720" rIns="91440" bIns="45720" rtlCol="0" anchor="t">
            <a:normAutofit/>
          </a:bodyPr>
          <a:lstStyle/>
          <a:p>
            <a:pPr marL="0" indent="0" algn="just">
              <a:buNone/>
            </a:pPr>
            <a:r>
              <a:rPr lang="fr-FR" sz="2000">
                <a:solidFill>
                  <a:schemeClr val="bg1"/>
                </a:solidFill>
                <a:latin typeface="Arial"/>
                <a:cs typeface="Arial"/>
              </a:rPr>
              <a:t>Animation d’une communauté de « Développeurs » PULSE avec l’organisation de réunions d’échanges régulières (1 fois / semestre)</a:t>
            </a:r>
            <a:endParaRPr lang="fr-FR" sz="2000">
              <a:solidFill>
                <a:schemeClr val="bg1"/>
              </a:solidFill>
            </a:endParaRPr>
          </a:p>
          <a:p>
            <a:pPr marL="0" indent="0" algn="just">
              <a:buNone/>
            </a:pPr>
            <a:endParaRPr lang="fr-FR" sz="2000">
              <a:solidFill>
                <a:schemeClr val="bg1"/>
              </a:solidFill>
            </a:endParaRPr>
          </a:p>
          <a:p>
            <a:pPr marL="0" indent="0" algn="just">
              <a:buNone/>
            </a:pPr>
            <a:endParaRPr lang="fr-FR" sz="2000">
              <a:solidFill>
                <a:schemeClr val="bg1"/>
              </a:solidFill>
              <a:latin typeface="Arial"/>
              <a:cs typeface="Arial"/>
            </a:endParaRPr>
          </a:p>
          <a:p>
            <a:pPr marL="0" indent="0" algn="just">
              <a:buNone/>
            </a:pPr>
            <a:r>
              <a:rPr lang="fr-FR" sz="2000">
                <a:solidFill>
                  <a:schemeClr val="bg1"/>
                </a:solidFill>
                <a:latin typeface="Arial"/>
                <a:cs typeface="Arial"/>
              </a:rPr>
              <a:t>Partage d’outils </a:t>
            </a:r>
            <a:r>
              <a:rPr lang="fr-FR" sz="2000">
                <a:solidFill>
                  <a:schemeClr val="bg1"/>
                </a:solidFill>
              </a:rPr>
              <a:t>et de supports liés au développement </a:t>
            </a:r>
            <a:r>
              <a:rPr lang="fr-FR" sz="2000">
                <a:solidFill>
                  <a:schemeClr val="bg1"/>
                </a:solidFill>
                <a:latin typeface="Arial"/>
                <a:cs typeface="Arial"/>
              </a:rPr>
              <a:t>sur le </a:t>
            </a:r>
            <a:r>
              <a:rPr lang="fr-FR" sz="2000" err="1">
                <a:solidFill>
                  <a:schemeClr val="bg1"/>
                </a:solidFill>
              </a:rPr>
              <a:t>Sharepoint</a:t>
            </a:r>
            <a:r>
              <a:rPr lang="fr-FR" sz="2000">
                <a:solidFill>
                  <a:schemeClr val="bg1"/>
                </a:solidFill>
              </a:rPr>
              <a:t> commun et sur le g</a:t>
            </a:r>
            <a:r>
              <a:rPr lang="fr-FR" sz="2000">
                <a:solidFill>
                  <a:schemeClr val="bg1"/>
                </a:solidFill>
                <a:latin typeface="Arial"/>
                <a:cs typeface="Arial"/>
              </a:rPr>
              <a:t>roupe Teams dédié </a:t>
            </a:r>
            <a:endParaRPr lang="fr-FR" sz="2000">
              <a:solidFill>
                <a:schemeClr val="bg1"/>
              </a:solidFill>
            </a:endParaRPr>
          </a:p>
          <a:p>
            <a:pPr marL="0" indent="0" algn="just">
              <a:buNone/>
            </a:pPr>
            <a:endParaRPr lang="fr-FR" sz="2000">
              <a:solidFill>
                <a:schemeClr val="bg1"/>
              </a:solidFill>
            </a:endParaRPr>
          </a:p>
          <a:p>
            <a:pPr marL="0" indent="0" algn="just">
              <a:buNone/>
            </a:pPr>
            <a:endParaRPr lang="fr-FR" sz="2000">
              <a:solidFill>
                <a:schemeClr val="bg1"/>
              </a:solidFill>
            </a:endParaRPr>
          </a:p>
          <a:p>
            <a:pPr marL="0" indent="0" algn="just">
              <a:buNone/>
            </a:pPr>
            <a:r>
              <a:rPr lang="fr-FR" sz="2000">
                <a:solidFill>
                  <a:schemeClr val="bg1"/>
                </a:solidFill>
                <a:latin typeface="Arial"/>
                <a:cs typeface="Arial"/>
              </a:rPr>
              <a:t>Organisation de formations à destination des équipes « DEV » (internes / externes </a:t>
            </a:r>
            <a:r>
              <a:rPr lang="fr-FR" sz="2000">
                <a:solidFill>
                  <a:schemeClr val="bg1"/>
                </a:solidFill>
              </a:rPr>
              <a:t>), notamment grâce au Secteur Action Internationale</a:t>
            </a:r>
          </a:p>
        </p:txBody>
      </p:sp>
      <p:sp>
        <p:nvSpPr>
          <p:cNvPr id="3" name="Titre 2"/>
          <p:cNvSpPr>
            <a:spLocks noGrp="1"/>
          </p:cNvSpPr>
          <p:nvPr>
            <p:ph type="title"/>
          </p:nvPr>
        </p:nvSpPr>
        <p:spPr>
          <a:xfrm>
            <a:off x="303917" y="433734"/>
            <a:ext cx="7532277" cy="643060"/>
          </a:xfrm>
        </p:spPr>
        <p:txBody>
          <a:bodyPr>
            <a:normAutofit fontScale="90000"/>
          </a:bodyPr>
          <a:lstStyle/>
          <a:p>
            <a:r>
              <a:rPr lang="fr-FR">
                <a:solidFill>
                  <a:schemeClr val="bg2"/>
                </a:solidFill>
                <a:latin typeface="Arial"/>
                <a:cs typeface="Arial"/>
              </a:rPr>
              <a:t>AXE D'INTERVENTION 2 - FORMATION, OUTILS et ECHANGE DE BONNES PRATIQUES</a:t>
            </a:r>
          </a:p>
        </p:txBody>
      </p:sp>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7</a:t>
            </a:fld>
            <a:endParaRPr lang="fr-FR"/>
          </a:p>
        </p:txBody>
      </p:sp>
      <p:sp>
        <p:nvSpPr>
          <p:cNvPr id="5" name="Rectangle 4"/>
          <p:cNvSpPr/>
          <p:nvPr/>
        </p:nvSpPr>
        <p:spPr>
          <a:xfrm>
            <a:off x="8063243" y="1891274"/>
            <a:ext cx="3625511" cy="46549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a:latin typeface="+mj-lt"/>
              </a:rPr>
              <a:t>2 </a:t>
            </a:r>
            <a:r>
              <a:rPr lang="fr-FR" err="1">
                <a:latin typeface="+mj-lt"/>
              </a:rPr>
              <a:t>PULSessions</a:t>
            </a:r>
            <a:r>
              <a:rPr lang="fr-FR">
                <a:latin typeface="+mj-lt"/>
              </a:rPr>
              <a:t> par an </a:t>
            </a:r>
          </a:p>
        </p:txBody>
      </p:sp>
      <p:sp>
        <p:nvSpPr>
          <p:cNvPr id="6" name="Rectangle 5"/>
          <p:cNvSpPr/>
          <p:nvPr/>
        </p:nvSpPr>
        <p:spPr>
          <a:xfrm>
            <a:off x="8063243" y="3062296"/>
            <a:ext cx="3625511" cy="7334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fr-FR">
                <a:latin typeface="+mj-lt"/>
              </a:rPr>
              <a:t>Boîte à outils actualisée en fonction de vos besoins</a:t>
            </a:r>
          </a:p>
        </p:txBody>
      </p:sp>
      <p:sp>
        <p:nvSpPr>
          <p:cNvPr id="7" name="Rectangle 6"/>
          <p:cNvSpPr/>
          <p:nvPr/>
        </p:nvSpPr>
        <p:spPr>
          <a:xfrm>
            <a:off x="8063242" y="4821263"/>
            <a:ext cx="3629085" cy="11228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fr-FR">
                <a:latin typeface="+mj-lt"/>
              </a:rPr>
              <a:t>Supports de formation thématiques</a:t>
            </a:r>
          </a:p>
          <a:p>
            <a:pPr marL="285750" indent="-285750" algn="just">
              <a:buFont typeface="Arial" panose="020B0604020202020204" pitchFamily="34" charset="0"/>
              <a:buChar char="•"/>
            </a:pPr>
            <a:r>
              <a:rPr lang="fr-FR">
                <a:latin typeface="+mj-lt"/>
              </a:rPr>
              <a:t>Organisation de cycles de formation collectifs (dont Loop)</a:t>
            </a:r>
          </a:p>
        </p:txBody>
      </p:sp>
    </p:spTree>
    <p:extLst>
      <p:ext uri="{BB962C8B-B14F-4D97-AF65-F5344CB8AC3E}">
        <p14:creationId xmlns:p14="http://schemas.microsoft.com/office/powerpoint/2010/main" val="72981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60559" y="0"/>
            <a:ext cx="241358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sz="half" idx="1"/>
          </p:nvPr>
        </p:nvSpPr>
        <p:spPr>
          <a:xfrm>
            <a:off x="463826" y="2014708"/>
            <a:ext cx="5327373" cy="4843292"/>
          </a:xfrm>
        </p:spPr>
        <p:txBody>
          <a:bodyPr>
            <a:normAutofit/>
          </a:bodyPr>
          <a:lstStyle/>
          <a:p>
            <a:pPr marL="0" indent="0" algn="just">
              <a:buNone/>
            </a:pPr>
            <a:r>
              <a:rPr lang="fr-FR" sz="2000">
                <a:solidFill>
                  <a:schemeClr val="bg1"/>
                </a:solidFill>
              </a:rPr>
              <a:t>Appui à la formalisation d’une offre commune </a:t>
            </a:r>
          </a:p>
          <a:p>
            <a:pPr marL="0" indent="0" algn="just">
              <a:buNone/>
            </a:pPr>
            <a:endParaRPr lang="fr-FR" sz="2000">
              <a:solidFill>
                <a:schemeClr val="bg1"/>
              </a:solidFill>
            </a:endParaRPr>
          </a:p>
          <a:p>
            <a:pPr marL="0" indent="0" algn="just">
              <a:buNone/>
            </a:pPr>
            <a:endParaRPr lang="fr-FR" sz="2000">
              <a:solidFill>
                <a:schemeClr val="bg1"/>
              </a:solidFill>
            </a:endParaRPr>
          </a:p>
          <a:p>
            <a:pPr marL="0" indent="0" algn="just">
              <a:buNone/>
            </a:pPr>
            <a:r>
              <a:rPr lang="fr-FR" sz="2000">
                <a:solidFill>
                  <a:schemeClr val="bg1"/>
                </a:solidFill>
              </a:rPr>
              <a:t>Conception et développement de projets conjoints </a:t>
            </a:r>
          </a:p>
          <a:p>
            <a:pPr marL="0" indent="0" algn="just">
              <a:buNone/>
            </a:pPr>
            <a:endParaRPr lang="fr-FR" sz="2000">
              <a:solidFill>
                <a:schemeClr val="bg1"/>
              </a:solidFill>
            </a:endParaRPr>
          </a:p>
          <a:p>
            <a:pPr marL="0" indent="0" algn="just">
              <a:buNone/>
            </a:pPr>
            <a:endParaRPr lang="fr-FR" sz="2000">
              <a:solidFill>
                <a:schemeClr val="bg1"/>
              </a:solidFill>
            </a:endParaRPr>
          </a:p>
          <a:p>
            <a:pPr marL="0" indent="0" algn="just">
              <a:buNone/>
            </a:pPr>
            <a:endParaRPr lang="fr-FR" sz="2000">
              <a:solidFill>
                <a:schemeClr val="bg1"/>
              </a:solidFill>
            </a:endParaRPr>
          </a:p>
        </p:txBody>
      </p:sp>
      <p:sp>
        <p:nvSpPr>
          <p:cNvPr id="3" name="Titre 2"/>
          <p:cNvSpPr>
            <a:spLocks noGrp="1"/>
          </p:cNvSpPr>
          <p:nvPr>
            <p:ph type="title"/>
          </p:nvPr>
        </p:nvSpPr>
        <p:spPr>
          <a:xfrm>
            <a:off x="384313" y="365126"/>
            <a:ext cx="7891940" cy="643060"/>
          </a:xfrm>
        </p:spPr>
        <p:txBody>
          <a:bodyPr>
            <a:normAutofit fontScale="90000"/>
          </a:bodyPr>
          <a:lstStyle/>
          <a:p>
            <a:r>
              <a:rPr lang="fr-FR">
                <a:solidFill>
                  <a:schemeClr val="bg2"/>
                </a:solidFill>
                <a:latin typeface="Arial"/>
                <a:cs typeface="Arial"/>
              </a:rPr>
              <a:t>AXE D'INTERVENTION 3 - MONTAGE DE PROJETS multi-pays</a:t>
            </a:r>
          </a:p>
        </p:txBody>
      </p:sp>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8</a:t>
            </a:fld>
            <a:endParaRPr lang="fr-FR"/>
          </a:p>
        </p:txBody>
      </p:sp>
      <p:sp>
        <p:nvSpPr>
          <p:cNvPr id="5" name="Rectangle 4"/>
          <p:cNvSpPr/>
          <p:nvPr/>
        </p:nvSpPr>
        <p:spPr>
          <a:xfrm>
            <a:off x="6252136" y="1956067"/>
            <a:ext cx="5440192" cy="6913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fr-FR">
                <a:latin typeface="+mj-lt"/>
              </a:rPr>
              <a:t>En lien avec la stratégie de développement PULSE</a:t>
            </a:r>
            <a:endParaRPr lang="fr-FR">
              <a:latin typeface="+mj-lt"/>
              <a:cs typeface="Arial"/>
            </a:endParaRPr>
          </a:p>
        </p:txBody>
      </p:sp>
      <p:sp>
        <p:nvSpPr>
          <p:cNvPr id="6" name="Rectangle 5"/>
          <p:cNvSpPr/>
          <p:nvPr/>
        </p:nvSpPr>
        <p:spPr>
          <a:xfrm>
            <a:off x="6252136" y="3423684"/>
            <a:ext cx="5440192" cy="8119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fr-FR">
                <a:latin typeface="+mj-lt"/>
              </a:rPr>
              <a:t>En fonction des opportunités et des sources de financement (ex : AFD)</a:t>
            </a:r>
            <a:endParaRPr lang="fr-FR">
              <a:latin typeface="+mj-lt"/>
              <a:cs typeface="Arial"/>
            </a:endParaRPr>
          </a:p>
        </p:txBody>
      </p:sp>
    </p:spTree>
    <p:extLst>
      <p:ext uri="{BB962C8B-B14F-4D97-AF65-F5344CB8AC3E}">
        <p14:creationId xmlns:p14="http://schemas.microsoft.com/office/powerpoint/2010/main" val="246153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060559" y="0"/>
            <a:ext cx="241358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contenu 1"/>
          <p:cNvSpPr>
            <a:spLocks noGrp="1"/>
          </p:cNvSpPr>
          <p:nvPr>
            <p:ph sz="half" idx="1"/>
          </p:nvPr>
        </p:nvSpPr>
        <p:spPr>
          <a:xfrm>
            <a:off x="1099093" y="2014708"/>
            <a:ext cx="4612593" cy="4843292"/>
          </a:xfrm>
        </p:spPr>
        <p:txBody>
          <a:bodyPr>
            <a:normAutofit/>
          </a:bodyPr>
          <a:lstStyle/>
          <a:p>
            <a:pPr marL="0" indent="0" algn="just">
              <a:buNone/>
            </a:pPr>
            <a:r>
              <a:rPr lang="fr-FR" sz="1800">
                <a:solidFill>
                  <a:schemeClr val="bg1"/>
                </a:solidFill>
              </a:rPr>
              <a:t>Veille et appui aux efforts de prospection de tout le réseau PULSE</a:t>
            </a:r>
          </a:p>
          <a:p>
            <a:pPr marL="0" indent="0" algn="just">
              <a:buNone/>
            </a:pPr>
            <a:endParaRPr lang="fr-FR" sz="1800">
              <a:solidFill>
                <a:schemeClr val="bg1"/>
              </a:solidFill>
            </a:endParaRPr>
          </a:p>
          <a:p>
            <a:pPr marL="0" indent="0" algn="just">
              <a:buNone/>
            </a:pPr>
            <a:r>
              <a:rPr lang="fr-FR" sz="1800">
                <a:solidFill>
                  <a:schemeClr val="bg1"/>
                </a:solidFill>
              </a:rPr>
              <a:t>Appui à la consolidation de propositions techniques et financières mono-pays</a:t>
            </a:r>
          </a:p>
          <a:p>
            <a:pPr marL="0" indent="0" algn="just">
              <a:buNone/>
            </a:pPr>
            <a:endParaRPr lang="fr-FR" sz="1800">
              <a:solidFill>
                <a:schemeClr val="bg1"/>
              </a:solidFill>
            </a:endParaRPr>
          </a:p>
          <a:p>
            <a:pPr marL="0" indent="0" algn="just">
              <a:buNone/>
            </a:pPr>
            <a:r>
              <a:rPr lang="fr-FR" sz="1800">
                <a:solidFill>
                  <a:schemeClr val="bg1"/>
                </a:solidFill>
              </a:rPr>
              <a:t>Prise du lead sur certaines propositions en cas de surcharge opérationnelle </a:t>
            </a:r>
          </a:p>
          <a:p>
            <a:pPr marL="0" indent="0" algn="just">
              <a:buNone/>
            </a:pPr>
            <a:endParaRPr lang="fr-FR" sz="1800">
              <a:solidFill>
                <a:schemeClr val="bg1"/>
              </a:solidFill>
            </a:endParaRPr>
          </a:p>
          <a:p>
            <a:pPr marL="0" indent="0" algn="just">
              <a:buNone/>
            </a:pPr>
            <a:r>
              <a:rPr lang="fr-FR" sz="1800">
                <a:solidFill>
                  <a:schemeClr val="bg1"/>
                </a:solidFill>
              </a:rPr>
              <a:t>Possibilité d’un appui renforcé du siège en cas d’absence </a:t>
            </a:r>
            <a:r>
              <a:rPr lang="fr-FR" sz="1800" u="sng">
                <a:solidFill>
                  <a:schemeClr val="bg1"/>
                </a:solidFill>
              </a:rPr>
              <a:t>temporaire</a:t>
            </a:r>
            <a:r>
              <a:rPr lang="fr-FR" sz="1800">
                <a:solidFill>
                  <a:schemeClr val="bg1"/>
                </a:solidFill>
              </a:rPr>
              <a:t> d’</a:t>
            </a:r>
            <a:r>
              <a:rPr lang="fr-FR" sz="1800" err="1">
                <a:solidFill>
                  <a:schemeClr val="bg1"/>
                </a:solidFill>
              </a:rPr>
              <a:t>un.e</a:t>
            </a:r>
            <a:r>
              <a:rPr lang="fr-FR" sz="1800">
                <a:solidFill>
                  <a:schemeClr val="bg1"/>
                </a:solidFill>
              </a:rPr>
              <a:t> Responsable DEV pays</a:t>
            </a:r>
          </a:p>
          <a:p>
            <a:pPr marL="0" indent="0" algn="just">
              <a:buNone/>
            </a:pPr>
            <a:endParaRPr lang="fr-FR" sz="1800">
              <a:solidFill>
                <a:schemeClr val="bg1"/>
              </a:solidFill>
            </a:endParaRPr>
          </a:p>
        </p:txBody>
      </p:sp>
      <p:sp>
        <p:nvSpPr>
          <p:cNvPr id="3" name="Titre 2"/>
          <p:cNvSpPr>
            <a:spLocks noGrp="1"/>
          </p:cNvSpPr>
          <p:nvPr>
            <p:ph type="title"/>
          </p:nvPr>
        </p:nvSpPr>
        <p:spPr>
          <a:xfrm>
            <a:off x="384313" y="474098"/>
            <a:ext cx="8385614" cy="643060"/>
          </a:xfrm>
        </p:spPr>
        <p:txBody>
          <a:bodyPr>
            <a:normAutofit fontScale="90000"/>
          </a:bodyPr>
          <a:lstStyle/>
          <a:p>
            <a:r>
              <a:rPr lang="fr-FR">
                <a:solidFill>
                  <a:schemeClr val="bg2"/>
                </a:solidFill>
                <a:latin typeface="Arial"/>
                <a:cs typeface="Arial"/>
              </a:rPr>
              <a:t>AXE D'INTERVENTION 4 - APPUI SUR-MESURE aux efforts de développement « pays »</a:t>
            </a:r>
          </a:p>
        </p:txBody>
      </p:sp>
      <p:sp>
        <p:nvSpPr>
          <p:cNvPr id="4" name="Espace réservé du numéro de diapositive 3"/>
          <p:cNvSpPr>
            <a:spLocks noGrp="1"/>
          </p:cNvSpPr>
          <p:nvPr>
            <p:ph type="sldNum" sz="quarter" idx="12"/>
          </p:nvPr>
        </p:nvSpPr>
        <p:spPr/>
        <p:txBody>
          <a:bodyPr/>
          <a:lstStyle/>
          <a:p>
            <a:fld id="{1C02FC83-8487-B34A-A199-C253FA031690}" type="slidenum">
              <a:rPr lang="fr-FR" dirty="0" smtClean="0"/>
              <a:pPr/>
              <a:t>9</a:t>
            </a:fld>
            <a:endParaRPr lang="fr-FR"/>
          </a:p>
        </p:txBody>
      </p:sp>
      <p:sp>
        <p:nvSpPr>
          <p:cNvPr id="5" name="Rectangle 4"/>
          <p:cNvSpPr/>
          <p:nvPr/>
        </p:nvSpPr>
        <p:spPr>
          <a:xfrm>
            <a:off x="6252136" y="2014708"/>
            <a:ext cx="5440192" cy="5663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fr-FR">
                <a:latin typeface="+mj-lt"/>
              </a:rPr>
              <a:t>Opportunités entrées sur LOOP (Salesforce) par PULSE / doublées d’un mail à court terme</a:t>
            </a:r>
          </a:p>
        </p:txBody>
      </p:sp>
      <p:sp>
        <p:nvSpPr>
          <p:cNvPr id="6" name="Rectangle 5"/>
          <p:cNvSpPr/>
          <p:nvPr/>
        </p:nvSpPr>
        <p:spPr>
          <a:xfrm>
            <a:off x="6252136" y="3030279"/>
            <a:ext cx="5440192" cy="6379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a:latin typeface="+mj-lt"/>
              </a:rPr>
              <a:t>Appui au cadrage, à la construction de consortiums, relectures, etc.</a:t>
            </a:r>
          </a:p>
        </p:txBody>
      </p:sp>
      <p:sp>
        <p:nvSpPr>
          <p:cNvPr id="7" name="Triangle isocèle 6"/>
          <p:cNvSpPr/>
          <p:nvPr/>
        </p:nvSpPr>
        <p:spPr>
          <a:xfrm>
            <a:off x="308223" y="1809095"/>
            <a:ext cx="500840" cy="3950834"/>
          </a:xfrm>
          <a:prstGeom prst="triangle">
            <a:avLst>
              <a:gd name="adj" fmla="val 55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isocèle 7"/>
          <p:cNvSpPr/>
          <p:nvPr/>
        </p:nvSpPr>
        <p:spPr>
          <a:xfrm rot="10800000">
            <a:off x="195786" y="5759929"/>
            <a:ext cx="725714" cy="5405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252136" y="4117488"/>
            <a:ext cx="5440192" cy="57024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a:latin typeface="+mj-lt"/>
              </a:rPr>
              <a:t>Pilotage de réponses </a:t>
            </a:r>
          </a:p>
        </p:txBody>
      </p:sp>
      <p:sp>
        <p:nvSpPr>
          <p:cNvPr id="11" name="Rectangle 10"/>
          <p:cNvSpPr/>
          <p:nvPr/>
        </p:nvSpPr>
        <p:spPr>
          <a:xfrm>
            <a:off x="6252136" y="5116719"/>
            <a:ext cx="5440192" cy="6432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err="1">
                <a:latin typeface="+mj-lt"/>
              </a:rPr>
              <a:t>Staffing</a:t>
            </a:r>
            <a:r>
              <a:rPr lang="fr-FR">
                <a:latin typeface="+mj-lt"/>
              </a:rPr>
              <a:t> du siège sur le pilotage de l’effort de développement de certaines entités pays. </a:t>
            </a:r>
          </a:p>
        </p:txBody>
      </p:sp>
    </p:spTree>
    <p:extLst>
      <p:ext uri="{BB962C8B-B14F-4D97-AF65-F5344CB8AC3E}">
        <p14:creationId xmlns:p14="http://schemas.microsoft.com/office/powerpoint/2010/main" val="1485960717"/>
      </p:ext>
    </p:extLst>
  </p:cSld>
  <p:clrMapOvr>
    <a:masterClrMapping/>
  </p:clrMapOvr>
</p:sld>
</file>

<file path=ppt/theme/theme1.xml><?xml version="1.0" encoding="utf-8"?>
<a:theme xmlns:a="http://schemas.openxmlformats.org/drawingml/2006/main" name="Thème Office">
  <a:themeElements>
    <a:clrScheme name="Pulse">
      <a:dk1>
        <a:srgbClr val="000000"/>
      </a:dk1>
      <a:lt1>
        <a:srgbClr val="FFFFFF"/>
      </a:lt1>
      <a:dk2>
        <a:srgbClr val="003F63"/>
      </a:dk2>
      <a:lt2>
        <a:srgbClr val="E7573E"/>
      </a:lt2>
      <a:accent1>
        <a:srgbClr val="B80058"/>
      </a:accent1>
      <a:accent2>
        <a:srgbClr val="D8003E"/>
      </a:accent2>
      <a:accent3>
        <a:srgbClr val="64891D"/>
      </a:accent3>
      <a:accent4>
        <a:srgbClr val="FFA000"/>
      </a:accent4>
      <a:accent5>
        <a:srgbClr val="007183"/>
      </a:accent5>
      <a:accent6>
        <a:srgbClr val="00A5A3"/>
      </a:accent6>
      <a:hlink>
        <a:srgbClr val="E7573E"/>
      </a:hlink>
      <a:folHlink>
        <a:srgbClr val="003F6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54BFC7ECC49B4990247B8A81164068" ma:contentTypeVersion="8" ma:contentTypeDescription="Crée un document." ma:contentTypeScope="" ma:versionID="683c4862beda74d5c3de6b4737d05ec7">
  <xsd:schema xmlns:xsd="http://www.w3.org/2001/XMLSchema" xmlns:xs="http://www.w3.org/2001/XMLSchema" xmlns:p="http://schemas.microsoft.com/office/2006/metadata/properties" xmlns:ns2="b5778881-5351-4a93-9784-67217203632d" targetNamespace="http://schemas.microsoft.com/office/2006/metadata/properties" ma:root="true" ma:fieldsID="3f036e657e211a8eb56af1dc06efdb4d" ns2:_="">
    <xsd:import namespace="b5778881-5351-4a93-9784-67217203632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778881-5351-4a93-9784-6721720363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87F1D0-9C5E-4768-B475-2CEE10212309}">
  <ds:schemaRefs>
    <ds:schemaRef ds:uri="http://schemas.microsoft.com/sharepoint/v3/contenttype/forms"/>
  </ds:schemaRefs>
</ds:datastoreItem>
</file>

<file path=customXml/itemProps2.xml><?xml version="1.0" encoding="utf-8"?>
<ds:datastoreItem xmlns:ds="http://schemas.openxmlformats.org/officeDocument/2006/customXml" ds:itemID="{7C4951AD-F34F-44AD-A856-ED42D22D9CBB}">
  <ds:schemaRefs>
    <ds:schemaRef ds:uri="ddb7f621-2961-410f-9157-c44f60139402"/>
    <ds:schemaRef ds:uri="fb8352e4-a67a-4951-b565-9f26cc7040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3855B91-00D2-49A5-A367-C609B96A3418}"/>
</file>

<file path=docProps/app.xml><?xml version="1.0" encoding="utf-8"?>
<Properties xmlns="http://schemas.openxmlformats.org/officeDocument/2006/extended-properties" xmlns:vt="http://schemas.openxmlformats.org/officeDocument/2006/docPropsVTypes">
  <Application>Microsoft Office PowerPoint</Application>
  <PresentationFormat>Grand écran</PresentationFormat>
  <Slides>26</Slides>
  <Notes>7</Notes>
  <HiddenSlides>0</HiddenSlide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Thème Office</vt:lpstr>
      <vt:lpstr>Présentation PowerPoint</vt:lpstr>
      <vt:lpstr>Des modes opératoires : pourquoi faire ? </vt:lpstr>
      <vt:lpstr>Process clés du sai / cadre juridique</vt:lpstr>
      <vt:lpstr>Quel APPUI du Pôle DEVELOPPEMENT ?</vt:lpstr>
      <vt:lpstr>Présentation PowerPoint</vt:lpstr>
      <vt:lpstr>AXE d'INTERVENTION 1 -  formalisation d’une stratégie de développement </vt:lpstr>
      <vt:lpstr>AXE D'INTERVENTION 2 - FORMATION, OUTILS et ECHANGE DE BONNES PRATIQUES</vt:lpstr>
      <vt:lpstr>AXE D'INTERVENTION 3 - MONTAGE DE PROJETS multi-pays</vt:lpstr>
      <vt:lpstr>AXE D'INTERVENTION 4 - APPUI SUR-MESURE aux efforts de développement « pays »</vt:lpstr>
      <vt:lpstr>Quel processus de validation des opportunités ?</vt:lpstr>
      <vt:lpstr>Présentation PowerPoint</vt:lpstr>
      <vt:lpstr>Présentation PowerPoint</vt:lpstr>
      <vt:lpstr>Présentation PowerPoint</vt:lpstr>
      <vt:lpstr>4 CAS DE FIGURE QUI NECESSITENT LA VALIDATION DU SIEGE AU STADE DE LA QUALIFICATION</vt:lpstr>
      <vt:lpstr>Présentation PowerPoint</vt:lpstr>
      <vt:lpstr>Présentation PowerPoint</vt:lpstr>
      <vt:lpstr>Présentation PowerPoint</vt:lpstr>
      <vt:lpstr>Présentation PowerPoint</vt:lpstr>
      <vt:lpstr>Quels sont les principes clés à respecter?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la présentation</dc:title>
  <dc:subject/>
  <dc:creator>Guillaume Brazeau</dc:creator>
  <cp:keywords/>
  <dc:description/>
  <cp:revision>5</cp:revision>
  <dcterms:created xsi:type="dcterms:W3CDTF">2020-10-23T11:34:36Z</dcterms:created>
  <dcterms:modified xsi:type="dcterms:W3CDTF">2024-10-21T14:09:48Z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0x0101009354BFC7ECC49B4990247B8A81164068</vt:lpwstr>
  </property>
  <property fmtid="{D5CDD505-2E9C-101B-9397-08002B2CF9AE}" pid="3" name="MediaServiceImageTags">
    <vt:lpwstr/>
  </property>
</Properties>
</file>