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6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5470C-DB32-E34D-87C4-49B7751E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58BE22-9E4A-D149-AF16-C83822C8A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787AC4-4DE8-D249-9A37-94D29385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8102-0FBF-E44C-BAED-ED49E51000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45E794-A9D4-AE4E-AE0E-39814439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8A534F-C64C-4D4F-9B3F-C8A87501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C24-D29B-9043-A786-A6C0156DE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8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8A756-DB52-D74A-B2EC-09CC1CF1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10935C-0777-DA4F-96AF-F4AA0BE50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F9D7C2-594F-184F-8804-B97E9B9B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8102-0FBF-E44C-BAED-ED49E51000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F7EF4-3902-734E-A6A8-E30C0C8E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56C27-500A-AE48-BA99-6BBB5CB9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C24-D29B-9043-A786-A6C0156DE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8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27A3A2-BB2B-D948-BF0C-C9ADFFF02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728C3B-46C3-7B42-B416-6B3954164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044B51-534B-5C4F-BB52-26F3AAD2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8102-0FBF-E44C-BAED-ED49E51000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93FA6-1A6B-A14F-A4D5-952B551B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380B5B-3D60-314C-9AB3-02A8383D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C24-D29B-9043-A786-A6C0156DE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79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4E05D-10CC-AB4D-9D0D-F28EC0F4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E22B0-4614-AF47-9A8B-D5C29A13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E6A4C-D38B-914F-B5B7-337BC643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8102-0FBF-E44C-BAED-ED49E51000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77D90-010A-B441-ACAB-BAD5FFB6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F9394-43B9-674F-BFF5-4FA5B28C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C24-D29B-9043-A786-A6C0156DE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92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3B80E-650C-0541-8A5C-1AC00317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F33E1-C738-7444-9D86-068C3A7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78348-30A2-D147-BEBD-06B98A90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8102-0FBF-E44C-BAED-ED49E51000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90C01-9FE3-FC4D-8E9C-BDE745DB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CBC7A-4AEC-5842-BD04-25614D41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C24-D29B-9043-A786-A6C0156DE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41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F83DD-C375-494E-8780-968F6BD8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B52FB-1755-1B43-BFE6-C9CF56D77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E126E6-1A4E-A243-9BDE-197AE536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C3D90E-ABAA-2546-8F14-B3485D4E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8102-0FBF-E44C-BAED-ED49E51000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030BCC-AA18-914E-81FF-29142F30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C95C95-0697-0246-9384-1C33331D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C24-D29B-9043-A786-A6C0156DE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90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4A215-7271-054B-BD4A-6087A198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329341-350B-D84E-BA9A-5264CFA6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C59406-6625-1647-B82D-888C43F6E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A562BB-7ABD-2243-9885-554A5EAFA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D5426B-5DFE-1A45-9828-63FBB2A8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1A931F-730B-5745-8479-8A00BD71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8102-0FBF-E44C-BAED-ED49E51000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B708D7-3266-FB4E-AB79-4F743787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2192C1-C666-4C44-9853-68632D7B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C24-D29B-9043-A786-A6C0156DE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5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7B402-DB4A-184D-9DF1-F40E00C8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64242C-022C-3B4E-A665-88A7A25F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8102-0FBF-E44C-BAED-ED49E51000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0E3F7F-965B-D546-859A-397EF174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F26B61-EFD1-E94E-93F8-3E453E6F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C24-D29B-9043-A786-A6C0156DE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67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5F26AC-5E6C-0146-877F-40A6BA8F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8102-0FBF-E44C-BAED-ED49E51000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A64AFA-F498-024C-BFEC-BA4A4C72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48CE5D-ADAF-8E43-9C22-8C23F211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C24-D29B-9043-A786-A6C0156DE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84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1197A-21EB-2D45-A752-9E670DFB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79C80-A58F-0B47-9698-8EBD0D53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4E5CA6-2D47-454B-B63A-03448BAAD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369F63-B48F-A149-A481-F260907D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8102-0FBF-E44C-BAED-ED49E51000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FA6952-B2CF-174B-A3F9-AA1D1B7A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984056-6AD1-0D46-B1C8-0EA76747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C24-D29B-9043-A786-A6C0156DE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54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1186A-71A7-B741-AF31-1A19F786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BE5B86-5DC1-504B-A73F-EF29AD604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210C14-43FF-0741-942A-1DD6C9D3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423F2E-7AFC-3440-B0C9-8C9BB8A8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8102-0FBF-E44C-BAED-ED49E51000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6D7D5F-F863-C641-BB7A-422260CA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1DF6ED-6A0B-3647-A01B-8DAD4F89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C24-D29B-9043-A786-A6C0156DE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18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CC07D2-6E4B-D947-B149-933B4081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CD7C0F-3A2A-B548-B54B-F8BFF2A28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0B83AE-FF5C-2C43-8B65-23C9DDCFF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8102-0FBF-E44C-BAED-ED49E51000C3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14A37-FB93-A84F-8479-0354F4C1C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5A2BF5-F34A-8944-AF55-74E21016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4C24-D29B-9043-A786-A6C0156DE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3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C98EB-60D3-8D4A-AE41-09BB8F81B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DFG#2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8C5A77-A99A-E945-9DA9-03DB6635A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39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C496DE-98BB-924C-96FC-EAB1821A11A8}"/>
              </a:ext>
            </a:extLst>
          </p:cNvPr>
          <p:cNvSpPr txBox="1"/>
          <p:nvPr/>
        </p:nvSpPr>
        <p:spPr>
          <a:xfrm>
            <a:off x="461158" y="574157"/>
            <a:ext cx="1455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Data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978365-9AAE-F74C-9B99-A1FCE23CD697}"/>
              </a:ext>
            </a:extLst>
          </p:cNvPr>
          <p:cNvSpPr txBox="1"/>
          <p:nvPr/>
        </p:nvSpPr>
        <p:spPr>
          <a:xfrm>
            <a:off x="558140" y="2503714"/>
            <a:ext cx="937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DF0F8A-FBD0-EB41-B4E5-984A44C773F8}"/>
              </a:ext>
            </a:extLst>
          </p:cNvPr>
          <p:cNvSpPr txBox="1"/>
          <p:nvPr/>
        </p:nvSpPr>
        <p:spPr>
          <a:xfrm>
            <a:off x="461158" y="3932113"/>
            <a:ext cx="1758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Prise de décision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BC06E88-ADF1-5348-9A36-755236524095}"/>
              </a:ext>
            </a:extLst>
          </p:cNvPr>
          <p:cNvCxnSpPr>
            <a:cxnSpLocks/>
          </p:cNvCxnSpPr>
          <p:nvPr/>
        </p:nvCxnSpPr>
        <p:spPr>
          <a:xfrm>
            <a:off x="1930443" y="729734"/>
            <a:ext cx="1825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1A62800-6561-BE44-8AA0-DC8B1E0F815A}"/>
              </a:ext>
            </a:extLst>
          </p:cNvPr>
          <p:cNvSpPr txBox="1"/>
          <p:nvPr/>
        </p:nvSpPr>
        <p:spPr>
          <a:xfrm>
            <a:off x="3755694" y="545068"/>
            <a:ext cx="2300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Organisation de la </a:t>
            </a:r>
            <a:r>
              <a:rPr lang="fr-FR" dirty="0" err="1"/>
              <a:t>bdd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DC22D1-EBE8-8545-98AF-E5931DECA2EE}"/>
              </a:ext>
            </a:extLst>
          </p:cNvPr>
          <p:cNvSpPr txBox="1"/>
          <p:nvPr/>
        </p:nvSpPr>
        <p:spPr>
          <a:xfrm>
            <a:off x="3755694" y="931614"/>
            <a:ext cx="2300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extraction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BDAAF1-0FC2-9E4A-83C6-F7D4F40E7FB6}"/>
              </a:ext>
            </a:extLst>
          </p:cNvPr>
          <p:cNvSpPr txBox="1"/>
          <p:nvPr/>
        </p:nvSpPr>
        <p:spPr>
          <a:xfrm>
            <a:off x="3852387" y="2503714"/>
            <a:ext cx="2851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Présentation des 1° analyses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C2C3DB-5E1F-C149-B9C8-7FE1D54CF904}"/>
              </a:ext>
            </a:extLst>
          </p:cNvPr>
          <p:cNvSpPr txBox="1"/>
          <p:nvPr/>
        </p:nvSpPr>
        <p:spPr>
          <a:xfrm>
            <a:off x="3852387" y="2888374"/>
            <a:ext cx="2851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Vs. </a:t>
            </a:r>
            <a:r>
              <a:rPr lang="fr-FR" dirty="0" err="1"/>
              <a:t>Clinician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sens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66891F-048D-5446-B98E-C5CB057D5615}"/>
              </a:ext>
            </a:extLst>
          </p:cNvPr>
          <p:cNvSpPr txBox="1"/>
          <p:nvPr/>
        </p:nvSpPr>
        <p:spPr>
          <a:xfrm>
            <a:off x="4601939" y="3932113"/>
            <a:ext cx="1758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Prise de décision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0C03C29-7E0C-E140-A5E9-BCE11E344C1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95704" y="2679865"/>
            <a:ext cx="2356683" cy="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A8CF117-FDF6-3043-9915-568AEC6C4764}"/>
              </a:ext>
            </a:extLst>
          </p:cNvPr>
          <p:cNvCxnSpPr>
            <a:cxnSpLocks/>
          </p:cNvCxnSpPr>
          <p:nvPr/>
        </p:nvCxnSpPr>
        <p:spPr>
          <a:xfrm>
            <a:off x="2219973" y="4075814"/>
            <a:ext cx="2356683" cy="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48C2BB6-F041-6A4A-A9C8-A413B6BB7ED7}"/>
              </a:ext>
            </a:extLst>
          </p:cNvPr>
          <p:cNvSpPr txBox="1"/>
          <p:nvPr/>
        </p:nvSpPr>
        <p:spPr>
          <a:xfrm>
            <a:off x="7127998" y="2495199"/>
            <a:ext cx="285110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Topologie des données</a:t>
            </a:r>
          </a:p>
          <a:p>
            <a:r>
              <a:rPr lang="fr-FR" dirty="0"/>
              <a:t>corrélation</a:t>
            </a:r>
          </a:p>
          <a:p>
            <a:r>
              <a:rPr lang="fr-FR" dirty="0"/>
              <a:t>colinéarité</a:t>
            </a:r>
          </a:p>
        </p:txBody>
      </p:sp>
    </p:spTree>
    <p:extLst>
      <p:ext uri="{BB962C8B-B14F-4D97-AF65-F5344CB8AC3E}">
        <p14:creationId xmlns:p14="http://schemas.microsoft.com/office/powerpoint/2010/main" val="372714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9BEF002-117B-5248-907A-7FB329BB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71" y="874815"/>
            <a:ext cx="10405462" cy="54428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2549924-11A8-ED43-BFEA-7A604A804249}"/>
              </a:ext>
            </a:extLst>
          </p:cNvPr>
          <p:cNvSpPr txBox="1"/>
          <p:nvPr/>
        </p:nvSpPr>
        <p:spPr>
          <a:xfrm>
            <a:off x="2576945" y="225631"/>
            <a:ext cx="726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Prise de décision d’extubation en fin de chirurgie</a:t>
            </a:r>
          </a:p>
        </p:txBody>
      </p:sp>
    </p:spTree>
    <p:extLst>
      <p:ext uri="{BB962C8B-B14F-4D97-AF65-F5344CB8AC3E}">
        <p14:creationId xmlns:p14="http://schemas.microsoft.com/office/powerpoint/2010/main" val="132757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A133A6-6329-A743-9C6B-7C60FB32C3BB}"/>
              </a:ext>
            </a:extLst>
          </p:cNvPr>
          <p:cNvSpPr/>
          <p:nvPr/>
        </p:nvSpPr>
        <p:spPr>
          <a:xfrm>
            <a:off x="245423" y="1114923"/>
            <a:ext cx="10715501" cy="442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dirty="0"/>
              <a:t>1/ récupérer les infos sur la prise de décision réelle </a:t>
            </a:r>
          </a:p>
          <a:p>
            <a:pPr>
              <a:lnSpc>
                <a:spcPct val="200000"/>
              </a:lnSpc>
            </a:pPr>
            <a:r>
              <a:rPr lang="fr-FR" sz="2400" dirty="0"/>
              <a:t>2/identifier les variables de la base intégrées dans l'arbre </a:t>
            </a:r>
          </a:p>
          <a:p>
            <a:pPr>
              <a:lnSpc>
                <a:spcPct val="200000"/>
              </a:lnSpc>
            </a:pPr>
            <a:r>
              <a:rPr lang="fr-FR" sz="2400" dirty="0"/>
              <a:t>3/ vérifier si la décision finale réelle correspond à ce que l'arbre préconisait </a:t>
            </a:r>
          </a:p>
          <a:p>
            <a:pPr>
              <a:lnSpc>
                <a:spcPct val="200000"/>
              </a:lnSpc>
            </a:pPr>
            <a:r>
              <a:rPr lang="fr-FR" sz="2400" dirty="0"/>
              <a:t>4/réfléchir à des scénarios concurrents/améliorés (intégrant des paramètres que notre analyse identifie comme relevant et qui n'étaient pas identifiés explicitement dans l'arbre)</a:t>
            </a:r>
          </a:p>
        </p:txBody>
      </p:sp>
    </p:spTree>
    <p:extLst>
      <p:ext uri="{BB962C8B-B14F-4D97-AF65-F5344CB8AC3E}">
        <p14:creationId xmlns:p14="http://schemas.microsoft.com/office/powerpoint/2010/main" val="126571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C496DE-98BB-924C-96FC-EAB1821A11A8}"/>
              </a:ext>
            </a:extLst>
          </p:cNvPr>
          <p:cNvSpPr txBox="1"/>
          <p:nvPr/>
        </p:nvSpPr>
        <p:spPr>
          <a:xfrm>
            <a:off x="558140" y="890649"/>
            <a:ext cx="1614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ECMO </a:t>
            </a:r>
            <a:r>
              <a:rPr lang="fr-FR" dirty="0" err="1"/>
              <a:t>weaning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978365-9AAE-F74C-9B99-A1FCE23CD697}"/>
              </a:ext>
            </a:extLst>
          </p:cNvPr>
          <p:cNvSpPr txBox="1"/>
          <p:nvPr/>
        </p:nvSpPr>
        <p:spPr>
          <a:xfrm>
            <a:off x="558140" y="2503714"/>
            <a:ext cx="13864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iNO</a:t>
            </a:r>
            <a:r>
              <a:rPr lang="fr-FR" dirty="0"/>
              <a:t> </a:t>
            </a:r>
            <a:r>
              <a:rPr lang="fr-FR" dirty="0" err="1"/>
              <a:t>weaning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DF0F8A-FBD0-EB41-B4E5-984A44C773F8}"/>
              </a:ext>
            </a:extLst>
          </p:cNvPr>
          <p:cNvSpPr txBox="1"/>
          <p:nvPr/>
        </p:nvSpPr>
        <p:spPr>
          <a:xfrm>
            <a:off x="461158" y="3932113"/>
            <a:ext cx="13608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MV </a:t>
            </a:r>
            <a:r>
              <a:rPr lang="fr-FR" dirty="0" err="1"/>
              <a:t>weaning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692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C496DE-98BB-924C-96FC-EAB1821A11A8}"/>
              </a:ext>
            </a:extLst>
          </p:cNvPr>
          <p:cNvSpPr txBox="1"/>
          <p:nvPr/>
        </p:nvSpPr>
        <p:spPr>
          <a:xfrm>
            <a:off x="558140" y="890649"/>
            <a:ext cx="1614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ECMO </a:t>
            </a:r>
            <a:r>
              <a:rPr lang="fr-FR" dirty="0" err="1"/>
              <a:t>weaning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978365-9AAE-F74C-9B99-A1FCE23CD697}"/>
              </a:ext>
            </a:extLst>
          </p:cNvPr>
          <p:cNvSpPr txBox="1"/>
          <p:nvPr/>
        </p:nvSpPr>
        <p:spPr>
          <a:xfrm>
            <a:off x="558140" y="2503714"/>
            <a:ext cx="13864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iNO</a:t>
            </a:r>
            <a:r>
              <a:rPr lang="fr-FR" dirty="0"/>
              <a:t> </a:t>
            </a:r>
            <a:r>
              <a:rPr lang="fr-FR" dirty="0" err="1"/>
              <a:t>weaning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DF0F8A-FBD0-EB41-B4E5-984A44C773F8}"/>
              </a:ext>
            </a:extLst>
          </p:cNvPr>
          <p:cNvSpPr txBox="1"/>
          <p:nvPr/>
        </p:nvSpPr>
        <p:spPr>
          <a:xfrm>
            <a:off x="461158" y="3932113"/>
            <a:ext cx="13608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MV </a:t>
            </a:r>
            <a:r>
              <a:rPr lang="fr-FR" dirty="0" err="1"/>
              <a:t>weaning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CD8C5-A75A-EE43-A661-9ACCDF39F7AD}"/>
              </a:ext>
            </a:extLst>
          </p:cNvPr>
          <p:cNvSpPr/>
          <p:nvPr/>
        </p:nvSpPr>
        <p:spPr>
          <a:xfrm>
            <a:off x="5256810" y="458895"/>
            <a:ext cx="6096000" cy="29238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- PAM (PAS + 2 x PAD)/3 &gt; 60 </a:t>
            </a:r>
            <a:r>
              <a:rPr lang="fr-FR" dirty="0" err="1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mmHg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 et NORADRENALINE &lt; 1mg/h (pas d'ADRENALINE)</a:t>
            </a:r>
            <a:endParaRPr lang="fr-FR" dirty="0">
              <a:effectLst/>
            </a:endParaRPr>
          </a:p>
          <a:p>
            <a:pPr>
              <a:spcAft>
                <a:spcPts val="1200"/>
              </a:spcAft>
            </a:pP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- ECMO flow &lt; 1L/min (info non disponible)</a:t>
            </a:r>
            <a:endParaRPr lang="fr-FR" dirty="0">
              <a:effectLst/>
            </a:endParaRPr>
          </a:p>
          <a:p>
            <a:pPr>
              <a:spcAft>
                <a:spcPts val="1200"/>
              </a:spcAft>
            </a:pP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- PaO2/FiO2 ratio &gt; 200 </a:t>
            </a:r>
            <a:r>
              <a:rPr lang="fr-FR" dirty="0" err="1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with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 FiO2 = 50%</a:t>
            </a:r>
            <a:endParaRPr lang="fr-FR" dirty="0">
              <a:effectLst/>
            </a:endParaRPr>
          </a:p>
          <a:p>
            <a:pPr>
              <a:spcAft>
                <a:spcPts val="1200"/>
              </a:spcAft>
            </a:pP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- diminution des PAP (s/m/d) -&gt; regarder l'évolution des PAP (</a:t>
            </a:r>
            <a:r>
              <a:rPr lang="fr-FR" dirty="0" err="1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Evolution_PAP</a:t>
            </a:r>
            <a:r>
              <a:rPr lang="fr-FR" u="sng" dirty="0" err="1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XXX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) : la diminution est un </a:t>
            </a:r>
            <a:r>
              <a:rPr lang="fr-FR" dirty="0" err="1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élement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 positif </a:t>
            </a:r>
            <a:endParaRPr lang="fr-FR" dirty="0">
              <a:effectLst/>
            </a:endParaRPr>
          </a:p>
          <a:p>
            <a:pPr>
              <a:spcAft>
                <a:spcPts val="1200"/>
              </a:spcAft>
            </a:pP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- regarder dans les commentaires de l'</a:t>
            </a:r>
            <a:r>
              <a:rPr lang="fr-FR" dirty="0" err="1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echocardiographie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transoesophagienne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Examen_Echographique</a:t>
            </a:r>
            <a:r>
              <a:rPr lang="fr-FR" u="sng" dirty="0" err="1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XXX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) : </a:t>
            </a:r>
            <a:endParaRPr lang="fr-FR" dirty="0">
              <a:effectLst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BC06E88-ADF1-5348-9A36-755236524095}"/>
              </a:ext>
            </a:extLst>
          </p:cNvPr>
          <p:cNvCxnSpPr>
            <a:stCxn id="2" idx="3"/>
          </p:cNvCxnSpPr>
          <p:nvPr/>
        </p:nvCxnSpPr>
        <p:spPr>
          <a:xfrm>
            <a:off x="2172749" y="1075315"/>
            <a:ext cx="3084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21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C496DE-98BB-924C-96FC-EAB1821A11A8}"/>
              </a:ext>
            </a:extLst>
          </p:cNvPr>
          <p:cNvSpPr txBox="1"/>
          <p:nvPr/>
        </p:nvSpPr>
        <p:spPr>
          <a:xfrm>
            <a:off x="558140" y="890649"/>
            <a:ext cx="1614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ECMO </a:t>
            </a:r>
            <a:r>
              <a:rPr lang="fr-FR" dirty="0" err="1"/>
              <a:t>weaning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978365-9AAE-F74C-9B99-A1FCE23CD697}"/>
              </a:ext>
            </a:extLst>
          </p:cNvPr>
          <p:cNvSpPr txBox="1"/>
          <p:nvPr/>
        </p:nvSpPr>
        <p:spPr>
          <a:xfrm>
            <a:off x="558140" y="2503714"/>
            <a:ext cx="13864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iNO</a:t>
            </a:r>
            <a:r>
              <a:rPr lang="fr-FR" dirty="0"/>
              <a:t> </a:t>
            </a:r>
            <a:r>
              <a:rPr lang="fr-FR" dirty="0" err="1"/>
              <a:t>weaning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DF0F8A-FBD0-EB41-B4E5-984A44C773F8}"/>
              </a:ext>
            </a:extLst>
          </p:cNvPr>
          <p:cNvSpPr txBox="1"/>
          <p:nvPr/>
        </p:nvSpPr>
        <p:spPr>
          <a:xfrm>
            <a:off x="461158" y="3932113"/>
            <a:ext cx="13608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MV </a:t>
            </a:r>
            <a:r>
              <a:rPr lang="fr-FR" dirty="0" err="1"/>
              <a:t>weaning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BC06E88-ADF1-5348-9A36-755236524095}"/>
              </a:ext>
            </a:extLst>
          </p:cNvPr>
          <p:cNvCxnSpPr>
            <a:cxnSpLocks/>
          </p:cNvCxnSpPr>
          <p:nvPr/>
        </p:nvCxnSpPr>
        <p:spPr>
          <a:xfrm>
            <a:off x="1944610" y="2678484"/>
            <a:ext cx="3084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8ECBFF0-A8E9-894B-A158-F4C75CB692E2}"/>
              </a:ext>
            </a:extLst>
          </p:cNvPr>
          <p:cNvSpPr/>
          <p:nvPr/>
        </p:nvSpPr>
        <p:spPr>
          <a:xfrm>
            <a:off x="5028671" y="2147009"/>
            <a:ext cx="6096000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- augmentation du rapport PaO2/FiO2 ou de la SpO2</a:t>
            </a:r>
            <a:endParaRPr lang="fr-FR" dirty="0">
              <a:effectLst/>
            </a:endParaRPr>
          </a:p>
          <a:p>
            <a:pPr>
              <a:spcAft>
                <a:spcPts val="1200"/>
              </a:spcAft>
            </a:pP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- diminution des PAP (s/m/d) -&gt; regarder l'évolution des PAP (</a:t>
            </a:r>
            <a:r>
              <a:rPr lang="fr-FR" dirty="0" err="1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Evolution_PAP</a:t>
            </a:r>
            <a:r>
              <a:rPr lang="fr-FR" u="sng" dirty="0" err="1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XXX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) : la diminution est un </a:t>
            </a:r>
            <a:r>
              <a:rPr lang="fr-FR" dirty="0" err="1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élement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 positif</a:t>
            </a:r>
            <a:endParaRPr lang="fr-FR" dirty="0">
              <a:effectLst/>
            </a:endParaRPr>
          </a:p>
          <a:p>
            <a:pPr>
              <a:spcAft>
                <a:spcPts val="1200"/>
              </a:spcAft>
            </a:pP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- regarder dans les commentaires de l'</a:t>
            </a:r>
            <a:r>
              <a:rPr lang="fr-FR" dirty="0" err="1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echocardiographie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transoesophagienne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Examen_Echographique</a:t>
            </a:r>
            <a:r>
              <a:rPr lang="fr-FR" u="sng" dirty="0" err="1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XXX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) :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895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C496DE-98BB-924C-96FC-EAB1821A11A8}"/>
              </a:ext>
            </a:extLst>
          </p:cNvPr>
          <p:cNvSpPr txBox="1"/>
          <p:nvPr/>
        </p:nvSpPr>
        <p:spPr>
          <a:xfrm>
            <a:off x="558140" y="890649"/>
            <a:ext cx="1614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ECMO </a:t>
            </a:r>
            <a:r>
              <a:rPr lang="fr-FR" dirty="0" err="1"/>
              <a:t>weaning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978365-9AAE-F74C-9B99-A1FCE23CD697}"/>
              </a:ext>
            </a:extLst>
          </p:cNvPr>
          <p:cNvSpPr txBox="1"/>
          <p:nvPr/>
        </p:nvSpPr>
        <p:spPr>
          <a:xfrm>
            <a:off x="558140" y="2503714"/>
            <a:ext cx="13864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iNO</a:t>
            </a:r>
            <a:r>
              <a:rPr lang="fr-FR" dirty="0"/>
              <a:t> </a:t>
            </a:r>
            <a:r>
              <a:rPr lang="fr-FR" dirty="0" err="1"/>
              <a:t>weaning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DF0F8A-FBD0-EB41-B4E5-984A44C773F8}"/>
              </a:ext>
            </a:extLst>
          </p:cNvPr>
          <p:cNvSpPr txBox="1"/>
          <p:nvPr/>
        </p:nvSpPr>
        <p:spPr>
          <a:xfrm>
            <a:off x="461158" y="3932113"/>
            <a:ext cx="13608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MV </a:t>
            </a:r>
            <a:r>
              <a:rPr lang="fr-FR" dirty="0" err="1"/>
              <a:t>weaning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BC06E88-ADF1-5348-9A36-755236524095}"/>
              </a:ext>
            </a:extLst>
          </p:cNvPr>
          <p:cNvCxnSpPr>
            <a:cxnSpLocks/>
          </p:cNvCxnSpPr>
          <p:nvPr/>
        </p:nvCxnSpPr>
        <p:spPr>
          <a:xfrm>
            <a:off x="1821980" y="4115399"/>
            <a:ext cx="3084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9221FEF-0271-294F-B3E2-A1D732502A4F}"/>
              </a:ext>
            </a:extLst>
          </p:cNvPr>
          <p:cNvSpPr/>
          <p:nvPr/>
        </p:nvSpPr>
        <p:spPr>
          <a:xfrm>
            <a:off x="4906041" y="3613727"/>
            <a:ext cx="6096000" cy="26468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- patient </a:t>
            </a:r>
            <a:r>
              <a:rPr lang="fr-FR" dirty="0" err="1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Tºc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 &gt; 36ºc </a:t>
            </a:r>
            <a:endParaRPr lang="fr-FR" dirty="0">
              <a:effectLst/>
            </a:endParaRPr>
          </a:p>
          <a:p>
            <a:pPr>
              <a:spcAft>
                <a:spcPts val="1200"/>
              </a:spcAft>
            </a:pP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- </a:t>
            </a:r>
            <a:r>
              <a:rPr lang="fr-FR" dirty="0" err="1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décurarisé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 TOF &gt; 90%</a:t>
            </a:r>
            <a:endParaRPr lang="fr-FR" dirty="0">
              <a:effectLst/>
            </a:endParaRPr>
          </a:p>
          <a:p>
            <a:pPr>
              <a:spcAft>
                <a:spcPts val="1200"/>
              </a:spcAft>
            </a:pP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- hémostase clinique et biologique satisfaisante</a:t>
            </a:r>
            <a:endParaRPr lang="fr-FR" dirty="0">
              <a:effectLst/>
            </a:endParaRPr>
          </a:p>
          <a:p>
            <a:pPr>
              <a:spcAft>
                <a:spcPts val="1200"/>
              </a:spcAft>
            </a:pP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- stabilité hémodynamique (PAM (PAS + 2 x PAD)/3 &gt; 60 </a:t>
            </a:r>
            <a:r>
              <a:rPr lang="fr-FR" dirty="0" err="1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mmHg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 et NORADRENALINE &lt; 1mg/h (pas d'ADRENALINE), </a:t>
            </a:r>
            <a:r>
              <a:rPr lang="fr-FR" dirty="0" err="1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lactatémie</a:t>
            </a: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 &lt; 2mmol/L)</a:t>
            </a:r>
            <a:endParaRPr lang="fr-FR" dirty="0">
              <a:effectLst/>
            </a:endParaRPr>
          </a:p>
          <a:p>
            <a:pPr>
              <a:spcAft>
                <a:spcPts val="1200"/>
              </a:spcAft>
            </a:pPr>
            <a:r>
              <a:rPr lang="fr-FR" dirty="0">
                <a:solidFill>
                  <a:srgbClr val="000000"/>
                </a:solidFill>
                <a:latin typeface="Times Roman" pitchFamily="2" charset="0"/>
                <a:cs typeface="Times Roman" pitchFamily="2" charset="0"/>
              </a:rPr>
              <a:t>- rapport PaO2/FiO2 &gt; 300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5535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326</Words>
  <Application>Microsoft Macintosh PowerPoint</Application>
  <PresentationFormat>Grand écran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Grande</vt:lpstr>
      <vt:lpstr>Times Roman</vt:lpstr>
      <vt:lpstr>Thème Office</vt:lpstr>
      <vt:lpstr>DFG#2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DFG#2</dc:title>
  <dc:creator>antoine roux</dc:creator>
  <cp:lastModifiedBy>Yanni Benoît IYEZE</cp:lastModifiedBy>
  <cp:revision>5</cp:revision>
  <dcterms:created xsi:type="dcterms:W3CDTF">2018-10-31T18:00:21Z</dcterms:created>
  <dcterms:modified xsi:type="dcterms:W3CDTF">2018-11-02T09:26:26Z</dcterms:modified>
</cp:coreProperties>
</file>