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75" r:id="rId7"/>
    <p:sldId id="276" r:id="rId8"/>
    <p:sldId id="284" r:id="rId9"/>
    <p:sldId id="277" r:id="rId10"/>
    <p:sldId id="281" r:id="rId11"/>
    <p:sldId id="280" r:id="rId12"/>
    <p:sldId id="260" r:id="rId13"/>
    <p:sldId id="283" r:id="rId14"/>
  </p:sldIdLst>
  <p:sldSz cx="9144000" cy="5143500" type="screen16x9"/>
  <p:notesSz cx="6858000" cy="9144000"/>
  <p:embeddedFontLs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Caveat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4B8AE3-D090-4CCA-824D-42F049DF1A84}">
  <a:tblStyle styleId="{DC4B8AE3-D090-4CCA-824D-42F049DF1A8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5EC76B7-3C76-47B7-87AC-552672180F2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4999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43fe60da1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543fe60da1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3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43fe60da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543fe60da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73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43fe60da1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43fe60da1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63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9f42625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49f42625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80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43fe60da1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543fe60da1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28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3fe60da1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543fe60da1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gives a sense of increment allowing values to be derived.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Delete rain today and tomorrow, go more in depth into wind, what was the problem, why didnt you just want to one hot encode or represent as a linear discrete feature?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If I had more time, I would use Long and Latitude, use zipcode, something to relate distance another. I used one-hot-enocding to save time, however I acknowledge there could potential improvements.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207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frick/Thinkful_desk/blob/master/unit3/unit3_supervised_learning_CAPSTONE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sphyg/weather-dataset-rattle-package#weatherAUS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1020900"/>
            <a:ext cx="8520600" cy="1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 smtClean="0">
                <a:solidFill>
                  <a:schemeClr val="tx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Pothole and Road Surface Irregularity Detector</a:t>
            </a:r>
            <a:endParaRPr dirty="0">
              <a:solidFill>
                <a:schemeClr val="tx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3258808"/>
            <a:ext cx="85206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i="1" dirty="0">
                <a:solidFill>
                  <a:schemeClr val="accent6">
                    <a:lumMod val="50000"/>
                  </a:schemeClr>
                </a:solidFill>
                <a:latin typeface="Caveat"/>
                <a:ea typeface="Caveat"/>
                <a:cs typeface="Caveat"/>
                <a:sym typeface="Caveat"/>
              </a:rPr>
              <a:t>Saheed  A.Tijani, </a:t>
            </a:r>
            <a:r>
              <a:rPr lang="en" b="1" i="1" dirty="0" smtClean="0">
                <a:solidFill>
                  <a:schemeClr val="accent6">
                    <a:lumMod val="50000"/>
                  </a:schemeClr>
                </a:solidFill>
                <a:latin typeface="Caveat"/>
                <a:ea typeface="Caveat"/>
                <a:cs typeface="Caveat"/>
                <a:sym typeface="Caveat"/>
              </a:rPr>
              <a:t>May</a:t>
            </a:r>
            <a:r>
              <a:rPr lang="en" b="1" i="1" dirty="0" smtClean="0">
                <a:solidFill>
                  <a:schemeClr val="accent6">
                    <a:lumMod val="50000"/>
                  </a:schemeClr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" b="1" i="1" dirty="0">
                <a:solidFill>
                  <a:schemeClr val="accent6">
                    <a:lumMod val="50000"/>
                  </a:schemeClr>
                </a:solidFill>
                <a:latin typeface="Caveat"/>
                <a:ea typeface="Caveat"/>
                <a:cs typeface="Caveat"/>
                <a:sym typeface="Caveat"/>
              </a:rPr>
              <a:t>2019</a:t>
            </a:r>
            <a:endParaRPr b="1" i="1" dirty="0">
              <a:solidFill>
                <a:schemeClr val="accent6">
                  <a:lumMod val="50000"/>
                </a:schemeClr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6851100" y="0"/>
            <a:ext cx="22929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Data Science @ Thinkful</a:t>
            </a:r>
            <a:endParaRPr sz="14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0" y="4759200"/>
            <a:ext cx="57507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The full Jupyter note for this project is available </a:t>
            </a:r>
            <a:r>
              <a:rPr lang="en" sz="14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here</a:t>
            </a:r>
            <a:endParaRPr sz="1400" b="1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body" idx="1"/>
          </p:nvPr>
        </p:nvSpPr>
        <p:spPr>
          <a:xfrm>
            <a:off x="311700" y="716224"/>
            <a:ext cx="8520600" cy="3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GB" sz="1600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I will be including a regression model to localise the detected potholes going forward.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endParaRPr sz="16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GB" sz="1600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I will also have a go </a:t>
            </a:r>
            <a:r>
              <a:rPr lang="en-GB" sz="1600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with other vision library like </a:t>
            </a:r>
            <a:r>
              <a:rPr lang="en-GB" sz="1600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othe</a:t>
            </a:r>
            <a:r>
              <a:rPr lang="en-GB" sz="1600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r YOLOv3 from localization to solve the same problem.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endParaRPr sz="16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GB" sz="1600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The data set has a complex set which I did not really utilize in this project, I will like to have a go with in the future.</a:t>
            </a:r>
            <a:endParaRPr sz="16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16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34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Conclusion and Areas of Further Improvement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53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xfrm>
            <a:off x="1397284" y="2250041"/>
            <a:ext cx="62158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tx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Thank you … </a:t>
            </a:r>
            <a:endParaRPr dirty="0">
              <a:solidFill>
                <a:schemeClr val="tx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408" y="767648"/>
            <a:ext cx="2876550" cy="216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98" y="438149"/>
            <a:ext cx="2847975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674" y="2845760"/>
            <a:ext cx="2886075" cy="2152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50" y="1490662"/>
            <a:ext cx="2857500" cy="2162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907" y="2598276"/>
            <a:ext cx="28670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6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311700" y="234122"/>
            <a:ext cx="8520600" cy="101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chemeClr val="accent3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Objective: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Predict the presence of potholes and irregularities on road surfaces.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" dirty="0">
                <a:latin typeface="Open Sans"/>
                <a:ea typeface="Open Sans"/>
                <a:cs typeface="Open Sans"/>
                <a:sym typeface="Open Sans"/>
              </a:rPr>
            </a:b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311700" y="1245145"/>
            <a:ext cx="8520600" cy="379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800" dirty="0">
                <a:solidFill>
                  <a:schemeClr val="accent2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Why do this?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Below are some use cases of this </a:t>
            </a:r>
            <a:r>
              <a:rPr lang="en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this project: </a:t>
            </a:r>
            <a:endParaRPr dirty="0" smtClean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Vehicle insurance – to aid premium calculation</a:t>
            </a:r>
            <a:endParaRPr dirty="0" smtClean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GB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Road network maintenance – Government Agencies</a:t>
            </a:r>
            <a:endParaRPr dirty="0" smtClean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Autonomous vehicle vision</a:t>
            </a:r>
            <a:endParaRPr dirty="0" smtClean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311700" y="9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About the Dataset:</a:t>
            </a:r>
            <a:endParaRPr dirty="0">
              <a:solidFill>
                <a:schemeClr val="accent2">
                  <a:lumMod val="5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157587" y="886433"/>
            <a:ext cx="8520600" cy="3819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Data was created in an computer vision academic research in South Africa.</a:t>
            </a:r>
            <a: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It consists of about 4000 positive (with potholes) and negative (no potholes) images with full annotation.</a:t>
            </a:r>
            <a: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GB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The data was grouped into simplex and complex </a:t>
            </a:r>
            <a:r>
              <a:rPr lang="en-GB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sets</a:t>
            </a:r>
            <a:r>
              <a:rPr lang="en-GB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, I have used the simplex sets in this project</a:t>
            </a:r>
            <a:endParaRPr dirty="0">
              <a:solidFill>
                <a:schemeClr val="bg1"/>
              </a:solidFill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dirty="0"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See more details about data and it’s source </a:t>
            </a:r>
            <a:r>
              <a:rPr lang="en" sz="12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here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1235265" y="0"/>
            <a:ext cx="63036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 smtClean="0">
                <a:solidFill>
                  <a:schemeClr val="tx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dirty="0" smtClean="0">
                <a:solidFill>
                  <a:schemeClr val="tx2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amples of Data set with Labels</a:t>
            </a:r>
            <a:endParaRPr dirty="0">
              <a:solidFill>
                <a:schemeClr val="tx2">
                  <a:lumMod val="7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0" name="Picture 6" descr="https://lh4.googleusercontent.com/CYkQzuHrbU-UWsrFFdTN9VgOY-my3uEYrx3MpSIUi5snSWf0E2jqfyWFhJq0XwxS-vZduhmlKvRc-KddTevPEN5rusY-kztxjyMPZBZOnRdAZwjPQ5f-7MH_bHWaefG3Q530YkH1pY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02" y="647272"/>
            <a:ext cx="8172017" cy="44217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300669" y="770882"/>
            <a:ext cx="620683" cy="230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positive</a:t>
            </a:r>
            <a:endParaRPr lang="en-GB" sz="9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0668" y="3702091"/>
            <a:ext cx="652743" cy="230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chemeClr val="accent6">
                    <a:lumMod val="50000"/>
                  </a:schemeClr>
                </a:solidFill>
              </a:rPr>
              <a:t>negative</a:t>
            </a:r>
            <a:endParaRPr lang="en-GB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1344" y="3701182"/>
            <a:ext cx="620683" cy="230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positive</a:t>
            </a:r>
            <a:endParaRPr lang="en-GB" sz="9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4159" y="3713543"/>
            <a:ext cx="620683" cy="230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positive</a:t>
            </a:r>
            <a:endParaRPr lang="en-GB" sz="9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6132" y="2247660"/>
            <a:ext cx="652743" cy="230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chemeClr val="accent6">
                    <a:lumMod val="50000"/>
                  </a:schemeClr>
                </a:solidFill>
              </a:rPr>
              <a:t>negative</a:t>
            </a:r>
            <a:endParaRPr lang="en-GB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53781" y="2247660"/>
            <a:ext cx="652743" cy="230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accent6">
                    <a:lumMod val="50000"/>
                  </a:schemeClr>
                </a:solidFill>
              </a:rPr>
              <a:t>negative</a:t>
            </a:r>
            <a:endParaRPr lang="en-GB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90036" y="2247660"/>
            <a:ext cx="652743" cy="230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00" b="1">
                <a:solidFill>
                  <a:srgbClr val="FF0000"/>
                </a:solidFill>
              </a:defRPr>
            </a:lvl1pPr>
          </a:lstStyle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negative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63970" y="770882"/>
            <a:ext cx="620683" cy="230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positive</a:t>
            </a:r>
            <a:endParaRPr lang="en-GB" sz="9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4195" y="770882"/>
            <a:ext cx="620683" cy="230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positive</a:t>
            </a:r>
            <a:endParaRPr lang="en-GB" sz="9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0141" y="473738"/>
            <a:ext cx="76802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7025721" y="470761"/>
            <a:ext cx="76802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4299979" y="462054"/>
            <a:ext cx="76802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489469" y="2080731"/>
            <a:ext cx="7795191" cy="176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636414" y="3545937"/>
            <a:ext cx="7795191" cy="176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Model Training Report – Loss and Accuracy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6" name="Picture 8" descr="https://lh4.googleusercontent.com/NiyDDQPUw2mFvgAlCLe-POP26KvxXzMIOpvV1-L71k_3By3nYKhqhiDKB9Bc6peWppN3-FsUrbhu_Cowlof0c_5niylw5ASnT39f2MQ6wR6eDfXYzhuI0DJMOpoebZfmxFc6ftL35g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6" y="1129078"/>
            <a:ext cx="4274288" cy="3446023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34390"/>
              </p:ext>
            </p:extLst>
          </p:nvPr>
        </p:nvGraphicFramePr>
        <p:xfrm>
          <a:off x="4380614" y="790829"/>
          <a:ext cx="4657060" cy="3784271"/>
        </p:xfrm>
        <a:graphic>
          <a:graphicData uri="http://schemas.openxmlformats.org/drawingml/2006/table">
            <a:tbl>
              <a:tblPr>
                <a:tableStyleId>{DC4B8AE3-D090-4CCA-824D-42F049DF1A84}</a:tableStyleId>
              </a:tblPr>
              <a:tblGrid>
                <a:gridCol w="931412"/>
                <a:gridCol w="993081"/>
                <a:gridCol w="1020726"/>
                <a:gridCol w="1010093"/>
                <a:gridCol w="701748"/>
              </a:tblGrid>
              <a:tr h="3853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epoch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Train</a:t>
                      </a:r>
                      <a:r>
                        <a:rPr lang="en-GB" sz="12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Loss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Valid </a:t>
                      </a:r>
                      <a:r>
                        <a:rPr lang="en-GB" sz="1200" b="1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Loss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Accuracy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9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0.125914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0.116769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0.950125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07:00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9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0.119732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0.117049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0.952618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07:07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9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0.101055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0.132218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0.950125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06:58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9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0.102475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0.106862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0.961347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07:04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9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0.089593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0.122064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0.956359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07:02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9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0.086159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0.114964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0.957606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07:07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9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0.075728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0.113984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0.953865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07:05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9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0.089039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0.102409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0.958853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07:09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9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0.080956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0.097645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0.957606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07:04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9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0.076529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0.106949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0.956359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07:07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89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0.073915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0.098528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0.957606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07:09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326" y="800822"/>
            <a:ext cx="42742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Training/Test losses after 40 epochs</a:t>
            </a:r>
            <a:endParaRPr lang="en-GB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0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443" y="-4344"/>
            <a:ext cx="8520600" cy="572700"/>
          </a:xfrm>
        </p:spPr>
        <p:txBody>
          <a:bodyPr/>
          <a:lstStyle/>
          <a:p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Model’s Accuracy and Confusion Matrix - training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078" name="Picture 6" descr="https://lh5.googleusercontent.com/l4dQdGnNradNnZ8JwCvfnHUEhApUxeOiuI6acuRx7MDALtkHaKT7OOd5Cd1DZ7LC0OKmeNYv63LwLXXbJasOvTBHTLEswWYQWoCl6FN5a0D84VxrPLyQT_ex1u28BgOOq5hZhWgZU2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36" y="829341"/>
            <a:ext cx="4239041" cy="3774558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</p:pic>
      <p:pic>
        <p:nvPicPr>
          <p:cNvPr id="3084" name="Picture 12" descr="https://lh3.googleusercontent.com/JpEIK49rzLUtcSwOUQ7dtJqmLWYENiNNXAsv-87v27DLFYqhV905we50PxriRKiOi6Tm6RmAt2nPMPVvVA21ruixXeLRJY_-fDyWibrMtizBWmu86EWD38nCt_39sJb7G4MZBdU58C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941" y="829341"/>
            <a:ext cx="4332102" cy="377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7315200" y="1222742"/>
            <a:ext cx="0" cy="262624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5400000">
            <a:off x="6538971" y="2405058"/>
            <a:ext cx="18389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rgbClr val="00FF00"/>
                </a:solidFill>
              </a:rPr>
              <a:t>Stabilizing after 24 epochs</a:t>
            </a:r>
            <a:endParaRPr lang="en-GB" sz="11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s://lh6.googleusercontent.com/bfMdMBaN0il3NpoGfUAtxRJkPS9aiUoVHkydxW5FHVVUl3VbiE2ahXLYnzeMpMEELarAxX0wdJjebYYDKPE-AniDGbXSA2uZO0DzonP-kx7sf4mRvAA9S86tscdDLlpTV-YtdeGd39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2700"/>
            <a:ext cx="8686800" cy="45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Model Output – Ground Truth Vs Prediction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8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s://lh5.googleusercontent.com/6o4ya7w8gB1m1-3rk6iexw6itWMW2AX6osgNtxmiclXJuDSIBHM0WVB_zezIxRTDSCMg9U9R3_Ydw-oi7ny_iZGrp9ko9oeav8FoS1eS2Qw9uiGCzIFZsoHWbS3fmns2SE6k2NHFYz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" y="127591"/>
            <a:ext cx="9033594" cy="501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94075" y="127591"/>
            <a:ext cx="3965944" cy="1275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50" y="0"/>
            <a:ext cx="8520600" cy="572700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Top losses – prediction/actual/loss/probability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9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32" y="0"/>
            <a:ext cx="8520600" cy="572700"/>
          </a:xfrm>
        </p:spPr>
        <p:txBody>
          <a:bodyPr/>
          <a:lstStyle/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Model Testing – Test set and Google Images 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162;p32"/>
          <p:cNvSpPr txBox="1"/>
          <p:nvPr/>
        </p:nvSpPr>
        <p:spPr>
          <a:xfrm>
            <a:off x="202019" y="698817"/>
            <a:ext cx="4216764" cy="3052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050" b="1" dirty="0" smtClean="0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Test Set - Accuracy: 100%, Loss: 0.0487 </a:t>
            </a:r>
            <a:endParaRPr sz="1050" b="1" i="0" u="none" strike="noStrike" cap="none" dirty="0">
              <a:solidFill>
                <a:srgbClr val="C7C7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05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05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05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05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rgbClr val="000000"/>
              </a:solidFill>
              <a:highlight>
                <a:srgbClr val="FFFFFF"/>
              </a:highlight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05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05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148" name="Picture 4" descr="https://lh6.googleusercontent.com/6BV4RqqpINjHSXta9dJmPA7nDNHLOGX1pxwePuhzZKv6gH0mVWZubuxvJQvNEMmY8ELn4JOyI77nYOUU0kajk8saWzjoT5-8NmT-ehe_n3HiIWG-z9L8ANsuodawjN5s-ZqwXiU7Z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93128"/>
            <a:ext cx="4429419" cy="381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19008" y="1004080"/>
            <a:ext cx="620683" cy="230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positive</a:t>
            </a:r>
            <a:endParaRPr lang="en-GB" sz="9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013" y="1004080"/>
            <a:ext cx="652743" cy="230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92D050"/>
                </a:solidFill>
              </a:rPr>
              <a:t>negative</a:t>
            </a:r>
            <a:endParaRPr lang="en-GB" sz="900" b="1" dirty="0"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37677" y="2903995"/>
            <a:ext cx="652743" cy="230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92D050"/>
                </a:solidFill>
              </a:rPr>
              <a:t>negative</a:t>
            </a:r>
            <a:endParaRPr lang="en-GB" sz="900" b="1" dirty="0">
              <a:solidFill>
                <a:srgbClr val="92D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534" y="2903995"/>
            <a:ext cx="652743" cy="230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92D050"/>
                </a:solidFill>
              </a:rPr>
              <a:t>negative</a:t>
            </a:r>
            <a:endParaRPr lang="en-GB" sz="900" b="1" dirty="0">
              <a:solidFill>
                <a:srgbClr val="92D050"/>
              </a:solidFill>
            </a:endParaRPr>
          </a:p>
        </p:txBody>
      </p:sp>
      <p:pic>
        <p:nvPicPr>
          <p:cNvPr id="6150" name="Picture 6" descr="https://lh3.googleusercontent.com/gkC0fZnx8FhkyZORLpMcbbAgoaTor10srKpUnf3YB-GKzBX3ZYgagaPeLxd0df2zznou17mu0ZXwHjByg8AR5T8eKnA9cFLDuXcZRZN1JRzYq_xAjK8mAIuUvRJI9Xsi2XPsi1QWKq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01" y="896999"/>
            <a:ext cx="4725214" cy="384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29419" y="990369"/>
            <a:ext cx="620683" cy="230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positive</a:t>
            </a:r>
            <a:endParaRPr lang="en-GB" sz="9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837" y="1238107"/>
            <a:ext cx="620683" cy="230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positive</a:t>
            </a:r>
            <a:endParaRPr lang="en-GB" sz="9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4836" y="2874695"/>
            <a:ext cx="620683" cy="230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positive</a:t>
            </a:r>
            <a:endParaRPr lang="en-GB" sz="9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9419" y="2910200"/>
            <a:ext cx="620683" cy="2308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positive</a:t>
            </a:r>
            <a:endParaRPr lang="en-GB" sz="900" b="1" dirty="0">
              <a:solidFill>
                <a:srgbClr val="FF0000"/>
              </a:solidFill>
            </a:endParaRPr>
          </a:p>
        </p:txBody>
      </p:sp>
      <p:sp>
        <p:nvSpPr>
          <p:cNvPr id="19" name="Google Shape;162;p32"/>
          <p:cNvSpPr txBox="1"/>
          <p:nvPr/>
        </p:nvSpPr>
        <p:spPr>
          <a:xfrm>
            <a:off x="4450684" y="698818"/>
            <a:ext cx="4445414" cy="3052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050" b="1" dirty="0" smtClean="0">
                <a:solidFill>
                  <a:srgbClr val="C7C7C7"/>
                </a:solidFill>
                <a:latin typeface="Courier New"/>
                <a:ea typeface="Courier New"/>
                <a:cs typeface="Courier New"/>
                <a:sym typeface="Courier New"/>
              </a:rPr>
              <a:t>Google Set - Accuracy: 100%, Loss: 0.0487 </a:t>
            </a:r>
            <a:endParaRPr sz="1050" b="1" i="0" u="none" strike="noStrike" cap="none" dirty="0">
              <a:solidFill>
                <a:srgbClr val="C7C7C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05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05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05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05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rgbClr val="000000"/>
              </a:solidFill>
              <a:highlight>
                <a:srgbClr val="FFFFFF"/>
              </a:highlight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05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05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418783" y="698817"/>
            <a:ext cx="0" cy="3915713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4232" y="2787037"/>
            <a:ext cx="3563128" cy="1169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5050102" y="2788344"/>
            <a:ext cx="3563128" cy="1169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14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9892</TotalTime>
  <Words>379</Words>
  <Application>Microsoft Office PowerPoint</Application>
  <PresentationFormat>On-screen Show (16:9)</PresentationFormat>
  <Paragraphs>132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Courier New</vt:lpstr>
      <vt:lpstr>Open Sans</vt:lpstr>
      <vt:lpstr>Caveat</vt:lpstr>
      <vt:lpstr>Noto Sans Symbols</vt:lpstr>
      <vt:lpstr>Arial</vt:lpstr>
      <vt:lpstr>Simple Dark</vt:lpstr>
      <vt:lpstr>Simple Dark</vt:lpstr>
      <vt:lpstr>Pothole and Road Surface Irregularity Detector</vt:lpstr>
      <vt:lpstr>Objective: Predict the presence of potholes and irregularities on road surfaces. </vt:lpstr>
      <vt:lpstr>About the Dataset:</vt:lpstr>
      <vt:lpstr>Samples of Data set with Labels</vt:lpstr>
      <vt:lpstr>Model Training Report – Loss and Accuracy</vt:lpstr>
      <vt:lpstr>Model’s Accuracy and Confusion Matrix - training</vt:lpstr>
      <vt:lpstr>Model Output – Ground Truth Vs Prediction</vt:lpstr>
      <vt:lpstr>Top losses – prediction/actual/loss/probability</vt:lpstr>
      <vt:lpstr>Model Testing – Test set and Google Images </vt:lpstr>
      <vt:lpstr>PowerPoint Presentation</vt:lpstr>
      <vt:lpstr>Thank you …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it Rain Tomorrow in Australia?</dc:title>
  <dc:creator>user</dc:creator>
  <cp:lastModifiedBy>Tijani Saheed</cp:lastModifiedBy>
  <cp:revision>57</cp:revision>
  <dcterms:modified xsi:type="dcterms:W3CDTF">2019-06-03T03:00:01Z</dcterms:modified>
</cp:coreProperties>
</file>