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Caveat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B8AE3-D090-4CCA-824D-42F049DF1A84}">
  <a:tblStyle styleId="{DC4B8AE3-D090-4CCA-824D-42F049DF1A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5EC76B7-3C76-47B7-87AC-552672180F2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499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3fe60da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543fe60da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3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3fe60da1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543fe60da1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7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3fe60da1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543fe60da1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3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3fe60da1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43fe60da1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7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3fe60da1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43fe60da1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37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3fe60da1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43fe60da1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67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3fe60da1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43fe60da1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26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3fe60da1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43fe60da1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00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3fe60da1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43fe60da1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854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3fe60da1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43fe60da1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01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3fe60da1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43fe60da1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62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3fe60da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543fe60da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3fe60da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43fe60da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9f42625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49f42625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80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3fe60da1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543fe60da1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gives a sense of increment allowing values to be derived.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Delete rain today and tomorrow, go more in depth into wind, what was the problem, why didnt you just want to one hot encode or represent as a linear discrete feature?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I had more time, I would use Long and Latitude, use zipcode, something to relate distance another. I used one-hot-enocding to save time, however I acknowledge there could potential improvements.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07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3fe60da1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543fe60da1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1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3fe60da1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543fe60da1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6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9f4262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49f4262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4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3fe60da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543fe60da1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4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frick/Thinkful_desk/blob/master/unit3/unit3_supervised_learning_CAPSTONE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frick/Thinkful_desk/blob/master/unit3/unit3_supervised_learning_CAPSTONE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phyg/weather-dataset-rattle-package#weatherAU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020900"/>
            <a:ext cx="85206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it Rain Tomorrow in Australia?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48175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i="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Saheed  A.Tijani, Feb. 2019</a:t>
            </a:r>
            <a:endParaRPr b="1" i="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851100" y="0"/>
            <a:ext cx="22929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Data Science @ Thinkful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0" y="4759200"/>
            <a:ext cx="57507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The full Jupyter note for this project is available 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1400" b="1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6900" y="-189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Tuned Gradient Boost Model Scores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" name="Google Shape;181;p34"/>
          <p:cNvGraphicFramePr/>
          <p:nvPr/>
        </p:nvGraphicFramePr>
        <p:xfrm>
          <a:off x="123954" y="5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{45EC76B7-3C76-47B7-87AC-552672180F25}</a:tableStyleId>
              </a:tblPr>
              <a:tblGrid>
                <a:gridCol w="2635975"/>
                <a:gridCol w="995800"/>
                <a:gridCol w="1326950"/>
                <a:gridCol w="1387875"/>
                <a:gridCol w="1168425"/>
                <a:gridCol w="1360675"/>
              </a:tblGrid>
              <a:tr h="45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Learning_rate(l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_rate)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accuracy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cv_mean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cv_std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AUC_score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5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0.8645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0.8859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0.9063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5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0.01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0.8657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0.8880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0.0020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0.9088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2045075"/>
            <a:ext cx="4370025" cy="268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875" y="2045075"/>
            <a:ext cx="4370025" cy="268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34"/>
          <p:cNvSpPr txBox="1"/>
          <p:nvPr/>
        </p:nvSpPr>
        <p:spPr>
          <a:xfrm>
            <a:off x="5930750" y="3626200"/>
            <a:ext cx="2695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Best Model Scores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270136" y="8417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Comparison - Logistic Regression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0" name="Google Shape;190;p35"/>
          <p:cNvGraphicFramePr/>
          <p:nvPr/>
        </p:nvGraphicFramePr>
        <p:xfrm>
          <a:off x="386702" y="1434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{45EC76B7-3C76-47B7-87AC-552672180F25}</a:tableStyleId>
              </a:tblPr>
              <a:tblGrid>
                <a:gridCol w="1735550"/>
                <a:gridCol w="1413175"/>
                <a:gridCol w="1524000"/>
                <a:gridCol w="1579425"/>
                <a:gridCol w="1316175"/>
              </a:tblGrid>
              <a:tr h="37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Reg. parameter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accuracy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cv_maean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cv_std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AUC_score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7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0.8220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0.8370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0.8406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7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0.010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0.8435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0.8603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0.8618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57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0.100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0.8485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0.8682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0.8492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57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0.8497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0.8712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0.8718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57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10.000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0.8499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0.8716</a:t>
                      </a: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5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100.000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0.8499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0.8716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1" name="Google Shape;191;p35"/>
          <p:cNvSpPr txBox="1"/>
          <p:nvPr/>
        </p:nvSpPr>
        <p:spPr>
          <a:xfrm>
            <a:off x="251100" y="601454"/>
            <a:ext cx="8435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Open Sans"/>
                <a:ea typeface="Open Sans"/>
                <a:cs typeface="Open Sans"/>
                <a:sym typeface="Open Sans"/>
              </a:rPr>
              <a:t>Running the data through </a:t>
            </a:r>
            <a:r>
              <a:rPr lang="en">
                <a:solidFill>
                  <a:srgbClr val="E8E8E8"/>
                </a:solidFill>
                <a:latin typeface="Open Sans"/>
                <a:ea typeface="Open Sans"/>
                <a:cs typeface="Open Sans"/>
                <a:sym typeface="Open Sans"/>
              </a:rPr>
              <a:t>Logistic</a:t>
            </a:r>
            <a:r>
              <a:rPr lang="en" sz="1400" b="0" i="0" u="none" strike="noStrike" cap="none">
                <a:solidFill>
                  <a:srgbClr val="E8E8E8"/>
                </a:solidFill>
                <a:latin typeface="Open Sans"/>
                <a:ea typeface="Open Sans"/>
                <a:cs typeface="Open Sans"/>
                <a:sym typeface="Open Sans"/>
              </a:rPr>
              <a:t> Regression, the model performed worse than BGM. The accuracy scores peaked at 0.8499 with c=10.  </a:t>
            </a:r>
            <a:endParaRPr sz="1400" b="0" i="0" u="none" strike="noStrike" cap="none">
              <a:solidFill>
                <a:srgbClr val="E8E8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75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Areas of Future Improvement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>
            <a:off x="311700" y="982046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Further work could be done around feature engineering. For example, location could be converted into coordinates(i.e latitude and longitude) of weather stations rather than encoding as dummies.</a:t>
            </a:r>
            <a:br>
              <a:rPr lang="en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Introducing elements of time and trends such as seasonality. For example we could dummify the time of day and the season of the year from when an observation was recorded.</a:t>
            </a:r>
            <a:br>
              <a:rPr lang="en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 could try more advanced models like Neural Networks.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22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Thank you for your time….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22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185240" y="301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Navigating the Jupyter Notebook:</a:t>
            </a:r>
            <a:endParaRPr/>
          </a:p>
        </p:txBody>
      </p:sp>
      <p:sp>
        <p:nvSpPr>
          <p:cNvPr id="213" name="Google Shape;213;p39"/>
          <p:cNvSpPr txBox="1"/>
          <p:nvPr/>
        </p:nvSpPr>
        <p:spPr>
          <a:xfrm>
            <a:off x="171475" y="743676"/>
            <a:ext cx="6951000" cy="4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[1 - 3] – Tools and Dataset importation</a:t>
            </a:r>
            <a:b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[4 – 17] – Initial Data Exploration and Fixing Nans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[18 – 32] – Feature Engineering and Further Data Exploration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[19 – 34] – Data Preparation and Ground Work for Modelling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[62 – 65] – Baseline Models and Evaluation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[66 – 72] – Hyper Parameter Tuning – GBM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[67 – 72] – Tuned GBM Model and Evaluation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In [73 – 77] – Model comparison – Logistic Regression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here</a:t>
            </a:r>
            <a:r>
              <a:rPr lang="en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9E9E9"/>
                </a:solidFill>
                <a:latin typeface="Courier New"/>
                <a:ea typeface="Courier New"/>
                <a:cs typeface="Courier New"/>
                <a:sym typeface="Courier New"/>
              </a:rPr>
              <a:t>for the GitHub link to the Jupyter notebook</a:t>
            </a:r>
            <a:r>
              <a:rPr lang="en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165374" y="0"/>
            <a:ext cx="8813255" cy="5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Missing values – white strands indicate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missing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375" y="610750"/>
            <a:ext cx="8291851" cy="36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165375" y="4477425"/>
            <a:ext cx="8721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Data  shape, before treating NaNs: 142,193 x 24 | Data shape after treating NaNs: 140,787 x 24</a:t>
            </a:r>
            <a:r>
              <a:rPr lang="en" b="1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/>
          <p:nvPr/>
        </p:nvSpPr>
        <p:spPr>
          <a:xfrm>
            <a:off x="836580" y="788464"/>
            <a:ext cx="7577846" cy="374462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940" y="963568"/>
            <a:ext cx="7383294" cy="29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311700" y="-6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Outcome variable – Indicating Class in Balance</a:t>
            </a:r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2422171" y="4655775"/>
            <a:ext cx="51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E8E8E8"/>
                </a:solidFill>
                <a:latin typeface="Open Sans"/>
                <a:ea typeface="Open Sans"/>
                <a:cs typeface="Open Sans"/>
                <a:sym typeface="Open Sans"/>
              </a:rPr>
              <a:t>‘0.0’ - No Rain Tomorrow, ‘1.0’ - Rain Tomorrow</a:t>
            </a:r>
            <a:endParaRPr sz="1400" i="0" u="none" strike="noStrike" cap="none">
              <a:solidFill>
                <a:srgbClr val="E8E8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>
            <a:off x="204696" y="651753"/>
            <a:ext cx="8627604" cy="43774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20469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Bivariate Feature Visualization</a:t>
            </a:r>
            <a:endParaRPr/>
          </a:p>
        </p:txBody>
      </p:sp>
      <p:pic>
        <p:nvPicPr>
          <p:cNvPr id="235" name="Google Shape;235;p42" descr="https://lh5.googleusercontent.com/VcI0mk-1XkigJEeDe9ZtKp4rwEJbVvlrmPy6aOd80fOQQthUhL3MYePKyyGtj36kERyx9RDSRT_9XreX9o6MB7nUo9_Z6yOCPCfN--r_U_Vdyrm1GkkJV9wOPIlMG0mfgBxXP_8CYo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830" y="729575"/>
            <a:ext cx="8433466" cy="423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/>
          <p:nvPr/>
        </p:nvSpPr>
        <p:spPr>
          <a:xfrm>
            <a:off x="184750" y="1157591"/>
            <a:ext cx="4075959" cy="31031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185240" y="301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ROC/AUC - Comparison</a:t>
            </a:r>
            <a:endParaRPr/>
          </a:p>
        </p:txBody>
      </p:sp>
      <p:pic>
        <p:nvPicPr>
          <p:cNvPr id="242" name="Google Shape;242;p43" descr="https://lh4.googleusercontent.com/AhaulevfDXcMpZQxm38fjSMYfipPlqR1NDdOMM55n6uvnEaTt2I7lwtCEUj2db6okUS6UJPfwXHmeVqmw427AbIeHDy2fRry3mRd3WYlsuCPmbIvjN6sberQmp5tP6hAOSxEITKPHt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306" y="1538760"/>
            <a:ext cx="3571875" cy="24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/>
          <p:nvPr/>
        </p:nvSpPr>
        <p:spPr>
          <a:xfrm>
            <a:off x="4717921" y="1157591"/>
            <a:ext cx="4075959" cy="31031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3" descr="https://lh5.googleusercontent.com/2wpUBJ9YQr_sVVGaa_9R2TAsuSxGTv5erGwRbuOL2elMo1NupOBY7BUbbxk4vJaqxHbj9pLuRXS3CPExiBfxFg2IPOVytXc_Yr4m2ROYs0y0wVcNyGfwzNEidey-vI_PgaGp0Edn6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1591" y="1406696"/>
            <a:ext cx="4052289" cy="28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1439693" y="1216464"/>
            <a:ext cx="17475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6203005" y="1157591"/>
            <a:ext cx="1378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234122"/>
            <a:ext cx="8520600" cy="101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Objective: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rgbClr val="8F8F8F"/>
                </a:solidFill>
                <a:latin typeface="Open Sans"/>
                <a:ea typeface="Open Sans"/>
                <a:cs typeface="Open Sans"/>
                <a:sym typeface="Open Sans"/>
              </a:rPr>
              <a:t>To predict whether or not it will rain anywhere in Australia tomorrow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245145"/>
            <a:ext cx="8520600" cy="379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do this?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Below are some use cases of this information: 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Planning of irrigation and other farming activities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Airplane route planning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Construction activities scheduling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Extracurricular activities planning for school children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9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About the Dataset: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157587" y="886433"/>
            <a:ext cx="8520600" cy="381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was captured daily from numerous weather stations across Australia between 2007 and 2017.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Contains 23 independent variables and 142,193 observations.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was a sizeable class imbalance, this prompted me to use the AUC ROC metric in model evaluation.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See more details about data and it’s source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-63225" y="76200"/>
            <a:ext cx="630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 in dataset and their types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0" name="Google Shape;120;p28"/>
          <p:cNvGraphicFramePr/>
          <p:nvPr/>
        </p:nvGraphicFramePr>
        <p:xfrm>
          <a:off x="180562" y="976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{DC4B8AE3-D090-4CCA-824D-42F049DF1A84}</a:tableStyleId>
              </a:tblPr>
              <a:tblGrid>
                <a:gridCol w="1936100"/>
                <a:gridCol w="2069025"/>
              </a:tblGrid>
              <a:tr h="12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 </a:t>
                      </a: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Location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String/Categorical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MinTemp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MaxTemp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Rainfall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Evaporation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Sunshine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WindGustDir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String/Categorical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WindGustSpeed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String/Categorical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WindDir9am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String/Categorical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WindDir3pm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String/Categorical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WindSpeed9am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WindSpeed3pm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Humidity9am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Temp3pm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RainToday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8"/>
          <p:cNvGraphicFramePr/>
          <p:nvPr/>
        </p:nvGraphicFramePr>
        <p:xfrm>
          <a:off x="4447762" y="976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{DC4B8AE3-D090-4CCA-824D-42F049DF1A84}</a:tableStyleId>
              </a:tblPr>
              <a:tblGrid>
                <a:gridCol w="1894175"/>
                <a:gridCol w="2024200"/>
              </a:tblGrid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RISK_MM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RainTomorrow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Humidity3pm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Pressure9am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Pressure3pm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Cloud9am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Cloud</a:t>
                      </a:r>
                      <a:r>
                        <a:rPr lang="en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 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solidFill>
                            <a:srgbClr val="C7C7C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Numerical</a:t>
                      </a:r>
                      <a:endParaRPr b="0" i="0" u="none" strike="noStrike" cap="none">
                        <a:solidFill>
                          <a:srgbClr val="C7C7C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525" marR="5525" marT="5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2158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61" y="818989"/>
            <a:ext cx="3889513" cy="374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-217174" y="4564650"/>
            <a:ext cx="4175348" cy="3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Standard clockwise cardinal rotation  0 - 360 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4072775" y="572700"/>
            <a:ext cx="46944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7C7C7"/>
                </a:solidFill>
              </a:rPr>
              <a:t/>
            </a:r>
            <a:br>
              <a:rPr lang="en" sz="1800">
                <a:solidFill>
                  <a:srgbClr val="C7C7C7"/>
                </a:solidFill>
              </a:rPr>
            </a:br>
            <a:endParaRPr sz="1800">
              <a:solidFill>
                <a:srgbClr val="C7C7C7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I ranked the values </a:t>
            </a:r>
            <a:r>
              <a:rPr lang="en" sz="1800">
                <a:solidFill>
                  <a:srgbClr val="C7C7C7"/>
                </a:solidFill>
              </a:rPr>
              <a:t>for the wind direction features</a:t>
            </a: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 from 0 - 15 using standard clockwise cardinal rotation.</a:t>
            </a:r>
            <a:r>
              <a:rPr lang="en" sz="1800">
                <a:solidFill>
                  <a:srgbClr val="C7C7C7"/>
                </a:solidFill>
              </a:rPr>
              <a:t/>
            </a:r>
            <a:br>
              <a:rPr lang="en" sz="1800">
                <a:solidFill>
                  <a:srgbClr val="C7C7C7"/>
                </a:solidFill>
              </a:rPr>
            </a:b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C7C7C7"/>
                </a:solidFill>
              </a:rPr>
              <a:t>I one-hot-encoded location for the first model iteration for the sake of simplicity</a:t>
            </a: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-5722" y="50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Correlation Assessment of Numerical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5887091" y="1240828"/>
            <a:ext cx="3030878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Correlation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Noto Sans Symbols"/>
              <a:buChar char="▪"/>
            </a:pP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Humidity vs Rainfall</a:t>
            </a:r>
            <a:b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Noto Sans Symbols"/>
              <a:buChar char="▪"/>
            </a:pP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Temperature vs Evaporation</a:t>
            </a:r>
            <a:b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Noto Sans Symbols"/>
              <a:buChar char="▪"/>
            </a:pPr>
            <a:r>
              <a:rPr lang="en" sz="1800" b="0" i="0" u="none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Humidity vs Cloud</a:t>
            </a:r>
            <a:endParaRPr sz="18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sng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688"/>
            <a:ext cx="5582291" cy="420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Benchmark Model: Decision Tree(DT)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324210" y="886971"/>
            <a:ext cx="4635792" cy="256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MODEL REPORT: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		     	</a:t>
            </a:r>
            <a:r>
              <a:rPr lang="en" sz="1600" b="1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sng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600" b="1" i="0" u="sng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	     Accuracy:0.7959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AUC score:1.0       AUC score:0.7056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" sz="1600" b="1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scores (metric: AUC</a:t>
            </a:r>
            <a:r>
              <a:rPr lang="en" sz="1600" b="1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Mean: 0.7050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Std: 0.0042 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85796" y="3902135"/>
            <a:ext cx="5327209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C7C7C7"/>
                </a:solidFill>
                <a:latin typeface="Open Sans"/>
                <a:ea typeface="Open Sans"/>
                <a:cs typeface="Open Sans"/>
                <a:sym typeface="Open Sans"/>
              </a:rPr>
              <a:t>As expected with a typical DT model, it recorded a 100% training accuracy. </a:t>
            </a:r>
            <a:r>
              <a:rPr lang="en">
                <a:solidFill>
                  <a:srgbClr val="C7C7C7"/>
                </a:solidFill>
                <a:latin typeface="Open Sans"/>
                <a:ea typeface="Open Sans"/>
                <a:cs typeface="Open Sans"/>
                <a:sym typeface="Open Sans"/>
              </a:rPr>
              <a:t>But</a:t>
            </a:r>
            <a:r>
              <a:rPr lang="en" sz="1400" b="0" i="0" u="none" strike="noStrike" cap="none">
                <a:solidFill>
                  <a:srgbClr val="C7C7C7"/>
                </a:solidFill>
                <a:latin typeface="Open Sans"/>
                <a:ea typeface="Open Sans"/>
                <a:cs typeface="Open Sans"/>
                <a:sym typeface="Open Sans"/>
              </a:rPr>
              <a:t> model seems to generalise well and stable considering the CV scores. </a:t>
            </a:r>
            <a:endParaRPr sz="1400" b="0" i="0" u="none" strike="noStrike" cap="none">
              <a:solidFill>
                <a:srgbClr val="C7C7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31"/>
          <p:cNvCxnSpPr/>
          <p:nvPr/>
        </p:nvCxnSpPr>
        <p:spPr>
          <a:xfrm>
            <a:off x="5238233" y="839949"/>
            <a:ext cx="0" cy="410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5" name="Google Shape;145;p31"/>
          <p:cNvGrpSpPr/>
          <p:nvPr/>
        </p:nvGrpSpPr>
        <p:grpSpPr>
          <a:xfrm>
            <a:off x="5562088" y="732719"/>
            <a:ext cx="2876831" cy="1966055"/>
            <a:chOff x="5824738" y="693807"/>
            <a:chExt cx="2876831" cy="1966055"/>
          </a:xfrm>
        </p:grpSpPr>
        <p:sp>
          <p:nvSpPr>
            <p:cNvPr id="146" name="Google Shape;146;p31"/>
            <p:cNvSpPr/>
            <p:nvPr/>
          </p:nvSpPr>
          <p:spPr>
            <a:xfrm>
              <a:off x="5831873" y="1145525"/>
              <a:ext cx="1244076" cy="739302"/>
            </a:xfrm>
            <a:prstGeom prst="rect">
              <a:avLst/>
            </a:prstGeom>
            <a:solidFill>
              <a:srgbClr val="E8E8E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98710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7176444" y="1154695"/>
              <a:ext cx="1244076" cy="739302"/>
            </a:xfrm>
            <a:prstGeom prst="rect">
              <a:avLst/>
            </a:prstGeom>
            <a:solidFill>
              <a:srgbClr val="8F8F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5824738" y="1902304"/>
              <a:ext cx="1244076" cy="739302"/>
            </a:xfrm>
            <a:prstGeom prst="rect">
              <a:avLst/>
            </a:prstGeom>
            <a:solidFill>
              <a:srgbClr val="8F8F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7176444" y="1920560"/>
              <a:ext cx="1244076" cy="739302"/>
            </a:xfrm>
            <a:prstGeom prst="rect">
              <a:avLst/>
            </a:prstGeom>
            <a:solidFill>
              <a:srgbClr val="E8E8E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27998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" name="Google Shape;150;p31"/>
            <p:cNvSpPr txBox="1"/>
            <p:nvPr/>
          </p:nvSpPr>
          <p:spPr>
            <a:xfrm>
              <a:off x="5831873" y="693807"/>
              <a:ext cx="28696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rgbClr val="C7C7C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Confusion Matrix - Train</a:t>
              </a:r>
              <a:endParaRPr sz="14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1" name="Google Shape;151;p31"/>
          <p:cNvGrpSpPr/>
          <p:nvPr/>
        </p:nvGrpSpPr>
        <p:grpSpPr>
          <a:xfrm>
            <a:off x="5575761" y="2899126"/>
            <a:ext cx="2662029" cy="1966055"/>
            <a:chOff x="5824738" y="693807"/>
            <a:chExt cx="2662029" cy="1966055"/>
          </a:xfrm>
        </p:grpSpPr>
        <p:sp>
          <p:nvSpPr>
            <p:cNvPr id="152" name="Google Shape;152;p31"/>
            <p:cNvSpPr/>
            <p:nvPr/>
          </p:nvSpPr>
          <p:spPr>
            <a:xfrm>
              <a:off x="5831873" y="1145525"/>
              <a:ext cx="1244076" cy="739302"/>
            </a:xfrm>
            <a:prstGeom prst="rect">
              <a:avLst/>
            </a:prstGeom>
            <a:solidFill>
              <a:srgbClr val="E8E8E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9348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7176444" y="1154695"/>
              <a:ext cx="1244076" cy="739302"/>
            </a:xfrm>
            <a:prstGeom prst="rect">
              <a:avLst/>
            </a:prstGeom>
            <a:solidFill>
              <a:srgbClr val="8F8F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1528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5824738" y="1902304"/>
              <a:ext cx="1244076" cy="739302"/>
            </a:xfrm>
            <a:prstGeom prst="rect">
              <a:avLst/>
            </a:prstGeom>
            <a:solidFill>
              <a:srgbClr val="8F8F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1468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7176444" y="1920560"/>
              <a:ext cx="1244076" cy="739302"/>
            </a:xfrm>
            <a:prstGeom prst="rect">
              <a:avLst/>
            </a:prstGeom>
            <a:solidFill>
              <a:srgbClr val="E8E8E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1735</a:t>
              </a:r>
              <a:endParaRPr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" name="Google Shape;156;p31"/>
            <p:cNvSpPr txBox="1"/>
            <p:nvPr/>
          </p:nvSpPr>
          <p:spPr>
            <a:xfrm>
              <a:off x="5831873" y="693807"/>
              <a:ext cx="26548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rgbClr val="C7C7C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Confusion Matrix - Test</a:t>
              </a:r>
              <a:endParaRPr sz="14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24025" y="-537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Default Gradient Boost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113875" y="714950"/>
            <a:ext cx="4473600" cy="306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MODEL REPORT – Default BGM: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lang="en" sz="1600" b="1" i="0" u="sng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600" b="1" i="0" u="sng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Accuracy:0.8541    Accuracy:0.8545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AUC score: 0.8803  AUC score:0.8788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Cross validation scores: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Mean - 0.8768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Std - 0.0023</a:t>
            </a:r>
            <a:endParaRPr sz="1600" b="1" i="0" u="none" strike="noStrike" cap="none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113879" y="4057906"/>
            <a:ext cx="89769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400"/>
              <a:buFont typeface="Open Sans"/>
              <a:buChar char="▪"/>
            </a:pPr>
            <a:r>
              <a:rPr lang="en" sz="1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Compared to the DT, </a:t>
            </a: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there's</a:t>
            </a:r>
            <a:r>
              <a:rPr lang="en" sz="1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 significant performance improvement here.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400"/>
              <a:buFont typeface="Noto Sans Symbols"/>
              <a:buChar char="▪"/>
            </a:pPr>
            <a:r>
              <a:rPr lang="en" sz="1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 the flip side, about 60% of the variance in the outcome was derived from only </a:t>
            </a:r>
            <a:r>
              <a:rPr lang="en"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Humidity3pm</a:t>
            </a:r>
            <a:r>
              <a:rPr lang="en" sz="1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. This was regularized in the </a:t>
            </a: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tuned</a:t>
            </a:r>
            <a:r>
              <a:rPr lang="en" sz="1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model.</a:t>
            </a:r>
            <a:endParaRPr sz="1400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32"/>
          <p:cNvCxnSpPr/>
          <p:nvPr/>
        </p:nvCxnSpPr>
        <p:spPr>
          <a:xfrm>
            <a:off x="4681728" y="630936"/>
            <a:ext cx="0" cy="321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75" y="714950"/>
            <a:ext cx="4282951" cy="335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Tuned Gradient Boost Model: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133969" y="1004524"/>
            <a:ext cx="332907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Tuned</a:t>
            </a:r>
            <a:r>
              <a:rPr lang="en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param values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2" name="Google Shape;172;p33"/>
          <p:cNvGraphicFramePr/>
          <p:nvPr/>
        </p:nvGraphicFramePr>
        <p:xfrm>
          <a:off x="266700" y="1398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{45EC76B7-3C76-47B7-87AC-552672180F25}</a:tableStyleId>
              </a:tblPr>
              <a:tblGrid>
                <a:gridCol w="2147800"/>
                <a:gridCol w="546375"/>
              </a:tblGrid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n_estimators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max_depth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min_samples_split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min_samples_leaf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subsample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max_features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random_state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73" name="Google Shape;173;p33"/>
          <p:cNvCxnSpPr/>
          <p:nvPr/>
        </p:nvCxnSpPr>
        <p:spPr>
          <a:xfrm>
            <a:off x="3039841" y="1351809"/>
            <a:ext cx="0" cy="356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33"/>
          <p:cNvSpPr txBox="1"/>
          <p:nvPr/>
        </p:nvSpPr>
        <p:spPr>
          <a:xfrm>
            <a:off x="4148428" y="975390"/>
            <a:ext cx="47472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E8E8E8"/>
                </a:solidFill>
                <a:latin typeface="Courier New"/>
                <a:ea typeface="Courier New"/>
                <a:cs typeface="Courier New"/>
                <a:sym typeface="Courier New"/>
              </a:rPr>
              <a:t>More distributed feature importances</a:t>
            </a:r>
            <a:endParaRPr sz="1600" b="1" i="0" u="none" strike="noStrike" cap="none">
              <a:solidFill>
                <a:srgbClr val="E8E8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25" y="1381000"/>
            <a:ext cx="5713475" cy="353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581</Words>
  <Application>Microsoft Office PowerPoint</Application>
  <PresentationFormat>On-screen Show (16:9)</PresentationFormat>
  <Paragraphs>246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Open Sans</vt:lpstr>
      <vt:lpstr>Noto Sans Symbols</vt:lpstr>
      <vt:lpstr>Arial</vt:lpstr>
      <vt:lpstr>Courier New</vt:lpstr>
      <vt:lpstr>Caveat</vt:lpstr>
      <vt:lpstr>Simple Dark</vt:lpstr>
      <vt:lpstr>Simple Dark</vt:lpstr>
      <vt:lpstr>Will it Rain Tomorrow in Australia?</vt:lpstr>
      <vt:lpstr>Objective: To predict whether or not it will rain anywhere in Australia tomorrow. </vt:lpstr>
      <vt:lpstr>About the Dataset:</vt:lpstr>
      <vt:lpstr>Features in dataset and their types</vt:lpstr>
      <vt:lpstr>Feature Engineering</vt:lpstr>
      <vt:lpstr>Correlation Assessment of Numerical Features</vt:lpstr>
      <vt:lpstr>Benchmark Model: Decision Tree(DT) </vt:lpstr>
      <vt:lpstr>Default Gradient Boost Model </vt:lpstr>
      <vt:lpstr>Tuned Gradient Boost Model:  </vt:lpstr>
      <vt:lpstr>Tuned Gradient Boost Model Scores </vt:lpstr>
      <vt:lpstr>Model Comparison - Logistic Regression   </vt:lpstr>
      <vt:lpstr>Areas of Future Improvement</vt:lpstr>
      <vt:lpstr>Thank you for your time….</vt:lpstr>
      <vt:lpstr>Appendix</vt:lpstr>
      <vt:lpstr>Navigating the Jupyter Notebook:</vt:lpstr>
      <vt:lpstr>Missing values – white strands indicate missing</vt:lpstr>
      <vt:lpstr>Outcome variable – Indicating Class in Balance</vt:lpstr>
      <vt:lpstr>Bivariate Feature Visualization</vt:lpstr>
      <vt:lpstr>ROC/AUC -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 Tomorrow in Australia?</dc:title>
  <dc:creator>user</dc:creator>
  <cp:lastModifiedBy>Tijani Saheed</cp:lastModifiedBy>
  <cp:revision>2</cp:revision>
  <dcterms:modified xsi:type="dcterms:W3CDTF">2019-04-01T20:58:39Z</dcterms:modified>
</cp:coreProperties>
</file>