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aleway ExtraBold"/>
      <p:bold r:id="rId31"/>
      <p:boldItalic r:id="rId32"/>
    </p:embeddedFont>
    <p:embeddedFont>
      <p:font typeface="Raleway Light"/>
      <p:regular r:id="rId33"/>
      <p:bold r:id="rId34"/>
      <p:italic r:id="rId35"/>
      <p:boldItalic r:id="rId36"/>
    </p:embeddedFont>
    <p:embeddedFont>
      <p:font typeface="IBM Plex Sans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gQb6SEuItVXDIRQl0WzERI7mRz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B938AFD-178E-49F6-83DE-9838C4667058}">
  <a:tblStyle styleId="{0B938AFD-178E-49F6-83DE-9838C46670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BMPlexSansCondensed-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ExtraBold-bold.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alewayLight-regular.fntdata"/><Relationship Id="rId10" Type="http://schemas.openxmlformats.org/officeDocument/2006/relationships/slide" Target="slides/slide5.xml"/><Relationship Id="rId32" Type="http://schemas.openxmlformats.org/officeDocument/2006/relationships/font" Target="fonts/RalewayExtraBold-boldItalic.fntdata"/><Relationship Id="rId13" Type="http://schemas.openxmlformats.org/officeDocument/2006/relationships/slide" Target="slides/slide8.xml"/><Relationship Id="rId35" Type="http://schemas.openxmlformats.org/officeDocument/2006/relationships/font" Target="fonts/RalewayLight-italic.fntdata"/><Relationship Id="rId12" Type="http://schemas.openxmlformats.org/officeDocument/2006/relationships/slide" Target="slides/slide7.xml"/><Relationship Id="rId34" Type="http://schemas.openxmlformats.org/officeDocument/2006/relationships/font" Target="fonts/RalewayLight-bold.fntdata"/><Relationship Id="rId15" Type="http://schemas.openxmlformats.org/officeDocument/2006/relationships/slide" Target="slides/slide10.xml"/><Relationship Id="rId37" Type="http://schemas.openxmlformats.org/officeDocument/2006/relationships/font" Target="fonts/IBMPlexSansCondensed-regular.fntdata"/><Relationship Id="rId14" Type="http://schemas.openxmlformats.org/officeDocument/2006/relationships/slide" Target="slides/slide9.xml"/><Relationship Id="rId36" Type="http://schemas.openxmlformats.org/officeDocument/2006/relationships/font" Target="fonts/RalewayLight-boldItalic.fntdata"/><Relationship Id="rId17" Type="http://schemas.openxmlformats.org/officeDocument/2006/relationships/slide" Target="slides/slide12.xml"/><Relationship Id="rId39" Type="http://schemas.openxmlformats.org/officeDocument/2006/relationships/font" Target="fonts/IBMPlexSansCondensed-italic.fntdata"/><Relationship Id="rId16" Type="http://schemas.openxmlformats.org/officeDocument/2006/relationships/slide" Target="slides/slide11.xml"/><Relationship Id="rId38" Type="http://schemas.openxmlformats.org/officeDocument/2006/relationships/font" Target="fonts/IBMPlexSans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b5ae46404_2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b5ae4640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b5ae46404_2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b5ae46404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b5ae46404_2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b5ae46404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b611a355b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b611a35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b5ae4640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b5ae464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b611a355b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b611a35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b5ae46404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b5ae4640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5ae46404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5ae46404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b5ae46404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b5ae4640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B600"/>
        </a:solidFill>
      </p:bgPr>
    </p:bg>
    <p:spTree>
      <p:nvGrpSpPr>
        <p:cNvPr id="9" name="Shape 9"/>
        <p:cNvGrpSpPr/>
        <p:nvPr/>
      </p:nvGrpSpPr>
      <p:grpSpPr>
        <a:xfrm>
          <a:off x="0" y="0"/>
          <a:ext cx="0" cy="0"/>
          <a:chOff x="0" y="0"/>
          <a:chExt cx="0" cy="0"/>
        </a:xfrm>
      </p:grpSpPr>
      <p:sp>
        <p:nvSpPr>
          <p:cNvPr id="10" name="Google Shape;10;p2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0"/>
          <p:cNvSpPr txBox="1"/>
          <p:nvPr>
            <p:ph type="ctrTitle"/>
          </p:nvPr>
        </p:nvSpPr>
        <p:spPr>
          <a:xfrm>
            <a:off x="685800" y="3287213"/>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lgn="l">
              <a:lnSpc>
                <a:spcPct val="100000"/>
              </a:lnSpc>
              <a:spcBef>
                <a:spcPts val="0"/>
              </a:spcBef>
              <a:spcAft>
                <a:spcPts val="0"/>
              </a:spcAft>
              <a:buClr>
                <a:srgbClr val="FFFFFF"/>
              </a:buClr>
              <a:buSzPts val="6000"/>
              <a:buNone/>
              <a:defRPr sz="6000">
                <a:solidFill>
                  <a:srgbClr val="FFFFFF"/>
                </a:solidFill>
              </a:defRPr>
            </a:lvl2pPr>
            <a:lvl3pPr lvl="2" algn="l">
              <a:lnSpc>
                <a:spcPct val="100000"/>
              </a:lnSpc>
              <a:spcBef>
                <a:spcPts val="0"/>
              </a:spcBef>
              <a:spcAft>
                <a:spcPts val="0"/>
              </a:spcAft>
              <a:buClr>
                <a:srgbClr val="FFFFFF"/>
              </a:buClr>
              <a:buSzPts val="6000"/>
              <a:buNone/>
              <a:defRPr sz="6000">
                <a:solidFill>
                  <a:srgbClr val="FFFFFF"/>
                </a:solidFill>
              </a:defRPr>
            </a:lvl3pPr>
            <a:lvl4pPr lvl="3" algn="l">
              <a:lnSpc>
                <a:spcPct val="100000"/>
              </a:lnSpc>
              <a:spcBef>
                <a:spcPts val="0"/>
              </a:spcBef>
              <a:spcAft>
                <a:spcPts val="0"/>
              </a:spcAft>
              <a:buClr>
                <a:srgbClr val="FFFFFF"/>
              </a:buClr>
              <a:buSzPts val="6000"/>
              <a:buNone/>
              <a:defRPr sz="6000">
                <a:solidFill>
                  <a:srgbClr val="FFFFFF"/>
                </a:solidFill>
              </a:defRPr>
            </a:lvl4pPr>
            <a:lvl5pPr lvl="4" algn="l">
              <a:lnSpc>
                <a:spcPct val="100000"/>
              </a:lnSpc>
              <a:spcBef>
                <a:spcPts val="0"/>
              </a:spcBef>
              <a:spcAft>
                <a:spcPts val="0"/>
              </a:spcAft>
              <a:buClr>
                <a:srgbClr val="FFFFFF"/>
              </a:buClr>
              <a:buSzPts val="6000"/>
              <a:buNone/>
              <a:defRPr sz="6000">
                <a:solidFill>
                  <a:srgbClr val="FFFFFF"/>
                </a:solidFill>
              </a:defRPr>
            </a:lvl5pPr>
            <a:lvl6pPr lvl="5" algn="l">
              <a:lnSpc>
                <a:spcPct val="100000"/>
              </a:lnSpc>
              <a:spcBef>
                <a:spcPts val="0"/>
              </a:spcBef>
              <a:spcAft>
                <a:spcPts val="0"/>
              </a:spcAft>
              <a:buClr>
                <a:srgbClr val="FFFFFF"/>
              </a:buClr>
              <a:buSzPts val="6000"/>
              <a:buNone/>
              <a:defRPr sz="6000">
                <a:solidFill>
                  <a:srgbClr val="FFFFFF"/>
                </a:solidFill>
              </a:defRPr>
            </a:lvl6pPr>
            <a:lvl7pPr lvl="6" algn="l">
              <a:lnSpc>
                <a:spcPct val="100000"/>
              </a:lnSpc>
              <a:spcBef>
                <a:spcPts val="0"/>
              </a:spcBef>
              <a:spcAft>
                <a:spcPts val="0"/>
              </a:spcAft>
              <a:buClr>
                <a:srgbClr val="FFFFFF"/>
              </a:buClr>
              <a:buSzPts val="6000"/>
              <a:buNone/>
              <a:defRPr sz="6000">
                <a:solidFill>
                  <a:srgbClr val="FFFFFF"/>
                </a:solidFill>
              </a:defRPr>
            </a:lvl7pPr>
            <a:lvl8pPr lvl="7" algn="l">
              <a:lnSpc>
                <a:spcPct val="100000"/>
              </a:lnSpc>
              <a:spcBef>
                <a:spcPts val="0"/>
              </a:spcBef>
              <a:spcAft>
                <a:spcPts val="0"/>
              </a:spcAft>
              <a:buClr>
                <a:srgbClr val="FFFFFF"/>
              </a:buClr>
              <a:buSzPts val="6000"/>
              <a:buNone/>
              <a:defRPr sz="6000">
                <a:solidFill>
                  <a:srgbClr val="FFFFFF"/>
                </a:solidFill>
              </a:defRPr>
            </a:lvl8pPr>
            <a:lvl9pPr lvl="8" algn="l">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12" name="Shape 12"/>
        <p:cNvGrpSpPr/>
        <p:nvPr/>
      </p:nvGrpSpPr>
      <p:grpSpPr>
        <a:xfrm>
          <a:off x="0" y="0"/>
          <a:ext cx="0" cy="0"/>
          <a:chOff x="0" y="0"/>
          <a:chExt cx="0" cy="0"/>
        </a:xfrm>
      </p:grpSpPr>
      <p:sp>
        <p:nvSpPr>
          <p:cNvPr id="13" name="Google Shape;13;p2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 name="Google Shape;15;p21"/>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800"/>
              <a:buNone/>
              <a:defRPr>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 name="Shape 16"/>
        <p:cNvGrpSpPr/>
        <p:nvPr/>
      </p:nvGrpSpPr>
      <p:grpSpPr>
        <a:xfrm>
          <a:off x="0" y="0"/>
          <a:ext cx="0" cy="0"/>
          <a:chOff x="0" y="0"/>
          <a:chExt cx="0" cy="0"/>
        </a:xfrm>
      </p:grpSpPr>
      <p:sp>
        <p:nvSpPr>
          <p:cNvPr id="17" name="Google Shape;17;p2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19" name="Google Shape;19;p22"/>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rgbClr val="FFB600"/>
              </a:buClr>
              <a:buSzPts val="1800"/>
              <a:buChar char="●"/>
              <a:defRPr/>
            </a:lvl1pPr>
            <a:lvl2pPr indent="-342900" lvl="1" marL="914400" algn="l">
              <a:lnSpc>
                <a:spcPct val="100000"/>
              </a:lnSpc>
              <a:spcBef>
                <a:spcPts val="0"/>
              </a:spcBef>
              <a:spcAft>
                <a:spcPts val="0"/>
              </a:spcAft>
              <a:buClr>
                <a:srgbClr val="FFB600"/>
              </a:buClr>
              <a:buSzPts val="1800"/>
              <a:buChar char="○"/>
              <a:defRPr/>
            </a:lvl2pPr>
            <a:lvl3pPr indent="-342900" lvl="2" marL="1371600" algn="l">
              <a:lnSpc>
                <a:spcPct val="100000"/>
              </a:lnSpc>
              <a:spcBef>
                <a:spcPts val="0"/>
              </a:spcBef>
              <a:spcAft>
                <a:spcPts val="0"/>
              </a:spcAft>
              <a:buClr>
                <a:srgbClr val="FFB600"/>
              </a:buClr>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0" name="Google Shape;20;p2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1" name="Shape 21"/>
        <p:cNvGrpSpPr/>
        <p:nvPr/>
      </p:nvGrpSpPr>
      <p:grpSpPr>
        <a:xfrm>
          <a:off x="0" y="0"/>
          <a:ext cx="0" cy="0"/>
          <a:chOff x="0" y="0"/>
          <a:chExt cx="0" cy="0"/>
        </a:xfrm>
      </p:grpSpPr>
      <p:sp>
        <p:nvSpPr>
          <p:cNvPr id="22" name="Google Shape;22;p2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3"/>
          <p:cNvSpPr txBox="1"/>
          <p:nvPr>
            <p:ph idx="1" type="body"/>
          </p:nvPr>
        </p:nvSpPr>
        <p:spPr>
          <a:xfrm>
            <a:off x="457200" y="42539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24" name="Google Shape;24;p2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5" name="Shape 25"/>
        <p:cNvGrpSpPr/>
        <p:nvPr/>
      </p:nvGrpSpPr>
      <p:grpSpPr>
        <a:xfrm>
          <a:off x="0" y="0"/>
          <a:ext cx="0" cy="0"/>
          <a:chOff x="0" y="0"/>
          <a:chExt cx="0" cy="0"/>
        </a:xfrm>
      </p:grpSpPr>
      <p:sp>
        <p:nvSpPr>
          <p:cNvPr id="26" name="Google Shape;26;p2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28" name="Google Shape;28;p24"/>
          <p:cNvSpPr txBox="1"/>
          <p:nvPr>
            <p:ph idx="1" type="body"/>
          </p:nvPr>
        </p:nvSpPr>
        <p:spPr>
          <a:xfrm>
            <a:off x="922000"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9" name="Google Shape;29;p24"/>
          <p:cNvSpPr txBox="1"/>
          <p:nvPr>
            <p:ph idx="2" type="body"/>
          </p:nvPr>
        </p:nvSpPr>
        <p:spPr>
          <a:xfrm>
            <a:off x="3373778"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0" name="Google Shape;30;p24"/>
          <p:cNvSpPr txBox="1"/>
          <p:nvPr>
            <p:ph idx="3" type="body"/>
          </p:nvPr>
        </p:nvSpPr>
        <p:spPr>
          <a:xfrm>
            <a:off x="5825557"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1" name="Google Shape;31;p2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2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35" name="Google Shape;35;p2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
        <p:nvSpPr>
          <p:cNvPr id="37" name="Google Shape;37;p2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IN"/>
              <a:t>‹#›</a:t>
            </a:fld>
            <a:endParaRPr/>
          </a:p>
        </p:txBody>
      </p:sp>
      <p:sp>
        <p:nvSpPr>
          <p:cNvPr id="38" name="Google Shape;38;p2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lvl="1"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2pPr>
            <a:lvl3pPr lvl="2"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3pPr>
            <a:lvl4pPr lvl="3"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4pPr>
            <a:lvl5pPr lvl="4"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5pPr>
            <a:lvl6pPr lvl="5"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6pPr>
            <a:lvl7pPr lvl="6"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7pPr>
            <a:lvl8pPr lvl="7"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8pPr>
            <a:lvl9pPr lvl="8"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9pPr>
          </a:lstStyle>
          <a:p/>
        </p:txBody>
      </p:sp>
      <p:sp>
        <p:nvSpPr>
          <p:cNvPr id="7" name="Google Shape;7;p19"/>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1pPr>
            <a:lvl2pPr indent="-342900" lvl="1" marL="9144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342900" lvl="2" marL="1371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342900" lvl="3" marL="18288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342900" lvl="4" marL="22860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342900" lvl="5" marL="27432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342900" lvl="6" marL="32004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342900" lvl="7" marL="3657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342900" lvl="8" marL="41148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8" name="Google Shape;8;p1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jshayiding/CS586-Class-Project.g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
          <p:cNvSpPr txBox="1"/>
          <p:nvPr>
            <p:ph type="ctrTitle"/>
          </p:nvPr>
        </p:nvSpPr>
        <p:spPr>
          <a:xfrm>
            <a:off x="694075" y="3638400"/>
            <a:ext cx="7764000" cy="808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n-IN" sz="3000">
                <a:solidFill>
                  <a:srgbClr val="434343"/>
                </a:solidFill>
              </a:rPr>
              <a:t>presented by Jurat Shayiding</a:t>
            </a:r>
            <a:endParaRPr sz="3000">
              <a:solidFill>
                <a:srgbClr val="434343"/>
              </a:solidFill>
            </a:endParaRPr>
          </a:p>
        </p:txBody>
      </p:sp>
      <p:grpSp>
        <p:nvGrpSpPr>
          <p:cNvPr id="44" name="Google Shape;44;p1"/>
          <p:cNvGrpSpPr/>
          <p:nvPr/>
        </p:nvGrpSpPr>
        <p:grpSpPr>
          <a:xfrm>
            <a:off x="7864658" y="371176"/>
            <a:ext cx="896264" cy="896314"/>
            <a:chOff x="570875" y="4322250"/>
            <a:chExt cx="443300" cy="443325"/>
          </a:xfrm>
        </p:grpSpPr>
        <p:sp>
          <p:nvSpPr>
            <p:cNvPr id="45" name="Google Shape;45;p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1"/>
          <p:cNvSpPr txBox="1"/>
          <p:nvPr/>
        </p:nvSpPr>
        <p:spPr>
          <a:xfrm>
            <a:off x="694075" y="626675"/>
            <a:ext cx="7374300" cy="3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4800">
                <a:solidFill>
                  <a:schemeClr val="lt1"/>
                </a:solidFill>
                <a:latin typeface="Raleway ExtraBold"/>
                <a:ea typeface="Raleway ExtraBold"/>
                <a:cs typeface="Raleway ExtraBold"/>
                <a:sym typeface="Raleway ExtraBold"/>
              </a:rPr>
              <a:t>Clickthrough based Deep Structured Semantic Model</a:t>
            </a:r>
            <a:endParaRPr>
              <a:latin typeface="Raleway Light"/>
              <a:ea typeface="Raleway Light"/>
              <a:cs typeface="Raleway Light"/>
              <a:sym typeface="Raleway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7b5ae46404_2_52"/>
          <p:cNvSpPr txBox="1"/>
          <p:nvPr>
            <p:ph type="title"/>
          </p:nvPr>
        </p:nvSpPr>
        <p:spPr>
          <a:xfrm>
            <a:off x="838500" y="496975"/>
            <a:ext cx="74670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3200"/>
              <a:t>Implementation Roadmap explained</a:t>
            </a:r>
            <a:endParaRPr sz="3200"/>
          </a:p>
        </p:txBody>
      </p:sp>
      <p:sp>
        <p:nvSpPr>
          <p:cNvPr id="157" name="Google Shape;157;g7b5ae46404_2_5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sp>
        <p:nvSpPr>
          <p:cNvPr id="158" name="Google Shape;158;g7b5ae46404_2_52"/>
          <p:cNvSpPr txBox="1"/>
          <p:nvPr/>
        </p:nvSpPr>
        <p:spPr>
          <a:xfrm>
            <a:off x="981325" y="1410775"/>
            <a:ext cx="7623000" cy="373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Light"/>
              <a:buChar char="❖"/>
            </a:pPr>
            <a:r>
              <a:rPr b="1" lang="en-IN" sz="1600">
                <a:latin typeface="Raleway"/>
                <a:ea typeface="Raleway"/>
                <a:cs typeface="Raleway"/>
                <a:sym typeface="Raleway"/>
              </a:rPr>
              <a:t>Input layer:</a:t>
            </a:r>
            <a:r>
              <a:rPr lang="en-IN" sz="1600">
                <a:latin typeface="Raleway Light"/>
                <a:ea typeface="Raleway Light"/>
                <a:cs typeface="Raleway Light"/>
                <a:sym typeface="Raleway Light"/>
              </a:rPr>
              <a:t> </a:t>
            </a:r>
            <a:r>
              <a:rPr lang="en-IN" sz="1600">
                <a:solidFill>
                  <a:srgbClr val="333333"/>
                </a:solidFill>
                <a:highlight>
                  <a:srgbClr val="FFFFFF"/>
                </a:highlight>
                <a:latin typeface="Raleway"/>
                <a:ea typeface="Raleway"/>
                <a:cs typeface="Raleway"/>
                <a:sym typeface="Raleway"/>
              </a:rPr>
              <a:t>map the sentence to a vector space and input it into the </a:t>
            </a:r>
            <a:r>
              <a:rPr lang="en-IN" sz="1600">
                <a:solidFill>
                  <a:srgbClr val="333333"/>
                </a:solidFill>
                <a:highlight>
                  <a:srgbClr val="FFFFFF"/>
                </a:highlight>
                <a:latin typeface="Raleway"/>
                <a:ea typeface="Raleway"/>
                <a:cs typeface="Raleway"/>
                <a:sym typeface="Raleway"/>
              </a:rPr>
              <a:t>click-based</a:t>
            </a:r>
            <a:r>
              <a:rPr lang="en-IN" sz="1600">
                <a:solidFill>
                  <a:srgbClr val="333333"/>
                </a:solidFill>
                <a:highlight>
                  <a:srgbClr val="FFFFFF"/>
                </a:highlight>
                <a:latin typeface="Raleway"/>
                <a:ea typeface="Raleway"/>
                <a:cs typeface="Raleway"/>
                <a:sym typeface="Raleway"/>
              </a:rPr>
              <a:t> deep structured semantic model</a:t>
            </a:r>
            <a:endParaRPr sz="1600">
              <a:solidFill>
                <a:srgbClr val="333333"/>
              </a:solidFill>
              <a:highlight>
                <a:srgbClr val="FFFFFF"/>
              </a:highlight>
              <a:latin typeface="Raleway"/>
              <a:ea typeface="Raleway"/>
              <a:cs typeface="Raleway"/>
              <a:sym typeface="Raleway"/>
            </a:endParaRPr>
          </a:p>
          <a:p>
            <a:pPr indent="-330200" lvl="1" marL="914400" rtl="0" algn="l">
              <a:spcBef>
                <a:spcPts val="0"/>
              </a:spcBef>
              <a:spcAft>
                <a:spcPts val="0"/>
              </a:spcAft>
              <a:buClr>
                <a:srgbClr val="333333"/>
              </a:buClr>
              <a:buSzPts val="1600"/>
              <a:buFont typeface="Raleway"/>
              <a:buChar char="➢"/>
            </a:pPr>
            <a:r>
              <a:rPr lang="en-IN" sz="1600">
                <a:solidFill>
                  <a:srgbClr val="333333"/>
                </a:solidFill>
                <a:highlight>
                  <a:srgbClr val="FFFFFF"/>
                </a:highlight>
                <a:latin typeface="Raleway"/>
                <a:ea typeface="Raleway"/>
                <a:cs typeface="Raleway"/>
                <a:sym typeface="Raleway"/>
              </a:rPr>
              <a:t>input layer processing method of Chinese character is challenging; so no segmentation was applied, only imitate the processing method in English</a:t>
            </a:r>
            <a:endParaRPr sz="1600">
              <a:solidFill>
                <a:srgbClr val="333333"/>
              </a:solidFill>
              <a:highlight>
                <a:srgbClr val="FFFFFF"/>
              </a:highlight>
              <a:latin typeface="Raleway"/>
              <a:ea typeface="Raleway"/>
              <a:cs typeface="Raleway"/>
              <a:sym typeface="Raleway"/>
            </a:endParaRPr>
          </a:p>
          <a:p>
            <a:pPr indent="-330200" lvl="0" marL="457200" rtl="0" algn="l">
              <a:spcBef>
                <a:spcPts val="0"/>
              </a:spcBef>
              <a:spcAft>
                <a:spcPts val="0"/>
              </a:spcAft>
              <a:buClr>
                <a:srgbClr val="333333"/>
              </a:buClr>
              <a:buSzPts val="1600"/>
              <a:buFont typeface="Raleway"/>
              <a:buChar char="❖"/>
            </a:pPr>
            <a:r>
              <a:rPr b="1" lang="en-IN" sz="1600">
                <a:solidFill>
                  <a:srgbClr val="333333"/>
                </a:solidFill>
                <a:highlight>
                  <a:srgbClr val="FFFFFF"/>
                </a:highlight>
                <a:latin typeface="Raleway"/>
                <a:ea typeface="Raleway"/>
                <a:cs typeface="Raleway"/>
                <a:sym typeface="Raleway"/>
              </a:rPr>
              <a:t>Presentation layer: </a:t>
            </a:r>
            <a:r>
              <a:rPr lang="en-IN" sz="1600">
                <a:solidFill>
                  <a:srgbClr val="111111"/>
                </a:solidFill>
                <a:highlight>
                  <a:srgbClr val="FDFDFD"/>
                </a:highlight>
                <a:latin typeface="Raleway"/>
                <a:ea typeface="Raleway"/>
                <a:cs typeface="Raleway"/>
                <a:sym typeface="Raleway"/>
              </a:rPr>
              <a:t>input of click-based deep semantic model are queries and documents mapped on so-called </a:t>
            </a:r>
            <a:r>
              <a:rPr i="1" lang="en-IN" sz="1600">
                <a:solidFill>
                  <a:srgbClr val="111111"/>
                </a:solidFill>
                <a:highlight>
                  <a:srgbClr val="FDFDFD"/>
                </a:highlight>
                <a:latin typeface="Raleway"/>
                <a:ea typeface="Raleway"/>
                <a:cs typeface="Raleway"/>
                <a:sym typeface="Raleway"/>
              </a:rPr>
              <a:t>n-gram</a:t>
            </a:r>
            <a:r>
              <a:rPr lang="en-IN" sz="1600">
                <a:solidFill>
                  <a:srgbClr val="111111"/>
                </a:solidFill>
                <a:highlight>
                  <a:srgbClr val="FDFDFD"/>
                </a:highlight>
                <a:latin typeface="Raleway"/>
                <a:ea typeface="Raleway"/>
                <a:cs typeface="Raleway"/>
                <a:sym typeface="Raleway"/>
              </a:rPr>
              <a:t> spaces (a.k.a, the output of wordhashing -trigram)</a:t>
            </a:r>
            <a:endParaRPr sz="1600">
              <a:solidFill>
                <a:srgbClr val="111111"/>
              </a:solidFill>
              <a:highlight>
                <a:srgbClr val="FDFDFD"/>
              </a:highlight>
              <a:latin typeface="Raleway"/>
              <a:ea typeface="Raleway"/>
              <a:cs typeface="Raleway"/>
              <a:sym typeface="Raleway"/>
            </a:endParaRPr>
          </a:p>
          <a:p>
            <a:pPr indent="-330200" lvl="0" marL="457200" rtl="0" algn="l">
              <a:spcBef>
                <a:spcPts val="0"/>
              </a:spcBef>
              <a:spcAft>
                <a:spcPts val="0"/>
              </a:spcAft>
              <a:buClr>
                <a:srgbClr val="111111"/>
              </a:buClr>
              <a:buSzPts val="1600"/>
              <a:buFont typeface="Raleway"/>
              <a:buChar char="❖"/>
            </a:pPr>
            <a:r>
              <a:rPr b="1" lang="en-IN" sz="1600">
                <a:solidFill>
                  <a:srgbClr val="111111"/>
                </a:solidFill>
                <a:highlight>
                  <a:srgbClr val="FDFDFD"/>
                </a:highlight>
                <a:latin typeface="Raleway"/>
                <a:ea typeface="Raleway"/>
                <a:cs typeface="Raleway"/>
                <a:sym typeface="Raleway"/>
              </a:rPr>
              <a:t>M</a:t>
            </a:r>
            <a:r>
              <a:rPr b="1" lang="en-IN" sz="1600">
                <a:solidFill>
                  <a:srgbClr val="111111"/>
                </a:solidFill>
                <a:highlight>
                  <a:srgbClr val="FDFDFD"/>
                </a:highlight>
                <a:latin typeface="Raleway"/>
                <a:ea typeface="Raleway"/>
                <a:cs typeface="Raleway"/>
                <a:sym typeface="Raleway"/>
              </a:rPr>
              <a:t>atching layer:</a:t>
            </a:r>
            <a:r>
              <a:rPr lang="en-IN" sz="1600">
                <a:solidFill>
                  <a:srgbClr val="111111"/>
                </a:solidFill>
                <a:highlight>
                  <a:srgbClr val="FDFDFD"/>
                </a:highlight>
                <a:latin typeface="Raleway"/>
                <a:ea typeface="Raleway"/>
                <a:cs typeface="Raleway"/>
                <a:sym typeface="Raleway"/>
              </a:rPr>
              <a:t> s</a:t>
            </a:r>
            <a:r>
              <a:rPr lang="en-IN" sz="1600">
                <a:solidFill>
                  <a:srgbClr val="333333"/>
                </a:solidFill>
                <a:highlight>
                  <a:srgbClr val="FFFFFF"/>
                </a:highlight>
                <a:latin typeface="Raleway"/>
                <a:ea typeface="Raleway"/>
                <a:cs typeface="Raleway"/>
                <a:sym typeface="Raleway"/>
              </a:rPr>
              <a:t>emantic similarity between Query and Doc can be expressed by the cosine distance where softmax function can be used to convert the semantic similarity between Query and the positive sample Doc into a posterior probability to to obtain the parameters {Wi, bi} of each network layer</a:t>
            </a:r>
            <a:endParaRPr sz="1600">
              <a:solidFill>
                <a:srgbClr val="111111"/>
              </a:solidFill>
              <a:highlight>
                <a:srgbClr val="FDFDFD"/>
              </a:highlight>
              <a:latin typeface="Raleway"/>
              <a:ea typeface="Raleway"/>
              <a:cs typeface="Raleway"/>
              <a:sym typeface="Raleway"/>
            </a:endParaRPr>
          </a:p>
        </p:txBody>
      </p:sp>
      <p:grpSp>
        <p:nvGrpSpPr>
          <p:cNvPr id="159" name="Google Shape;159;g7b5ae46404_2_52"/>
          <p:cNvGrpSpPr/>
          <p:nvPr/>
        </p:nvGrpSpPr>
        <p:grpSpPr>
          <a:xfrm>
            <a:off x="8152034" y="144231"/>
            <a:ext cx="602425" cy="641836"/>
            <a:chOff x="5970800" y="1619250"/>
            <a:chExt cx="428650" cy="456725"/>
          </a:xfrm>
        </p:grpSpPr>
        <p:sp>
          <p:nvSpPr>
            <p:cNvPr id="160" name="Google Shape;160;g7b5ae46404_2_52"/>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7b5ae46404_2_52"/>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7b5ae46404_2_52"/>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7b5ae46404_2_52"/>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7b5ae46404_2_52"/>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2"/>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IN"/>
              <a:t>Project Results</a:t>
            </a:r>
            <a:endParaRPr/>
          </a:p>
        </p:txBody>
      </p:sp>
      <p:sp>
        <p:nvSpPr>
          <p:cNvPr id="170" name="Google Shape;170;p12"/>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IN"/>
              <a:t>We continue by detailing the project results</a:t>
            </a:r>
            <a:endParaRPr/>
          </a:p>
        </p:txBody>
      </p:sp>
      <p:sp>
        <p:nvSpPr>
          <p:cNvPr id="171" name="Google Shape;171;p12"/>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IN" sz="9600" u="none" cap="none" strike="noStrike">
                <a:solidFill>
                  <a:srgbClr val="434343"/>
                </a:solidFill>
                <a:latin typeface="Raleway ExtraBold"/>
                <a:ea typeface="Raleway ExtraBold"/>
                <a:cs typeface="Raleway ExtraBold"/>
                <a:sym typeface="Raleway ExtraBold"/>
              </a:rPr>
              <a:t>3</a:t>
            </a:r>
            <a:endParaRPr b="0" i="0" sz="9600" u="none" cap="none" strike="noStrike">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8"/>
          <p:cNvSpPr txBox="1"/>
          <p:nvPr>
            <p:ph type="title"/>
          </p:nvPr>
        </p:nvSpPr>
        <p:spPr>
          <a:xfrm>
            <a:off x="1012250" y="564650"/>
            <a:ext cx="68661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lang="en-IN" sz="3600"/>
              <a:t>Result of baseline model</a:t>
            </a:r>
            <a:endParaRPr sz="3600"/>
          </a:p>
        </p:txBody>
      </p:sp>
      <p:sp>
        <p:nvSpPr>
          <p:cNvPr id="177" name="Google Shape;177;p8"/>
          <p:cNvSpPr txBox="1"/>
          <p:nvPr>
            <p:ph idx="1" type="body"/>
          </p:nvPr>
        </p:nvSpPr>
        <p:spPr>
          <a:xfrm>
            <a:off x="922000" y="1422050"/>
            <a:ext cx="6866100" cy="31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t/>
            </a:r>
            <a:endParaRPr/>
          </a:p>
        </p:txBody>
      </p:sp>
      <p:sp>
        <p:nvSpPr>
          <p:cNvPr id="178" name="Google Shape;178;p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grpSp>
        <p:nvGrpSpPr>
          <p:cNvPr id="179" name="Google Shape;179;p8"/>
          <p:cNvGrpSpPr/>
          <p:nvPr/>
        </p:nvGrpSpPr>
        <p:grpSpPr>
          <a:xfrm>
            <a:off x="8126321" y="108464"/>
            <a:ext cx="728350" cy="743348"/>
            <a:chOff x="3955900" y="2984500"/>
            <a:chExt cx="414000" cy="422525"/>
          </a:xfrm>
        </p:grpSpPr>
        <p:sp>
          <p:nvSpPr>
            <p:cNvPr id="180" name="Google Shape;180;p8"/>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8"/>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3" name="Google Shape;183;p8"/>
          <p:cNvPicPr preferRelativeResize="0"/>
          <p:nvPr/>
        </p:nvPicPr>
        <p:blipFill>
          <a:blip r:embed="rId3">
            <a:alphaModFix/>
          </a:blip>
          <a:stretch>
            <a:fillRect/>
          </a:stretch>
        </p:blipFill>
        <p:spPr>
          <a:xfrm>
            <a:off x="1012250" y="1632750"/>
            <a:ext cx="3632600" cy="2957300"/>
          </a:xfrm>
          <a:prstGeom prst="rect">
            <a:avLst/>
          </a:prstGeom>
          <a:noFill/>
          <a:ln>
            <a:noFill/>
          </a:ln>
        </p:spPr>
      </p:pic>
      <p:pic>
        <p:nvPicPr>
          <p:cNvPr id="184" name="Google Shape;184;p8"/>
          <p:cNvPicPr preferRelativeResize="0"/>
          <p:nvPr/>
        </p:nvPicPr>
        <p:blipFill>
          <a:blip r:embed="rId4">
            <a:alphaModFix/>
          </a:blip>
          <a:stretch>
            <a:fillRect/>
          </a:stretch>
        </p:blipFill>
        <p:spPr>
          <a:xfrm>
            <a:off x="4644850" y="1452550"/>
            <a:ext cx="3143250" cy="313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7b5ae46404_2_76"/>
          <p:cNvSpPr txBox="1"/>
          <p:nvPr>
            <p:ph type="title"/>
          </p:nvPr>
        </p:nvSpPr>
        <p:spPr>
          <a:xfrm>
            <a:off x="820475" y="598500"/>
            <a:ext cx="76824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5800"/>
              <a:buFont typeface="Arial"/>
              <a:buNone/>
            </a:pPr>
            <a:r>
              <a:rPr lang="en-IN" sz="3200"/>
              <a:t>Result of baseline model (continued)</a:t>
            </a:r>
            <a:endParaRPr sz="3200"/>
          </a:p>
          <a:p>
            <a:pPr indent="0" lvl="0" marL="0" rtl="0" algn="ctr">
              <a:spcBef>
                <a:spcPts val="0"/>
              </a:spcBef>
              <a:spcAft>
                <a:spcPts val="0"/>
              </a:spcAft>
              <a:buNone/>
            </a:pPr>
            <a:r>
              <a:t/>
            </a:r>
            <a:endParaRPr sz="3600"/>
          </a:p>
        </p:txBody>
      </p:sp>
      <p:sp>
        <p:nvSpPr>
          <p:cNvPr id="190" name="Google Shape;190;g7b5ae46404_2_76"/>
          <p:cNvSpPr txBox="1"/>
          <p:nvPr>
            <p:ph idx="1" type="body"/>
          </p:nvPr>
        </p:nvSpPr>
        <p:spPr>
          <a:xfrm>
            <a:off x="922000" y="1455900"/>
            <a:ext cx="6866100" cy="313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91" name="Google Shape;191;g7b5ae46404_2_7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grpSp>
        <p:nvGrpSpPr>
          <p:cNvPr id="192" name="Google Shape;192;g7b5ae46404_2_76"/>
          <p:cNvGrpSpPr/>
          <p:nvPr/>
        </p:nvGrpSpPr>
        <p:grpSpPr>
          <a:xfrm>
            <a:off x="8237846" y="145639"/>
            <a:ext cx="728350" cy="743348"/>
            <a:chOff x="3955900" y="2984500"/>
            <a:chExt cx="414000" cy="422525"/>
          </a:xfrm>
        </p:grpSpPr>
        <p:sp>
          <p:nvSpPr>
            <p:cNvPr id="193" name="Google Shape;193;g7b5ae46404_2_76"/>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7b5ae46404_2_76"/>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7b5ae46404_2_76"/>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6" name="Google Shape;196;g7b5ae46404_2_76"/>
          <p:cNvPicPr preferRelativeResize="0"/>
          <p:nvPr/>
        </p:nvPicPr>
        <p:blipFill>
          <a:blip r:embed="rId3">
            <a:alphaModFix/>
          </a:blip>
          <a:stretch>
            <a:fillRect/>
          </a:stretch>
        </p:blipFill>
        <p:spPr>
          <a:xfrm>
            <a:off x="922000" y="1564125"/>
            <a:ext cx="4017602" cy="2959675"/>
          </a:xfrm>
          <a:prstGeom prst="rect">
            <a:avLst/>
          </a:prstGeom>
          <a:noFill/>
          <a:ln>
            <a:noFill/>
          </a:ln>
        </p:spPr>
      </p:pic>
      <p:pic>
        <p:nvPicPr>
          <p:cNvPr id="197" name="Google Shape;197;g7b5ae46404_2_76"/>
          <p:cNvPicPr preferRelativeResize="0"/>
          <p:nvPr/>
        </p:nvPicPr>
        <p:blipFill>
          <a:blip r:embed="rId4">
            <a:alphaModFix/>
          </a:blip>
          <a:stretch>
            <a:fillRect/>
          </a:stretch>
        </p:blipFill>
        <p:spPr>
          <a:xfrm>
            <a:off x="4939600" y="1545075"/>
            <a:ext cx="3563275" cy="304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586575" y="561575"/>
            <a:ext cx="77490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IN" sz="2800"/>
              <a:t>Result of deep semantic model with RNN -</a:t>
            </a:r>
            <a:r>
              <a:rPr lang="en-IN" sz="3200"/>
              <a:t>1</a:t>
            </a:r>
            <a:endParaRPr sz="3200"/>
          </a:p>
        </p:txBody>
      </p:sp>
      <p:sp>
        <p:nvSpPr>
          <p:cNvPr id="203" name="Google Shape;203;p1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grpSp>
        <p:nvGrpSpPr>
          <p:cNvPr id="204" name="Google Shape;204;p13"/>
          <p:cNvGrpSpPr/>
          <p:nvPr/>
        </p:nvGrpSpPr>
        <p:grpSpPr>
          <a:xfrm>
            <a:off x="8089119" y="319162"/>
            <a:ext cx="728350" cy="743348"/>
            <a:chOff x="3955900" y="2984500"/>
            <a:chExt cx="414000" cy="422525"/>
          </a:xfrm>
        </p:grpSpPr>
        <p:sp>
          <p:nvSpPr>
            <p:cNvPr id="205" name="Google Shape;205;p13"/>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8" name="Google Shape;208;p13"/>
          <p:cNvPicPr preferRelativeResize="0"/>
          <p:nvPr/>
        </p:nvPicPr>
        <p:blipFill>
          <a:blip r:embed="rId3">
            <a:alphaModFix/>
          </a:blip>
          <a:stretch>
            <a:fillRect/>
          </a:stretch>
        </p:blipFill>
        <p:spPr>
          <a:xfrm>
            <a:off x="586575" y="1418975"/>
            <a:ext cx="3776100" cy="3171325"/>
          </a:xfrm>
          <a:prstGeom prst="rect">
            <a:avLst/>
          </a:prstGeom>
          <a:noFill/>
          <a:ln>
            <a:noFill/>
          </a:ln>
        </p:spPr>
      </p:pic>
      <p:pic>
        <p:nvPicPr>
          <p:cNvPr id="209" name="Google Shape;209;p13"/>
          <p:cNvPicPr preferRelativeResize="0"/>
          <p:nvPr/>
        </p:nvPicPr>
        <p:blipFill>
          <a:blip r:embed="rId4">
            <a:alphaModFix/>
          </a:blip>
          <a:stretch>
            <a:fillRect/>
          </a:stretch>
        </p:blipFill>
        <p:spPr>
          <a:xfrm>
            <a:off x="4645813" y="1390400"/>
            <a:ext cx="3689762" cy="319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7b5ae46404_2_85"/>
          <p:cNvSpPr txBox="1"/>
          <p:nvPr>
            <p:ph type="title"/>
          </p:nvPr>
        </p:nvSpPr>
        <p:spPr>
          <a:xfrm>
            <a:off x="601650" y="553375"/>
            <a:ext cx="794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5800"/>
              <a:buFont typeface="Arial"/>
              <a:buNone/>
            </a:pPr>
            <a:r>
              <a:rPr lang="en-IN" sz="2800"/>
              <a:t>Result of deep semantic model with RNN -</a:t>
            </a:r>
            <a:r>
              <a:rPr lang="en-IN" sz="3200"/>
              <a:t>2</a:t>
            </a:r>
            <a:endParaRPr sz="3200"/>
          </a:p>
          <a:p>
            <a:pPr indent="0" lvl="0" marL="0" rtl="0" algn="l">
              <a:spcBef>
                <a:spcPts val="0"/>
              </a:spcBef>
              <a:spcAft>
                <a:spcPts val="0"/>
              </a:spcAft>
              <a:buNone/>
            </a:pPr>
            <a:r>
              <a:t/>
            </a:r>
            <a:endParaRPr/>
          </a:p>
        </p:txBody>
      </p:sp>
      <p:sp>
        <p:nvSpPr>
          <p:cNvPr id="215" name="Google Shape;215;g7b5ae46404_2_85"/>
          <p:cNvSpPr txBox="1"/>
          <p:nvPr>
            <p:ph idx="1" type="body"/>
          </p:nvPr>
        </p:nvSpPr>
        <p:spPr>
          <a:xfrm>
            <a:off x="601650" y="1410775"/>
            <a:ext cx="8002800" cy="317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16" name="Google Shape;216;g7b5ae46404_2_8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grpSp>
        <p:nvGrpSpPr>
          <p:cNvPr id="217" name="Google Shape;217;g7b5ae46404_2_85"/>
          <p:cNvGrpSpPr/>
          <p:nvPr/>
        </p:nvGrpSpPr>
        <p:grpSpPr>
          <a:xfrm>
            <a:off x="8163471" y="108464"/>
            <a:ext cx="728350" cy="743348"/>
            <a:chOff x="3955900" y="2984500"/>
            <a:chExt cx="414000" cy="422525"/>
          </a:xfrm>
        </p:grpSpPr>
        <p:sp>
          <p:nvSpPr>
            <p:cNvPr id="218" name="Google Shape;218;g7b5ae46404_2_85"/>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7b5ae46404_2_85"/>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7b5ae46404_2_85"/>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1" name="Google Shape;221;g7b5ae46404_2_85"/>
          <p:cNvPicPr preferRelativeResize="0"/>
          <p:nvPr/>
        </p:nvPicPr>
        <p:blipFill>
          <a:blip r:embed="rId3">
            <a:alphaModFix/>
          </a:blip>
          <a:stretch>
            <a:fillRect/>
          </a:stretch>
        </p:blipFill>
        <p:spPr>
          <a:xfrm>
            <a:off x="601654" y="1481125"/>
            <a:ext cx="3946950" cy="2906275"/>
          </a:xfrm>
          <a:prstGeom prst="rect">
            <a:avLst/>
          </a:prstGeom>
          <a:noFill/>
          <a:ln>
            <a:noFill/>
          </a:ln>
        </p:spPr>
      </p:pic>
      <p:pic>
        <p:nvPicPr>
          <p:cNvPr id="222" name="Google Shape;222;g7b5ae46404_2_85"/>
          <p:cNvPicPr preferRelativeResize="0"/>
          <p:nvPr/>
        </p:nvPicPr>
        <p:blipFill>
          <a:blip r:embed="rId4">
            <a:alphaModFix/>
          </a:blip>
          <a:stretch>
            <a:fillRect/>
          </a:stretch>
        </p:blipFill>
        <p:spPr>
          <a:xfrm>
            <a:off x="4548600" y="1410775"/>
            <a:ext cx="3946950" cy="297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5"/>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IN"/>
              <a:t>Project Insights</a:t>
            </a:r>
            <a:endParaRPr/>
          </a:p>
        </p:txBody>
      </p:sp>
      <p:sp>
        <p:nvSpPr>
          <p:cNvPr id="228" name="Google Shape;228;p15"/>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IN"/>
              <a:t>We conclude by discussing what we learned</a:t>
            </a:r>
            <a:endParaRPr/>
          </a:p>
        </p:txBody>
      </p:sp>
      <p:sp>
        <p:nvSpPr>
          <p:cNvPr id="229" name="Google Shape;229;p15"/>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IN" sz="9600" u="none" cap="none" strike="noStrike">
                <a:solidFill>
                  <a:srgbClr val="434343"/>
                </a:solidFill>
                <a:latin typeface="Raleway ExtraBold"/>
                <a:ea typeface="Raleway ExtraBold"/>
                <a:cs typeface="Raleway ExtraBold"/>
                <a:sym typeface="Raleway ExtraBold"/>
              </a:rPr>
              <a:t>4</a:t>
            </a:r>
            <a:endParaRPr b="0" i="0" sz="9600" u="none" cap="none" strike="noStrike">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IN" sz="3800"/>
              <a:t>About the Data &amp; Model</a:t>
            </a:r>
            <a:endParaRPr sz="3800"/>
          </a:p>
        </p:txBody>
      </p:sp>
      <p:sp>
        <p:nvSpPr>
          <p:cNvPr id="235" name="Google Shape;235;p16"/>
          <p:cNvSpPr txBox="1"/>
          <p:nvPr>
            <p:ph idx="1" type="body"/>
          </p:nvPr>
        </p:nvSpPr>
        <p:spPr>
          <a:xfrm>
            <a:off x="922000" y="1749175"/>
            <a:ext cx="6866100" cy="28410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Clr>
                <a:srgbClr val="666666"/>
              </a:buClr>
              <a:buSzPts val="2000"/>
              <a:buChar char="●"/>
            </a:pPr>
            <a:r>
              <a:rPr lang="en-IN" sz="2000">
                <a:highlight>
                  <a:srgbClr val="FFFFFF"/>
                </a:highlight>
                <a:latin typeface="Raleway"/>
                <a:ea typeface="Raleway"/>
                <a:cs typeface="Raleway"/>
                <a:sym typeface="Raleway"/>
              </a:rPr>
              <a:t>input layer processing method of Chinese is very different from that of English (Chinese word segmentation is very difficult to do)</a:t>
            </a:r>
            <a:endParaRPr sz="2000">
              <a:latin typeface="Raleway"/>
              <a:ea typeface="Raleway"/>
              <a:cs typeface="Raleway"/>
              <a:sym typeface="Raleway"/>
            </a:endParaRPr>
          </a:p>
          <a:p>
            <a:pPr indent="-355600" lvl="0" marL="457200" rtl="0" algn="l">
              <a:lnSpc>
                <a:spcPct val="100000"/>
              </a:lnSpc>
              <a:spcBef>
                <a:spcPts val="600"/>
              </a:spcBef>
              <a:spcAft>
                <a:spcPts val="0"/>
              </a:spcAft>
              <a:buClr>
                <a:srgbClr val="666666"/>
              </a:buClr>
              <a:buSzPts val="2000"/>
              <a:buFont typeface="Raleway"/>
              <a:buChar char="●"/>
            </a:pPr>
            <a:r>
              <a:rPr lang="en-IN" sz="2000">
                <a:latin typeface="Raleway"/>
                <a:ea typeface="Raleway"/>
                <a:cs typeface="Raleway"/>
                <a:sym typeface="Raleway"/>
              </a:rPr>
              <a:t>difficult to retrieve well </a:t>
            </a:r>
            <a:r>
              <a:rPr lang="en-IN" sz="2000">
                <a:latin typeface="Raleway"/>
                <a:ea typeface="Raleway"/>
                <a:cs typeface="Raleway"/>
                <a:sym typeface="Raleway"/>
              </a:rPr>
              <a:t>structured click-based web search data</a:t>
            </a:r>
            <a:endParaRPr sz="2000">
              <a:latin typeface="Raleway"/>
              <a:ea typeface="Raleway"/>
              <a:cs typeface="Raleway"/>
              <a:sym typeface="Raleway"/>
            </a:endParaRPr>
          </a:p>
          <a:p>
            <a:pPr indent="-355600" lvl="0" marL="457200" rtl="0" algn="l">
              <a:lnSpc>
                <a:spcPct val="100000"/>
              </a:lnSpc>
              <a:spcBef>
                <a:spcPts val="600"/>
              </a:spcBef>
              <a:spcAft>
                <a:spcPts val="0"/>
              </a:spcAft>
              <a:buClr>
                <a:srgbClr val="666666"/>
              </a:buClr>
              <a:buSzPts val="2000"/>
              <a:buFont typeface="Raleway"/>
              <a:buChar char="●"/>
            </a:pPr>
            <a:r>
              <a:rPr lang="en-IN" sz="2000">
                <a:highlight>
                  <a:srgbClr val="FFFFFF"/>
                </a:highlight>
                <a:latin typeface="Raleway"/>
                <a:ea typeface="Raleway"/>
                <a:cs typeface="Raleway"/>
                <a:sym typeface="Raleway"/>
              </a:rPr>
              <a:t>semantic information of Query and Title in the engine's click exposure log is weak</a:t>
            </a:r>
            <a:endParaRPr sz="2000">
              <a:highlight>
                <a:srgbClr val="FFFFFF"/>
              </a:highlight>
              <a:latin typeface="Raleway"/>
              <a:ea typeface="Raleway"/>
              <a:cs typeface="Raleway"/>
              <a:sym typeface="Raleway"/>
            </a:endParaRPr>
          </a:p>
          <a:p>
            <a:pPr indent="0" lvl="0" marL="0" rtl="0" algn="l">
              <a:lnSpc>
                <a:spcPct val="100000"/>
              </a:lnSpc>
              <a:spcBef>
                <a:spcPts val="600"/>
              </a:spcBef>
              <a:spcAft>
                <a:spcPts val="0"/>
              </a:spcAft>
              <a:buSzPts val="1800"/>
              <a:buNone/>
            </a:pPr>
            <a:r>
              <a:t/>
            </a:r>
            <a:endParaRPr sz="2000"/>
          </a:p>
        </p:txBody>
      </p:sp>
      <p:sp>
        <p:nvSpPr>
          <p:cNvPr id="236" name="Google Shape;236;p1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grpSp>
        <p:nvGrpSpPr>
          <p:cNvPr id="237" name="Google Shape;237;p16"/>
          <p:cNvGrpSpPr/>
          <p:nvPr/>
        </p:nvGrpSpPr>
        <p:grpSpPr>
          <a:xfrm>
            <a:off x="8119638" y="225980"/>
            <a:ext cx="539546" cy="879605"/>
            <a:chOff x="6730350" y="2315900"/>
            <a:chExt cx="257700" cy="420100"/>
          </a:xfrm>
        </p:grpSpPr>
        <p:sp>
          <p:nvSpPr>
            <p:cNvPr id="238" name="Google Shape;238;p1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7b611a355b_0_12"/>
          <p:cNvSpPr txBox="1"/>
          <p:nvPr>
            <p:ph type="title"/>
          </p:nvPr>
        </p:nvSpPr>
        <p:spPr>
          <a:xfrm>
            <a:off x="922000" y="891775"/>
            <a:ext cx="6866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3800"/>
              <a:t>Future Work</a:t>
            </a:r>
            <a:endParaRPr sz="3800"/>
          </a:p>
        </p:txBody>
      </p:sp>
      <p:sp>
        <p:nvSpPr>
          <p:cNvPr id="248" name="Google Shape;248;g7b611a355b_0_12"/>
          <p:cNvSpPr txBox="1"/>
          <p:nvPr>
            <p:ph idx="1" type="body"/>
          </p:nvPr>
        </p:nvSpPr>
        <p:spPr>
          <a:xfrm>
            <a:off x="922000" y="1885950"/>
            <a:ext cx="6866100" cy="2704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IN" sz="2000"/>
              <a:t>current project can be extended further and </a:t>
            </a:r>
            <a:r>
              <a:rPr lang="en-IN" sz="2000"/>
              <a:t>integrated</a:t>
            </a:r>
            <a:r>
              <a:rPr lang="en-IN" sz="2000"/>
              <a:t> to potential semantic matching application such as question-answering application</a:t>
            </a:r>
            <a:endParaRPr sz="2000"/>
          </a:p>
          <a:p>
            <a:pPr indent="-355600" lvl="0" marL="457200" rtl="0" algn="l">
              <a:spcBef>
                <a:spcPts val="0"/>
              </a:spcBef>
              <a:spcAft>
                <a:spcPts val="0"/>
              </a:spcAft>
              <a:buSzPts val="2000"/>
              <a:buChar char="●"/>
            </a:pPr>
            <a:r>
              <a:rPr lang="en-IN" sz="2000"/>
              <a:t>Better dataset in English corpus can be utilized incurrent  click-based deep semantic matching model</a:t>
            </a:r>
            <a:endParaRPr sz="2000"/>
          </a:p>
          <a:p>
            <a:pPr indent="-355600" lvl="0" marL="457200" rtl="0" algn="l">
              <a:spcBef>
                <a:spcPts val="0"/>
              </a:spcBef>
              <a:spcAft>
                <a:spcPts val="0"/>
              </a:spcAft>
              <a:buSzPts val="2000"/>
              <a:buChar char="●"/>
            </a:pPr>
            <a:r>
              <a:rPr lang="en-IN" sz="2000"/>
              <a:t>optimal parameter optimization to prevent current deep semantic matching model from overfitting</a:t>
            </a:r>
            <a:endParaRPr sz="2000"/>
          </a:p>
        </p:txBody>
      </p:sp>
      <p:sp>
        <p:nvSpPr>
          <p:cNvPr id="249" name="Google Shape;249;g7b611a355b_0_1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grpSp>
        <p:nvGrpSpPr>
          <p:cNvPr id="250" name="Google Shape;250;g7b611a355b_0_12"/>
          <p:cNvGrpSpPr/>
          <p:nvPr/>
        </p:nvGrpSpPr>
        <p:grpSpPr>
          <a:xfrm>
            <a:off x="8119651" y="73582"/>
            <a:ext cx="539546" cy="879605"/>
            <a:chOff x="6730350" y="2315900"/>
            <a:chExt cx="257700" cy="420100"/>
          </a:xfrm>
        </p:grpSpPr>
        <p:sp>
          <p:nvSpPr>
            <p:cNvPr id="251" name="Google Shape;251;g7b611a355b_0_1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7b611a355b_0_1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7b611a355b_0_1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7b611a355b_0_1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7b611a355b_0_1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7b5ae46404_0_1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Reference</a:t>
            </a:r>
            <a:endParaRPr/>
          </a:p>
        </p:txBody>
      </p:sp>
      <p:sp>
        <p:nvSpPr>
          <p:cNvPr id="261" name="Google Shape;261;g7b5ae46404_0_18"/>
          <p:cNvSpPr txBox="1"/>
          <p:nvPr>
            <p:ph idx="1" type="body"/>
          </p:nvPr>
        </p:nvSpPr>
        <p:spPr>
          <a:xfrm>
            <a:off x="922000" y="1885950"/>
            <a:ext cx="7682400" cy="2704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AutoNum type="arabicPeriod"/>
            </a:pPr>
            <a:r>
              <a:rPr lang="en-IN">
                <a:solidFill>
                  <a:srgbClr val="434343"/>
                </a:solidFill>
                <a:latin typeface="IBM Plex Sans Condensed"/>
                <a:ea typeface="IBM Plex Sans Condensed"/>
                <a:cs typeface="IBM Plex Sans Condensed"/>
                <a:sym typeface="IBM Plex Sans Condensed"/>
              </a:rPr>
              <a:t>Xiaodong He et al., 2013, in CIKM 2013; </a:t>
            </a:r>
            <a:endParaRPr>
              <a:solidFill>
                <a:srgbClr val="434343"/>
              </a:solidFill>
              <a:latin typeface="IBM Plex Sans Condensed"/>
              <a:ea typeface="IBM Plex Sans Condensed"/>
              <a:cs typeface="IBM Plex Sans Condensed"/>
              <a:sym typeface="IBM Plex Sans Condensed"/>
            </a:endParaRPr>
          </a:p>
          <a:p>
            <a:pPr indent="-342900" lvl="0" marL="914400" rtl="0" algn="l">
              <a:lnSpc>
                <a:spcPct val="115000"/>
              </a:lnSpc>
              <a:spcBef>
                <a:spcPts val="0"/>
              </a:spcBef>
              <a:spcAft>
                <a:spcPts val="0"/>
              </a:spcAft>
              <a:buClr>
                <a:srgbClr val="000000"/>
              </a:buClr>
              <a:buSzPts val="1800"/>
              <a:buFont typeface="IBM Plex Sans Condensed"/>
              <a:buChar char="➔"/>
            </a:pPr>
            <a:r>
              <a:rPr b="1" lang="en-IN">
                <a:solidFill>
                  <a:srgbClr val="000000"/>
                </a:solidFill>
                <a:latin typeface="IBM Plex Sans Condensed"/>
                <a:ea typeface="IBM Plex Sans Condensed"/>
                <a:cs typeface="IBM Plex Sans Condensed"/>
                <a:sym typeface="IBM Plex Sans Condensed"/>
              </a:rPr>
              <a:t>Learning deep structured semantic models for web search using clickthrough data</a:t>
            </a:r>
            <a:endParaRPr b="1">
              <a:solidFill>
                <a:srgbClr val="000000"/>
              </a:solidFill>
              <a:latin typeface="IBM Plex Sans Condensed"/>
              <a:ea typeface="IBM Plex Sans Condensed"/>
              <a:cs typeface="IBM Plex Sans Condensed"/>
              <a:sym typeface="IBM Plex Sans Condensed"/>
            </a:endParaRPr>
          </a:p>
          <a:p>
            <a:pPr indent="-342900" lvl="0" marL="457200" rtl="0" algn="l">
              <a:lnSpc>
                <a:spcPct val="115000"/>
              </a:lnSpc>
              <a:spcBef>
                <a:spcPts val="0"/>
              </a:spcBef>
              <a:spcAft>
                <a:spcPts val="0"/>
              </a:spcAft>
              <a:buClr>
                <a:srgbClr val="434343"/>
              </a:buClr>
              <a:buSzPts val="1800"/>
              <a:buAutoNum type="arabicPeriod"/>
            </a:pPr>
            <a:r>
              <a:rPr lang="en-IN">
                <a:solidFill>
                  <a:srgbClr val="000000"/>
                </a:solidFill>
                <a:latin typeface="IBM Plex Sans Condensed"/>
                <a:ea typeface="IBM Plex Sans Condensed"/>
                <a:cs typeface="IBM Plex Sans Condensed"/>
                <a:sym typeface="IBM Plex Sans Condensed"/>
              </a:rPr>
              <a:t>Xiaodong He et al., 2014, in WWW 2014</a:t>
            </a:r>
            <a:endParaRPr>
              <a:solidFill>
                <a:srgbClr val="000000"/>
              </a:solidFill>
              <a:latin typeface="IBM Plex Sans Condensed"/>
              <a:ea typeface="IBM Plex Sans Condensed"/>
              <a:cs typeface="IBM Plex Sans Condensed"/>
              <a:sym typeface="IBM Plex Sans Condensed"/>
            </a:endParaRPr>
          </a:p>
          <a:p>
            <a:pPr indent="-342900" lvl="0" marL="914400" rtl="0" algn="l">
              <a:lnSpc>
                <a:spcPct val="115000"/>
              </a:lnSpc>
              <a:spcBef>
                <a:spcPts val="0"/>
              </a:spcBef>
              <a:spcAft>
                <a:spcPts val="0"/>
              </a:spcAft>
              <a:buClr>
                <a:srgbClr val="000000"/>
              </a:buClr>
              <a:buSzPts val="1800"/>
              <a:buFont typeface="IBM Plex Sans Condensed"/>
              <a:buChar char="➔"/>
            </a:pPr>
            <a:r>
              <a:rPr b="1" lang="en-IN">
                <a:solidFill>
                  <a:srgbClr val="000000"/>
                </a:solidFill>
                <a:latin typeface="IBM Plex Sans Condensed"/>
                <a:ea typeface="IBM Plex Sans Condensed"/>
                <a:cs typeface="IBM Plex Sans Condensed"/>
                <a:sym typeface="IBM Plex Sans Condensed"/>
              </a:rPr>
              <a:t>Learning semantic representations using convolutional neural networks for web search</a:t>
            </a:r>
            <a:endParaRPr b="1">
              <a:solidFill>
                <a:srgbClr val="000000"/>
              </a:solidFill>
              <a:latin typeface="IBM Plex Sans Condensed"/>
              <a:ea typeface="IBM Plex Sans Condensed"/>
              <a:cs typeface="IBM Plex Sans Condensed"/>
              <a:sym typeface="IBM Plex Sans Condensed"/>
            </a:endParaRPr>
          </a:p>
          <a:p>
            <a:pPr indent="-342900" lvl="0" marL="457200" rtl="0" algn="l">
              <a:lnSpc>
                <a:spcPct val="115000"/>
              </a:lnSpc>
              <a:spcBef>
                <a:spcPts val="0"/>
              </a:spcBef>
              <a:spcAft>
                <a:spcPts val="0"/>
              </a:spcAft>
              <a:buClr>
                <a:srgbClr val="000000"/>
              </a:buClr>
              <a:buSzPts val="1800"/>
              <a:buAutoNum type="arabicPeriod"/>
            </a:pPr>
            <a:r>
              <a:rPr lang="en-IN">
                <a:solidFill>
                  <a:srgbClr val="000000"/>
                </a:solidFill>
                <a:latin typeface="IBM Plex Sans Condensed"/>
                <a:ea typeface="IBM Plex Sans Condensed"/>
                <a:cs typeface="IBM Plex Sans Condensed"/>
                <a:sym typeface="IBM Plex Sans Condensed"/>
              </a:rPr>
              <a:t>Jianfeng Gao et al., 2011, in SIGIR 2011</a:t>
            </a:r>
            <a:endParaRPr>
              <a:solidFill>
                <a:srgbClr val="000000"/>
              </a:solidFill>
              <a:latin typeface="IBM Plex Sans Condensed"/>
              <a:ea typeface="IBM Plex Sans Condensed"/>
              <a:cs typeface="IBM Plex Sans Condensed"/>
              <a:sym typeface="IBM Plex Sans Condensed"/>
            </a:endParaRPr>
          </a:p>
          <a:p>
            <a:pPr indent="-342900" lvl="0" marL="914400" rtl="0" algn="l">
              <a:lnSpc>
                <a:spcPct val="120000"/>
              </a:lnSpc>
              <a:spcBef>
                <a:spcPts val="0"/>
              </a:spcBef>
              <a:spcAft>
                <a:spcPts val="0"/>
              </a:spcAft>
              <a:buClr>
                <a:srgbClr val="000000"/>
              </a:buClr>
              <a:buSzPts val="1800"/>
              <a:buFont typeface="IBM Plex Sans Condensed"/>
              <a:buChar char="➔"/>
            </a:pPr>
            <a:r>
              <a:rPr b="1" lang="en-IN">
                <a:solidFill>
                  <a:srgbClr val="000000"/>
                </a:solidFill>
                <a:latin typeface="IBM Plex Sans Condensed"/>
                <a:ea typeface="IBM Plex Sans Condensed"/>
                <a:cs typeface="IBM Plex Sans Condensed"/>
                <a:sym typeface="IBM Plex Sans Condensed"/>
              </a:rPr>
              <a:t>Clickthrough-Based Latent Semantic Models for Web Search</a:t>
            </a:r>
            <a:endParaRPr>
              <a:solidFill>
                <a:srgbClr val="434343"/>
              </a:solidFill>
            </a:endParaRPr>
          </a:p>
        </p:txBody>
      </p:sp>
      <p:sp>
        <p:nvSpPr>
          <p:cNvPr id="262" name="Google Shape;262;g7b5ae46404_0_1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2"/>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IN"/>
              <a:t>Project outline</a:t>
            </a:r>
            <a:endParaRPr/>
          </a:p>
        </p:txBody>
      </p:sp>
      <p:sp>
        <p:nvSpPr>
          <p:cNvPr id="55" name="Google Shape;55;p2"/>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IN"/>
              <a:t>begin by motivation and approaches</a:t>
            </a:r>
            <a:endParaRPr/>
          </a:p>
        </p:txBody>
      </p:sp>
      <p:sp>
        <p:nvSpPr>
          <p:cNvPr id="56" name="Google Shape;56;p2"/>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IN" sz="9600" u="none" cap="none" strike="noStrike">
                <a:solidFill>
                  <a:srgbClr val="434343"/>
                </a:solidFill>
                <a:latin typeface="Raleway ExtraBold"/>
                <a:ea typeface="Raleway ExtraBold"/>
                <a:cs typeface="Raleway ExtraBold"/>
                <a:sym typeface="Raleway ExtraBold"/>
              </a:rPr>
              <a:t>1</a:t>
            </a:r>
            <a:endParaRPr b="0" i="0" sz="9600" u="none" cap="none" strike="noStrike">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7b611a355b_0_6"/>
          <p:cNvSpPr txBox="1"/>
          <p:nvPr>
            <p:ph type="title"/>
          </p:nvPr>
        </p:nvSpPr>
        <p:spPr>
          <a:xfrm>
            <a:off x="922000" y="891775"/>
            <a:ext cx="6866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3600"/>
              <a:t>Project Source Code</a:t>
            </a:r>
            <a:endParaRPr sz="3600"/>
          </a:p>
        </p:txBody>
      </p:sp>
      <p:sp>
        <p:nvSpPr>
          <p:cNvPr id="268" name="Google Shape;268;g7b611a355b_0_6"/>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IN" sz="2000"/>
              <a:t>This project is distributed under </a:t>
            </a:r>
            <a:r>
              <a:rPr lang="en-IN" sz="2000">
                <a:highlight>
                  <a:srgbClr val="FFFFFF"/>
                </a:highlight>
                <a:latin typeface="Raleway"/>
                <a:ea typeface="Raleway"/>
                <a:cs typeface="Raleway"/>
                <a:sym typeface="Raleway"/>
              </a:rPr>
              <a:t>GNU General Public License v3.0 where source code is </a:t>
            </a:r>
            <a:r>
              <a:rPr lang="en-IN" sz="2000">
                <a:highlight>
                  <a:srgbClr val="FFFFFF"/>
                </a:highlight>
                <a:latin typeface="Raleway"/>
                <a:ea typeface="Raleway"/>
                <a:cs typeface="Raleway"/>
                <a:sym typeface="Raleway"/>
              </a:rPr>
              <a:t>available</a:t>
            </a:r>
            <a:r>
              <a:rPr lang="en-IN" sz="2000">
                <a:highlight>
                  <a:srgbClr val="FFFFFF"/>
                </a:highlight>
                <a:latin typeface="Raleway"/>
                <a:ea typeface="Raleway"/>
                <a:cs typeface="Raleway"/>
                <a:sym typeface="Raleway"/>
              </a:rPr>
              <a:t> at: </a:t>
            </a:r>
            <a:r>
              <a:rPr lang="en-IN" sz="2000" u="sng">
                <a:solidFill>
                  <a:schemeClr val="hlink"/>
                </a:solidFill>
                <a:highlight>
                  <a:srgbClr val="FFFFFF"/>
                </a:highlight>
                <a:latin typeface="Raleway"/>
                <a:ea typeface="Raleway"/>
                <a:cs typeface="Raleway"/>
                <a:sym typeface="Raleway"/>
                <a:hlinkClick r:id="rId3"/>
              </a:rPr>
              <a:t>https://github.com/jshayiding/CS586-Class-Project.git</a:t>
            </a:r>
            <a:endParaRPr sz="2000"/>
          </a:p>
        </p:txBody>
      </p:sp>
      <p:sp>
        <p:nvSpPr>
          <p:cNvPr id="269" name="Google Shape;269;g7b611a355b_0_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1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sp>
        <p:nvSpPr>
          <p:cNvPr id="275" name="Google Shape;275;p18"/>
          <p:cNvSpPr txBox="1"/>
          <p:nvPr>
            <p:ph idx="4294967295" type="ctrTitle"/>
          </p:nvPr>
        </p:nvSpPr>
        <p:spPr>
          <a:xfrm>
            <a:off x="685800" y="1507150"/>
            <a:ext cx="65937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5800"/>
              <a:buFont typeface="Raleway ExtraBold"/>
              <a:buNone/>
            </a:pPr>
            <a:r>
              <a:rPr b="0" i="0" lang="en-IN" sz="9600" u="none" cap="none" strike="noStrike">
                <a:solidFill>
                  <a:srgbClr val="FFB600"/>
                </a:solidFill>
                <a:latin typeface="Raleway ExtraBold"/>
                <a:ea typeface="Raleway ExtraBold"/>
                <a:cs typeface="Raleway ExtraBold"/>
                <a:sym typeface="Raleway ExtraBold"/>
              </a:rPr>
              <a:t>Thanks!</a:t>
            </a:r>
            <a:endParaRPr b="0" i="0" sz="9600" u="none" cap="none" strike="noStrike">
              <a:solidFill>
                <a:srgbClr val="FFB600"/>
              </a:solidFill>
              <a:latin typeface="Raleway ExtraBold"/>
              <a:ea typeface="Raleway ExtraBold"/>
              <a:cs typeface="Raleway ExtraBold"/>
              <a:sym typeface="Raleway ExtraBold"/>
            </a:endParaRPr>
          </a:p>
        </p:txBody>
      </p:sp>
      <p:sp>
        <p:nvSpPr>
          <p:cNvPr id="276" name="Google Shape;276;p18"/>
          <p:cNvSpPr txBox="1"/>
          <p:nvPr>
            <p:ph idx="4294967295" type="subTitle"/>
          </p:nvPr>
        </p:nvSpPr>
        <p:spPr>
          <a:xfrm>
            <a:off x="685800" y="2860000"/>
            <a:ext cx="6593700" cy="193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B600"/>
              </a:buClr>
              <a:buSzPts val="1800"/>
              <a:buFont typeface="Raleway Light"/>
              <a:buNone/>
            </a:pPr>
            <a:r>
              <a:rPr b="1" i="0" lang="en-IN" sz="3600" u="none" cap="none" strike="noStrike">
                <a:solidFill>
                  <a:srgbClr val="666666"/>
                </a:solidFill>
                <a:latin typeface="Raleway Light"/>
                <a:ea typeface="Raleway Light"/>
                <a:cs typeface="Raleway Light"/>
                <a:sym typeface="Raleway Light"/>
              </a:rPr>
              <a:t>Any questions?</a:t>
            </a:r>
            <a:endParaRPr b="1" i="0" sz="3600" u="none" cap="none" strike="noStrike">
              <a:solidFill>
                <a:srgbClr val="666666"/>
              </a:solidFill>
              <a:latin typeface="Raleway Light"/>
              <a:ea typeface="Raleway Light"/>
              <a:cs typeface="Raleway Light"/>
              <a:sym typeface="Raleway Light"/>
            </a:endParaRPr>
          </a:p>
        </p:txBody>
      </p:sp>
      <p:sp>
        <p:nvSpPr>
          <p:cNvPr id="277" name="Google Shape;277;p18"/>
          <p:cNvSpPr/>
          <p:nvPr/>
        </p:nvSpPr>
        <p:spPr>
          <a:xfrm>
            <a:off x="8054234" y="327815"/>
            <a:ext cx="798007" cy="72583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3"/>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IN" sz="3800"/>
              <a:t>What is Motivation?</a:t>
            </a:r>
            <a:endParaRPr sz="3800"/>
          </a:p>
        </p:txBody>
      </p:sp>
      <p:sp>
        <p:nvSpPr>
          <p:cNvPr id="62" name="Google Shape;62;p3"/>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IN" sz="2000"/>
              <a:t>LSA model intend to mapping query to its </a:t>
            </a:r>
            <a:r>
              <a:rPr lang="en-IN" sz="2000"/>
              <a:t>relevant</a:t>
            </a:r>
            <a:r>
              <a:rPr lang="en-IN" sz="2000"/>
              <a:t> document at semantic level is not successful when </a:t>
            </a:r>
            <a:r>
              <a:rPr lang="en-IN" sz="2000"/>
              <a:t>keyword</a:t>
            </a:r>
            <a:r>
              <a:rPr lang="en-IN" sz="2000"/>
              <a:t> based </a:t>
            </a:r>
            <a:r>
              <a:rPr lang="en-IN" sz="2000"/>
              <a:t>matching</a:t>
            </a:r>
            <a:r>
              <a:rPr lang="en-IN" sz="2000"/>
              <a:t> is applied (to address the case such as a query and a document, represented as two vectors in the lower dimensional space can still have high similarity score even they do not share any terms )</a:t>
            </a:r>
            <a:endParaRPr sz="2000"/>
          </a:p>
        </p:txBody>
      </p:sp>
      <p:sp>
        <p:nvSpPr>
          <p:cNvPr id="63" name="Google Shape;63;p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grpSp>
        <p:nvGrpSpPr>
          <p:cNvPr id="64" name="Google Shape;64;p3"/>
          <p:cNvGrpSpPr/>
          <p:nvPr/>
        </p:nvGrpSpPr>
        <p:grpSpPr>
          <a:xfrm>
            <a:off x="8119638" y="225980"/>
            <a:ext cx="539546" cy="879605"/>
            <a:chOff x="6730350" y="2315900"/>
            <a:chExt cx="257700" cy="420100"/>
          </a:xfrm>
        </p:grpSpPr>
        <p:sp>
          <p:nvSpPr>
            <p:cNvPr id="65" name="Google Shape;65;p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g7b5ae46404_2_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3800"/>
              <a:t>Motivation (continued)</a:t>
            </a:r>
            <a:endParaRPr sz="3800"/>
          </a:p>
        </p:txBody>
      </p:sp>
      <p:sp>
        <p:nvSpPr>
          <p:cNvPr id="75" name="Google Shape;75;g7b5ae46404_2_3"/>
          <p:cNvSpPr txBox="1"/>
          <p:nvPr>
            <p:ph idx="1" type="body"/>
          </p:nvPr>
        </p:nvSpPr>
        <p:spPr>
          <a:xfrm>
            <a:off x="922000" y="1885950"/>
            <a:ext cx="7350000" cy="2905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IN" sz="2000"/>
              <a:t>why clickthrough based deep structured semantic model?</a:t>
            </a:r>
            <a:endParaRPr sz="2000"/>
          </a:p>
          <a:p>
            <a:pPr indent="-355600" lvl="1" marL="914400" rtl="0" algn="l">
              <a:spcBef>
                <a:spcPts val="0"/>
              </a:spcBef>
              <a:spcAft>
                <a:spcPts val="0"/>
              </a:spcAft>
              <a:buSzPts val="2000"/>
              <a:buChar char="○"/>
            </a:pPr>
            <a:r>
              <a:rPr lang="en-IN" sz="2000"/>
              <a:t>to leverage limitation of LSA model on </a:t>
            </a:r>
            <a:r>
              <a:rPr lang="en-IN" sz="2000"/>
              <a:t>keyword</a:t>
            </a:r>
            <a:r>
              <a:rPr lang="en-IN" sz="2000"/>
              <a:t> based semantic matching</a:t>
            </a:r>
            <a:endParaRPr sz="2000"/>
          </a:p>
          <a:p>
            <a:pPr indent="-355600" lvl="1" marL="914400" rtl="0" algn="l">
              <a:spcBef>
                <a:spcPts val="0"/>
              </a:spcBef>
              <a:spcAft>
                <a:spcPts val="0"/>
              </a:spcAft>
              <a:buSzPts val="2000"/>
              <a:buChar char="○"/>
            </a:pPr>
            <a:r>
              <a:rPr lang="en-IN" sz="2000"/>
              <a:t>use deep neural network to rank a set of documents for given query</a:t>
            </a:r>
            <a:endParaRPr sz="2000"/>
          </a:p>
          <a:p>
            <a:pPr indent="-355600" lvl="1" marL="914400" rtl="0" algn="l">
              <a:spcBef>
                <a:spcPts val="0"/>
              </a:spcBef>
              <a:spcAft>
                <a:spcPts val="0"/>
              </a:spcAft>
              <a:buSzPts val="2000"/>
              <a:buChar char="○"/>
            </a:pPr>
            <a:r>
              <a:rPr lang="en-IN" sz="2000"/>
              <a:t>use deep auto encoder to extract hierarchical semantic features that </a:t>
            </a:r>
            <a:r>
              <a:rPr lang="en-IN" sz="2000"/>
              <a:t>embedded</a:t>
            </a:r>
            <a:r>
              <a:rPr lang="en-IN" sz="2000"/>
              <a:t> in query and document</a:t>
            </a:r>
            <a:endParaRPr sz="2000"/>
          </a:p>
        </p:txBody>
      </p:sp>
      <p:sp>
        <p:nvSpPr>
          <p:cNvPr id="76" name="Google Shape;76;g7b5ae46404_2_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grpSp>
        <p:nvGrpSpPr>
          <p:cNvPr id="77" name="Google Shape;77;g7b5ae46404_2_3"/>
          <p:cNvGrpSpPr/>
          <p:nvPr/>
        </p:nvGrpSpPr>
        <p:grpSpPr>
          <a:xfrm>
            <a:off x="8272051" y="149782"/>
            <a:ext cx="539546" cy="879605"/>
            <a:chOff x="6730350" y="2315900"/>
            <a:chExt cx="257700" cy="420100"/>
          </a:xfrm>
        </p:grpSpPr>
        <p:sp>
          <p:nvSpPr>
            <p:cNvPr id="78" name="Google Shape;78;g7b5ae46404_2_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7b5ae46404_2_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7b5ae46404_2_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7b5ae46404_2_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7b5ae46404_2_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4"/>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IN" sz="3800"/>
              <a:t>Project Goals and Outcomes</a:t>
            </a:r>
            <a:endParaRPr sz="3800"/>
          </a:p>
        </p:txBody>
      </p:sp>
      <p:sp>
        <p:nvSpPr>
          <p:cNvPr id="88" name="Google Shape;88;p4"/>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FFB600"/>
              </a:buClr>
              <a:buSzPts val="1800"/>
              <a:buChar char="●"/>
            </a:pPr>
            <a:r>
              <a:rPr lang="en-IN"/>
              <a:t>Data Collection and </a:t>
            </a:r>
            <a:r>
              <a:rPr lang="en-IN"/>
              <a:t>Preprocessing</a:t>
            </a:r>
            <a:endParaRPr/>
          </a:p>
          <a:p>
            <a:pPr indent="-342900" lvl="0" marL="457200" rtl="0" algn="l">
              <a:lnSpc>
                <a:spcPct val="100000"/>
              </a:lnSpc>
              <a:spcBef>
                <a:spcPts val="600"/>
              </a:spcBef>
              <a:spcAft>
                <a:spcPts val="0"/>
              </a:spcAft>
              <a:buSzPts val="1800"/>
              <a:buChar char="●"/>
            </a:pPr>
            <a:r>
              <a:rPr lang="en-IN"/>
              <a:t>Implement</a:t>
            </a:r>
            <a:r>
              <a:rPr lang="en-IN"/>
              <a:t> proposed wordhashing method</a:t>
            </a:r>
            <a:endParaRPr/>
          </a:p>
          <a:p>
            <a:pPr indent="-342900" lvl="0" marL="457200" rtl="0" algn="l">
              <a:lnSpc>
                <a:spcPct val="100000"/>
              </a:lnSpc>
              <a:spcBef>
                <a:spcPts val="600"/>
              </a:spcBef>
              <a:spcAft>
                <a:spcPts val="0"/>
              </a:spcAft>
              <a:buClr>
                <a:srgbClr val="FFB600"/>
              </a:buClr>
              <a:buSzPts val="1800"/>
              <a:buChar char="●"/>
            </a:pPr>
            <a:r>
              <a:rPr lang="en-IN"/>
              <a:t>reproduce TF-IDF baseline mode</a:t>
            </a:r>
            <a:r>
              <a:rPr lang="en-IN"/>
              <a:t>l for semantic matching</a:t>
            </a:r>
            <a:endParaRPr/>
          </a:p>
          <a:p>
            <a:pPr indent="-342900" lvl="0" marL="457200" rtl="0" algn="l">
              <a:lnSpc>
                <a:spcPct val="100000"/>
              </a:lnSpc>
              <a:spcBef>
                <a:spcPts val="0"/>
              </a:spcBef>
              <a:spcAft>
                <a:spcPts val="0"/>
              </a:spcAft>
              <a:buSzPts val="1800"/>
              <a:buChar char="●"/>
            </a:pPr>
            <a:r>
              <a:rPr lang="en-IN"/>
              <a:t>Implement clickthrough based deep structured semantic model</a:t>
            </a:r>
            <a:endParaRPr/>
          </a:p>
          <a:p>
            <a:pPr indent="-342900" lvl="0" marL="457200" rtl="0" algn="l">
              <a:lnSpc>
                <a:spcPct val="100000"/>
              </a:lnSpc>
              <a:spcBef>
                <a:spcPts val="0"/>
              </a:spcBef>
              <a:spcAft>
                <a:spcPts val="0"/>
              </a:spcAft>
              <a:buSzPts val="1800"/>
              <a:buChar char="●"/>
            </a:pPr>
            <a:r>
              <a:rPr lang="en-IN"/>
              <a:t>Measure and compare the performance of trained clickthrough based semantic models on training dataset</a:t>
            </a:r>
            <a:endParaRPr/>
          </a:p>
          <a:p>
            <a:pPr indent="0" lvl="0" marL="0" rtl="0" algn="l">
              <a:lnSpc>
                <a:spcPct val="100000"/>
              </a:lnSpc>
              <a:spcBef>
                <a:spcPts val="600"/>
              </a:spcBef>
              <a:spcAft>
                <a:spcPts val="0"/>
              </a:spcAft>
              <a:buSzPts val="1800"/>
              <a:buNone/>
            </a:pPr>
            <a:r>
              <a:t/>
            </a:r>
            <a:endParaRPr/>
          </a:p>
        </p:txBody>
      </p:sp>
      <p:sp>
        <p:nvSpPr>
          <p:cNvPr id="89" name="Google Shape;89;p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grpSp>
        <p:nvGrpSpPr>
          <p:cNvPr id="90" name="Google Shape;90;p4"/>
          <p:cNvGrpSpPr/>
          <p:nvPr/>
        </p:nvGrpSpPr>
        <p:grpSpPr>
          <a:xfrm>
            <a:off x="8152038" y="369832"/>
            <a:ext cx="602425" cy="641836"/>
            <a:chOff x="5970800" y="1619250"/>
            <a:chExt cx="428650" cy="456725"/>
          </a:xfrm>
        </p:grpSpPr>
        <p:sp>
          <p:nvSpPr>
            <p:cNvPr id="91" name="Google Shape;91;p4"/>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5"/>
          <p:cNvSpPr txBox="1"/>
          <p:nvPr>
            <p:ph type="title"/>
          </p:nvPr>
        </p:nvSpPr>
        <p:spPr>
          <a:xfrm>
            <a:off x="922000" y="237088"/>
            <a:ext cx="68661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lang="en-IN" sz="3600"/>
              <a:t>The Dataset</a:t>
            </a:r>
            <a:endParaRPr sz="3600"/>
          </a:p>
        </p:txBody>
      </p:sp>
      <p:sp>
        <p:nvSpPr>
          <p:cNvPr id="101" name="Google Shape;101;p5"/>
          <p:cNvSpPr txBox="1"/>
          <p:nvPr>
            <p:ph idx="1" type="body"/>
          </p:nvPr>
        </p:nvSpPr>
        <p:spPr>
          <a:xfrm>
            <a:off x="922000" y="1105600"/>
            <a:ext cx="7197600" cy="1410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Clr>
                <a:srgbClr val="666666"/>
              </a:buClr>
              <a:buSzPts val="1600"/>
              <a:buChar char="●"/>
            </a:pPr>
            <a:r>
              <a:rPr b="1" lang="en-IN" sz="1600">
                <a:latin typeface="Raleway"/>
                <a:ea typeface="Raleway"/>
                <a:cs typeface="Raleway"/>
                <a:sym typeface="Raleway"/>
              </a:rPr>
              <a:t>Data Description: </a:t>
            </a:r>
            <a:r>
              <a:rPr lang="en-IN" sz="1600">
                <a:latin typeface="Raleway"/>
                <a:ea typeface="Raleway"/>
                <a:cs typeface="Raleway"/>
                <a:sym typeface="Raleway"/>
              </a:rPr>
              <a:t>data</a:t>
            </a:r>
            <a:r>
              <a:rPr lang="en-IN" sz="1600">
                <a:latin typeface="Raleway"/>
                <a:ea typeface="Raleway"/>
                <a:cs typeface="Raleway"/>
                <a:sym typeface="Raleway"/>
              </a:rPr>
              <a:t> was collected from OPPO big data competition, which aimed to sort query-title semantic matching problem in mobile web search</a:t>
            </a:r>
            <a:endParaRPr sz="1600">
              <a:latin typeface="Raleway"/>
              <a:ea typeface="Raleway"/>
              <a:cs typeface="Raleway"/>
              <a:sym typeface="Raleway"/>
            </a:endParaRPr>
          </a:p>
          <a:p>
            <a:pPr indent="-330200" lvl="0" marL="457200" rtl="0" algn="l">
              <a:lnSpc>
                <a:spcPct val="100000"/>
              </a:lnSpc>
              <a:spcBef>
                <a:spcPts val="600"/>
              </a:spcBef>
              <a:spcAft>
                <a:spcPts val="0"/>
              </a:spcAft>
              <a:buSzPts val="1600"/>
              <a:buFont typeface="Raleway"/>
              <a:buChar char="●"/>
            </a:pPr>
            <a:r>
              <a:rPr b="1" lang="en-IN" sz="1600">
                <a:latin typeface="Raleway"/>
                <a:ea typeface="Raleway"/>
                <a:cs typeface="Raleway"/>
                <a:sym typeface="Raleway"/>
              </a:rPr>
              <a:t>Data description:</a:t>
            </a:r>
            <a:endParaRPr b="1" sz="1600">
              <a:latin typeface="Raleway"/>
              <a:ea typeface="Raleway"/>
              <a:cs typeface="Raleway"/>
              <a:sym typeface="Raleway"/>
            </a:endParaRPr>
          </a:p>
          <a:p>
            <a:pPr indent="0" lvl="0" marL="457200" rtl="0" algn="l">
              <a:lnSpc>
                <a:spcPct val="100000"/>
              </a:lnSpc>
              <a:spcBef>
                <a:spcPts val="600"/>
              </a:spcBef>
              <a:spcAft>
                <a:spcPts val="0"/>
              </a:spcAft>
              <a:buNone/>
            </a:pPr>
            <a:r>
              <a:t/>
            </a:r>
            <a:endParaRPr b="1">
              <a:latin typeface="Raleway"/>
              <a:ea typeface="Raleway"/>
              <a:cs typeface="Raleway"/>
              <a:sym typeface="Raleway"/>
            </a:endParaRPr>
          </a:p>
          <a:p>
            <a:pPr indent="0" lvl="0" marL="457200" rtl="0" algn="l">
              <a:lnSpc>
                <a:spcPct val="100000"/>
              </a:lnSpc>
              <a:spcBef>
                <a:spcPts val="600"/>
              </a:spcBef>
              <a:spcAft>
                <a:spcPts val="0"/>
              </a:spcAft>
              <a:buNone/>
            </a:pPr>
            <a:r>
              <a:t/>
            </a:r>
            <a:endParaRPr/>
          </a:p>
        </p:txBody>
      </p:sp>
      <p:sp>
        <p:nvSpPr>
          <p:cNvPr id="102" name="Google Shape;102;p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IN"/>
              <a:t>‹#›</a:t>
            </a:fld>
            <a:endParaRPr/>
          </a:p>
        </p:txBody>
      </p:sp>
      <p:grpSp>
        <p:nvGrpSpPr>
          <p:cNvPr id="103" name="Google Shape;103;p5"/>
          <p:cNvGrpSpPr/>
          <p:nvPr/>
        </p:nvGrpSpPr>
        <p:grpSpPr>
          <a:xfrm>
            <a:off x="8119638" y="225980"/>
            <a:ext cx="539546" cy="879605"/>
            <a:chOff x="6730350" y="2315900"/>
            <a:chExt cx="257700" cy="420100"/>
          </a:xfrm>
        </p:grpSpPr>
        <p:sp>
          <p:nvSpPr>
            <p:cNvPr id="104" name="Google Shape;104;p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109" name="Google Shape;109;p5"/>
          <p:cNvGraphicFramePr/>
          <p:nvPr/>
        </p:nvGraphicFramePr>
        <p:xfrm>
          <a:off x="922000" y="2515895"/>
          <a:ext cx="3000000" cy="3000000"/>
        </p:xfrm>
        <a:graphic>
          <a:graphicData uri="http://schemas.openxmlformats.org/drawingml/2006/table">
            <a:tbl>
              <a:tblPr>
                <a:noFill/>
                <a:tableStyleId>{0B938AFD-178E-49F6-83DE-9838C4667058}</a:tableStyleId>
              </a:tblPr>
              <a:tblGrid>
                <a:gridCol w="3702825"/>
                <a:gridCol w="3702825"/>
              </a:tblGrid>
              <a:tr h="312775">
                <a:tc>
                  <a:txBody>
                    <a:bodyPr/>
                    <a:lstStyle/>
                    <a:p>
                      <a:pPr indent="0" lvl="0" marL="0" rtl="0" algn="l">
                        <a:spcBef>
                          <a:spcPts val="0"/>
                        </a:spcBef>
                        <a:spcAft>
                          <a:spcPts val="0"/>
                        </a:spcAft>
                        <a:buNone/>
                      </a:pPr>
                      <a:r>
                        <a:rPr lang="en-IN">
                          <a:latin typeface="Raleway"/>
                          <a:ea typeface="Raleway"/>
                          <a:cs typeface="Raleway"/>
                          <a:sym typeface="Raleway"/>
                        </a:rPr>
                        <a:t>prefix</a:t>
                      </a:r>
                      <a:endParaRPr>
                        <a:latin typeface="Raleway"/>
                        <a:ea typeface="Raleway"/>
                        <a:cs typeface="Raleway"/>
                        <a:sym typeface="Raleway"/>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Raleway"/>
                          <a:ea typeface="Raleway"/>
                          <a:cs typeface="Raleway"/>
                          <a:sym typeface="Raleway"/>
                        </a:rPr>
                        <a:t>User input (query prefix)</a:t>
                      </a:r>
                      <a:endParaRPr>
                        <a:latin typeface="Raleway"/>
                        <a:ea typeface="Raleway"/>
                        <a:cs typeface="Raleway"/>
                        <a:sym typeface="Raleway"/>
                      </a:endParaRPr>
                    </a:p>
                  </a:txBody>
                  <a:tcPr marT="91425" marB="91425" marR="91425" marL="91425" anchor="ctr"/>
                </a:tc>
              </a:tr>
              <a:tr h="388700">
                <a:tc>
                  <a:txBody>
                    <a:bodyPr/>
                    <a:lstStyle/>
                    <a:p>
                      <a:pPr indent="0" lvl="0" marL="0" rtl="0" algn="l">
                        <a:spcBef>
                          <a:spcPts val="0"/>
                        </a:spcBef>
                        <a:spcAft>
                          <a:spcPts val="0"/>
                        </a:spcAft>
                        <a:buNone/>
                      </a:pPr>
                      <a:r>
                        <a:rPr lang="en-IN">
                          <a:latin typeface="Raleway"/>
                          <a:ea typeface="Raleway"/>
                          <a:cs typeface="Raleway"/>
                          <a:sym typeface="Raleway"/>
                        </a:rPr>
                        <a:t>query prediction</a:t>
                      </a:r>
                      <a:endParaRPr>
                        <a:latin typeface="Raleway"/>
                        <a:ea typeface="Raleway"/>
                        <a:cs typeface="Raleway"/>
                        <a:sym typeface="Raleway"/>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IN" sz="1200">
                          <a:solidFill>
                            <a:schemeClr val="dk1"/>
                          </a:solidFill>
                          <a:latin typeface="Raleway"/>
                          <a:ea typeface="Raleway"/>
                          <a:cs typeface="Raleway"/>
                          <a:sym typeface="Raleway"/>
                        </a:rPr>
                        <a:t>based on current prefix, the predicted user is going to complete requirement query words up to 10</a:t>
                      </a:r>
                      <a:endParaRPr sz="1200">
                        <a:latin typeface="Raleway"/>
                        <a:ea typeface="Raleway"/>
                        <a:cs typeface="Raleway"/>
                        <a:sym typeface="Raleway"/>
                      </a:endParaRPr>
                    </a:p>
                  </a:txBody>
                  <a:tcPr marT="91425" marB="91425" marR="91425" marL="91425" anchor="ctr"/>
                </a:tc>
              </a:tr>
              <a:tr h="312775">
                <a:tc>
                  <a:txBody>
                    <a:bodyPr/>
                    <a:lstStyle/>
                    <a:p>
                      <a:pPr indent="0" lvl="0" marL="0" rtl="0" algn="l">
                        <a:spcBef>
                          <a:spcPts val="0"/>
                        </a:spcBef>
                        <a:spcAft>
                          <a:spcPts val="0"/>
                        </a:spcAft>
                        <a:buNone/>
                      </a:pPr>
                      <a:r>
                        <a:rPr lang="en-IN">
                          <a:latin typeface="Raleway"/>
                          <a:ea typeface="Raleway"/>
                          <a:cs typeface="Raleway"/>
                          <a:sym typeface="Raleway"/>
                        </a:rPr>
                        <a:t>title</a:t>
                      </a:r>
                      <a:endParaRPr>
                        <a:latin typeface="Raleway"/>
                        <a:ea typeface="Raleway"/>
                        <a:cs typeface="Raleway"/>
                        <a:sym typeface="Raleway"/>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Raleway"/>
                          <a:ea typeface="Raleway"/>
                          <a:cs typeface="Raleway"/>
                          <a:sym typeface="Raleway"/>
                        </a:rPr>
                        <a:t>Article title</a:t>
                      </a:r>
                      <a:endParaRPr>
                        <a:latin typeface="Raleway"/>
                        <a:ea typeface="Raleway"/>
                        <a:cs typeface="Raleway"/>
                        <a:sym typeface="Raleway"/>
                      </a:endParaRPr>
                    </a:p>
                  </a:txBody>
                  <a:tcPr marT="91425" marB="91425" marR="91425" marL="91425" anchor="ctr"/>
                </a:tc>
              </a:tr>
              <a:tr h="312775">
                <a:tc>
                  <a:txBody>
                    <a:bodyPr/>
                    <a:lstStyle/>
                    <a:p>
                      <a:pPr indent="0" lvl="0" marL="0" rtl="0" algn="l">
                        <a:spcBef>
                          <a:spcPts val="0"/>
                        </a:spcBef>
                        <a:spcAft>
                          <a:spcPts val="0"/>
                        </a:spcAft>
                        <a:buNone/>
                      </a:pPr>
                      <a:r>
                        <a:rPr lang="en-IN">
                          <a:latin typeface="Raleway"/>
                          <a:ea typeface="Raleway"/>
                          <a:cs typeface="Raleway"/>
                          <a:sym typeface="Raleway"/>
                        </a:rPr>
                        <a:t>tag</a:t>
                      </a:r>
                      <a:endParaRPr>
                        <a:latin typeface="Raleway"/>
                        <a:ea typeface="Raleway"/>
                        <a:cs typeface="Raleway"/>
                        <a:sym typeface="Raleway"/>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Raleway"/>
                          <a:ea typeface="Raleway"/>
                          <a:cs typeface="Raleway"/>
                          <a:sym typeface="Raleway"/>
                        </a:rPr>
                        <a:t>Article context tag</a:t>
                      </a:r>
                      <a:endParaRPr>
                        <a:latin typeface="Raleway"/>
                        <a:ea typeface="Raleway"/>
                        <a:cs typeface="Raleway"/>
                        <a:sym typeface="Raleway"/>
                      </a:endParaRPr>
                    </a:p>
                  </a:txBody>
                  <a:tcPr marT="91425" marB="91425" marR="91425" marL="91425" anchor="ctr"/>
                </a:tc>
              </a:tr>
              <a:tr h="312775">
                <a:tc>
                  <a:txBody>
                    <a:bodyPr/>
                    <a:lstStyle/>
                    <a:p>
                      <a:pPr indent="0" lvl="0" marL="0" rtl="0" algn="l">
                        <a:spcBef>
                          <a:spcPts val="0"/>
                        </a:spcBef>
                        <a:spcAft>
                          <a:spcPts val="0"/>
                        </a:spcAft>
                        <a:buNone/>
                      </a:pPr>
                      <a:r>
                        <a:rPr lang="en-IN">
                          <a:latin typeface="Raleway"/>
                          <a:ea typeface="Raleway"/>
                          <a:cs typeface="Raleway"/>
                          <a:sym typeface="Raleway"/>
                        </a:rPr>
                        <a:t>label</a:t>
                      </a:r>
                      <a:endParaRPr>
                        <a:latin typeface="Raleway"/>
                        <a:ea typeface="Raleway"/>
                        <a:cs typeface="Raleway"/>
                        <a:sym typeface="Raleway"/>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Raleway"/>
                          <a:ea typeface="Raleway"/>
                          <a:cs typeface="Raleway"/>
                          <a:sym typeface="Raleway"/>
                        </a:rPr>
                        <a:t>Status of clicked or not</a:t>
                      </a:r>
                      <a:endParaRPr>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7"/>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IN"/>
              <a:t>Project Implementation</a:t>
            </a:r>
            <a:endParaRPr/>
          </a:p>
        </p:txBody>
      </p:sp>
      <p:sp>
        <p:nvSpPr>
          <p:cNvPr id="115" name="Google Shape;115;p7"/>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IN"/>
              <a:t>roadmap, performance evaluation</a:t>
            </a:r>
            <a:endParaRPr/>
          </a:p>
        </p:txBody>
      </p:sp>
      <p:sp>
        <p:nvSpPr>
          <p:cNvPr id="116" name="Google Shape;116;p7"/>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IN" sz="9600" u="none" cap="none" strike="noStrike">
                <a:solidFill>
                  <a:srgbClr val="434343"/>
                </a:solidFill>
                <a:latin typeface="Raleway ExtraBold"/>
                <a:ea typeface="Raleway ExtraBold"/>
                <a:cs typeface="Raleway ExtraBold"/>
                <a:sym typeface="Raleway ExtraBold"/>
              </a:rPr>
              <a:t>2</a:t>
            </a:r>
            <a:endParaRPr b="0" i="0" sz="9600" u="none" cap="none" strike="noStrike">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7b5ae46404_2_9"/>
          <p:cNvSpPr txBox="1"/>
          <p:nvPr>
            <p:ph type="title"/>
          </p:nvPr>
        </p:nvSpPr>
        <p:spPr>
          <a:xfrm>
            <a:off x="922000" y="508275"/>
            <a:ext cx="76824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3200"/>
              <a:t>C</a:t>
            </a:r>
            <a:r>
              <a:rPr lang="en-IN" sz="3200"/>
              <a:t>lick-through</a:t>
            </a:r>
            <a:r>
              <a:rPr lang="en-IN" sz="3200"/>
              <a:t> deep semantic model</a:t>
            </a:r>
            <a:endParaRPr sz="3200"/>
          </a:p>
        </p:txBody>
      </p:sp>
      <p:sp>
        <p:nvSpPr>
          <p:cNvPr id="122" name="Google Shape;122;g7b5ae46404_2_9"/>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23" name="Google Shape;123;g7b5ae46404_2_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grpSp>
        <p:nvGrpSpPr>
          <p:cNvPr id="124" name="Google Shape;124;g7b5ae46404_2_9"/>
          <p:cNvGrpSpPr/>
          <p:nvPr/>
        </p:nvGrpSpPr>
        <p:grpSpPr>
          <a:xfrm>
            <a:off x="8272051" y="149782"/>
            <a:ext cx="539546" cy="879605"/>
            <a:chOff x="6730350" y="2315900"/>
            <a:chExt cx="257700" cy="420100"/>
          </a:xfrm>
        </p:grpSpPr>
        <p:sp>
          <p:nvSpPr>
            <p:cNvPr id="125" name="Google Shape;125;g7b5ae46404_2_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7b5ae46404_2_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7b5ae46404_2_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7b5ae46404_2_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7b5ae46404_2_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0" name="Google Shape;130;g7b5ae46404_2_9"/>
          <p:cNvPicPr preferRelativeResize="0"/>
          <p:nvPr/>
        </p:nvPicPr>
        <p:blipFill>
          <a:blip r:embed="rId3">
            <a:alphaModFix/>
          </a:blip>
          <a:stretch>
            <a:fillRect/>
          </a:stretch>
        </p:blipFill>
        <p:spPr>
          <a:xfrm>
            <a:off x="446675" y="1511474"/>
            <a:ext cx="8071851" cy="307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7b5ae46404_2_22"/>
          <p:cNvSpPr txBox="1"/>
          <p:nvPr>
            <p:ph type="title"/>
          </p:nvPr>
        </p:nvSpPr>
        <p:spPr>
          <a:xfrm>
            <a:off x="899450" y="612200"/>
            <a:ext cx="68661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3600"/>
              <a:t>Implementation Roadmap</a:t>
            </a:r>
            <a:endParaRPr sz="3600"/>
          </a:p>
        </p:txBody>
      </p:sp>
      <p:sp>
        <p:nvSpPr>
          <p:cNvPr id="136" name="Google Shape;136;g7b5ae46404_2_22"/>
          <p:cNvSpPr txBox="1"/>
          <p:nvPr>
            <p:ph idx="12" type="sldNum"/>
          </p:nvPr>
        </p:nvSpPr>
        <p:spPr>
          <a:xfrm>
            <a:off x="96712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IN"/>
              <a:t>‹#›</a:t>
            </a:fld>
            <a:endParaRPr/>
          </a:p>
        </p:txBody>
      </p:sp>
      <p:sp>
        <p:nvSpPr>
          <p:cNvPr id="137" name="Google Shape;137;g7b5ae46404_2_22"/>
          <p:cNvSpPr/>
          <p:nvPr/>
        </p:nvSpPr>
        <p:spPr>
          <a:xfrm>
            <a:off x="2820850" y="1559675"/>
            <a:ext cx="3054900" cy="337500"/>
          </a:xfrm>
          <a:prstGeom prst="roundRect">
            <a:avLst>
              <a:gd fmla="val 16667"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800"/>
              <a:t>Matching score</a:t>
            </a:r>
            <a:endParaRPr b="1" sz="1800"/>
          </a:p>
        </p:txBody>
      </p:sp>
      <p:sp>
        <p:nvSpPr>
          <p:cNvPr id="138" name="Google Shape;138;g7b5ae46404_2_22"/>
          <p:cNvSpPr/>
          <p:nvPr/>
        </p:nvSpPr>
        <p:spPr>
          <a:xfrm>
            <a:off x="2820850" y="2120500"/>
            <a:ext cx="3054900" cy="337500"/>
          </a:xfrm>
          <a:prstGeom prst="roundRect">
            <a:avLst>
              <a:gd fmla="val 16667"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800"/>
              <a:t>Matching layer</a:t>
            </a:r>
            <a:endParaRPr b="1" sz="1800"/>
          </a:p>
        </p:txBody>
      </p:sp>
      <p:sp>
        <p:nvSpPr>
          <p:cNvPr id="139" name="Google Shape;139;g7b5ae46404_2_22"/>
          <p:cNvSpPr/>
          <p:nvPr/>
        </p:nvSpPr>
        <p:spPr>
          <a:xfrm>
            <a:off x="1954625" y="2787375"/>
            <a:ext cx="1902300" cy="402900"/>
          </a:xfrm>
          <a:prstGeom prst="roundRect">
            <a:avLst>
              <a:gd fmla="val 16667"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600"/>
              <a:t>presentation layer</a:t>
            </a:r>
            <a:endParaRPr sz="1600"/>
          </a:p>
          <a:p>
            <a:pPr indent="0" lvl="0" marL="0" rtl="0" algn="ctr">
              <a:spcBef>
                <a:spcPts val="0"/>
              </a:spcBef>
              <a:spcAft>
                <a:spcPts val="0"/>
              </a:spcAft>
              <a:buNone/>
            </a:pPr>
            <a:r>
              <a:rPr lang="en-IN" sz="1600"/>
              <a:t>(BOW/RNN)</a:t>
            </a:r>
            <a:endParaRPr sz="1600"/>
          </a:p>
        </p:txBody>
      </p:sp>
      <p:sp>
        <p:nvSpPr>
          <p:cNvPr id="140" name="Google Shape;140;g7b5ae46404_2_22"/>
          <p:cNvSpPr/>
          <p:nvPr/>
        </p:nvSpPr>
        <p:spPr>
          <a:xfrm rot="-5400000">
            <a:off x="4153806" y="1929481"/>
            <a:ext cx="216600" cy="152700"/>
          </a:xfrm>
          <a:prstGeom prst="right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7b5ae46404_2_22"/>
          <p:cNvSpPr/>
          <p:nvPr/>
        </p:nvSpPr>
        <p:spPr>
          <a:xfrm rot="-1820756">
            <a:off x="2803989" y="2530753"/>
            <a:ext cx="539171" cy="176838"/>
          </a:xfrm>
          <a:prstGeom prst="right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7b5ae46404_2_22"/>
          <p:cNvSpPr/>
          <p:nvPr/>
        </p:nvSpPr>
        <p:spPr>
          <a:xfrm>
            <a:off x="1954625" y="3654650"/>
            <a:ext cx="1849800" cy="402900"/>
          </a:xfrm>
          <a:prstGeom prst="roundRect">
            <a:avLst>
              <a:gd fmla="val 16667"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800"/>
              <a:t>Input layer</a:t>
            </a:r>
            <a:endParaRPr b="1" sz="1800"/>
          </a:p>
        </p:txBody>
      </p:sp>
      <p:sp>
        <p:nvSpPr>
          <p:cNvPr id="143" name="Google Shape;143;g7b5ae46404_2_22"/>
          <p:cNvSpPr/>
          <p:nvPr/>
        </p:nvSpPr>
        <p:spPr>
          <a:xfrm rot="-5400000">
            <a:off x="2609400" y="4211650"/>
            <a:ext cx="439800" cy="134100"/>
          </a:xfrm>
          <a:prstGeom prst="right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b5ae46404_2_22"/>
          <p:cNvSpPr txBox="1"/>
          <p:nvPr/>
        </p:nvSpPr>
        <p:spPr>
          <a:xfrm>
            <a:off x="2376450" y="4366417"/>
            <a:ext cx="924300" cy="4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600">
                <a:latin typeface="IBM Plex Sans Condensed"/>
                <a:ea typeface="IBM Plex Sans Condensed"/>
                <a:cs typeface="IBM Plex Sans Condensed"/>
                <a:sym typeface="IBM Plex Sans Condensed"/>
              </a:rPr>
              <a:t>query</a:t>
            </a:r>
            <a:endParaRPr b="1" sz="1600">
              <a:latin typeface="IBM Plex Sans Condensed"/>
              <a:ea typeface="IBM Plex Sans Condensed"/>
              <a:cs typeface="IBM Plex Sans Condensed"/>
              <a:sym typeface="IBM Plex Sans Condensed"/>
            </a:endParaRPr>
          </a:p>
        </p:txBody>
      </p:sp>
      <p:sp>
        <p:nvSpPr>
          <p:cNvPr id="145" name="Google Shape;145;g7b5ae46404_2_22"/>
          <p:cNvSpPr/>
          <p:nvPr/>
        </p:nvSpPr>
        <p:spPr>
          <a:xfrm rot="-5400000">
            <a:off x="2609400" y="3373450"/>
            <a:ext cx="439800" cy="134100"/>
          </a:xfrm>
          <a:prstGeom prst="right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7b5ae46404_2_22"/>
          <p:cNvSpPr/>
          <p:nvPr/>
        </p:nvSpPr>
        <p:spPr>
          <a:xfrm>
            <a:off x="4697825" y="2787375"/>
            <a:ext cx="1902300" cy="402900"/>
          </a:xfrm>
          <a:prstGeom prst="roundRect">
            <a:avLst>
              <a:gd fmla="val 16667"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600"/>
              <a:t>presentation layer</a:t>
            </a:r>
            <a:endParaRPr sz="1600"/>
          </a:p>
          <a:p>
            <a:pPr indent="0" lvl="0" marL="0" rtl="0" algn="ctr">
              <a:spcBef>
                <a:spcPts val="0"/>
              </a:spcBef>
              <a:spcAft>
                <a:spcPts val="0"/>
              </a:spcAft>
              <a:buNone/>
            </a:pPr>
            <a:r>
              <a:rPr lang="en-IN" sz="1600"/>
              <a:t>(BOW/RNN)</a:t>
            </a:r>
            <a:endParaRPr sz="1600"/>
          </a:p>
        </p:txBody>
      </p:sp>
      <p:sp>
        <p:nvSpPr>
          <p:cNvPr id="147" name="Google Shape;147;g7b5ae46404_2_22"/>
          <p:cNvSpPr/>
          <p:nvPr/>
        </p:nvSpPr>
        <p:spPr>
          <a:xfrm rot="-8617030">
            <a:off x="5131673" y="2538473"/>
            <a:ext cx="479957" cy="147242"/>
          </a:xfrm>
          <a:prstGeom prst="right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7b5ae46404_2_22"/>
          <p:cNvSpPr/>
          <p:nvPr/>
        </p:nvSpPr>
        <p:spPr>
          <a:xfrm>
            <a:off x="4697825" y="3654650"/>
            <a:ext cx="1902300" cy="402900"/>
          </a:xfrm>
          <a:prstGeom prst="roundRect">
            <a:avLst>
              <a:gd fmla="val 16667"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800"/>
              <a:t>Input layer</a:t>
            </a:r>
            <a:endParaRPr b="1" sz="1800"/>
          </a:p>
        </p:txBody>
      </p:sp>
      <p:sp>
        <p:nvSpPr>
          <p:cNvPr id="149" name="Google Shape;149;g7b5ae46404_2_22"/>
          <p:cNvSpPr/>
          <p:nvPr/>
        </p:nvSpPr>
        <p:spPr>
          <a:xfrm rot="-5400000">
            <a:off x="5352600" y="4211650"/>
            <a:ext cx="439800" cy="134100"/>
          </a:xfrm>
          <a:prstGeom prst="right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7b5ae46404_2_22"/>
          <p:cNvSpPr txBox="1"/>
          <p:nvPr/>
        </p:nvSpPr>
        <p:spPr>
          <a:xfrm>
            <a:off x="5119650" y="4366417"/>
            <a:ext cx="924300" cy="4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600">
                <a:latin typeface="IBM Plex Sans Condensed"/>
                <a:ea typeface="IBM Plex Sans Condensed"/>
                <a:cs typeface="IBM Plex Sans Condensed"/>
                <a:sym typeface="IBM Plex Sans Condensed"/>
              </a:rPr>
              <a:t>title</a:t>
            </a:r>
            <a:endParaRPr b="1" sz="1600">
              <a:latin typeface="IBM Plex Sans Condensed"/>
              <a:ea typeface="IBM Plex Sans Condensed"/>
              <a:cs typeface="IBM Plex Sans Condensed"/>
              <a:sym typeface="IBM Plex Sans Condensed"/>
            </a:endParaRPr>
          </a:p>
        </p:txBody>
      </p:sp>
      <p:sp>
        <p:nvSpPr>
          <p:cNvPr id="151" name="Google Shape;151;g7b5ae46404_2_22"/>
          <p:cNvSpPr/>
          <p:nvPr/>
        </p:nvSpPr>
        <p:spPr>
          <a:xfrm rot="-5400000">
            <a:off x="5352600" y="3373450"/>
            <a:ext cx="439800" cy="134100"/>
          </a:xfrm>
          <a:prstGeom prst="right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Paras</dc:creator>
</cp:coreProperties>
</file>