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handoutMasterIdLst>
    <p:handoutMasterId r:id="rId12"/>
  </p:handoutMasterIdLst>
  <p:sldIdLst>
    <p:sldId id="415" r:id="rId5"/>
    <p:sldId id="419" r:id="rId6"/>
    <p:sldId id="420" r:id="rId7"/>
    <p:sldId id="421" r:id="rId8"/>
    <p:sldId id="422" r:id="rId9"/>
    <p:sldId id="42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7DE21804-5CEE-4847-A69B-92810AADCCDD}">
          <p14:sldIdLst>
            <p14:sldId id="415"/>
            <p14:sldId id="419"/>
            <p14:sldId id="420"/>
            <p14:sldId id="421"/>
            <p14:sldId id="422"/>
            <p14:sldId id="423"/>
          </p14:sldIdLst>
        </p14:section>
        <p14:section name="Start presentation here" id="{CEBA53B1-47EB-44F3-BD97-DA522FA6B0C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052953-08FB-82AD-C71E-DF90E8E13619}" v="5" dt="2024-07-03T18:20:04.415"/>
  </p1510:revLst>
</p1510:revInfo>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yidin, Jurat" userId="S::jurat_shayidin@optum.com::13682804-48f7-4bc4-bda2-b0e8413e3ecb" providerId="AD" clId="Web-{54052953-08FB-82AD-C71E-DF90E8E13619}"/>
    <pc:docChg chg="modSld">
      <pc:chgData name="Shayidin, Jurat" userId="S::jurat_shayidin@optum.com::13682804-48f7-4bc4-bda2-b0e8413e3ecb" providerId="AD" clId="Web-{54052953-08FB-82AD-C71E-DF90E8E13619}" dt="2024-07-03T18:20:04.415" v="4" actId="20577"/>
      <pc:docMkLst>
        <pc:docMk/>
      </pc:docMkLst>
      <pc:sldChg chg="modSp">
        <pc:chgData name="Shayidin, Jurat" userId="S::jurat_shayidin@optum.com::13682804-48f7-4bc4-bda2-b0e8413e3ecb" providerId="AD" clId="Web-{54052953-08FB-82AD-C71E-DF90E8E13619}" dt="2024-07-03T18:20:04.415" v="4" actId="20577"/>
        <pc:sldMkLst>
          <pc:docMk/>
          <pc:sldMk cId="2025062082" sldId="425"/>
        </pc:sldMkLst>
        <pc:spChg chg="mod">
          <ac:chgData name="Shayidin, Jurat" userId="S::jurat_shayidin@optum.com::13682804-48f7-4bc4-bda2-b0e8413e3ecb" providerId="AD" clId="Web-{54052953-08FB-82AD-C71E-DF90E8E13619}" dt="2024-07-03T18:20:04.415" v="4" actId="20577"/>
          <ac:spMkLst>
            <pc:docMk/>
            <pc:sldMk cId="2025062082" sldId="425"/>
            <ac:spMk id="3" creationId="{76BBE1B0-A42C-64D4-1B93-8DE03F29F69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11/12/2024</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pic>
        <p:nvPicPr>
          <p:cNvPr id="23" name="Optum logo" descr="Optum">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824247" y="523904"/>
            <a:ext cx="2438884" cy="706174"/>
          </a:xfrm>
          <a:prstGeom prst="rect">
            <a:avLst/>
          </a:prstGeom>
        </p:spPr>
      </p:pic>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404812"/>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177094"/>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177368"/>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2024</a:t>
            </a:r>
          </a:p>
        </p:txBody>
      </p:sp>
      <p:pic>
        <p:nvPicPr>
          <p:cNvPr id="12" name="Picture 11" descr="Star icon">
            <a:extLst>
              <a:ext uri="{FF2B5EF4-FFF2-40B4-BE49-F238E27FC236}">
                <a16:creationId xmlns:a16="http://schemas.microsoft.com/office/drawing/2014/main" id="{82FEFB7F-0CFC-4989-B627-4D0D34B303E2}"/>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827390" y="4941778"/>
            <a:ext cx="587679" cy="587679"/>
          </a:xfrm>
          <a:prstGeom prst="rect">
            <a:avLst/>
          </a:prstGeom>
        </p:spPr>
      </p:pic>
      <p:sp>
        <p:nvSpPr>
          <p:cNvPr id="11" name="TextBox 10">
            <a:extLst>
              <a:ext uri="{FF2B5EF4-FFF2-40B4-BE49-F238E27FC236}">
                <a16:creationId xmlns:a16="http://schemas.microsoft.com/office/drawing/2014/main" id="{9145794E-DC8C-4B31-A9C2-C6C3CF44B391}"/>
              </a:ext>
            </a:extLst>
          </p:cNvPr>
          <p:cNvSpPr txBox="1"/>
          <p:nvPr userDrawn="1"/>
        </p:nvSpPr>
        <p:spPr bwMode="gray">
          <a:xfrm>
            <a:off x="822196" y="5589173"/>
            <a:ext cx="2834865" cy="507831"/>
          </a:xfrm>
          <a:prstGeom prst="rect">
            <a:avLst/>
          </a:prstGeom>
          <a:noFill/>
        </p:spPr>
        <p:txBody>
          <a:bodyPr wrap="square" lIns="0" tIns="0" rIns="0" bIns="0" rtlCol="0">
            <a:spAutoFit/>
          </a:bodyPr>
          <a:lstStyle/>
          <a:p>
            <a:pPr>
              <a:spcBef>
                <a:spcPts val="600"/>
              </a:spcBef>
            </a:pPr>
            <a:r>
              <a:rPr lang="en-US" sz="1100" b="1">
                <a:solidFill>
                  <a:schemeClr val="accent6"/>
                </a:solidFill>
              </a:rPr>
              <a:t>Reminder: </a:t>
            </a:r>
            <a:r>
              <a:rPr lang="en-US" sz="1100">
                <a:solidFill>
                  <a:schemeClr val="tx1"/>
                </a:solidFill>
              </a:rPr>
              <a:t>Download a new template from</a:t>
            </a:r>
            <a:br>
              <a:rPr lang="en-US" sz="1100">
                <a:solidFill>
                  <a:schemeClr val="tx1"/>
                </a:solidFill>
              </a:rPr>
            </a:br>
            <a:r>
              <a:rPr lang="en-US" sz="1100">
                <a:solidFill>
                  <a:schemeClr val="tx1"/>
                </a:solidFill>
              </a:rPr>
              <a:t>Optum Brand Center </a:t>
            </a:r>
            <a:r>
              <a:rPr lang="en-US" sz="1100" b="1">
                <a:solidFill>
                  <a:schemeClr val="tx1"/>
                </a:solidFill>
              </a:rPr>
              <a:t>each time</a:t>
            </a:r>
            <a:r>
              <a:rPr lang="en-US" sz="1100">
                <a:solidFill>
                  <a:schemeClr val="tx1"/>
                </a:solidFill>
              </a:rPr>
              <a:t> a document is started. Templates continuously evolve.</a:t>
            </a:r>
          </a:p>
        </p:txBody>
      </p:sp>
      <p:pic>
        <p:nvPicPr>
          <p:cNvPr id="18" name="Picture 17">
            <a:extLst>
              <a:ext uri="{FF2B5EF4-FFF2-40B4-BE49-F238E27FC236}">
                <a16:creationId xmlns:a16="http://schemas.microsoft.com/office/drawing/2014/main" id="{0B9B688F-3869-4ECE-BE40-DE3ADDF3F073}"/>
              </a:ext>
              <a:ext uri="{C183D7F6-B498-43B3-948B-1728B52AA6E4}">
                <adec:decorative xmlns:adec="http://schemas.microsoft.com/office/drawing/2017/decorative" val="1"/>
              </a:ext>
            </a:extLst>
          </p:cNvPr>
          <p:cNvPicPr>
            <a:picLocks noChangeAspect="1"/>
          </p:cNvPicPr>
          <p:nvPr userDrawn="1"/>
        </p:nvPicPr>
        <p:blipFill>
          <a:blip r:embed="rId5" cstate="screen">
            <a:extLst>
              <a:ext uri="{28A0092B-C50C-407E-A947-70E740481C1C}">
                <a14:useLocalDpi xmlns:a14="http://schemas.microsoft.com/office/drawing/2010/main"/>
              </a:ext>
            </a:extLst>
          </a:blip>
          <a:srcRect/>
          <a:stretch/>
        </p:blipFill>
        <p:spPr bwMode="gray">
          <a:xfrm>
            <a:off x="5122888" y="4245508"/>
            <a:ext cx="3298775" cy="1857119"/>
          </a:xfrm>
          <a:prstGeom prst="rect">
            <a:avLst/>
          </a:prstGeom>
          <a:ln w="6350">
            <a:solidFill>
              <a:schemeClr val="accent2"/>
            </a:solidFill>
          </a:ln>
        </p:spPr>
      </p:pic>
      <p:pic>
        <p:nvPicPr>
          <p:cNvPr id="4" name="Picture 3">
            <a:extLst>
              <a:ext uri="{FF2B5EF4-FFF2-40B4-BE49-F238E27FC236}">
                <a16:creationId xmlns:a16="http://schemas.microsoft.com/office/drawing/2014/main" id="{11A66DFB-0BA7-42B4-63AA-F29DED25E097}"/>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21497" y="4243004"/>
            <a:ext cx="3310128" cy="1859623"/>
          </a:xfrm>
          <a:prstGeom prst="rect">
            <a:avLst/>
          </a:prstGeom>
          <a:ln w="6350">
            <a:solidFill>
              <a:schemeClr val="accent2"/>
            </a:solidFill>
          </a:ln>
        </p:spPr>
      </p:pic>
      <p:pic>
        <p:nvPicPr>
          <p:cNvPr id="3" name="Picture 2">
            <a:extLst>
              <a:ext uri="{FF2B5EF4-FFF2-40B4-BE49-F238E27FC236}">
                <a16:creationId xmlns:a16="http://schemas.microsoft.com/office/drawing/2014/main" id="{EB8C1BEC-5C50-EC82-6813-2CCF2BF25A5A}"/>
              </a:ext>
              <a:ext uri="{C183D7F6-B498-43B3-948B-1728B52AA6E4}">
                <adec:decorative xmlns:adec="http://schemas.microsoft.com/office/drawing/2017/decorative" val="1"/>
              </a:ext>
            </a:extLst>
          </p:cNvPr>
          <p:cNvPicPr>
            <a:picLocks noChangeAspect="1"/>
          </p:cNvPicPr>
          <p:nvPr userDrawn="1"/>
        </p:nvPicPr>
        <p:blipFill>
          <a:blip r:embed="rId7"/>
          <a:stretch>
            <a:fillRect/>
          </a:stretch>
        </p:blipFill>
        <p:spPr>
          <a:xfrm>
            <a:off x="5121966" y="525529"/>
            <a:ext cx="6609660" cy="372569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ver 08">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93E2B6F-B0F8-598A-12EC-0815E7654FD0}"/>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9696FBF0-1B42-325E-9531-A33DF9031814}"/>
              </a:ext>
            </a:extLst>
          </p:cNvPr>
          <p:cNvSpPr>
            <a:spLocks noGrp="1"/>
          </p:cNvSpPr>
          <p:nvPr>
            <p:ph type="dt" sz="half" idx="16"/>
          </p:nvPr>
        </p:nvSpPr>
        <p:spPr/>
        <p:txBody>
          <a:bodyPr/>
          <a:lstStyle/>
          <a:p>
            <a:fld id="{31D07194-3FCF-4B6D-B722-EDAE00F746E4}" type="datetime1">
              <a:rPr lang="en-US" smtClean="0"/>
              <a:t>11/12/2024</a:t>
            </a:fld>
            <a:endParaRPr lang="en-US"/>
          </a:p>
        </p:txBody>
      </p:sp>
      <p:sp>
        <p:nvSpPr>
          <p:cNvPr id="4" name="Footer Placeholder 3">
            <a:extLst>
              <a:ext uri="{FF2B5EF4-FFF2-40B4-BE49-F238E27FC236}">
                <a16:creationId xmlns:a16="http://schemas.microsoft.com/office/drawing/2014/main" id="{E529C78D-F523-2F5F-AF8F-9D18AFD1F748}"/>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2483F371-F5E3-E66E-2FC2-36252A822E65}"/>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73919218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DDE5A22-EAF8-4C1A-AC51-DA6B599674BD}" type="datetime1">
              <a:rPr lang="en-US" smtClean="0"/>
              <a:t>11/12/2024</a:t>
            </a:fld>
            <a:endParaRPr lang="en-US"/>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5" name="Footer Placeholder 4">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AA231FC8-4CC9-4D4D-9D42-4100B12BBFD2}" type="datetime1">
              <a:rPr lang="en-US" smtClean="0"/>
              <a:t>11/12/2024</a:t>
            </a:fld>
            <a:endParaRPr lang="en-US"/>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4" name="Footer Placeholder 3">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99AD85F-304C-4BF5-94FB-50C7E84ED8FF}" type="datetime1">
              <a:rPr lang="en-US" smtClean="0"/>
              <a:t>11/12/2024</a:t>
            </a:fld>
            <a:endParaRPr lang="en-US"/>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4" name="Footer Placeholder 3">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5C49669F-A6B0-45C8-9E96-E3ECF646095E}" type="datetime1">
              <a:rPr lang="en-US" smtClean="0"/>
              <a:t>11/12/2024</a:t>
            </a:fld>
            <a:endParaRPr lang="en-US"/>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
        <p:nvSpPr>
          <p:cNvPr id="7" name="Footer Placeholder 6">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563D2711-4916-4AC1-9EA9-C56F49A70B8A}" type="datetime1">
              <a:rPr lang="en-US" smtClean="0"/>
              <a:t>11/12/2024</a:t>
            </a:fld>
            <a:endParaRPr lang="en-US"/>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8F7E04CA-C30D-40A2-B51C-2DAC9C9B2D09}" type="datetime1">
              <a:rPr lang="en-US" smtClean="0"/>
              <a:t>11/12/2024</a:t>
            </a:fld>
            <a:endParaRPr lang="en-US"/>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4" name="Slide Number Placeholder 3">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8F242276-4B37-464E-82B5-A2CCFA8D2047}" type="datetime1">
              <a:rPr lang="en-US" smtClean="0"/>
              <a:t>11/12/2024</a:t>
            </a:fld>
            <a:endParaRPr lang="en-US"/>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cxnSp>
        <p:nvCxnSpPr>
          <p:cNvPr id="10" name="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AC1A5A6-F2E7-4A6D-960D-C8D830EDC445}" type="datetime1">
              <a:rPr lang="en-US" smtClean="0"/>
              <a:t>11/12/2024</a:t>
            </a:fld>
            <a:endParaRPr lang="en-US"/>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EDB376A-9CC0-4260-A1FB-E4D7D3B0E9C8}" type="datetime1">
              <a:rPr lang="en-US" smtClean="0"/>
              <a:t>11/12/2024</a:t>
            </a:fld>
            <a:endParaRPr lang="en-US"/>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descr="Large, stylized quotation 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B8DFD118-AC3B-49F2-BA0B-7B9DF70B8F3E}" type="datetime1">
              <a:rPr lang="en-US" smtClean="0"/>
              <a:t>11/12/2024</a:t>
            </a:fld>
            <a:endParaRPr lang="en-US"/>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7" name="Background box">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2" name="Quotemark" descr="Large, stylized quotation 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3" name="Picture Placeholder 7">
            <a:extLst>
              <a:ext uri="{FF2B5EF4-FFF2-40B4-BE49-F238E27FC236}">
                <a16:creationId xmlns:a16="http://schemas.microsoft.com/office/drawing/2014/main" id="{D951BDD7-02E7-4695-9F59-170E730D05B2}"/>
              </a:ext>
              <a:ext uri="{C183D7F6-B498-43B3-948B-1728B52AA6E4}">
                <adec:decorative xmlns:adec="http://schemas.microsoft.com/office/drawing/2017/decorative" val="1"/>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9F7F53CA-DA9B-42DE-BC32-1FB13BF92AF8}" type="datetime1">
              <a:rPr lang="en-US" smtClean="0"/>
              <a:t>11/12/2024</a:t>
            </a:fld>
            <a:endParaRPr lang="en-US"/>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5087FC9B-1C7F-4ADF-9DC1-8BD3DCF6C9B1}" type="datetime1">
              <a:rPr lang="en-US" smtClean="0"/>
              <a:t>11/12/2024</a:t>
            </a:fld>
            <a:endParaRPr lang="en-US"/>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
        <p:nvSpPr>
          <p:cNvPr id="4" name="Footer Placeholder 3">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D66124C2-8024-4FE0-A9C8-31A6FDFB86B0}" type="datetime1">
              <a:rPr lang="en-US" smtClean="0"/>
              <a:t>11/12/2024</a:t>
            </a:fld>
            <a:endParaRPr lang="en-US"/>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6" name="Optum logo" descr="Optum">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2024 Optum, Inc. All rights reserved. </a:t>
            </a:r>
          </a:p>
        </p:txBody>
      </p:sp>
    </p:spTree>
    <p:extLst>
      <p:ext uri="{BB962C8B-B14F-4D97-AF65-F5344CB8AC3E}">
        <p14:creationId xmlns:p14="http://schemas.microsoft.com/office/powerpoint/2010/main" val="20041023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Ref idx="1001">
        <a:schemeClr val="bg1"/>
      </p:bgRef>
    </p:bg>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018ADF08-66C4-7A27-5941-438B95462BC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0"/>
            <a:ext cx="6037330" cy="6858000"/>
          </a:xfrm>
          <a:custGeom>
            <a:avLst/>
            <a:gdLst>
              <a:gd name="connsiteX0" fmla="*/ 0 w 6037330"/>
              <a:gd name="connsiteY0" fmla="*/ 0 h 6858000"/>
              <a:gd name="connsiteX1" fmla="*/ 3835988 w 6037330"/>
              <a:gd name="connsiteY1" fmla="*/ 0 h 6858000"/>
              <a:gd name="connsiteX2" fmla="*/ 4114800 w 6037330"/>
              <a:gd name="connsiteY2" fmla="*/ 0 h 6858000"/>
              <a:gd name="connsiteX3" fmla="*/ 6037330 w 6037330"/>
              <a:gd name="connsiteY3" fmla="*/ 0 h 6858000"/>
              <a:gd name="connsiteX4" fmla="*/ 5982904 w 6037330"/>
              <a:gd name="connsiteY4" fmla="*/ 57086 h 6858000"/>
              <a:gd name="connsiteX5" fmla="*/ 4680119 w 6037330"/>
              <a:gd name="connsiteY5" fmla="*/ 3429000 h 6858000"/>
              <a:gd name="connsiteX6" fmla="*/ 5982904 w 6037330"/>
              <a:gd name="connsiteY6" fmla="*/ 6800914 h 6858000"/>
              <a:gd name="connsiteX7" fmla="*/ 6037330 w 6037330"/>
              <a:gd name="connsiteY7" fmla="*/ 6858000 h 6858000"/>
              <a:gd name="connsiteX8" fmla="*/ 4114800 w 6037330"/>
              <a:gd name="connsiteY8" fmla="*/ 6858000 h 6858000"/>
              <a:gd name="connsiteX9" fmla="*/ 3835988 w 6037330"/>
              <a:gd name="connsiteY9" fmla="*/ 6858000 h 6858000"/>
              <a:gd name="connsiteX10" fmla="*/ 0 w 6037330"/>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37330" h="6858000">
                <a:moveTo>
                  <a:pt x="0" y="0"/>
                </a:moveTo>
                <a:lnTo>
                  <a:pt x="3835988" y="0"/>
                </a:lnTo>
                <a:lnTo>
                  <a:pt x="4114800" y="0"/>
                </a:lnTo>
                <a:lnTo>
                  <a:pt x="6037330" y="0"/>
                </a:lnTo>
                <a:lnTo>
                  <a:pt x="5982904" y="57086"/>
                </a:lnTo>
                <a:cubicBezTo>
                  <a:pt x="5173461" y="947670"/>
                  <a:pt x="4680119" y="2130722"/>
                  <a:pt x="4680119" y="3429000"/>
                </a:cubicBezTo>
                <a:cubicBezTo>
                  <a:pt x="4680119" y="4727278"/>
                  <a:pt x="5173461" y="5910330"/>
                  <a:pt x="5982904" y="6800914"/>
                </a:cubicBezTo>
                <a:lnTo>
                  <a:pt x="6037330" y="6858000"/>
                </a:lnTo>
                <a:lnTo>
                  <a:pt x="4114800" y="6858000"/>
                </a:lnTo>
                <a:lnTo>
                  <a:pt x="3835988" y="6858000"/>
                </a:lnTo>
                <a:lnTo>
                  <a:pt x="0" y="6858000"/>
                </a:ln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pic>
        <p:nvPicPr>
          <p:cNvPr id="12" name="Optum logo" descr="Optum">
            <a:extLst>
              <a:ext uri="{FF2B5EF4-FFF2-40B4-BE49-F238E27FC236}">
                <a16:creationId xmlns:a16="http://schemas.microsoft.com/office/drawing/2014/main" id="{FA968874-41BB-1E3A-AF0C-1B4952106FCF}"/>
              </a:ext>
              <a:ext uri="{C183D7F6-B498-43B3-948B-1728B52AA6E4}">
                <adec:decorative xmlns:adec="http://schemas.microsoft.com/office/drawing/2017/decorative" val="0"/>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gray">
          <a:xfrm>
            <a:off x="937990" y="3019667"/>
            <a:ext cx="2827394" cy="818667"/>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6594904" y="1649301"/>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6594904" y="3834665"/>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6594904" y="5396367"/>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ABD5255B-62C8-4970-931D-B77163B385B9}" type="datetime1">
              <a:rPr lang="en-US" smtClean="0"/>
              <a:t>11/12/2024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1099266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4152">
          <p15:clr>
            <a:srgbClr val="FFC000"/>
          </p15:clr>
        </p15:guide>
        <p15:guide id="2" pos="7120">
          <p15:clr>
            <a:srgbClr val="FFC000"/>
          </p15:clr>
        </p15:guide>
        <p15:guide id="3" orient="horz" pos="2216">
          <p15:clr>
            <a:srgbClr val="FFC000"/>
          </p15:clr>
        </p15:guide>
        <p15:guide id="4" orient="horz" pos="2408">
          <p15:clr>
            <a:srgbClr val="FFC00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F637101A-C75C-41F9-A59B-BB01DC6F1A81}"/>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F162BC2A-6E37-4CC1-B6FC-7AA5CD4A505C}" type="datetime1">
              <a:rPr lang="en-US" smtClean="0"/>
              <a:t>11/12/2024</a:t>
            </a:fld>
            <a:endParaRPr lang="en-US"/>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Freeform: Shape 9" descr="A large &quot;x&quot; indicating that this layout is not approved for use.">
            <a:extLst>
              <a:ext uri="{FF2B5EF4-FFF2-40B4-BE49-F238E27FC236}">
                <a16:creationId xmlns:a16="http://schemas.microsoft.com/office/drawing/2014/main" id="{B6B42EE6-B915-4BF1-8B9C-7DD5ACE2DD6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905E7EE1-CC23-4392-A75F-0151249E6FE6}" type="datetime1">
              <a:rPr lang="en-US" smtClean="0"/>
              <a:t>11/12/2024</a:t>
            </a:fld>
            <a:endParaRPr lang="en-US"/>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Freeform: Shape 11" descr="A large &quot;x&quot; indicating that this layout is not approved for use.">
            <a:extLst>
              <a:ext uri="{FF2B5EF4-FFF2-40B4-BE49-F238E27FC236}">
                <a16:creationId xmlns:a16="http://schemas.microsoft.com/office/drawing/2014/main" id="{1C70D576-33E1-4B49-8568-E8D97423AE77}"/>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C7E67C32-0E3A-477C-8FCF-E79CE5312C46}" type="datetime1">
              <a:rPr lang="en-US" smtClean="0"/>
              <a:t>11/12/2024</a:t>
            </a:fld>
            <a:endParaRPr lang="en-US"/>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5F25F3A1-BD13-41CE-9176-E8CD536BC4D9}"/>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0756414A-3F0D-460A-95CF-C7910A70C1D4}" type="datetime1">
              <a:rPr lang="en-US" smtClean="0"/>
              <a:t>11/12/2024</a:t>
            </a:fld>
            <a:endParaRPr lang="en-US"/>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descr="A large &quot;x&quot; indicating that this layout is not approved for use.">
            <a:extLst>
              <a:ext uri="{FF2B5EF4-FFF2-40B4-BE49-F238E27FC236}">
                <a16:creationId xmlns:a16="http://schemas.microsoft.com/office/drawing/2014/main" id="{60799103-2F70-4C44-9BCC-51D14763EF0E}"/>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3" name="Picture Placeholder 2">
            <a:extLst>
              <a:ext uri="{FF2B5EF4-FFF2-40B4-BE49-F238E27FC236}">
                <a16:creationId xmlns:a16="http://schemas.microsoft.com/office/drawing/2014/main" id="{F9491D2A-A402-47AC-9A86-6002422F21C9}"/>
              </a:ext>
              <a:ext uri="{C183D7F6-B498-43B3-948B-1728B52AA6E4}">
                <adec:decorative xmlns:adec="http://schemas.microsoft.com/office/drawing/2017/decorative" val="1"/>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91743E0-E954-4790-A436-446467232A0A}" type="datetime1">
              <a:rPr lang="en-US" smtClean="0"/>
              <a:t>11/12/2024</a:t>
            </a:fld>
            <a:endParaRPr lang="en-US"/>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22419F1F-051D-4EAB-BCEA-2B4614A0214F}"/>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1AE5C768-D019-4ED7-8F7F-FAE1BFA84AC6}" type="datetime1">
              <a:rPr lang="en-US" smtClean="0"/>
              <a:t>11/12/2024</a:t>
            </a:fld>
            <a:endParaRPr lang="en-US"/>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Freeform: Shape 8" descr="A large &quot;x&quot; indicating that this layout is not approved for use.">
            <a:extLst>
              <a:ext uri="{FF2B5EF4-FFF2-40B4-BE49-F238E27FC236}">
                <a16:creationId xmlns:a16="http://schemas.microsoft.com/office/drawing/2014/main" id="{AB58FB46-F330-4E2D-8F18-92EB7F8636A2}"/>
              </a:ext>
            </a:extLst>
          </p:cNvPr>
          <p:cNvSpPr>
            <a:spLocks noChangeAspect="1"/>
          </p:cNvSpPr>
          <p:nvPr userDrawn="1"/>
        </p:nvSpPr>
        <p:spPr bwMode="gray">
          <a:xfrm>
            <a:off x="465149" y="169987"/>
            <a:ext cx="191814" cy="191814"/>
          </a:xfrm>
          <a:custGeom>
            <a:avLst/>
            <a:gdLst>
              <a:gd name="connsiteX0" fmla="*/ 302097 w 431246"/>
              <a:gd name="connsiteY0" fmla="*/ 215623 h 431246"/>
              <a:gd name="connsiteX1" fmla="*/ 413352 w 431246"/>
              <a:gd name="connsiteY1" fmla="*/ 104368 h 431246"/>
              <a:gd name="connsiteX2" fmla="*/ 413352 w 431246"/>
              <a:gd name="connsiteY2" fmla="*/ 17894 h 431246"/>
              <a:gd name="connsiteX3" fmla="*/ 326879 w 431246"/>
              <a:gd name="connsiteY3" fmla="*/ 17894 h 431246"/>
              <a:gd name="connsiteX4" fmla="*/ 215623 w 431246"/>
              <a:gd name="connsiteY4" fmla="*/ 129150 h 431246"/>
              <a:gd name="connsiteX5" fmla="*/ 104368 w 431246"/>
              <a:gd name="connsiteY5" fmla="*/ 17894 h 431246"/>
              <a:gd name="connsiteX6" fmla="*/ 17894 w 431246"/>
              <a:gd name="connsiteY6" fmla="*/ 17894 h 431246"/>
              <a:gd name="connsiteX7" fmla="*/ 17894 w 431246"/>
              <a:gd name="connsiteY7" fmla="*/ 104368 h 431246"/>
              <a:gd name="connsiteX8" fmla="*/ 129150 w 431246"/>
              <a:gd name="connsiteY8" fmla="*/ 215623 h 431246"/>
              <a:gd name="connsiteX9" fmla="*/ 17894 w 431246"/>
              <a:gd name="connsiteY9" fmla="*/ 326879 h 431246"/>
              <a:gd name="connsiteX10" fmla="*/ 17894 w 431246"/>
              <a:gd name="connsiteY10" fmla="*/ 413352 h 431246"/>
              <a:gd name="connsiteX11" fmla="*/ 104368 w 431246"/>
              <a:gd name="connsiteY11" fmla="*/ 413352 h 431246"/>
              <a:gd name="connsiteX12" fmla="*/ 215623 w 431246"/>
              <a:gd name="connsiteY12" fmla="*/ 302097 h 431246"/>
              <a:gd name="connsiteX13" fmla="*/ 326879 w 431246"/>
              <a:gd name="connsiteY13" fmla="*/ 413352 h 431246"/>
              <a:gd name="connsiteX14" fmla="*/ 413352 w 431246"/>
              <a:gd name="connsiteY14" fmla="*/ 413352 h 431246"/>
              <a:gd name="connsiteX15" fmla="*/ 413352 w 431246"/>
              <a:gd name="connsiteY15" fmla="*/ 326879 h 431246"/>
              <a:gd name="connsiteX16" fmla="*/ 302097 w 431246"/>
              <a:gd name="connsiteY16" fmla="*/ 215623 h 431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1246" h="431246">
                <a:moveTo>
                  <a:pt x="302097" y="215623"/>
                </a:moveTo>
                <a:lnTo>
                  <a:pt x="413352" y="104368"/>
                </a:lnTo>
                <a:cubicBezTo>
                  <a:pt x="437211" y="80509"/>
                  <a:pt x="437211" y="41754"/>
                  <a:pt x="413352" y="17894"/>
                </a:cubicBezTo>
                <a:cubicBezTo>
                  <a:pt x="389493" y="-5965"/>
                  <a:pt x="350738" y="-5965"/>
                  <a:pt x="326879" y="17894"/>
                </a:cubicBezTo>
                <a:lnTo>
                  <a:pt x="215623" y="129150"/>
                </a:lnTo>
                <a:lnTo>
                  <a:pt x="104368" y="17894"/>
                </a:lnTo>
                <a:cubicBezTo>
                  <a:pt x="80509" y="-5965"/>
                  <a:pt x="41754" y="-5965"/>
                  <a:pt x="17894" y="17894"/>
                </a:cubicBezTo>
                <a:cubicBezTo>
                  <a:pt x="-5965" y="41754"/>
                  <a:pt x="-5965" y="80509"/>
                  <a:pt x="17894" y="104368"/>
                </a:cubicBezTo>
                <a:lnTo>
                  <a:pt x="129150" y="215623"/>
                </a:lnTo>
                <a:lnTo>
                  <a:pt x="17894" y="326879"/>
                </a:lnTo>
                <a:cubicBezTo>
                  <a:pt x="-5965" y="350738"/>
                  <a:pt x="-5965" y="389493"/>
                  <a:pt x="17894" y="413352"/>
                </a:cubicBezTo>
                <a:cubicBezTo>
                  <a:pt x="41754" y="437211"/>
                  <a:pt x="80509" y="437211"/>
                  <a:pt x="104368" y="413352"/>
                </a:cubicBezTo>
                <a:lnTo>
                  <a:pt x="215623" y="302097"/>
                </a:lnTo>
                <a:lnTo>
                  <a:pt x="326879" y="413352"/>
                </a:lnTo>
                <a:cubicBezTo>
                  <a:pt x="350738" y="437211"/>
                  <a:pt x="389493" y="437211"/>
                  <a:pt x="413352" y="413352"/>
                </a:cubicBezTo>
                <a:cubicBezTo>
                  <a:pt x="437211" y="389493"/>
                  <a:pt x="437211" y="350738"/>
                  <a:pt x="413352" y="326879"/>
                </a:cubicBezTo>
                <a:lnTo>
                  <a:pt x="302097" y="215623"/>
                </a:lnTo>
                <a:close/>
              </a:path>
            </a:pathLst>
          </a:custGeom>
          <a:solidFill>
            <a:srgbClr val="C40000"/>
          </a:solidFill>
          <a:ln w="1309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4CE34731-28BB-4E54-A569-1972AD05E047}" type="datetime1">
              <a:rPr lang="en-US" smtClean="0"/>
              <a:t>11/12/2024</a:t>
            </a:fld>
            <a:endParaRPr lang="en-US"/>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Grp="1" noRot="1" noChangeAspect="1" noMove="1" noResize="1" noEditPoints="1" noAdjustHandles="1" noChangeArrowheads="1" noChangeShapeType="1" noCrop="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2375092" y="2317660"/>
            <a:ext cx="7315200" cy="1246495"/>
          </a:xfrm>
        </p:spPr>
        <p:txBody>
          <a:bodyPr anchor="b"/>
          <a:lstStyle>
            <a:lvl1pPr>
              <a:defRPr sz="4500"/>
            </a:lvl1pPr>
          </a:lstStyle>
          <a:p>
            <a:r>
              <a:rPr lang="en-US"/>
              <a:t>Insightful presentation title (max. 2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2375092" y="3898459"/>
            <a:ext cx="7315200" cy="553998"/>
          </a:xfrm>
        </p:spPr>
        <p:txBody>
          <a:bodyPr wrap="square">
            <a:spAutoFit/>
          </a:bodyPr>
          <a:lstStyle>
            <a:lvl1pPr marL="0" indent="0">
              <a:spcBef>
                <a:spcPts val="0"/>
              </a:spcBef>
              <a:buFont typeface="Arial" panose="020B0604020202020204" pitchFamily="34" charset="0"/>
              <a:buNone/>
              <a:defRPr sz="18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bold 18pt, sentence case, max. 2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2375091" y="4992329"/>
            <a:ext cx="731520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4" name="Freeform: Shape 13">
            <a:extLst>
              <a:ext uri="{FF2B5EF4-FFF2-40B4-BE49-F238E27FC236}">
                <a16:creationId xmlns:a16="http://schemas.microsoft.com/office/drawing/2014/main" id="{F33E8723-94DB-5556-1A86-67D45CBF9829}"/>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bwMode="gray">
          <a:xfrm>
            <a:off x="0" y="3907075"/>
            <a:ext cx="12188952" cy="2950926"/>
          </a:xfrm>
          <a:custGeom>
            <a:avLst/>
            <a:gdLst>
              <a:gd name="connsiteX0" fmla="*/ 12188952 w 12188952"/>
              <a:gd name="connsiteY0" fmla="*/ 0 h 2950926"/>
              <a:gd name="connsiteX1" fmla="*/ 12188952 w 12188952"/>
              <a:gd name="connsiteY1" fmla="*/ 2950926 h 2950926"/>
              <a:gd name="connsiteX2" fmla="*/ 0 w 12188952"/>
              <a:gd name="connsiteY2" fmla="*/ 2950926 h 2950926"/>
              <a:gd name="connsiteX3" fmla="*/ 0 w 12188952"/>
              <a:gd name="connsiteY3" fmla="*/ 1951527 h 2950926"/>
              <a:gd name="connsiteX4" fmla="*/ 170764 w 12188952"/>
              <a:gd name="connsiteY4" fmla="*/ 2006967 h 2950926"/>
              <a:gd name="connsiteX5" fmla="*/ 4194949 w 12188952"/>
              <a:gd name="connsiteY5" fmla="*/ 2615366 h 2950926"/>
              <a:gd name="connsiteX6" fmla="*/ 11761160 w 12188952"/>
              <a:gd name="connsiteY6" fmla="*/ 304209 h 2950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2950926">
                <a:moveTo>
                  <a:pt x="12188952" y="0"/>
                </a:moveTo>
                <a:lnTo>
                  <a:pt x="12188952" y="2950926"/>
                </a:lnTo>
                <a:lnTo>
                  <a:pt x="0" y="2950926"/>
                </a:lnTo>
                <a:lnTo>
                  <a:pt x="0" y="1951527"/>
                </a:lnTo>
                <a:lnTo>
                  <a:pt x="170764" y="2006967"/>
                </a:lnTo>
                <a:cubicBezTo>
                  <a:pt x="1442002" y="2402363"/>
                  <a:pt x="2793601" y="2615366"/>
                  <a:pt x="4194949" y="2615366"/>
                </a:cubicBezTo>
                <a:cubicBezTo>
                  <a:pt x="6997644" y="2615366"/>
                  <a:pt x="9601341" y="1763354"/>
                  <a:pt x="11761160" y="304209"/>
                </a:cubicBezTo>
                <a:close/>
              </a:path>
            </a:pathLst>
          </a:cu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6" name="Date Placeholder 5">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7F9D45FD-5E41-4099-8C3D-34BB181680CA}" type="datetime1">
              <a:rPr lang="en-US" smtClean="0"/>
              <a:t>11/12/2024</a:t>
            </a:fld>
            <a:endParaRPr lang="en-US"/>
          </a:p>
        </p:txBody>
      </p:sp>
      <p:sp>
        <p:nvSpPr>
          <p:cNvPr id="7" name="Footer Placeholder 6">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8" name="Slide Number Placeholder 7">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5155699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1496">
          <p15:clr>
            <a:srgbClr val="FBAE40"/>
          </p15:clr>
        </p15:guide>
        <p15:guide id="3" orient="horz" pos="2246">
          <p15:clr>
            <a:srgbClr val="FBAE40"/>
          </p15:clr>
        </p15:guide>
        <p15:guide id="4" orient="horz" pos="2447">
          <p15:clr>
            <a:srgbClr val="FBAE40"/>
          </p15:clr>
        </p15:guide>
        <p15:guide id="5" pos="610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0" name="Date Placeholder 9">
            <a:extLst>
              <a:ext uri="{FF2B5EF4-FFF2-40B4-BE49-F238E27FC236}">
                <a16:creationId xmlns:a16="http://schemas.microsoft.com/office/drawing/2014/main" id="{D64D994A-1F86-650F-91D1-D9CF4A6D5AF1}"/>
              </a:ext>
            </a:extLst>
          </p:cNvPr>
          <p:cNvSpPr>
            <a:spLocks noGrp="1"/>
          </p:cNvSpPr>
          <p:nvPr>
            <p:ph type="dt" sz="half" idx="16"/>
          </p:nvPr>
        </p:nvSpPr>
        <p:spPr/>
        <p:txBody>
          <a:bodyPr/>
          <a:lstStyle/>
          <a:p>
            <a:fld id="{2BDFFDD4-3B43-4355-8C7D-FBA6FB7C7EF0}" type="datetime1">
              <a:rPr lang="en-US" smtClean="0"/>
              <a:t>11/12/2024</a:t>
            </a:fld>
            <a:endParaRPr lang="en-US"/>
          </a:p>
        </p:txBody>
      </p:sp>
      <p:sp>
        <p:nvSpPr>
          <p:cNvPr id="12" name="Footer Placeholder 11">
            <a:extLst>
              <a:ext uri="{FF2B5EF4-FFF2-40B4-BE49-F238E27FC236}">
                <a16:creationId xmlns:a16="http://schemas.microsoft.com/office/drawing/2014/main" id="{97300FDB-6AA7-7D29-6E6C-DAB8AF3C6B3B}"/>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3" name="Slide Number Placeholder 12">
            <a:extLst>
              <a:ext uri="{FF2B5EF4-FFF2-40B4-BE49-F238E27FC236}">
                <a16:creationId xmlns:a16="http://schemas.microsoft.com/office/drawing/2014/main" id="{7FADA5F4-B71C-E968-5670-1EEE3C6C9F2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3911489854"/>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chemeClr val="bg2"/>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5" name="Picture Placeholder 4">
            <a:extLst>
              <a:ext uri="{FF2B5EF4-FFF2-40B4-BE49-F238E27FC236}">
                <a16:creationId xmlns:a16="http://schemas.microsoft.com/office/drawing/2014/main" id="{6602CFF5-9BBC-863E-C089-A676996FA394}"/>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14B58E5A-BF8F-9CC6-1870-BB7839F7C399}"/>
              </a:ext>
            </a:extLst>
          </p:cNvPr>
          <p:cNvSpPr>
            <a:spLocks noGrp="1"/>
          </p:cNvSpPr>
          <p:nvPr>
            <p:ph type="dt" sz="half" idx="16"/>
          </p:nvPr>
        </p:nvSpPr>
        <p:spPr/>
        <p:txBody>
          <a:bodyPr/>
          <a:lstStyle/>
          <a:p>
            <a:fld id="{6B8B65AB-8101-4603-8392-5337355D955B}" type="datetime1">
              <a:rPr lang="en-US" smtClean="0"/>
              <a:t>11/12/2024</a:t>
            </a:fld>
            <a:endParaRPr lang="en-US"/>
          </a:p>
        </p:txBody>
      </p:sp>
      <p:sp>
        <p:nvSpPr>
          <p:cNvPr id="4" name="Footer Placeholder 3">
            <a:extLst>
              <a:ext uri="{FF2B5EF4-FFF2-40B4-BE49-F238E27FC236}">
                <a16:creationId xmlns:a16="http://schemas.microsoft.com/office/drawing/2014/main" id="{5CCAC17E-165F-4D50-26D1-8EE65CB27552}"/>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E64404C2-5DC8-B39C-1165-3141C2711ECC}"/>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4158496890"/>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Ref idx="1001">
        <a:schemeClr val="bg1"/>
      </p:bgRef>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13" name="Date Placeholder 12">
            <a:extLst>
              <a:ext uri="{FF2B5EF4-FFF2-40B4-BE49-F238E27FC236}">
                <a16:creationId xmlns:a16="http://schemas.microsoft.com/office/drawing/2014/main" id="{B3E840D2-D053-6E6F-0B27-C096734737F9}"/>
              </a:ext>
            </a:extLst>
          </p:cNvPr>
          <p:cNvSpPr>
            <a:spLocks noGrp="1"/>
          </p:cNvSpPr>
          <p:nvPr>
            <p:ph type="dt" sz="half" idx="16"/>
          </p:nvPr>
        </p:nvSpPr>
        <p:spPr/>
        <p:txBody>
          <a:bodyPr/>
          <a:lstStyle/>
          <a:p>
            <a:fld id="{79F95C81-D4B2-49D0-968C-E1F3D64A3D27}" type="datetime1">
              <a:rPr lang="en-US" smtClean="0"/>
              <a:t>11/12/2024</a:t>
            </a:fld>
            <a:endParaRPr lang="en-US"/>
          </a:p>
        </p:txBody>
      </p:sp>
      <p:sp>
        <p:nvSpPr>
          <p:cNvPr id="14" name="Footer Placeholder 13">
            <a:extLst>
              <a:ext uri="{FF2B5EF4-FFF2-40B4-BE49-F238E27FC236}">
                <a16:creationId xmlns:a16="http://schemas.microsoft.com/office/drawing/2014/main" id="{8EE78183-D8BF-5FE0-7735-D8FFB8197C80}"/>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5" name="Slide Number Placeholder 14">
            <a:extLst>
              <a:ext uri="{FF2B5EF4-FFF2-40B4-BE49-F238E27FC236}">
                <a16:creationId xmlns:a16="http://schemas.microsoft.com/office/drawing/2014/main" id="{2507B2F4-B4AF-C862-4E69-D674DC621594}"/>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6109135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chemeClr val="bg1"/>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3" name="Picture Placeholder 12">
            <a:extLst>
              <a:ext uri="{FF2B5EF4-FFF2-40B4-BE49-F238E27FC236}">
                <a16:creationId xmlns:a16="http://schemas.microsoft.com/office/drawing/2014/main" id="{D42CBABA-1415-19BE-D237-380FC8DEF6DE}"/>
              </a:ext>
              <a:ext uri="{C183D7F6-B498-43B3-948B-1728B52AA6E4}">
                <adec:decorative xmlns:adec="http://schemas.microsoft.com/office/drawing/2017/decorative" val="1"/>
              </a:ext>
            </a:extLst>
          </p:cNvPr>
          <p:cNvSpPr>
            <a:spLocks noGrp="1"/>
          </p:cNvSpPr>
          <p:nvPr>
            <p:ph type="pic" sz="quarter" idx="15" hasCustomPrompt="1"/>
          </p:nvPr>
        </p:nvSpPr>
        <p:spPr bwMode="gray">
          <a:xfrm>
            <a:off x="6032150" y="0"/>
            <a:ext cx="6159851" cy="6858000"/>
          </a:xfrm>
          <a:custGeom>
            <a:avLst/>
            <a:gdLst>
              <a:gd name="connsiteX0" fmla="*/ 1344464 w 6159851"/>
              <a:gd name="connsiteY0" fmla="*/ 0 h 6858000"/>
              <a:gd name="connsiteX1" fmla="*/ 6159851 w 6159851"/>
              <a:gd name="connsiteY1" fmla="*/ 0 h 6858000"/>
              <a:gd name="connsiteX2" fmla="*/ 6159851 w 6159851"/>
              <a:gd name="connsiteY2" fmla="*/ 6858000 h 6858000"/>
              <a:gd name="connsiteX3" fmla="*/ 1344464 w 6159851"/>
              <a:gd name="connsiteY3" fmla="*/ 6858000 h 6858000"/>
              <a:gd name="connsiteX4" fmla="*/ 1311470 w 6159851"/>
              <a:gd name="connsiteY4" fmla="*/ 6823394 h 6858000"/>
              <a:gd name="connsiteX5" fmla="*/ 0 w 6159851"/>
              <a:gd name="connsiteY5" fmla="*/ 3429000 h 6858000"/>
              <a:gd name="connsiteX6" fmla="*/ 1311470 w 6159851"/>
              <a:gd name="connsiteY6" fmla="*/ 3460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59851" h="6858000">
                <a:moveTo>
                  <a:pt x="1344464" y="0"/>
                </a:moveTo>
                <a:lnTo>
                  <a:pt x="6159851" y="0"/>
                </a:lnTo>
                <a:lnTo>
                  <a:pt x="6159851" y="6858000"/>
                </a:lnTo>
                <a:lnTo>
                  <a:pt x="1344464" y="6858000"/>
                </a:lnTo>
                <a:lnTo>
                  <a:pt x="1311470" y="6823394"/>
                </a:lnTo>
                <a:cubicBezTo>
                  <a:pt x="496631" y="5926872"/>
                  <a:pt x="0" y="4735933"/>
                  <a:pt x="0" y="3429000"/>
                </a:cubicBezTo>
                <a:cubicBezTo>
                  <a:pt x="0" y="2122067"/>
                  <a:pt x="496631" y="931128"/>
                  <a:pt x="1311470" y="34607"/>
                </a:cubicBezTo>
                <a:close/>
              </a:path>
            </a:pathLst>
          </a:custGeom>
          <a:noFill/>
        </p:spPr>
        <p:txBody>
          <a:bodyPr wrap="square" lIns="914400" rIns="914400">
            <a:no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3" name="Date Placeholder 2">
            <a:extLst>
              <a:ext uri="{FF2B5EF4-FFF2-40B4-BE49-F238E27FC236}">
                <a16:creationId xmlns:a16="http://schemas.microsoft.com/office/drawing/2014/main" id="{DCF03D0B-5402-EF45-D126-86ACF7A1BEBD}"/>
              </a:ext>
            </a:extLst>
          </p:cNvPr>
          <p:cNvSpPr>
            <a:spLocks noGrp="1"/>
          </p:cNvSpPr>
          <p:nvPr>
            <p:ph type="dt" sz="half" idx="16"/>
          </p:nvPr>
        </p:nvSpPr>
        <p:spPr/>
        <p:txBody>
          <a:bodyPr/>
          <a:lstStyle/>
          <a:p>
            <a:fld id="{555A700A-DE3D-4C25-9F30-4012DF69D24E}" type="datetime1">
              <a:rPr lang="en-US" smtClean="0"/>
              <a:t>11/12/2024</a:t>
            </a:fld>
            <a:endParaRPr lang="en-US"/>
          </a:p>
        </p:txBody>
      </p:sp>
      <p:sp>
        <p:nvSpPr>
          <p:cNvPr id="4" name="Footer Placeholder 3">
            <a:extLst>
              <a:ext uri="{FF2B5EF4-FFF2-40B4-BE49-F238E27FC236}">
                <a16:creationId xmlns:a16="http://schemas.microsoft.com/office/drawing/2014/main" id="{1FF9B01D-9565-F36F-8010-39CED224AA25}"/>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5" name="Slide Number Placeholder 4">
            <a:extLst>
              <a:ext uri="{FF2B5EF4-FFF2-40B4-BE49-F238E27FC236}">
                <a16:creationId xmlns:a16="http://schemas.microsoft.com/office/drawing/2014/main" id="{FE5BA348-E888-6410-6785-0BF3F28CBCE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170525706"/>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07">
    <p:bg>
      <p:bgPr>
        <a:solidFill>
          <a:srgbClr val="FBF9F4"/>
        </a:solidFill>
        <a:effectLst/>
      </p:bgPr>
    </p:bg>
    <p:spTree>
      <p:nvGrpSpPr>
        <p:cNvPr id="1" name=""/>
        <p:cNvGrpSpPr/>
        <p:nvPr/>
      </p:nvGrpSpPr>
      <p:grpSpPr>
        <a:xfrm>
          <a:off x="0" y="0"/>
          <a:ext cx="0" cy="0"/>
          <a:chOff x="0" y="0"/>
          <a:chExt cx="0" cy="0"/>
        </a:xfrm>
      </p:grpSpPr>
      <p:pic>
        <p:nvPicPr>
          <p:cNvPr id="11" name="Optum logo" descr="Optum">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4" name="Picture Placeholder 3">
            <a:extLst>
              <a:ext uri="{FF2B5EF4-FFF2-40B4-BE49-F238E27FC236}">
                <a16:creationId xmlns:a16="http://schemas.microsoft.com/office/drawing/2014/main" id="{8CD0ED72-F2BF-4DE5-8A8E-A97770B1058A}"/>
              </a:ext>
              <a:ext uri="{C183D7F6-B498-43B3-948B-1728B52AA6E4}">
                <adec:decorative xmlns:adec="http://schemas.microsoft.com/office/drawing/2017/decorative" val="1"/>
              </a:ext>
            </a:extLst>
          </p:cNvPr>
          <p:cNvSpPr>
            <a:spLocks noGrp="1"/>
          </p:cNvSpPr>
          <p:nvPr>
            <p:ph type="pic" sz="quarter" idx="15" hasCustomPrompt="1"/>
          </p:nvPr>
        </p:nvSpPr>
        <p:spPr bwMode="gray">
          <a:xfrm>
            <a:off x="6019800" y="0"/>
            <a:ext cx="6172200" cy="6858000"/>
          </a:xfrm>
          <a:noFill/>
        </p:spPr>
        <p:txBody>
          <a:bodyPr lIns="914400" rIns="914400">
            <a:normAutofit/>
          </a:bodyPr>
          <a:lstStyle>
            <a:lvl1pPr algn="ctr">
              <a:defRPr sz="1400"/>
            </a:lvl1pPr>
          </a:lstStyle>
          <a:p>
            <a:br>
              <a:rPr lang="en-US"/>
            </a:br>
            <a:br>
              <a:rPr lang="en-US"/>
            </a:br>
            <a:br>
              <a:rPr lang="en-US"/>
            </a:br>
            <a:r>
              <a:rPr lang="en-US"/>
              <a:t>An image or illustration should be inserted into this region, but the dimensions should remain unchanged. </a:t>
            </a:r>
            <a:br>
              <a:rPr lang="en-US"/>
            </a:br>
            <a:br>
              <a:rPr lang="en-US"/>
            </a:br>
            <a:r>
              <a:rPr lang="en-US"/>
              <a:t>To access brand approved photography, visit: brand.optum.com/content/photography-library.</a:t>
            </a:r>
            <a:br>
              <a:rPr lang="en-US"/>
            </a:br>
            <a:br>
              <a:rPr lang="en-US"/>
            </a:br>
            <a:r>
              <a:rPr lang="en-US"/>
              <a:t>The above page also provides instructions for requesting the appropriate Secure groups.</a:t>
            </a:r>
            <a:br>
              <a:rPr lang="en-US"/>
            </a:br>
            <a:br>
              <a:rPr lang="en-US"/>
            </a:br>
            <a:br>
              <a:rPr lang="en-US"/>
            </a:br>
            <a:br>
              <a:rPr lang="en-US"/>
            </a:br>
            <a:br>
              <a:rPr lang="en-US"/>
            </a:br>
            <a:br>
              <a:rPr lang="en-US"/>
            </a:br>
            <a:r>
              <a:rPr lang="en-US"/>
              <a:t>To access brand approved illustrations, visit: brand.optum.com/content/illustration-library. </a:t>
            </a:r>
            <a:br>
              <a:rPr lang="en-US"/>
            </a:br>
            <a:br>
              <a:rPr lang="en-US"/>
            </a:br>
            <a:r>
              <a:rPr lang="en-US"/>
              <a:t>Once an illustration is downloaded, insert the SVG from within the PowerPoint folder.</a:t>
            </a:r>
          </a:p>
        </p:txBody>
      </p:sp>
      <p:sp>
        <p:nvSpPr>
          <p:cNvPr id="9" name="Date Placeholder 8">
            <a:extLst>
              <a:ext uri="{FF2B5EF4-FFF2-40B4-BE49-F238E27FC236}">
                <a16:creationId xmlns:a16="http://schemas.microsoft.com/office/drawing/2014/main" id="{52474C07-8F5D-CC3D-9724-9A29EA763F79}"/>
              </a:ext>
            </a:extLst>
          </p:cNvPr>
          <p:cNvSpPr>
            <a:spLocks noGrp="1"/>
          </p:cNvSpPr>
          <p:nvPr>
            <p:ph type="dt" sz="half" idx="16"/>
          </p:nvPr>
        </p:nvSpPr>
        <p:spPr/>
        <p:txBody>
          <a:bodyPr/>
          <a:lstStyle/>
          <a:p>
            <a:fld id="{C7CE0BA8-CBFE-4EDD-9053-90766C8BBA05}" type="datetime1">
              <a:rPr lang="en-US" smtClean="0"/>
              <a:t>11/12/2024</a:t>
            </a:fld>
            <a:endParaRPr lang="en-US"/>
          </a:p>
        </p:txBody>
      </p:sp>
      <p:sp>
        <p:nvSpPr>
          <p:cNvPr id="10" name="Footer Placeholder 9">
            <a:extLst>
              <a:ext uri="{FF2B5EF4-FFF2-40B4-BE49-F238E27FC236}">
                <a16:creationId xmlns:a16="http://schemas.microsoft.com/office/drawing/2014/main" id="{D471F904-8B56-7EFA-3473-9DFAE1BFA581}"/>
              </a:ext>
            </a:extLst>
          </p:cNvPr>
          <p:cNvSpPr>
            <a:spLocks noGrp="1"/>
          </p:cNvSpPr>
          <p:nvPr>
            <p:ph type="ftr" sz="quarter" idx="17"/>
          </p:nvPr>
        </p:nvSpPr>
        <p:spPr/>
        <p:txBody>
          <a:bodyPr/>
          <a:lstStyle/>
          <a:p>
            <a:r>
              <a:rPr lang="en-US"/>
              <a:t>Confidential property of Optum. Do not distribute or reproduce without express permission from Optum.</a:t>
            </a:r>
          </a:p>
        </p:txBody>
      </p:sp>
      <p:sp>
        <p:nvSpPr>
          <p:cNvPr id="12" name="Slide Number Placeholder 11">
            <a:extLst>
              <a:ext uri="{FF2B5EF4-FFF2-40B4-BE49-F238E27FC236}">
                <a16:creationId xmlns:a16="http://schemas.microsoft.com/office/drawing/2014/main" id="{FC8C7DF5-F873-F2E9-CB9E-9C8CF17D2CC0}"/>
              </a:ext>
            </a:extLst>
          </p:cNvPr>
          <p:cNvSpPr>
            <a:spLocks noGrp="1"/>
          </p:cNvSpPr>
          <p:nvPr>
            <p:ph type="sldNum" sz="quarter" idx="18"/>
          </p:nvPr>
        </p:nvSpPr>
        <p:spPr/>
        <p:txBody>
          <a:bodyPr/>
          <a:lstStyle/>
          <a:p>
            <a:fld id="{03805D93-7D4B-4CBC-BABC-3A8AC08CB7F4}" type="slidenum">
              <a:rPr lang="en-US" smtClean="0"/>
              <a:pPr/>
              <a:t>‹#›</a:t>
            </a:fld>
            <a:endParaRPr lang="en-US"/>
          </a:p>
        </p:txBody>
      </p:sp>
    </p:spTree>
    <p:extLst>
      <p:ext uri="{BB962C8B-B14F-4D97-AF65-F5344CB8AC3E}">
        <p14:creationId xmlns:p14="http://schemas.microsoft.com/office/powerpoint/2010/main" val="5847055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pic>
        <p:nvPicPr>
          <p:cNvPr id="13" name="Optum logo" descr="Optum">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38">
            <a:extLst>
              <a:ext uri="{28A0092B-C50C-407E-A947-70E740481C1C}">
                <a14:useLocalDpi xmlns:a14="http://schemas.microsoft.com/office/drawing/2010/main" val="0"/>
              </a:ext>
              <a:ext uri="{96DAC541-7B7A-43D3-8B79-37D633B846F1}">
                <asvg:svgBlip xmlns:asvg="http://schemas.microsoft.com/office/drawing/2016/SVG/main" r:embed="rId39"/>
              </a:ext>
            </a:extLst>
          </a:blip>
          <a:stretch>
            <a:fillRect/>
          </a:stretch>
        </p:blipFill>
        <p:spPr bwMode="gray">
          <a:xfrm>
            <a:off x="461961" y="6343650"/>
            <a:ext cx="773055" cy="223837"/>
          </a:xfrm>
          <a:prstGeom prst="rect">
            <a:avLst/>
          </a:prstGeom>
        </p:spPr>
      </p:pic>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a:solidFill>
                  <a:schemeClr val="tx1"/>
                </a:solidFill>
              </a:rPr>
              <a:t>© 2024 Optum, Inc. All rights reserved.</a:t>
            </a:r>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4" name="Date Placeholder 3">
            <a:extLst>
              <a:ext uri="{FF2B5EF4-FFF2-40B4-BE49-F238E27FC236}">
                <a16:creationId xmlns:a16="http://schemas.microsoft.com/office/drawing/2014/main" id="{CF36062A-1655-4530-ACBD-3C58ED2B33A6}"/>
              </a:ext>
              <a:ext uri="{C183D7F6-B498-43B3-948B-1728B52AA6E4}">
                <adec:decorative xmlns:adec="http://schemas.microsoft.com/office/drawing/2017/decorative" val="0"/>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C1137399-D891-4686-95F7-74D123B9B7E1}" type="datetime1">
              <a:rPr lang="en-US" smtClean="0"/>
              <a:t>11/12/2024</a:t>
            </a:fld>
            <a:endParaRPr lang="en-US"/>
          </a:p>
        </p:txBody>
      </p:sp>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99" r:id="rId3"/>
    <p:sldLayoutId id="2147483700" r:id="rId4"/>
    <p:sldLayoutId id="2147483707" r:id="rId5"/>
    <p:sldLayoutId id="2147483705" r:id="rId6"/>
    <p:sldLayoutId id="2147483702" r:id="rId7"/>
    <p:sldLayoutId id="2147483704" r:id="rId8"/>
    <p:sldLayoutId id="2147483703" r:id="rId9"/>
    <p:sldLayoutId id="2147483706" r:id="rId10"/>
    <p:sldLayoutId id="2147483676" r:id="rId11"/>
    <p:sldLayoutId id="2147483685" r:id="rId12"/>
    <p:sldLayoutId id="2147483684" r:id="rId13"/>
    <p:sldLayoutId id="2147483677" r:id="rId14"/>
    <p:sldLayoutId id="2147483654" r:id="rId15"/>
    <p:sldLayoutId id="2147483662" r:id="rId16"/>
    <p:sldLayoutId id="2147483683" r:id="rId17"/>
    <p:sldLayoutId id="2147483650" r:id="rId18"/>
    <p:sldLayoutId id="2147483655" r:id="rId19"/>
    <p:sldLayoutId id="2147483678" r:id="rId20"/>
    <p:sldLayoutId id="2147483664" r:id="rId21"/>
    <p:sldLayoutId id="2147483696" r:id="rId22"/>
    <p:sldLayoutId id="2147483695" r:id="rId23"/>
    <p:sldLayoutId id="2147483697" r:id="rId24"/>
    <p:sldLayoutId id="2147483692" r:id="rId25"/>
    <p:sldLayoutId id="2147483698" r:id="rId26"/>
    <p:sldLayoutId id="2147483680" r:id="rId27"/>
    <p:sldLayoutId id="2147483663" r:id="rId28"/>
    <p:sldLayoutId id="2147483660" r:id="rId29"/>
    <p:sldLayoutId id="2147483649" r:id="rId30"/>
    <p:sldLayoutId id="2147483652" r:id="rId31"/>
    <p:sldLayoutId id="2147483653" r:id="rId32"/>
    <p:sldLayoutId id="2147483656" r:id="rId33"/>
    <p:sldLayoutId id="2147483657" r:id="rId34"/>
    <p:sldLayoutId id="2147483658" r:id="rId35"/>
    <p:sldLayoutId id="2147483659" r:id="rId36"/>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AFDD13-A43A-E034-C4D1-4677D8958085}"/>
              </a:ext>
            </a:extLst>
          </p:cNvPr>
          <p:cNvSpPr>
            <a:spLocks noGrp="1"/>
          </p:cNvSpPr>
          <p:nvPr>
            <p:ph type="title"/>
          </p:nvPr>
        </p:nvSpPr>
        <p:spPr>
          <a:xfrm>
            <a:off x="6594904" y="1649301"/>
            <a:ext cx="4709160" cy="1869743"/>
          </a:xfrm>
        </p:spPr>
        <p:txBody>
          <a:bodyPr/>
          <a:lstStyle/>
          <a:p>
            <a:r>
              <a:rPr lang="en-US" dirty="0"/>
              <a:t>Data Analysis team- project highlight</a:t>
            </a:r>
          </a:p>
        </p:txBody>
      </p:sp>
      <p:sp>
        <p:nvSpPr>
          <p:cNvPr id="6" name="Text Placeholder 5">
            <a:extLst>
              <a:ext uri="{FF2B5EF4-FFF2-40B4-BE49-F238E27FC236}">
                <a16:creationId xmlns:a16="http://schemas.microsoft.com/office/drawing/2014/main" id="{B2BC9A25-E947-1252-B1D7-85FB7A8B8692}"/>
              </a:ext>
            </a:extLst>
          </p:cNvPr>
          <p:cNvSpPr>
            <a:spLocks noGrp="1"/>
          </p:cNvSpPr>
          <p:nvPr>
            <p:ph type="body" sz="quarter" idx="10"/>
          </p:nvPr>
        </p:nvSpPr>
        <p:spPr>
          <a:xfrm>
            <a:off x="6594904" y="3834665"/>
            <a:ext cx="4709160" cy="830997"/>
          </a:xfrm>
        </p:spPr>
        <p:txBody>
          <a:bodyPr/>
          <a:lstStyle/>
          <a:p>
            <a:r>
              <a:rPr lang="en-US" dirty="0"/>
              <a:t>ADCA team, Optum Tech</a:t>
            </a:r>
            <a:br>
              <a:rPr lang="en-US" dirty="0"/>
            </a:br>
            <a:br>
              <a:rPr lang="en-US" dirty="0"/>
            </a:br>
            <a:r>
              <a:rPr lang="en-US" dirty="0"/>
              <a:t>by: Jurat Shayidin, Jack Slaney</a:t>
            </a:r>
          </a:p>
        </p:txBody>
      </p:sp>
      <p:sp>
        <p:nvSpPr>
          <p:cNvPr id="7" name="Text Placeholder 6">
            <a:extLst>
              <a:ext uri="{FF2B5EF4-FFF2-40B4-BE49-F238E27FC236}">
                <a16:creationId xmlns:a16="http://schemas.microsoft.com/office/drawing/2014/main" id="{D0D4CA30-67AF-AFCE-D4D7-DBA95C64CBA0}"/>
              </a:ext>
            </a:extLst>
          </p:cNvPr>
          <p:cNvSpPr>
            <a:spLocks noGrp="1"/>
          </p:cNvSpPr>
          <p:nvPr>
            <p:ph type="body" sz="quarter" idx="11"/>
          </p:nvPr>
        </p:nvSpPr>
        <p:spPr>
          <a:xfrm>
            <a:off x="6594904" y="5396367"/>
            <a:ext cx="4709160" cy="215444"/>
          </a:xfrm>
        </p:spPr>
        <p:txBody>
          <a:bodyPr/>
          <a:lstStyle/>
          <a:p>
            <a:r>
              <a:rPr lang="en-US" dirty="0"/>
              <a:t>11/12/2024</a:t>
            </a:r>
          </a:p>
        </p:txBody>
      </p:sp>
    </p:spTree>
    <p:extLst>
      <p:ext uri="{BB962C8B-B14F-4D97-AF65-F5344CB8AC3E}">
        <p14:creationId xmlns:p14="http://schemas.microsoft.com/office/powerpoint/2010/main" val="3892398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1: Optum Care Facility Analysis</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lstStyle/>
          <a:p>
            <a:r>
              <a:rPr lang="en-US" sz="2400" b="1" dirty="0"/>
              <a:t>Objective</a:t>
            </a:r>
            <a:r>
              <a:rPr lang="en-US" dirty="0"/>
              <a:t>: In this task, stakeholder need to determine new logic to implement in both the Enrichment Service OR Facility Search API, which allow us to increase the match percentage for OC ADT feed. </a:t>
            </a:r>
          </a:p>
          <a:p>
            <a:endParaRPr lang="en-US" dirty="0"/>
          </a:p>
          <a:p>
            <a:r>
              <a:rPr lang="en-US" sz="2400" b="1" dirty="0"/>
              <a:t>Project delivery highlight: </a:t>
            </a:r>
            <a:r>
              <a:rPr lang="en-US" dirty="0"/>
              <a:t>we have parsed out all possible facility code and facility name from raw HL7 ADT messages, provide prevalent analysis of potential facility code and facility name that increase overall match rate. This analysis provide deeper insights to correct implementation logic to gain higher match rate.</a:t>
            </a:r>
          </a:p>
        </p:txBody>
      </p:sp>
    </p:spTree>
    <p:extLst>
      <p:ext uri="{BB962C8B-B14F-4D97-AF65-F5344CB8AC3E}">
        <p14:creationId xmlns:p14="http://schemas.microsoft.com/office/powerpoint/2010/main" val="3364155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2: TN Care ADT Analysis</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lstStyle/>
          <a:p>
            <a:r>
              <a:rPr lang="en-US" sz="2400" b="1" dirty="0"/>
              <a:t>Objective</a:t>
            </a:r>
            <a:r>
              <a:rPr lang="en-US" dirty="0"/>
              <a:t>: </a:t>
            </a:r>
            <a:r>
              <a:rPr lang="en-US" dirty="0" err="1"/>
              <a:t>TennCare</a:t>
            </a:r>
            <a:r>
              <a:rPr lang="en-US" dirty="0"/>
              <a:t> Team seeing low match rate , which they believe a lot of </a:t>
            </a:r>
            <a:r>
              <a:rPr lang="en-US" dirty="0" err="1"/>
              <a:t>TennCare</a:t>
            </a:r>
            <a:r>
              <a:rPr lang="en-US" dirty="0"/>
              <a:t> member are not present on ECDH environments. They wants to investigate the </a:t>
            </a:r>
            <a:r>
              <a:rPr lang="en-US" dirty="0" err="1"/>
              <a:t>rootcause</a:t>
            </a:r>
            <a:r>
              <a:rPr lang="en-US" dirty="0"/>
              <a:t> of the issues by profiling </a:t>
            </a:r>
            <a:r>
              <a:rPr lang="en-US" dirty="0" err="1"/>
              <a:t>TennCare</a:t>
            </a:r>
            <a:r>
              <a:rPr lang="en-US" dirty="0"/>
              <a:t> ADT</a:t>
            </a:r>
          </a:p>
          <a:p>
            <a:endParaRPr lang="en-US" dirty="0"/>
          </a:p>
          <a:p>
            <a:r>
              <a:rPr lang="en-US" sz="2400" b="1" dirty="0"/>
              <a:t>Project delivery highlight: </a:t>
            </a:r>
            <a:r>
              <a:rPr lang="en-US" dirty="0"/>
              <a:t>we have dived into </a:t>
            </a:r>
            <a:r>
              <a:rPr lang="en-US" dirty="0" err="1"/>
              <a:t>TennCare</a:t>
            </a:r>
            <a:r>
              <a:rPr lang="en-US" dirty="0"/>
              <a:t> ADT that currently persisted on ECDH, profile the data based on HIE attributes which leads unexpected lower match. We took further step to look into </a:t>
            </a:r>
            <a:r>
              <a:rPr lang="en-US" dirty="0" err="1"/>
              <a:t>TennCare</a:t>
            </a:r>
            <a:r>
              <a:rPr lang="en-US" dirty="0"/>
              <a:t> Claims data in case we can achieve higher match, but still not seeing expected output. We haver performed 3 different phase of analysis including parsing out </a:t>
            </a:r>
            <a:r>
              <a:rPr lang="en-US" dirty="0" err="1"/>
              <a:t>TennCare</a:t>
            </a:r>
            <a:r>
              <a:rPr lang="en-US" dirty="0"/>
              <a:t> ADT in HL7 messages, and conclude that we don’t persist much </a:t>
            </a:r>
            <a:r>
              <a:rPr lang="en-US" dirty="0" err="1"/>
              <a:t>TennCare</a:t>
            </a:r>
            <a:r>
              <a:rPr lang="en-US" dirty="0"/>
              <a:t> ADT as expected</a:t>
            </a:r>
          </a:p>
        </p:txBody>
      </p:sp>
    </p:spTree>
    <p:extLst>
      <p:ext uri="{BB962C8B-B14F-4D97-AF65-F5344CB8AC3E}">
        <p14:creationId xmlns:p14="http://schemas.microsoft.com/office/powerpoint/2010/main" val="121872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3: Blood Pressure completeness data profiling</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normAutofit/>
          </a:bodyPr>
          <a:lstStyle/>
          <a:p>
            <a:r>
              <a:rPr lang="en-US" sz="2400" b="1" dirty="0"/>
              <a:t>Objective</a:t>
            </a:r>
            <a:r>
              <a:rPr lang="en-US" dirty="0"/>
              <a:t>: </a:t>
            </a:r>
            <a:r>
              <a:rPr lang="en-US" dirty="0">
                <a:effectLst/>
                <a:latin typeface="Aptos" panose="020B0004020202020204" pitchFamily="34" charset="0"/>
              </a:rPr>
              <a:t>understand the completeness / extent of data for blood pressures within OC ECDH databases with customized criteria such as  total unique member in ECDH, total count of members with BP reading in ECDH</a:t>
            </a:r>
            <a:r>
              <a:rPr lang="en-US" dirty="0">
                <a:latin typeface="Aptos" panose="020B0004020202020204" pitchFamily="34" charset="0"/>
              </a:rPr>
              <a:t>. This analysis requested by Mario whose team need to understand how blood pressure measurement being populated to ECDH.</a:t>
            </a:r>
            <a:endParaRPr lang="en-US" dirty="0"/>
          </a:p>
          <a:p>
            <a:r>
              <a:rPr lang="en-US" sz="2400" b="1" dirty="0"/>
              <a:t>Project delivery highlight: </a:t>
            </a:r>
            <a:r>
              <a:rPr lang="en-US" dirty="0"/>
              <a:t>team members from stakeholder does not have ECDH access, which we can support them with query development and ADT analysis specifically profiling BP completeness on ECDH both for UHG and OC instances. Final project output matched with stakeholder’s expectation, it now become self-services by using our query solution. </a:t>
            </a:r>
          </a:p>
        </p:txBody>
      </p:sp>
    </p:spTree>
    <p:extLst>
      <p:ext uri="{BB962C8B-B14F-4D97-AF65-F5344CB8AC3E}">
        <p14:creationId xmlns:p14="http://schemas.microsoft.com/office/powerpoint/2010/main" val="1530939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4: Discharge disposition ADT analysis data profiling</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normAutofit/>
          </a:bodyPr>
          <a:lstStyle/>
          <a:p>
            <a:r>
              <a:rPr lang="en-US" sz="2400" b="1" dirty="0"/>
              <a:t>Objective</a:t>
            </a:r>
            <a:r>
              <a:rPr lang="en-US" dirty="0"/>
              <a:t>: </a:t>
            </a:r>
            <a:r>
              <a:rPr lang="en-US" dirty="0">
                <a:latin typeface="Aptos" panose="020B0004020202020204" pitchFamily="34" charset="0"/>
              </a:rPr>
              <a:t>Enrichment needs to understand how discharge disposition value being populated on ECDH, where facility name or facility code are not consistent from sender, so we need to profile discharge disposition code on raw HL7 ADT feed both for UHG and OC population.</a:t>
            </a:r>
            <a:endParaRPr lang="en-US" dirty="0"/>
          </a:p>
          <a:p>
            <a:r>
              <a:rPr lang="en-US" sz="2400" b="1" dirty="0"/>
              <a:t>Project delivery highlight: </a:t>
            </a:r>
            <a:r>
              <a:rPr lang="en-US" dirty="0"/>
              <a:t>we have performed segment analysis on raw ADT feed where potential discharge disposition code could be identified, which provide insight to enrichment team how data enrichment process being defined based on our observation. We identified % Identify % of ADT A03 and A08 messages that populated discharge dispositions in PV1.36.2.</a:t>
            </a:r>
          </a:p>
        </p:txBody>
      </p:sp>
    </p:spTree>
    <p:extLst>
      <p:ext uri="{BB962C8B-B14F-4D97-AF65-F5344CB8AC3E}">
        <p14:creationId xmlns:p14="http://schemas.microsoft.com/office/powerpoint/2010/main" val="4119723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7A135-3B08-AFA7-E431-650DDB4F9082}"/>
              </a:ext>
            </a:extLst>
          </p:cNvPr>
          <p:cNvSpPr>
            <a:spLocks noGrp="1"/>
          </p:cNvSpPr>
          <p:nvPr>
            <p:ph type="title"/>
          </p:nvPr>
        </p:nvSpPr>
        <p:spPr/>
        <p:txBody>
          <a:bodyPr/>
          <a:lstStyle/>
          <a:p>
            <a:r>
              <a:rPr lang="en-US" dirty="0"/>
              <a:t>Project 5: </a:t>
            </a:r>
            <a:r>
              <a:rPr lang="en-US" dirty="0" err="1"/>
              <a:t>ECDHMod</a:t>
            </a:r>
            <a:r>
              <a:rPr lang="en-US" dirty="0"/>
              <a:t>- ECDH ADT feed comparison</a:t>
            </a:r>
          </a:p>
        </p:txBody>
      </p:sp>
      <p:sp>
        <p:nvSpPr>
          <p:cNvPr id="3" name="Content Placeholder 2">
            <a:extLst>
              <a:ext uri="{FF2B5EF4-FFF2-40B4-BE49-F238E27FC236}">
                <a16:creationId xmlns:a16="http://schemas.microsoft.com/office/drawing/2014/main" id="{0D7AD8B3-5BA3-6D8D-DD0B-3B2A52933ECE}"/>
              </a:ext>
            </a:extLst>
          </p:cNvPr>
          <p:cNvSpPr>
            <a:spLocks noGrp="1"/>
          </p:cNvSpPr>
          <p:nvPr>
            <p:ph idx="1"/>
          </p:nvPr>
        </p:nvSpPr>
        <p:spPr/>
        <p:txBody>
          <a:bodyPr>
            <a:normAutofit/>
          </a:bodyPr>
          <a:lstStyle/>
          <a:p>
            <a:r>
              <a:rPr lang="en-US" sz="2400" b="1" dirty="0"/>
              <a:t>Objective</a:t>
            </a:r>
            <a:r>
              <a:rPr lang="en-US" dirty="0"/>
              <a:t>: PACE (post acute care </a:t>
            </a:r>
            <a:r>
              <a:rPr lang="en-US" dirty="0" err="1"/>
              <a:t>enggagement</a:t>
            </a:r>
            <a:r>
              <a:rPr lang="en-US" dirty="0"/>
              <a:t>) team is looking to pull data from </a:t>
            </a:r>
            <a:r>
              <a:rPr lang="en-US" dirty="0" err="1"/>
              <a:t>ECDHMod</a:t>
            </a:r>
            <a:r>
              <a:rPr lang="en-US" dirty="0"/>
              <a:t> tables; they wants us to replicate same version of SAS query that they have been used in their SAS environment on </a:t>
            </a:r>
            <a:r>
              <a:rPr lang="en-US" dirty="0" err="1"/>
              <a:t>ECDHMod</a:t>
            </a:r>
            <a:r>
              <a:rPr lang="en-US" dirty="0"/>
              <a:t> for data consumption</a:t>
            </a:r>
          </a:p>
          <a:p>
            <a:endParaRPr lang="en-US" sz="2400" b="1" dirty="0"/>
          </a:p>
          <a:p>
            <a:r>
              <a:rPr lang="en-US" sz="2400" b="1" dirty="0"/>
              <a:t>Project delivery highlight: </a:t>
            </a:r>
            <a:r>
              <a:rPr lang="en-US" dirty="0"/>
              <a:t>we have proactively working on analyzing ADT feed that currently present on </a:t>
            </a:r>
            <a:r>
              <a:rPr lang="en-US" dirty="0" err="1"/>
              <a:t>ECDHMod</a:t>
            </a:r>
            <a:r>
              <a:rPr lang="en-US" dirty="0"/>
              <a:t>, where we have exercised to parse out data from </a:t>
            </a:r>
            <a:r>
              <a:rPr lang="en-US" dirty="0" err="1"/>
              <a:t>json</a:t>
            </a:r>
            <a:r>
              <a:rPr lang="en-US" dirty="0"/>
              <a:t> metadata, aims to reproduce sample SAS query on ECDH current version and </a:t>
            </a:r>
            <a:r>
              <a:rPr lang="en-US" dirty="0" err="1"/>
              <a:t>ECDHMod</a:t>
            </a:r>
            <a:r>
              <a:rPr lang="en-US" dirty="0"/>
              <a:t> with minimal discrepancy, which open new paths for potential customer to use </a:t>
            </a:r>
            <a:r>
              <a:rPr lang="en-US" dirty="0" err="1"/>
              <a:t>ECHDMod</a:t>
            </a:r>
            <a:r>
              <a:rPr lang="en-US" dirty="0"/>
              <a:t> going forward.</a:t>
            </a:r>
          </a:p>
        </p:txBody>
      </p:sp>
    </p:spTree>
    <p:extLst>
      <p:ext uri="{BB962C8B-B14F-4D97-AF65-F5344CB8AC3E}">
        <p14:creationId xmlns:p14="http://schemas.microsoft.com/office/powerpoint/2010/main" val="1772860092"/>
      </p:ext>
    </p:extLst>
  </p:cSld>
  <p:clrMapOvr>
    <a:masterClrMapping/>
  </p:clrMapOvr>
</p:sld>
</file>

<file path=ppt/theme/theme1.xml><?xml version="1.0" encoding="utf-8"?>
<a:theme xmlns:a="http://schemas.openxmlformats.org/drawingml/2006/main" name="Optum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ptum-onscreen-16x9-template-20240101.potx" id="{2D62D8D4-696E-4439-8F69-666B8419D747}" vid="{BEDD0A01-0E03-47B4-8434-D07D22A380E9}"/>
    </a:ext>
  </a:extLst>
</a:theme>
</file>

<file path=ppt/theme/theme2.xml><?xml version="1.0" encoding="utf-8"?>
<a:theme xmlns:a="http://schemas.openxmlformats.org/drawingml/2006/main" name="Offic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ptum Color Palette 2023">
        <a:dk1>
          <a:srgbClr val="4B4D4F"/>
        </a:dk1>
        <a:lt1>
          <a:srgbClr val="FFFFFF"/>
        </a:lt1>
        <a:dk2>
          <a:srgbClr val="FF612B"/>
        </a:dk2>
        <a:lt2>
          <a:srgbClr val="D9F6FA"/>
        </a:lt2>
        <a:accent1>
          <a:srgbClr val="4B4D4F"/>
        </a:accent1>
        <a:accent2>
          <a:srgbClr val="4B4D4F"/>
        </a:accent2>
        <a:accent3>
          <a:srgbClr val="4B4D4F"/>
        </a:accent3>
        <a:accent4>
          <a:srgbClr val="4B4D4F"/>
        </a:accent4>
        <a:accent5>
          <a:srgbClr val="4B4D4F"/>
        </a:accent5>
        <a:accent6>
          <a:srgbClr val="002677"/>
        </a:accent6>
        <a:hlink>
          <a:srgbClr val="0C55B8"/>
        </a:hlink>
        <a:folHlink>
          <a:srgbClr val="4B4D4F"/>
        </a:folHlink>
      </a:clrScheme>
    </a:extraClrScheme>
  </a:extraClrSchemeLst>
  <a:custClrLst>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Red 80">
      <a:srgbClr val="C40000"/>
    </a:custClr>
    <a:custClr name="Yellow 20">
      <a:srgbClr val="FFF84F"/>
    </a:custClr>
    <a:custClr name="Green 40">
      <a:srgbClr val="61D661"/>
    </a:custClr>
    <a:custClr name="Turquoise 20">
      <a:srgbClr val="AEE2D5"/>
    </a:custClr>
    <a:custClr name="Pink 20">
      <a:srgbClr val="F6BCDC"/>
    </a:custClr>
    <a:custClr name="Purple 20">
      <a:srgbClr val="D9CFEB"/>
    </a:custClr>
    <a:custClr name="Tangerine 20">
      <a:srgbClr val="FFD7B3"/>
    </a:custClr>
    <a:custClr name="Sapphire 20">
      <a:srgbClr val="C4DFF6"/>
    </a:custClr>
    <a:custClr name="Gray 20">
      <a:srgbClr val="E5E5E6"/>
    </a:custClr>
    <a:custClr name="Blank">
      <a:srgbClr val="FFFFFF"/>
    </a:custClr>
    <a:custClr name="Blank">
      <a:srgbClr val="FFFFFF"/>
    </a:custClr>
    <a:custClr name="Yellow Outline">
      <a:srgbClr val="AD8D01"/>
    </a:custClr>
    <a:custClr name="Green Outline">
      <a:srgbClr val="03AB03"/>
    </a:custClr>
    <a:custClr name="Turquoise 50">
      <a:srgbClr val="4EC3AD"/>
    </a:custClr>
    <a:custClr name="Pink 40">
      <a:srgbClr val="E676BA"/>
    </a:custClr>
    <a:custClr name="Purple 40">
      <a:srgbClr val="B3A0D7"/>
    </a:custClr>
    <a:custClr name="Tangerine 40">
      <a:srgbClr val="FFAC61"/>
    </a:custClr>
    <a:custClr name="Sapphire 40">
      <a:srgbClr val="83C0EC"/>
    </a:custClr>
    <a:custClr name="Gray 40">
      <a:srgbClr val="B1B2B4"/>
    </a:custClr>
    <a:custClr name="Blank">
      <a:srgbClr val="FFFFFF"/>
    </a:custClr>
    <a:custClr name="Blank">
      <a:srgbClr val="FFFFFF"/>
    </a:custClr>
    <a:custClr name="Blank">
      <a:srgbClr val="FFFFFF"/>
    </a:custClr>
    <a:custClr name="Blank">
      <a:srgbClr val="FFFFFF"/>
    </a:custClr>
    <a:custClr name="Turquoise 60">
      <a:srgbClr val="15A796"/>
    </a:custClr>
    <a:custClr name="Pink 60">
      <a:srgbClr val="C72887"/>
    </a:custClr>
    <a:custClr name="Purple 60">
      <a:srgbClr val="8061BC"/>
    </a:custClr>
    <a:custClr name="Tangerine 60">
      <a:srgbClr val="E4780C"/>
    </a:custClr>
    <a:custClr name="Sapphire 60">
      <a:srgbClr val="1E82CB"/>
    </a:custClr>
    <a:custClr name="Gray 60">
      <a:srgbClr val="7D7F81"/>
    </a:custClr>
    <a:custClr name="Blank">
      <a:srgbClr val="FFFFFF"/>
    </a:custClr>
    <a:custClr name="Blank">
      <a:srgbClr val="FFFFFF"/>
    </a:custClr>
    <a:custClr name="Blank">
      <a:srgbClr val="FFFFFF"/>
    </a:custClr>
    <a:custClr name="Warm White">
      <a:srgbClr val="FAF8F2"/>
    </a:custClr>
    <a:custClr name="Turquoise 80">
      <a:srgbClr val="218371"/>
    </a:custClr>
    <a:custClr name="Pink 80">
      <a:srgbClr val="8C195E"/>
    </a:custClr>
    <a:custClr name="Purple 80">
      <a:srgbClr val="422C88"/>
    </a:custClr>
    <a:custClr name="Tangerine 80">
      <a:srgbClr val="B85B06"/>
    </a:custClr>
    <a:custClr name="Sapphire 80">
      <a:srgbClr val="155C8E"/>
    </a:custClr>
    <a:custClr name="Gray 80">
      <a:srgbClr val="4B4D4F"/>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6f9f91b-9b18-4e15-97e2-0437a990772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75BD9BF078DEC41B137C5C0B367325E" ma:contentTypeVersion="13" ma:contentTypeDescription="Create a new document." ma:contentTypeScope="" ma:versionID="427c0b9f44b4641a13ae9265eaacc46c">
  <xsd:schema xmlns:xsd="http://www.w3.org/2001/XMLSchema" xmlns:xs="http://www.w3.org/2001/XMLSchema" xmlns:p="http://schemas.microsoft.com/office/2006/metadata/properties" xmlns:ns2="86f9f91b-9b18-4e15-97e2-0437a9907729" xmlns:ns3="1569c4e2-a593-4135-89b5-656adf02fe43" targetNamespace="http://schemas.microsoft.com/office/2006/metadata/properties" ma:root="true" ma:fieldsID="1551587041c00eb51d27dbd6b6c83115" ns2:_="" ns3:_="">
    <xsd:import namespace="86f9f91b-9b18-4e15-97e2-0437a9907729"/>
    <xsd:import namespace="1569c4e2-a593-4135-89b5-656adf02fe43"/>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lcf76f155ced4ddcb4097134ff3c332f" minOccurs="0"/>
                <xsd:element ref="ns2:MediaServiceOCR" minOccurs="0"/>
                <xsd:element ref="ns2:MediaServiceGenerationTime" minOccurs="0"/>
                <xsd:element ref="ns2:MediaServiceEventHashCode" minOccurs="0"/>
                <xsd:element ref="ns2:MediaServiceSearchPropertie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f9f91b-9b18-4e15-97e2-0437a99077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2a6b2b66-40d8-4e06-8a39-adc3ecd4519b"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569c4e2-a593-4135-89b5-656adf02fe43"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2C17AA-6455-485B-B406-B53B71ACAB58}">
  <ds:schemaRefs>
    <ds:schemaRef ds:uri="http://schemas.microsoft.com/sharepoint/v3/contenttype/forms"/>
  </ds:schemaRefs>
</ds:datastoreItem>
</file>

<file path=customXml/itemProps2.xml><?xml version="1.0" encoding="utf-8"?>
<ds:datastoreItem xmlns:ds="http://schemas.openxmlformats.org/officeDocument/2006/customXml" ds:itemID="{6391DA65-5A8A-4F1B-968E-16FFE18A6104}">
  <ds:schemaRefs>
    <ds:schemaRef ds:uri="1569c4e2-a593-4135-89b5-656adf02fe43"/>
    <ds:schemaRef ds:uri="86f9f91b-9b18-4e15-97e2-0437a99077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0093B2E-3523-4EE0-8A3F-2531956BA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f9f91b-9b18-4e15-97e2-0437a9907729"/>
    <ds:schemaRef ds:uri="1569c4e2-a593-4135-89b5-656adf02fe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PPT_Report_6.26</Template>
  <TotalTime>0</TotalTime>
  <Words>585</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Aptos</vt:lpstr>
      <vt:lpstr>Arial</vt:lpstr>
      <vt:lpstr>Optum Theme</vt:lpstr>
      <vt:lpstr>Data Analysis team- project highlight</vt:lpstr>
      <vt:lpstr>Project 1: Optum Care Facility Analysis</vt:lpstr>
      <vt:lpstr>Project 2: TN Care ADT Analysis</vt:lpstr>
      <vt:lpstr>Project 3: Blood Pressure completeness data profiling</vt:lpstr>
      <vt:lpstr>Project 4: Discharge disposition ADT analysis data profiling</vt:lpstr>
      <vt:lpstr>Project 5: ECDHMod- ECDH ADT feed 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Shayidin, Jurat</dc:creator>
  <dc:description>Optum 2024 template developed by Creative Partners. 16:9 on-screen</dc:description>
  <cp:lastModifiedBy>Shayidin, Jurat</cp:lastModifiedBy>
  <cp:revision>2</cp:revision>
  <dcterms:created xsi:type="dcterms:W3CDTF">2024-07-03T15:13:26Z</dcterms:created>
  <dcterms:modified xsi:type="dcterms:W3CDTF">2024-11-13T03:50:06Z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0x010100675BD9BF078DEC41B137C5C0B367325E</vt:lpwstr>
  </property>
  <property fmtid="{D5CDD505-2E9C-101B-9397-08002B2CF9AE}" pid="3" name="MSIP_Label_c10eab11-f9db-49ae-a11f-d1cb7a96399a_Enabled">
    <vt:lpwstr>true</vt:lpwstr>
  </property>
  <property fmtid="{D5CDD505-2E9C-101B-9397-08002B2CF9AE}" pid="4" name="MSIP_Label_c10eab11-f9db-49ae-a11f-d1cb7a96399a_SetDate">
    <vt:lpwstr>2024-06-26T21:59:04Z</vt:lpwstr>
  </property>
  <property fmtid="{D5CDD505-2E9C-101B-9397-08002B2CF9AE}" pid="5" name="MSIP_Label_c10eab11-f9db-49ae-a11f-d1cb7a96399a_Method">
    <vt:lpwstr>Privileged</vt:lpwstr>
  </property>
  <property fmtid="{D5CDD505-2E9C-101B-9397-08002B2CF9AE}" pid="6" name="MSIP_Label_c10eab11-f9db-49ae-a11f-d1cb7a96399a_Name">
    <vt:lpwstr>Protected Info</vt:lpwstr>
  </property>
  <property fmtid="{D5CDD505-2E9C-101B-9397-08002B2CF9AE}" pid="7" name="MSIP_Label_c10eab11-f9db-49ae-a11f-d1cb7a96399a_SiteId">
    <vt:lpwstr>db05faca-c82a-4b9d-b9c5-0f64b6755421</vt:lpwstr>
  </property>
  <property fmtid="{D5CDD505-2E9C-101B-9397-08002B2CF9AE}" pid="8" name="MSIP_Label_c10eab11-f9db-49ae-a11f-d1cb7a96399a_ActionId">
    <vt:lpwstr>a4613442-7606-4c1c-8eaa-bb2ad0c2337f</vt:lpwstr>
  </property>
  <property fmtid="{D5CDD505-2E9C-101B-9397-08002B2CF9AE}" pid="9" name="MSIP_Label_c10eab11-f9db-49ae-a11f-d1cb7a96399a_ContentBits">
    <vt:lpwstr>0</vt:lpwstr>
  </property>
  <property fmtid="{D5CDD505-2E9C-101B-9397-08002B2CF9AE}" pid="10" name="MediaServiceImageTags">
    <vt:lpwstr/>
  </property>
</Properties>
</file>