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415" r:id="rId5"/>
    <p:sldId id="419" r:id="rId6"/>
    <p:sldId id="420" r:id="rId7"/>
    <p:sldId id="421" r:id="rId8"/>
    <p:sldId id="422" r:id="rId9"/>
    <p:sldId id="42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7DE21804-5CEE-4847-A69B-92810AADCCDD}">
          <p14:sldIdLst>
            <p14:sldId id="415"/>
            <p14:sldId id="419"/>
            <p14:sldId id="420"/>
            <p14:sldId id="421"/>
            <p14:sldId id="422"/>
            <p14:sldId id="423"/>
          </p14:sldIdLst>
        </p14:section>
        <p14:section name="Start presentation here" id="{CEBA53B1-47EB-44F3-BD97-DA522FA6B0C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52953-08FB-82AD-C71E-DF90E8E13619}" v="5" dt="2024-07-03T18:20:04.415"/>
  </p1510:revLst>
</p1510:revInfo>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20" y="6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yidin, Jurat" userId="S::jurat_shayidin@optum.com::13682804-48f7-4bc4-bda2-b0e8413e3ecb" providerId="AD" clId="Web-{54052953-08FB-82AD-C71E-DF90E8E13619}"/>
    <pc:docChg chg="modSld">
      <pc:chgData name="Shayidin, Jurat" userId="S::jurat_shayidin@optum.com::13682804-48f7-4bc4-bda2-b0e8413e3ecb" providerId="AD" clId="Web-{54052953-08FB-82AD-C71E-DF90E8E13619}" dt="2024-07-03T18:20:04.415" v="4" actId="20577"/>
      <pc:docMkLst>
        <pc:docMk/>
      </pc:docMkLst>
      <pc:sldChg chg="modSp">
        <pc:chgData name="Shayidin, Jurat" userId="S::jurat_shayidin@optum.com::13682804-48f7-4bc4-bda2-b0e8413e3ecb" providerId="AD" clId="Web-{54052953-08FB-82AD-C71E-DF90E8E13619}" dt="2024-07-03T18:20:04.415" v="4" actId="20577"/>
        <pc:sldMkLst>
          <pc:docMk/>
          <pc:sldMk cId="2025062082" sldId="425"/>
        </pc:sldMkLst>
        <pc:spChg chg="mod">
          <ac:chgData name="Shayidin, Jurat" userId="S::jurat_shayidin@optum.com::13682804-48f7-4bc4-bda2-b0e8413e3ecb" providerId="AD" clId="Web-{54052953-08FB-82AD-C71E-DF90E8E13619}" dt="2024-07-03T18:20:04.415" v="4" actId="20577"/>
          <ac:spMkLst>
            <pc:docMk/>
            <pc:sldMk cId="2025062082" sldId="425"/>
            <ac:spMk id="3" creationId="{76BBE1B0-A42C-64D4-1B93-8DE03F29F6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11/12/2024</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11/12/2024</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73919218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11/12/2024</a:t>
            </a:fld>
            <a:endParaRPr lang="en-US"/>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11/12/2024</a:t>
            </a:fld>
            <a:endParaRPr lang="en-US"/>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11/12/2024</a:t>
            </a:fld>
            <a:endParaRPr lang="en-US"/>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11/12/2024</a:t>
            </a:fld>
            <a:endParaRPr lang="en-US"/>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11/12/2024</a:t>
            </a:fld>
            <a:endParaRPr lang="en-US"/>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11/12/2024</a:t>
            </a:fld>
            <a:endParaRPr lang="en-US"/>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11/12/2024</a:t>
            </a:fld>
            <a:endParaRPr lang="en-US"/>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11/12/2024</a:t>
            </a:fld>
            <a:endParaRPr lang="en-US"/>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11/12/2024</a:t>
            </a:fld>
            <a:endParaRPr lang="en-US"/>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11/12/2024</a:t>
            </a:fld>
            <a:endParaRPr lang="en-US"/>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11/12/2024</a:t>
            </a:fld>
            <a:endParaRPr lang="en-US"/>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11/12/2024</a:t>
            </a:fld>
            <a:endParaRPr lang="en-US"/>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11/12/2024</a:t>
            </a:fld>
            <a:endParaRPr lang="en-US"/>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004102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11/12/2024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1099266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11/12/2024</a:t>
            </a:fld>
            <a:endParaRPr lang="en-US"/>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11/12/2024</a:t>
            </a:fld>
            <a:endParaRPr lang="en-US"/>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11/12/2024</a:t>
            </a:fld>
            <a:endParaRPr lang="en-US"/>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11/12/2024</a:t>
            </a:fld>
            <a:endParaRPr lang="en-US"/>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11/12/2024</a:t>
            </a:fld>
            <a:endParaRPr lang="en-US"/>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1AE5C768-D019-4ED7-8F7F-FAE1BFA84AC6}" type="datetime1">
              <a:rPr lang="en-US" smtClean="0"/>
              <a:t>11/12/2024</a:t>
            </a:fld>
            <a:endParaRPr lang="en-US"/>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4CE34731-28BB-4E54-A569-1972AD05E047}" type="datetime1">
              <a:rPr lang="en-US" smtClean="0"/>
              <a:t>11/12/2024</a:t>
            </a:fld>
            <a:endParaRPr lang="en-US"/>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11/12/2024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5155699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11/12/2024</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1148985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11/12/2024</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15849689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11/12/2024</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6109135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11/12/2024</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7052570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11/12/2024</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5847055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sv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11/12/2024</a:t>
            </a:fld>
            <a:endParaRPr lang="en-US"/>
          </a:p>
        </p:txBody>
      </p:sp>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99" r:id="rId3"/>
    <p:sldLayoutId id="2147483700" r:id="rId4"/>
    <p:sldLayoutId id="2147483707" r:id="rId5"/>
    <p:sldLayoutId id="2147483705" r:id="rId6"/>
    <p:sldLayoutId id="2147483702" r:id="rId7"/>
    <p:sldLayoutId id="2147483704" r:id="rId8"/>
    <p:sldLayoutId id="2147483703" r:id="rId9"/>
    <p:sldLayoutId id="2147483706" r:id="rId10"/>
    <p:sldLayoutId id="2147483676" r:id="rId11"/>
    <p:sldLayoutId id="2147483685" r:id="rId12"/>
    <p:sldLayoutId id="2147483684" r:id="rId13"/>
    <p:sldLayoutId id="2147483677" r:id="rId14"/>
    <p:sldLayoutId id="2147483654" r:id="rId15"/>
    <p:sldLayoutId id="2147483662" r:id="rId16"/>
    <p:sldLayoutId id="2147483683" r:id="rId17"/>
    <p:sldLayoutId id="2147483650" r:id="rId18"/>
    <p:sldLayoutId id="2147483655" r:id="rId19"/>
    <p:sldLayoutId id="2147483678" r:id="rId20"/>
    <p:sldLayoutId id="2147483664" r:id="rId21"/>
    <p:sldLayoutId id="2147483696" r:id="rId22"/>
    <p:sldLayoutId id="2147483695" r:id="rId23"/>
    <p:sldLayoutId id="2147483697" r:id="rId24"/>
    <p:sldLayoutId id="2147483692" r:id="rId25"/>
    <p:sldLayoutId id="2147483698" r:id="rId26"/>
    <p:sldLayoutId id="2147483680" r:id="rId27"/>
    <p:sldLayoutId id="2147483663" r:id="rId28"/>
    <p:sldLayoutId id="2147483660" r:id="rId29"/>
    <p:sldLayoutId id="2147483649" r:id="rId30"/>
    <p:sldLayoutId id="2147483652" r:id="rId31"/>
    <p:sldLayoutId id="2147483653" r:id="rId32"/>
    <p:sldLayoutId id="2147483656" r:id="rId33"/>
    <p:sldLayoutId id="2147483657" r:id="rId34"/>
    <p:sldLayoutId id="2147483658" r:id="rId35"/>
    <p:sldLayoutId id="2147483659" r:id="rId36"/>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AFDD13-A43A-E034-C4D1-4677D8958085}"/>
              </a:ext>
            </a:extLst>
          </p:cNvPr>
          <p:cNvSpPr>
            <a:spLocks noGrp="1"/>
          </p:cNvSpPr>
          <p:nvPr>
            <p:ph type="title"/>
          </p:nvPr>
        </p:nvSpPr>
        <p:spPr>
          <a:xfrm>
            <a:off x="6594904" y="1649301"/>
            <a:ext cx="4709160" cy="1869743"/>
          </a:xfrm>
        </p:spPr>
        <p:txBody>
          <a:bodyPr/>
          <a:lstStyle/>
          <a:p>
            <a:r>
              <a:rPr lang="en-US" dirty="0"/>
              <a:t>Data Analysis team- project highlight</a:t>
            </a:r>
          </a:p>
        </p:txBody>
      </p:sp>
      <p:sp>
        <p:nvSpPr>
          <p:cNvPr id="6" name="Text Placeholder 5">
            <a:extLst>
              <a:ext uri="{FF2B5EF4-FFF2-40B4-BE49-F238E27FC236}">
                <a16:creationId xmlns:a16="http://schemas.microsoft.com/office/drawing/2014/main" id="{B2BC9A25-E947-1252-B1D7-85FB7A8B8692}"/>
              </a:ext>
            </a:extLst>
          </p:cNvPr>
          <p:cNvSpPr>
            <a:spLocks noGrp="1"/>
          </p:cNvSpPr>
          <p:nvPr>
            <p:ph type="body" sz="quarter" idx="10"/>
          </p:nvPr>
        </p:nvSpPr>
        <p:spPr>
          <a:xfrm>
            <a:off x="6594904" y="3834665"/>
            <a:ext cx="4709160" cy="830997"/>
          </a:xfrm>
        </p:spPr>
        <p:txBody>
          <a:bodyPr/>
          <a:lstStyle/>
          <a:p>
            <a:r>
              <a:rPr lang="en-US" dirty="0"/>
              <a:t>ADCA team, Optum Tech</a:t>
            </a:r>
            <a:br>
              <a:rPr lang="en-US" dirty="0"/>
            </a:br>
            <a:br>
              <a:rPr lang="en-US" dirty="0"/>
            </a:br>
            <a:r>
              <a:rPr lang="en-US" dirty="0"/>
              <a:t>by: Jurat Shayidin, Jack Slaney</a:t>
            </a:r>
          </a:p>
        </p:txBody>
      </p:sp>
      <p:sp>
        <p:nvSpPr>
          <p:cNvPr id="7" name="Text Placeholder 6">
            <a:extLst>
              <a:ext uri="{FF2B5EF4-FFF2-40B4-BE49-F238E27FC236}">
                <a16:creationId xmlns:a16="http://schemas.microsoft.com/office/drawing/2014/main" id="{D0D4CA30-67AF-AFCE-D4D7-DBA95C64CBA0}"/>
              </a:ext>
            </a:extLst>
          </p:cNvPr>
          <p:cNvSpPr>
            <a:spLocks noGrp="1"/>
          </p:cNvSpPr>
          <p:nvPr>
            <p:ph type="body" sz="quarter" idx="11"/>
          </p:nvPr>
        </p:nvSpPr>
        <p:spPr>
          <a:xfrm>
            <a:off x="6594904" y="5396367"/>
            <a:ext cx="4709160" cy="215444"/>
          </a:xfrm>
        </p:spPr>
        <p:txBody>
          <a:bodyPr/>
          <a:lstStyle/>
          <a:p>
            <a:r>
              <a:rPr lang="en-US" dirty="0"/>
              <a:t>11/12/2024</a:t>
            </a:r>
          </a:p>
        </p:txBody>
      </p:sp>
    </p:spTree>
    <p:extLst>
      <p:ext uri="{BB962C8B-B14F-4D97-AF65-F5344CB8AC3E}">
        <p14:creationId xmlns:p14="http://schemas.microsoft.com/office/powerpoint/2010/main" val="389239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1: Optum Care Facility Analysis</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lstStyle/>
          <a:p>
            <a:r>
              <a:rPr lang="en-US" sz="2400" b="1" dirty="0"/>
              <a:t>Objective</a:t>
            </a:r>
            <a:r>
              <a:rPr lang="en-US" dirty="0"/>
              <a:t>: In this task, stakeholders need to identify new logic to implement in either the Enrichment Service or the Facility Search API to improve the match percentage for the OC ADT feed.</a:t>
            </a:r>
          </a:p>
          <a:p>
            <a:endParaRPr lang="en-US" dirty="0"/>
          </a:p>
          <a:p>
            <a:r>
              <a:rPr lang="en-US" sz="2400" b="1" dirty="0"/>
              <a:t>Project delivery highlight: </a:t>
            </a:r>
            <a:r>
              <a:rPr lang="en-US" dirty="0"/>
              <a:t>We have parsed all possible facility codes and names from raw HL7 ADT messages and conducted an analysis to identify the most common facility codes and names that could improve the overall match rate. This analysis offers insights for refining implementation logic to achieve a higher match rate.</a:t>
            </a:r>
          </a:p>
        </p:txBody>
      </p:sp>
    </p:spTree>
    <p:extLst>
      <p:ext uri="{BB962C8B-B14F-4D97-AF65-F5344CB8AC3E}">
        <p14:creationId xmlns:p14="http://schemas.microsoft.com/office/powerpoint/2010/main" val="336415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2: TN Care ADT Analysis</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lstStyle/>
          <a:p>
            <a:r>
              <a:rPr lang="en-US" sz="2400" b="1" dirty="0"/>
              <a:t>Objective</a:t>
            </a:r>
            <a:r>
              <a:rPr lang="en-US" dirty="0"/>
              <a:t>: The </a:t>
            </a:r>
            <a:r>
              <a:rPr lang="en-US" dirty="0" err="1"/>
              <a:t>TennCare</a:t>
            </a:r>
            <a:r>
              <a:rPr lang="en-US" dirty="0"/>
              <a:t> team is observing a low match rate, which they believe is due to many </a:t>
            </a:r>
            <a:r>
              <a:rPr lang="en-US" dirty="0" err="1"/>
              <a:t>TennCare</a:t>
            </a:r>
            <a:r>
              <a:rPr lang="en-US" dirty="0"/>
              <a:t> members not being present in the ECDH environment. They have requested an investigation into the root cause by profiling </a:t>
            </a:r>
            <a:r>
              <a:rPr lang="en-US" dirty="0" err="1"/>
              <a:t>TennCare</a:t>
            </a:r>
            <a:r>
              <a:rPr lang="en-US" dirty="0"/>
              <a:t> ADT data.</a:t>
            </a:r>
          </a:p>
          <a:p>
            <a:r>
              <a:rPr lang="en-US" sz="2400" b="1" dirty="0"/>
              <a:t>Project delivery highlight: </a:t>
            </a:r>
            <a:r>
              <a:rPr lang="en-US" dirty="0"/>
              <a:t>We conducted an in-depth analysis of </a:t>
            </a:r>
            <a:r>
              <a:rPr lang="en-US" dirty="0" err="1"/>
              <a:t>TennCare</a:t>
            </a:r>
            <a:r>
              <a:rPr lang="en-US" dirty="0"/>
              <a:t> ADT data currently stored in the ECDH, profiling it based on HIE attributes to understand the unexpectedly low match rate. We then extended our investigation to </a:t>
            </a:r>
            <a:r>
              <a:rPr lang="en-US" dirty="0" err="1"/>
              <a:t>TennCare</a:t>
            </a:r>
            <a:r>
              <a:rPr lang="en-US" dirty="0"/>
              <a:t> Claims data in an attempt to achieve a higher match rate but still did not see the expected results. Our analysis, completed in three phases including parsing </a:t>
            </a:r>
            <a:r>
              <a:rPr lang="en-US" dirty="0" err="1"/>
              <a:t>TennCare</a:t>
            </a:r>
            <a:r>
              <a:rPr lang="en-US" dirty="0"/>
              <a:t> ADT data from HL7 messages, concluded that the ECDH does not contain as much </a:t>
            </a:r>
            <a:r>
              <a:rPr lang="en-US" dirty="0" err="1"/>
              <a:t>TennCare</a:t>
            </a:r>
            <a:r>
              <a:rPr lang="en-US" dirty="0"/>
              <a:t> ADT data as anticipated.</a:t>
            </a:r>
          </a:p>
        </p:txBody>
      </p:sp>
    </p:spTree>
    <p:extLst>
      <p:ext uri="{BB962C8B-B14F-4D97-AF65-F5344CB8AC3E}">
        <p14:creationId xmlns:p14="http://schemas.microsoft.com/office/powerpoint/2010/main" val="12187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3: Blood Pressure completeness data profiling</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normAutofit/>
          </a:bodyPr>
          <a:lstStyle/>
          <a:p>
            <a:r>
              <a:rPr lang="en-US" sz="2400" b="1" dirty="0"/>
              <a:t>Objective</a:t>
            </a:r>
            <a:r>
              <a:rPr lang="en-US" dirty="0"/>
              <a:t>: We are tasked with assessing the completeness and scope of blood pressure data within the OC ECDH databases. This involves applying specific criteria, such as calculating the total number of unique members in ECDH and the number of members with recorded blood pressure readings. This analysis was requested by Mario, whose team needs to understand how blood pressure measurements are being populated in ECDH.</a:t>
            </a:r>
          </a:p>
          <a:p>
            <a:endParaRPr lang="en-US" sz="2400" b="1" dirty="0"/>
          </a:p>
          <a:p>
            <a:r>
              <a:rPr lang="en-US" sz="2400" b="1" dirty="0"/>
              <a:t>Project delivery highlight: </a:t>
            </a:r>
            <a:r>
              <a:rPr lang="en-US" dirty="0"/>
              <a:t>Stakeholder team members do not have direct access to ECDH, so we are supporting them by developing queries and analyzing ADT data to specifically profile blood pressure data completeness in both UHG and OC ECDH instances. The final project output met stakeholder expectations and has now become a self-service solution through our query framework</a:t>
            </a:r>
          </a:p>
        </p:txBody>
      </p:sp>
    </p:spTree>
    <p:extLst>
      <p:ext uri="{BB962C8B-B14F-4D97-AF65-F5344CB8AC3E}">
        <p14:creationId xmlns:p14="http://schemas.microsoft.com/office/powerpoint/2010/main" val="153093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4: Discharge disposition ADT analysis data profiling</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normAutofit/>
          </a:bodyPr>
          <a:lstStyle/>
          <a:p>
            <a:r>
              <a:rPr lang="en-US" sz="2400" b="1" dirty="0" err="1"/>
              <a:t>Objective</a:t>
            </a:r>
            <a:r>
              <a:rPr lang="en-US" dirty="0" err="1"/>
              <a:t>:The</a:t>
            </a:r>
            <a:r>
              <a:rPr lang="en-US" dirty="0"/>
              <a:t> Enrichment team needs to understand how discharge disposition values are populated in ECDH, given inconsistencies in facility names and codes from senders. To address this, we will profile discharge disposition codes in the raw HL7 ADT feed for both UHG and OC populations.</a:t>
            </a:r>
          </a:p>
          <a:p>
            <a:endParaRPr lang="en-US" sz="2400" b="1" dirty="0"/>
          </a:p>
          <a:p>
            <a:r>
              <a:rPr lang="en-US" sz="2400" b="1" dirty="0"/>
              <a:t>Project delivery highlight: </a:t>
            </a:r>
            <a:r>
              <a:rPr lang="en-US" dirty="0"/>
              <a:t>We conducted a segment analysis on the raw ADT feed to identify potential discharge disposition codes. This analysis provides valuable insights to the enrichment team, helping define the data enrichment process based on our findings. Specifically, we identified the percentage of ADT A03 and A08 messages that populated discharge dispositions in PV1.36.2.</a:t>
            </a:r>
          </a:p>
        </p:txBody>
      </p:sp>
    </p:spTree>
    <p:extLst>
      <p:ext uri="{BB962C8B-B14F-4D97-AF65-F5344CB8AC3E}">
        <p14:creationId xmlns:p14="http://schemas.microsoft.com/office/powerpoint/2010/main" val="411972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5: </a:t>
            </a:r>
            <a:r>
              <a:rPr lang="en-US" dirty="0" err="1"/>
              <a:t>ECDHMod</a:t>
            </a:r>
            <a:r>
              <a:rPr lang="en-US" dirty="0"/>
              <a:t>- ECDH ADT feed comparison</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normAutofit/>
          </a:bodyPr>
          <a:lstStyle/>
          <a:p>
            <a:r>
              <a:rPr lang="en-US" sz="2400" b="1" dirty="0"/>
              <a:t>Objective</a:t>
            </a:r>
            <a:r>
              <a:rPr lang="en-US" dirty="0"/>
              <a:t>: The PACE (Post-Acute Care Engagement) team aims to extract data from the </a:t>
            </a:r>
            <a:r>
              <a:rPr lang="en-US" dirty="0" err="1"/>
              <a:t>ECDHMod</a:t>
            </a:r>
            <a:r>
              <a:rPr lang="en-US" dirty="0"/>
              <a:t> tables. They request that we replicate the SAS query they have been using in their SAS environment to facilitate data consumption within the </a:t>
            </a:r>
            <a:r>
              <a:rPr lang="en-US" dirty="0" err="1"/>
              <a:t>ECDHMod</a:t>
            </a:r>
            <a:r>
              <a:rPr lang="en-US" dirty="0"/>
              <a:t> platform</a:t>
            </a:r>
            <a:endParaRPr lang="en-US" sz="2400" b="1" dirty="0"/>
          </a:p>
          <a:p>
            <a:r>
              <a:rPr lang="en-US" sz="2400" b="1" dirty="0"/>
              <a:t>Project delivery highlight: </a:t>
            </a:r>
            <a:r>
              <a:rPr lang="en-US" dirty="0"/>
              <a:t>We have proactively analyzed the ADT feed currently available on </a:t>
            </a:r>
            <a:r>
              <a:rPr lang="en-US" dirty="0" err="1"/>
              <a:t>ECDHMod</a:t>
            </a:r>
            <a:r>
              <a:rPr lang="en-US" dirty="0"/>
              <a:t>. Our efforts have focused on parsing data from the JSON metadata with the goal of reproducing the sample SAS query on both the current ECDH version and </a:t>
            </a:r>
            <a:r>
              <a:rPr lang="en-US" dirty="0" err="1"/>
              <a:t>ECDHMod</a:t>
            </a:r>
            <a:r>
              <a:rPr lang="en-US" dirty="0"/>
              <a:t> with minimal discrepancies. This work opens new possibilities for customers to leverage </a:t>
            </a:r>
            <a:r>
              <a:rPr lang="en-US" dirty="0" err="1"/>
              <a:t>ECDHMod</a:t>
            </a:r>
            <a:r>
              <a:rPr lang="en-US"/>
              <a:t> moving forward.</a:t>
            </a:r>
            <a:endParaRPr lang="en-US" dirty="0"/>
          </a:p>
        </p:txBody>
      </p:sp>
    </p:spTree>
    <p:extLst>
      <p:ext uri="{BB962C8B-B14F-4D97-AF65-F5344CB8AC3E}">
        <p14:creationId xmlns:p14="http://schemas.microsoft.com/office/powerpoint/2010/main" val="1772860092"/>
      </p:ext>
    </p:extLst>
  </p:cSld>
  <p:clrMapOvr>
    <a:masterClrMapping/>
  </p:clrMapOvr>
</p:sld>
</file>

<file path=ppt/theme/theme1.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2D62D8D4-696E-4439-8F69-666B8419D747}" vid="{BEDD0A01-0E03-47B4-8434-D07D22A380E9}"/>
    </a:ext>
  </a:extLst>
</a:theme>
</file>

<file path=ppt/theme/theme2.xml><?xml version="1.0" encoding="utf-8"?>
<a:theme xmlns:a="http://schemas.openxmlformats.org/drawingml/2006/main" name="Offic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5BD9BF078DEC41B137C5C0B367325E" ma:contentTypeVersion="13" ma:contentTypeDescription="Create a new document." ma:contentTypeScope="" ma:versionID="427c0b9f44b4641a13ae9265eaacc46c">
  <xsd:schema xmlns:xsd="http://www.w3.org/2001/XMLSchema" xmlns:xs="http://www.w3.org/2001/XMLSchema" xmlns:p="http://schemas.microsoft.com/office/2006/metadata/properties" xmlns:ns2="86f9f91b-9b18-4e15-97e2-0437a9907729" xmlns:ns3="1569c4e2-a593-4135-89b5-656adf02fe43" targetNamespace="http://schemas.microsoft.com/office/2006/metadata/properties" ma:root="true" ma:fieldsID="1551587041c00eb51d27dbd6b6c83115" ns2:_="" ns3:_="">
    <xsd:import namespace="86f9f91b-9b18-4e15-97e2-0437a9907729"/>
    <xsd:import namespace="1569c4e2-a593-4135-89b5-656adf02fe4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SearchPropertie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f9f91b-9b18-4e15-97e2-0437a99077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2a6b2b66-40d8-4e06-8a39-adc3ecd4519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569c4e2-a593-4135-89b5-656adf02fe4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f9f91b-9b18-4e15-97e2-0437a990772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093B2E-3523-4EE0-8A3F-2531956BA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f9f91b-9b18-4e15-97e2-0437a9907729"/>
    <ds:schemaRef ds:uri="1569c4e2-a593-4135-89b5-656adf02fe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91DA65-5A8A-4F1B-968E-16FFE18A6104}">
  <ds:schemaRefs>
    <ds:schemaRef ds:uri="1569c4e2-a593-4135-89b5-656adf02fe43"/>
    <ds:schemaRef ds:uri="86f9f91b-9b18-4e15-97e2-0437a99077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F2C17AA-6455-485B-B406-B53B71ACAB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PPT_Report_6.26</Template>
  <TotalTime>8</TotalTime>
  <Words>629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Optum Theme</vt:lpstr>
      <vt:lpstr>Data Analysis team- project highlight</vt:lpstr>
      <vt:lpstr>Project 1: Optum Care Facility Analysis</vt:lpstr>
      <vt:lpstr>Project 2: TN Care ADT Analysis</vt:lpstr>
      <vt:lpstr>Project 3: Blood Pressure completeness data profiling</vt:lpstr>
      <vt:lpstr>Project 4: Discharge disposition ADT analysis data profiling</vt:lpstr>
      <vt:lpstr>Project 5: ECDHMod- ECDH ADT feed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Shayidin, Jurat</dc:creator>
  <dc:description>Optum 2024 template developed by Creative Partners. 16:9 on-screen</dc:description>
  <cp:lastModifiedBy>Shayidin, Jurat</cp:lastModifiedBy>
  <cp:revision>3</cp:revision>
  <dcterms:created xsi:type="dcterms:W3CDTF">2024-07-03T15:13:26Z</dcterms:created>
  <dcterms:modified xsi:type="dcterms:W3CDTF">2024-11-13T04:06:01Z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0x010100675BD9BF078DEC41B137C5C0B367325E</vt:lpwstr>
  </property>
  <property fmtid="{D5CDD505-2E9C-101B-9397-08002B2CF9AE}" pid="3" name="MSIP_Label_c10eab11-f9db-49ae-a11f-d1cb7a96399a_Enabled">
    <vt:lpwstr>true</vt:lpwstr>
  </property>
  <property fmtid="{D5CDD505-2E9C-101B-9397-08002B2CF9AE}" pid="4" name="MSIP_Label_c10eab11-f9db-49ae-a11f-d1cb7a96399a_SetDate">
    <vt:lpwstr>2024-06-26T21:59:04Z</vt:lpwstr>
  </property>
  <property fmtid="{D5CDD505-2E9C-101B-9397-08002B2CF9AE}" pid="5" name="MSIP_Label_c10eab11-f9db-49ae-a11f-d1cb7a96399a_Method">
    <vt:lpwstr>Privileged</vt:lpwstr>
  </property>
  <property fmtid="{D5CDD505-2E9C-101B-9397-08002B2CF9AE}" pid="6" name="MSIP_Label_c10eab11-f9db-49ae-a11f-d1cb7a96399a_Name">
    <vt:lpwstr>Protected Info</vt:lpwstr>
  </property>
  <property fmtid="{D5CDD505-2E9C-101B-9397-08002B2CF9AE}" pid="7" name="MSIP_Label_c10eab11-f9db-49ae-a11f-d1cb7a96399a_SiteId">
    <vt:lpwstr>db05faca-c82a-4b9d-b9c5-0f64b6755421</vt:lpwstr>
  </property>
  <property fmtid="{D5CDD505-2E9C-101B-9397-08002B2CF9AE}" pid="8" name="MSIP_Label_c10eab11-f9db-49ae-a11f-d1cb7a96399a_ActionId">
    <vt:lpwstr>a4613442-7606-4c1c-8eaa-bb2ad0c2337f</vt:lpwstr>
  </property>
  <property fmtid="{D5CDD505-2E9C-101B-9397-08002B2CF9AE}" pid="9" name="MSIP_Label_c10eab11-f9db-49ae-a11f-d1cb7a96399a_ContentBits">
    <vt:lpwstr>0</vt:lpwstr>
  </property>
  <property fmtid="{D5CDD505-2E9C-101B-9397-08002B2CF9AE}" pid="10" name="MediaServiceImageTags">
    <vt:lpwstr/>
  </property>
</Properties>
</file>