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57" r:id="rId3"/>
    <p:sldId id="258" r:id="rId4"/>
    <p:sldId id="260" r:id="rId5"/>
    <p:sldId id="261" r:id="rId6"/>
    <p:sldId id="262" r:id="rId7"/>
    <p:sldId id="263" r:id="rId8"/>
    <p:sldId id="264" r:id="rId9"/>
    <p:sldId id="265" r:id="rId10"/>
    <p:sldId id="268" r:id="rId11"/>
    <p:sldId id="270" r:id="rId12"/>
    <p:sldId id="269"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Coverage Benefit of Individual</a:t>
            </a:r>
            <a:r>
              <a:rPr lang="en-US" b="1" baseline="0" dirty="0"/>
              <a:t> Hospital</a:t>
            </a:r>
            <a:endParaRPr lang="en-US"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Coverage Benefit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Proposed Hospital No. 1</c:v>
                </c:pt>
                <c:pt idx="1">
                  <c:v>Proposed Hospital No. 2</c:v>
                </c:pt>
                <c:pt idx="2">
                  <c:v>Proposed Hospital No. 3</c:v>
                </c:pt>
              </c:strCache>
            </c:strRef>
          </c:cat>
          <c:val>
            <c:numRef>
              <c:f>Sheet1!$B$2:$B$4</c:f>
              <c:numCache>
                <c:formatCode>0.00%</c:formatCode>
                <c:ptCount val="3"/>
                <c:pt idx="0">
                  <c:v>7.6700000000000004E-2</c:v>
                </c:pt>
                <c:pt idx="1">
                  <c:v>3.3300000000000003E-2</c:v>
                </c:pt>
                <c:pt idx="2">
                  <c:v>9.7999999999999997E-3</c:v>
                </c:pt>
              </c:numCache>
            </c:numRef>
          </c:val>
          <c:extLst>
            <c:ext xmlns:c16="http://schemas.microsoft.com/office/drawing/2014/chart" uri="{C3380CC4-5D6E-409C-BE32-E72D297353CC}">
              <c16:uniqueId val="{00000000-E344-4215-99F9-196F30861EA3}"/>
            </c:ext>
          </c:extLst>
        </c:ser>
        <c:dLbls>
          <c:showLegendKey val="0"/>
          <c:showVal val="0"/>
          <c:showCatName val="0"/>
          <c:showSerName val="0"/>
          <c:showPercent val="0"/>
          <c:showBubbleSize val="0"/>
        </c:dLbls>
        <c:gapWidth val="219"/>
        <c:overlap val="-27"/>
        <c:axId val="1392377200"/>
        <c:axId val="1354670304"/>
      </c:barChart>
      <c:catAx>
        <c:axId val="1392377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54670304"/>
        <c:crosses val="autoZero"/>
        <c:auto val="1"/>
        <c:lblAlgn val="ctr"/>
        <c:lblOffset val="100"/>
        <c:noMultiLvlLbl val="0"/>
      </c:catAx>
      <c:valAx>
        <c:axId val="1354670304"/>
        <c:scaling>
          <c:orientation val="minMax"/>
        </c:scaling>
        <c:delete val="1"/>
        <c:axPos val="l"/>
        <c:numFmt formatCode="0.00%" sourceLinked="1"/>
        <c:majorTickMark val="none"/>
        <c:minorTickMark val="none"/>
        <c:tickLblPos val="nextTo"/>
        <c:crossAx val="13923772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Cumulative Coverage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Cum. Coverage </c:v>
                </c:pt>
              </c:strCache>
            </c:strRef>
          </c:tx>
          <c:spPr>
            <a:ln w="28575" cap="rnd">
              <a:solidFill>
                <a:schemeClr val="accent1"/>
              </a:solidFill>
              <a:round/>
            </a:ln>
            <a:effectLst/>
          </c:spPr>
          <c:marker>
            <c:symbol val="diamond"/>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Existing</c:v>
                </c:pt>
                <c:pt idx="1">
                  <c:v>Proposed Hospital No. 1</c:v>
                </c:pt>
                <c:pt idx="2">
                  <c:v>Proposed Hospital No. 2</c:v>
                </c:pt>
                <c:pt idx="3">
                  <c:v>Proposed Hospital No. 3</c:v>
                </c:pt>
              </c:strCache>
            </c:strRef>
          </c:cat>
          <c:val>
            <c:numRef>
              <c:f>Sheet1!$B$2:$B$5</c:f>
              <c:numCache>
                <c:formatCode>0.00%</c:formatCode>
                <c:ptCount val="4"/>
                <c:pt idx="0">
                  <c:v>0.81259999999999999</c:v>
                </c:pt>
                <c:pt idx="1">
                  <c:v>0.88929999999999998</c:v>
                </c:pt>
                <c:pt idx="2">
                  <c:v>0.92259999999999998</c:v>
                </c:pt>
                <c:pt idx="3">
                  <c:v>0.93240000000000001</c:v>
                </c:pt>
              </c:numCache>
            </c:numRef>
          </c:val>
          <c:smooth val="0"/>
          <c:extLst>
            <c:ext xmlns:c16="http://schemas.microsoft.com/office/drawing/2014/chart" uri="{C3380CC4-5D6E-409C-BE32-E72D297353CC}">
              <c16:uniqueId val="{00000000-E344-4215-99F9-196F30861EA3}"/>
            </c:ext>
          </c:extLst>
        </c:ser>
        <c:dLbls>
          <c:showLegendKey val="0"/>
          <c:showVal val="0"/>
          <c:showCatName val="0"/>
          <c:showSerName val="0"/>
          <c:showPercent val="0"/>
          <c:showBubbleSize val="0"/>
        </c:dLbls>
        <c:marker val="1"/>
        <c:smooth val="0"/>
        <c:axId val="1392377200"/>
        <c:axId val="1354670304"/>
      </c:lineChart>
      <c:catAx>
        <c:axId val="1392377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54670304"/>
        <c:crosses val="autoZero"/>
        <c:auto val="1"/>
        <c:lblAlgn val="ctr"/>
        <c:lblOffset val="100"/>
        <c:noMultiLvlLbl val="0"/>
      </c:catAx>
      <c:valAx>
        <c:axId val="1354670304"/>
        <c:scaling>
          <c:orientation val="minMax"/>
        </c:scaling>
        <c:delete val="1"/>
        <c:axPos val="l"/>
        <c:numFmt formatCode="0.00%" sourceLinked="1"/>
        <c:majorTickMark val="none"/>
        <c:minorTickMark val="none"/>
        <c:tickLblPos val="nextTo"/>
        <c:crossAx val="13923772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2C4F2B-FE1A-4F44-B41A-D7C34D2D1A3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F8534B60-A961-465F-8BB8-BDBF9094756D}">
      <dgm:prSet custT="1"/>
      <dgm:spPr/>
      <dgm:t>
        <a:bodyPr/>
        <a:lstStyle/>
        <a:p>
          <a:r>
            <a:rPr lang="en-IN" sz="1600" dirty="0"/>
            <a:t>Problem Background</a:t>
          </a:r>
        </a:p>
      </dgm:t>
    </dgm:pt>
    <dgm:pt modelId="{FC459B91-3FDC-42C1-AADE-3B94EAB51FB3}" type="parTrans" cxnId="{3BE2C4B9-A084-4E51-81C6-5E67394158C1}">
      <dgm:prSet/>
      <dgm:spPr/>
      <dgm:t>
        <a:bodyPr/>
        <a:lstStyle/>
        <a:p>
          <a:endParaRPr lang="en-IN"/>
        </a:p>
      </dgm:t>
    </dgm:pt>
    <dgm:pt modelId="{3E0D4EEB-F0BE-48C3-88CF-77D10D739B61}" type="sibTrans" cxnId="{3BE2C4B9-A084-4E51-81C6-5E67394158C1}">
      <dgm:prSet/>
      <dgm:spPr/>
      <dgm:t>
        <a:bodyPr/>
        <a:lstStyle/>
        <a:p>
          <a:endParaRPr lang="en-IN"/>
        </a:p>
      </dgm:t>
    </dgm:pt>
    <dgm:pt modelId="{D29A0D3F-5EC7-4774-A028-E7EE640B256B}">
      <dgm:prSet/>
      <dgm:spPr/>
      <dgm:t>
        <a:bodyPr/>
        <a:lstStyle/>
        <a:p>
          <a:r>
            <a:rPr lang="en-IN" dirty="0"/>
            <a:t>Victims of traffic accidents need to be quickly taken to the nearest hospital </a:t>
          </a:r>
        </a:p>
      </dgm:t>
    </dgm:pt>
    <dgm:pt modelId="{AA0078D7-387C-4D54-91E9-1036EA2545F0}" type="parTrans" cxnId="{56FB2D07-56DB-4426-AE8B-EC5CB3E7AB32}">
      <dgm:prSet/>
      <dgm:spPr/>
      <dgm:t>
        <a:bodyPr/>
        <a:lstStyle/>
        <a:p>
          <a:endParaRPr lang="en-IN"/>
        </a:p>
      </dgm:t>
    </dgm:pt>
    <dgm:pt modelId="{20A9FF38-0F5B-4CDB-8FEC-CA9B4DD14445}" type="sibTrans" cxnId="{56FB2D07-56DB-4426-AE8B-EC5CB3E7AB32}">
      <dgm:prSet/>
      <dgm:spPr/>
      <dgm:t>
        <a:bodyPr/>
        <a:lstStyle/>
        <a:p>
          <a:endParaRPr lang="en-IN"/>
        </a:p>
      </dgm:t>
    </dgm:pt>
    <dgm:pt modelId="{34E5D45F-BC05-458D-B9B9-BFCBD8FB3072}">
      <dgm:prSet custT="1"/>
      <dgm:spPr/>
      <dgm:t>
        <a:bodyPr/>
        <a:lstStyle/>
        <a:p>
          <a:r>
            <a:rPr lang="en-IN" sz="1600" dirty="0"/>
            <a:t>Objective</a:t>
          </a:r>
        </a:p>
      </dgm:t>
    </dgm:pt>
    <dgm:pt modelId="{2A04AF78-1E10-48C8-B278-1D37CAF5C694}" type="parTrans" cxnId="{D650D7BC-9564-40DA-B019-0CB46B165596}">
      <dgm:prSet/>
      <dgm:spPr/>
      <dgm:t>
        <a:bodyPr/>
        <a:lstStyle/>
        <a:p>
          <a:endParaRPr lang="en-IN"/>
        </a:p>
      </dgm:t>
    </dgm:pt>
    <dgm:pt modelId="{D9EAFE48-C646-44D1-AFA6-4BE91F4B765D}" type="sibTrans" cxnId="{D650D7BC-9564-40DA-B019-0CB46B165596}">
      <dgm:prSet/>
      <dgm:spPr/>
      <dgm:t>
        <a:bodyPr/>
        <a:lstStyle/>
        <a:p>
          <a:endParaRPr lang="en-IN"/>
        </a:p>
      </dgm:t>
    </dgm:pt>
    <dgm:pt modelId="{ADD27189-7E56-4231-A43E-9A35E691071C}">
      <dgm:prSet/>
      <dgm:spPr/>
      <dgm:t>
        <a:bodyPr/>
        <a:lstStyle/>
        <a:p>
          <a:r>
            <a:rPr lang="en-IN" b="1" dirty="0"/>
            <a:t>Visualize last few year’s traffic collision history in Los Angeles</a:t>
          </a:r>
        </a:p>
      </dgm:t>
    </dgm:pt>
    <dgm:pt modelId="{DC0691D0-FEAC-48B1-9706-6A32DB27DD20}" type="parTrans" cxnId="{BDF7BD78-E72D-4279-8199-F95D8051E5CF}">
      <dgm:prSet/>
      <dgm:spPr/>
      <dgm:t>
        <a:bodyPr/>
        <a:lstStyle/>
        <a:p>
          <a:endParaRPr lang="en-IN"/>
        </a:p>
      </dgm:t>
    </dgm:pt>
    <dgm:pt modelId="{94D0CF29-C70A-4CA2-8251-E33EF336EB8D}" type="sibTrans" cxnId="{BDF7BD78-E72D-4279-8199-F95D8051E5CF}">
      <dgm:prSet/>
      <dgm:spPr/>
      <dgm:t>
        <a:bodyPr/>
        <a:lstStyle/>
        <a:p>
          <a:endParaRPr lang="en-IN"/>
        </a:p>
      </dgm:t>
    </dgm:pt>
    <dgm:pt modelId="{FB8CADCE-2149-4BB7-884E-BE760F935493}">
      <dgm:prSet/>
      <dgm:spPr/>
      <dgm:t>
        <a:bodyPr/>
        <a:lstStyle/>
        <a:p>
          <a:r>
            <a:rPr lang="en-IN" b="1" dirty="0"/>
            <a:t>Identify the hospital coverage gaps</a:t>
          </a:r>
        </a:p>
      </dgm:t>
    </dgm:pt>
    <dgm:pt modelId="{CB2B86DC-40A6-4B86-8997-2A87FCEFA06B}" type="parTrans" cxnId="{138BDF15-035A-4A41-906B-A10141D9DAC9}">
      <dgm:prSet/>
      <dgm:spPr/>
      <dgm:t>
        <a:bodyPr/>
        <a:lstStyle/>
        <a:p>
          <a:endParaRPr lang="en-IN"/>
        </a:p>
      </dgm:t>
    </dgm:pt>
    <dgm:pt modelId="{157D9ABC-2933-4DFD-9D6D-3473B0B6DA7B}" type="sibTrans" cxnId="{138BDF15-035A-4A41-906B-A10141D9DAC9}">
      <dgm:prSet/>
      <dgm:spPr/>
      <dgm:t>
        <a:bodyPr/>
        <a:lstStyle/>
        <a:p>
          <a:endParaRPr lang="en-IN"/>
        </a:p>
      </dgm:t>
    </dgm:pt>
    <dgm:pt modelId="{259024D7-5A20-4920-99F2-F5D7BFAC253D}">
      <dgm:prSet/>
      <dgm:spPr/>
      <dgm:t>
        <a:bodyPr/>
        <a:lstStyle/>
        <a:p>
          <a:pPr>
            <a:buFont typeface="Wingdings" panose="05000000000000000000" pitchFamily="2" charset="2"/>
            <a:buChar char="Ø"/>
          </a:pPr>
          <a:r>
            <a:rPr lang="en-IN" dirty="0"/>
            <a:t>What percentage of recent traffic accidents occurred too far from the nearest hospital (outside hosp. coverage zones)?</a:t>
          </a:r>
        </a:p>
      </dgm:t>
    </dgm:pt>
    <dgm:pt modelId="{794E8D65-03D9-4FB3-A390-7CC3711961B9}" type="parTrans" cxnId="{5476343A-1247-49CB-B635-97EEBFA7BB79}">
      <dgm:prSet/>
      <dgm:spPr/>
      <dgm:t>
        <a:bodyPr/>
        <a:lstStyle/>
        <a:p>
          <a:endParaRPr lang="en-IN"/>
        </a:p>
      </dgm:t>
    </dgm:pt>
    <dgm:pt modelId="{8624C428-0D5F-4CA8-ACA6-CDE6824735DB}" type="sibTrans" cxnId="{5476343A-1247-49CB-B635-97EEBFA7BB79}">
      <dgm:prSet/>
      <dgm:spPr/>
      <dgm:t>
        <a:bodyPr/>
        <a:lstStyle/>
        <a:p>
          <a:endParaRPr lang="en-IN"/>
        </a:p>
      </dgm:t>
    </dgm:pt>
    <dgm:pt modelId="{92A41B2C-6DBD-40E2-B67B-F6B7C97390FF}">
      <dgm:prSet/>
      <dgm:spPr/>
      <dgm:t>
        <a:bodyPr/>
        <a:lstStyle/>
        <a:p>
          <a:r>
            <a:rPr lang="en-IN" b="1" dirty="0"/>
            <a:t>Provide policy recommendations to Los Angeles administration</a:t>
          </a:r>
        </a:p>
      </dgm:t>
    </dgm:pt>
    <dgm:pt modelId="{6CDF026D-0F60-4A6F-872D-F2CF7D56B1B2}" type="parTrans" cxnId="{49C65FA4-3355-48C8-BA3C-3073920D28DF}">
      <dgm:prSet/>
      <dgm:spPr/>
      <dgm:t>
        <a:bodyPr/>
        <a:lstStyle/>
        <a:p>
          <a:endParaRPr lang="en-IN"/>
        </a:p>
      </dgm:t>
    </dgm:pt>
    <dgm:pt modelId="{2991D4AA-AB04-4EE8-BB2A-84E6B9AF000F}" type="sibTrans" cxnId="{49C65FA4-3355-48C8-BA3C-3073920D28DF}">
      <dgm:prSet/>
      <dgm:spPr/>
      <dgm:t>
        <a:bodyPr/>
        <a:lstStyle/>
        <a:p>
          <a:endParaRPr lang="en-IN"/>
        </a:p>
      </dgm:t>
    </dgm:pt>
    <dgm:pt modelId="{8E127B6C-A50F-489F-9BAD-7784B44FE1C8}">
      <dgm:prSet/>
      <dgm:spPr/>
      <dgm:t>
        <a:bodyPr/>
        <a:lstStyle/>
        <a:p>
          <a:pPr>
            <a:buFont typeface="Wingdings" panose="05000000000000000000" pitchFamily="2" charset="2"/>
            <a:buChar char="Ø"/>
          </a:pPr>
          <a:r>
            <a:rPr lang="en-IN" dirty="0"/>
            <a:t>If the LA city administration can afford to open a few new hospitals, where should they be located in order to minimize the hospital coverage gaps?</a:t>
          </a:r>
        </a:p>
      </dgm:t>
    </dgm:pt>
    <dgm:pt modelId="{D76E8E78-8296-4D29-A5DD-0A8FC348E990}" type="parTrans" cxnId="{2E9AC7A3-AEAC-4035-BEE3-92F21148E97C}">
      <dgm:prSet/>
      <dgm:spPr/>
      <dgm:t>
        <a:bodyPr/>
        <a:lstStyle/>
        <a:p>
          <a:endParaRPr lang="en-IN"/>
        </a:p>
      </dgm:t>
    </dgm:pt>
    <dgm:pt modelId="{4990509B-1F8E-4870-8A08-1473146C0F4A}" type="sibTrans" cxnId="{2E9AC7A3-AEAC-4035-BEE3-92F21148E97C}">
      <dgm:prSet/>
      <dgm:spPr/>
      <dgm:t>
        <a:bodyPr/>
        <a:lstStyle/>
        <a:p>
          <a:endParaRPr lang="en-IN"/>
        </a:p>
      </dgm:t>
    </dgm:pt>
    <dgm:pt modelId="{0DBFFD70-A30E-46D3-93D3-C0BFAEBD1785}">
      <dgm:prSet/>
      <dgm:spPr/>
      <dgm:t>
        <a:bodyPr/>
        <a:lstStyle/>
        <a:p>
          <a:pPr>
            <a:buFont typeface="Wingdings" panose="05000000000000000000" pitchFamily="2" charset="2"/>
            <a:buChar char="Ø"/>
          </a:pPr>
          <a:r>
            <a:rPr lang="en-IN" dirty="0"/>
            <a:t>Do the central regions of the city have higher intensity of accidents than the outskirts?</a:t>
          </a:r>
        </a:p>
      </dgm:t>
    </dgm:pt>
    <dgm:pt modelId="{E199D345-9BC0-41B8-A07F-AF1ECC3CBDEA}" type="parTrans" cxnId="{33365853-4CAD-4338-A360-F9065F106CED}">
      <dgm:prSet/>
      <dgm:spPr/>
      <dgm:t>
        <a:bodyPr/>
        <a:lstStyle/>
        <a:p>
          <a:endParaRPr lang="en-IN"/>
        </a:p>
      </dgm:t>
    </dgm:pt>
    <dgm:pt modelId="{9D5FC96F-2FB8-4340-B03F-7E8FAE71220C}" type="sibTrans" cxnId="{33365853-4CAD-4338-A360-F9065F106CED}">
      <dgm:prSet/>
      <dgm:spPr/>
      <dgm:t>
        <a:bodyPr/>
        <a:lstStyle/>
        <a:p>
          <a:endParaRPr lang="en-IN"/>
        </a:p>
      </dgm:t>
    </dgm:pt>
    <dgm:pt modelId="{805E5CEE-94A8-4A3C-A3C8-F8F9A001E655}">
      <dgm:prSet custT="1"/>
      <dgm:spPr/>
      <dgm:t>
        <a:bodyPr/>
        <a:lstStyle/>
        <a:p>
          <a:r>
            <a:rPr lang="en-IN" sz="1600" dirty="0"/>
            <a:t>Scope, Target Audience and Assumptions</a:t>
          </a:r>
        </a:p>
      </dgm:t>
    </dgm:pt>
    <dgm:pt modelId="{79FC3EAE-6B46-44F9-B78E-473D53EB37A0}" type="parTrans" cxnId="{513A7337-7B65-4B90-BADB-4C38BAE12D14}">
      <dgm:prSet/>
      <dgm:spPr/>
      <dgm:t>
        <a:bodyPr/>
        <a:lstStyle/>
        <a:p>
          <a:endParaRPr lang="en-IN"/>
        </a:p>
      </dgm:t>
    </dgm:pt>
    <dgm:pt modelId="{32F13AD5-D7D3-46D0-846C-A06472E82C73}" type="sibTrans" cxnId="{513A7337-7B65-4B90-BADB-4C38BAE12D14}">
      <dgm:prSet/>
      <dgm:spPr/>
      <dgm:t>
        <a:bodyPr/>
        <a:lstStyle/>
        <a:p>
          <a:endParaRPr lang="en-IN"/>
        </a:p>
      </dgm:t>
    </dgm:pt>
    <dgm:pt modelId="{5E50782C-30CF-4E18-8D5A-C7E7FD21F550}">
      <dgm:prSet/>
      <dgm:spPr/>
      <dgm:t>
        <a:bodyPr/>
        <a:lstStyle/>
        <a:p>
          <a:r>
            <a:rPr lang="en-IN" b="1" dirty="0"/>
            <a:t>Scope</a:t>
          </a:r>
          <a:r>
            <a:rPr lang="en-IN" dirty="0"/>
            <a:t> : Analysis is </a:t>
          </a:r>
          <a:r>
            <a:rPr lang="en-IN" b="1" dirty="0"/>
            <a:t>limited to the city of Los Angeles</a:t>
          </a:r>
        </a:p>
      </dgm:t>
    </dgm:pt>
    <dgm:pt modelId="{8D15A72E-6761-41BE-9C8F-CCAC94BD289F}" type="parTrans" cxnId="{09D2BA7B-8BB4-4230-B5C2-104D8D6225B8}">
      <dgm:prSet/>
      <dgm:spPr/>
      <dgm:t>
        <a:bodyPr/>
        <a:lstStyle/>
        <a:p>
          <a:endParaRPr lang="en-IN"/>
        </a:p>
      </dgm:t>
    </dgm:pt>
    <dgm:pt modelId="{90EE92BA-5231-41A3-AF50-28083EF53112}" type="sibTrans" cxnId="{09D2BA7B-8BB4-4230-B5C2-104D8D6225B8}">
      <dgm:prSet/>
      <dgm:spPr/>
      <dgm:t>
        <a:bodyPr/>
        <a:lstStyle/>
        <a:p>
          <a:endParaRPr lang="en-IN"/>
        </a:p>
      </dgm:t>
    </dgm:pt>
    <dgm:pt modelId="{F5CEB744-577A-4B20-98D3-FB5B4884AE71}">
      <dgm:prSet/>
      <dgm:spPr/>
      <dgm:t>
        <a:bodyPr/>
        <a:lstStyle/>
        <a:p>
          <a:r>
            <a:rPr lang="en-IN" b="1" dirty="0"/>
            <a:t>Assumptions</a:t>
          </a:r>
          <a:r>
            <a:rPr lang="en-IN" dirty="0"/>
            <a:t>: Resources like funds, space along with necessary permissions are assumed to be available for opening few new hospitals at proposed locations. It is assumed that future traffic collisions will follow similar pattern as last few years.</a:t>
          </a:r>
        </a:p>
      </dgm:t>
    </dgm:pt>
    <dgm:pt modelId="{361C7245-9383-43E2-998D-A4E92B64748A}" type="parTrans" cxnId="{11507786-7E44-4D03-A482-0E04FBEB1247}">
      <dgm:prSet/>
      <dgm:spPr/>
      <dgm:t>
        <a:bodyPr/>
        <a:lstStyle/>
        <a:p>
          <a:endParaRPr lang="en-IN"/>
        </a:p>
      </dgm:t>
    </dgm:pt>
    <dgm:pt modelId="{24916D84-E488-4083-9FBF-FBCF0BC2360B}" type="sibTrans" cxnId="{11507786-7E44-4D03-A482-0E04FBEB1247}">
      <dgm:prSet/>
      <dgm:spPr/>
      <dgm:t>
        <a:bodyPr/>
        <a:lstStyle/>
        <a:p>
          <a:endParaRPr lang="en-IN"/>
        </a:p>
      </dgm:t>
    </dgm:pt>
    <dgm:pt modelId="{1E0E2A22-07DA-404D-BFEF-B20FDE5E0894}">
      <dgm:prSet/>
      <dgm:spPr/>
      <dgm:t>
        <a:bodyPr/>
        <a:lstStyle/>
        <a:p>
          <a:r>
            <a:rPr lang="en-IN" b="1" dirty="0"/>
            <a:t>Target Audience</a:t>
          </a:r>
          <a:r>
            <a:rPr lang="en-IN" dirty="0"/>
            <a:t>: </a:t>
          </a:r>
          <a:r>
            <a:rPr lang="en-IN" b="1" dirty="0"/>
            <a:t>Local Administration of Los Angeles City and Private Players interested in opening new hospitals in LA</a:t>
          </a:r>
        </a:p>
      </dgm:t>
    </dgm:pt>
    <dgm:pt modelId="{1492BFC7-F395-45B0-AEDD-349A169B42FA}" type="parTrans" cxnId="{41582CFE-B863-4F62-93AD-DF3E25ADE9F1}">
      <dgm:prSet/>
      <dgm:spPr/>
      <dgm:t>
        <a:bodyPr/>
        <a:lstStyle/>
        <a:p>
          <a:endParaRPr lang="en-IN"/>
        </a:p>
      </dgm:t>
    </dgm:pt>
    <dgm:pt modelId="{CE56BD83-7853-488D-B6BA-11B6A237E11A}" type="sibTrans" cxnId="{41582CFE-B863-4F62-93AD-DF3E25ADE9F1}">
      <dgm:prSet/>
      <dgm:spPr/>
      <dgm:t>
        <a:bodyPr/>
        <a:lstStyle/>
        <a:p>
          <a:endParaRPr lang="en-IN"/>
        </a:p>
      </dgm:t>
    </dgm:pt>
    <dgm:pt modelId="{B91F47FA-6A27-4D5A-8ED4-BCF31B847F8C}">
      <dgm:prSet/>
      <dgm:spPr/>
      <dgm:t>
        <a:bodyPr/>
        <a:lstStyle/>
        <a:p>
          <a:r>
            <a:rPr lang="en-IN" b="0" dirty="0"/>
            <a:t>Assuming that Los Angeles city administration wants to open a few new hospitals for catering to traffic collision victims, this analysis aims to identify the optimum locations in order minimize hospital coverage gaps</a:t>
          </a:r>
        </a:p>
      </dgm:t>
    </dgm:pt>
    <dgm:pt modelId="{5BDA7638-2D35-4006-B594-B9592CEC710D}" type="parTrans" cxnId="{A46EA86E-F4A1-4017-8E48-E3DB82961155}">
      <dgm:prSet/>
      <dgm:spPr/>
      <dgm:t>
        <a:bodyPr/>
        <a:lstStyle/>
        <a:p>
          <a:endParaRPr lang="en-IN"/>
        </a:p>
      </dgm:t>
    </dgm:pt>
    <dgm:pt modelId="{74549CDB-2111-4637-8143-D58D14588376}" type="sibTrans" cxnId="{A46EA86E-F4A1-4017-8E48-E3DB82961155}">
      <dgm:prSet/>
      <dgm:spPr/>
      <dgm:t>
        <a:bodyPr/>
        <a:lstStyle/>
        <a:p>
          <a:endParaRPr lang="en-IN"/>
        </a:p>
      </dgm:t>
    </dgm:pt>
    <dgm:pt modelId="{6D566BCA-BF70-4CE0-9076-558989F8FE2A}">
      <dgm:prSet/>
      <dgm:spPr/>
      <dgm:t>
        <a:bodyPr/>
        <a:lstStyle/>
        <a:p>
          <a:r>
            <a:rPr lang="en-IN" b="0" dirty="0"/>
            <a:t>Any individual hospital can provide timely health services only to accident victims located within a coverage radius of 10 to 12 km around it. The hospital coverage zone can be visualized as a circle with the hospital at the centre and radius as coverage radius, which is set at a distance of 12 km for the purpose of this analysis .</a:t>
          </a:r>
        </a:p>
      </dgm:t>
    </dgm:pt>
    <dgm:pt modelId="{53F4B71B-982C-4035-AA61-1F717884287D}" type="parTrans" cxnId="{EA5D0FC1-E61E-42E1-9B75-8F37AB7B0C9D}">
      <dgm:prSet/>
      <dgm:spPr/>
      <dgm:t>
        <a:bodyPr/>
        <a:lstStyle/>
        <a:p>
          <a:endParaRPr lang="en-IN"/>
        </a:p>
      </dgm:t>
    </dgm:pt>
    <dgm:pt modelId="{E9FA8B2B-F044-4E2F-B2CA-31444D57D404}" type="sibTrans" cxnId="{EA5D0FC1-E61E-42E1-9B75-8F37AB7B0C9D}">
      <dgm:prSet/>
      <dgm:spPr/>
      <dgm:t>
        <a:bodyPr/>
        <a:lstStyle/>
        <a:p>
          <a:endParaRPr lang="en-IN"/>
        </a:p>
      </dgm:t>
    </dgm:pt>
    <dgm:pt modelId="{C0E0CE7D-CB32-4881-A95E-563E434033FF}">
      <dgm:prSet/>
      <dgm:spPr/>
      <dgm:t>
        <a:bodyPr/>
        <a:lstStyle/>
        <a:p>
          <a:r>
            <a:rPr lang="en-IN" b="1" dirty="0"/>
            <a:t>Having a hospital nearby the accident location can be the crucial difference between life and death</a:t>
          </a:r>
          <a:endParaRPr lang="en-IN" b="0" dirty="0"/>
        </a:p>
      </dgm:t>
    </dgm:pt>
    <dgm:pt modelId="{7024F7E3-9471-46C7-B9BD-37F52E662AA1}" type="parTrans" cxnId="{7A2275C6-1862-41E4-A2D8-B17CF79442DB}">
      <dgm:prSet/>
      <dgm:spPr/>
      <dgm:t>
        <a:bodyPr/>
        <a:lstStyle/>
        <a:p>
          <a:endParaRPr lang="en-IN"/>
        </a:p>
      </dgm:t>
    </dgm:pt>
    <dgm:pt modelId="{08F697C1-9A12-4FF4-8CB8-292D3DAE95ED}" type="sibTrans" cxnId="{7A2275C6-1862-41E4-A2D8-B17CF79442DB}">
      <dgm:prSet/>
      <dgm:spPr/>
      <dgm:t>
        <a:bodyPr/>
        <a:lstStyle/>
        <a:p>
          <a:endParaRPr lang="en-IN"/>
        </a:p>
      </dgm:t>
    </dgm:pt>
    <dgm:pt modelId="{94AE6805-BD7E-481E-84AD-05866C888BFF}">
      <dgm:prSet/>
      <dgm:spPr/>
      <dgm:t>
        <a:bodyPr/>
        <a:lstStyle/>
        <a:p>
          <a:pPr>
            <a:buFont typeface="Wingdings" panose="05000000000000000000" pitchFamily="2" charset="2"/>
            <a:buChar char="Ø"/>
          </a:pPr>
          <a:r>
            <a:rPr lang="en-IN" dirty="0"/>
            <a:t>How many hospitals would need to be opened and where for reaching coverage target of (</a:t>
          </a:r>
          <a:r>
            <a:rPr lang="en-IN" dirty="0" err="1"/>
            <a:t>i</a:t>
          </a:r>
          <a:r>
            <a:rPr lang="en-IN" dirty="0"/>
            <a:t>)85%? and (ii)90%?</a:t>
          </a:r>
        </a:p>
      </dgm:t>
    </dgm:pt>
    <dgm:pt modelId="{839B08DF-879E-49F7-9C87-06048535AF81}" type="parTrans" cxnId="{55BDA82B-F59D-4AED-A945-C253E4467B16}">
      <dgm:prSet/>
      <dgm:spPr/>
      <dgm:t>
        <a:bodyPr/>
        <a:lstStyle/>
        <a:p>
          <a:endParaRPr lang="en-IN"/>
        </a:p>
      </dgm:t>
    </dgm:pt>
    <dgm:pt modelId="{878473BF-A273-460E-A18D-465C6C126E71}" type="sibTrans" cxnId="{55BDA82B-F59D-4AED-A945-C253E4467B16}">
      <dgm:prSet/>
      <dgm:spPr/>
      <dgm:t>
        <a:bodyPr/>
        <a:lstStyle/>
        <a:p>
          <a:endParaRPr lang="en-IN"/>
        </a:p>
      </dgm:t>
    </dgm:pt>
    <dgm:pt modelId="{2056D059-819F-4668-AE79-747EEC110937}">
      <dgm:prSet/>
      <dgm:spPr/>
      <dgm:t>
        <a:bodyPr/>
        <a:lstStyle/>
        <a:p>
          <a:pPr>
            <a:buFont typeface="Wingdings" panose="05000000000000000000" pitchFamily="2" charset="2"/>
            <a:buChar char="Ø"/>
          </a:pPr>
          <a:r>
            <a:rPr lang="en-IN" dirty="0"/>
            <a:t>If the administration has resources to open 3 new hospitals, what coverage level can be achieved?</a:t>
          </a:r>
        </a:p>
      </dgm:t>
    </dgm:pt>
    <dgm:pt modelId="{533B0214-80F5-4D6E-A8C9-E4D9078041DD}" type="parTrans" cxnId="{A378333A-4113-4444-BC9C-B7B86071674A}">
      <dgm:prSet/>
      <dgm:spPr/>
      <dgm:t>
        <a:bodyPr/>
        <a:lstStyle/>
        <a:p>
          <a:endParaRPr lang="en-IN"/>
        </a:p>
      </dgm:t>
    </dgm:pt>
    <dgm:pt modelId="{B098F99B-ABAC-4609-B8EF-76477EF843ED}" type="sibTrans" cxnId="{A378333A-4113-4444-BC9C-B7B86071674A}">
      <dgm:prSet/>
      <dgm:spPr/>
      <dgm:t>
        <a:bodyPr/>
        <a:lstStyle/>
        <a:p>
          <a:endParaRPr lang="en-IN"/>
        </a:p>
      </dgm:t>
    </dgm:pt>
    <dgm:pt modelId="{DBF8C534-3F5F-4365-A1F9-61739216A9F1}" type="pres">
      <dgm:prSet presAssocID="{D32C4F2B-FE1A-4F44-B41A-D7C34D2D1A3F}" presName="linear" presStyleCnt="0">
        <dgm:presLayoutVars>
          <dgm:dir/>
          <dgm:animLvl val="lvl"/>
          <dgm:resizeHandles val="exact"/>
        </dgm:presLayoutVars>
      </dgm:prSet>
      <dgm:spPr/>
    </dgm:pt>
    <dgm:pt modelId="{20D48249-DB8D-4791-8D80-29A6E7447251}" type="pres">
      <dgm:prSet presAssocID="{F8534B60-A961-465F-8BB8-BDBF9094756D}" presName="parentLin" presStyleCnt="0"/>
      <dgm:spPr/>
    </dgm:pt>
    <dgm:pt modelId="{5D4CF8B0-A7D8-490B-8CF8-D24B8331D98C}" type="pres">
      <dgm:prSet presAssocID="{F8534B60-A961-465F-8BB8-BDBF9094756D}" presName="parentLeftMargin" presStyleLbl="node1" presStyleIdx="0" presStyleCnt="3"/>
      <dgm:spPr/>
    </dgm:pt>
    <dgm:pt modelId="{878D6377-9365-4A4B-BC63-B69172CF3681}" type="pres">
      <dgm:prSet presAssocID="{F8534B60-A961-465F-8BB8-BDBF9094756D}" presName="parentText" presStyleLbl="node1" presStyleIdx="0" presStyleCnt="3" custLinFactNeighborX="-25200">
        <dgm:presLayoutVars>
          <dgm:chMax val="0"/>
          <dgm:bulletEnabled val="1"/>
        </dgm:presLayoutVars>
      </dgm:prSet>
      <dgm:spPr/>
    </dgm:pt>
    <dgm:pt modelId="{CCE022D5-1ACD-410A-991C-59C509F4BE4F}" type="pres">
      <dgm:prSet presAssocID="{F8534B60-A961-465F-8BB8-BDBF9094756D}" presName="negativeSpace" presStyleCnt="0"/>
      <dgm:spPr/>
    </dgm:pt>
    <dgm:pt modelId="{D2696560-B419-4C6D-B971-31F621A1168C}" type="pres">
      <dgm:prSet presAssocID="{F8534B60-A961-465F-8BB8-BDBF9094756D}" presName="childText" presStyleLbl="conFgAcc1" presStyleIdx="0" presStyleCnt="3">
        <dgm:presLayoutVars>
          <dgm:bulletEnabled val="1"/>
        </dgm:presLayoutVars>
      </dgm:prSet>
      <dgm:spPr/>
    </dgm:pt>
    <dgm:pt modelId="{F3551F9F-9F5A-4A0B-98B9-DCAE6B0317B8}" type="pres">
      <dgm:prSet presAssocID="{3E0D4EEB-F0BE-48C3-88CF-77D10D739B61}" presName="spaceBetweenRectangles" presStyleCnt="0"/>
      <dgm:spPr/>
    </dgm:pt>
    <dgm:pt modelId="{30324DC5-31ED-445B-84C1-7909E1DDBF5A}" type="pres">
      <dgm:prSet presAssocID="{805E5CEE-94A8-4A3C-A3C8-F8F9A001E655}" presName="parentLin" presStyleCnt="0"/>
      <dgm:spPr/>
    </dgm:pt>
    <dgm:pt modelId="{5A0216E6-79F9-4C4A-A8B4-CE828206DF3F}" type="pres">
      <dgm:prSet presAssocID="{805E5CEE-94A8-4A3C-A3C8-F8F9A001E655}" presName="parentLeftMargin" presStyleLbl="node1" presStyleIdx="0" presStyleCnt="3"/>
      <dgm:spPr/>
    </dgm:pt>
    <dgm:pt modelId="{09C881CD-C528-4FB7-A60C-994E2CDC8C20}" type="pres">
      <dgm:prSet presAssocID="{805E5CEE-94A8-4A3C-A3C8-F8F9A001E655}" presName="parentText" presStyleLbl="node1" presStyleIdx="1" presStyleCnt="3" custLinFactNeighborX="-25200">
        <dgm:presLayoutVars>
          <dgm:chMax val="0"/>
          <dgm:bulletEnabled val="1"/>
        </dgm:presLayoutVars>
      </dgm:prSet>
      <dgm:spPr/>
    </dgm:pt>
    <dgm:pt modelId="{9FAB7957-6236-49F9-8318-411C00BFF143}" type="pres">
      <dgm:prSet presAssocID="{805E5CEE-94A8-4A3C-A3C8-F8F9A001E655}" presName="negativeSpace" presStyleCnt="0"/>
      <dgm:spPr/>
    </dgm:pt>
    <dgm:pt modelId="{688C5F43-D371-49E1-8E05-D173C3B24311}" type="pres">
      <dgm:prSet presAssocID="{805E5CEE-94A8-4A3C-A3C8-F8F9A001E655}" presName="childText" presStyleLbl="conFgAcc1" presStyleIdx="1" presStyleCnt="3">
        <dgm:presLayoutVars>
          <dgm:bulletEnabled val="1"/>
        </dgm:presLayoutVars>
      </dgm:prSet>
      <dgm:spPr/>
    </dgm:pt>
    <dgm:pt modelId="{ABB04730-A6CE-4616-9E37-09F4D65FE779}" type="pres">
      <dgm:prSet presAssocID="{32F13AD5-D7D3-46D0-846C-A06472E82C73}" presName="spaceBetweenRectangles" presStyleCnt="0"/>
      <dgm:spPr/>
    </dgm:pt>
    <dgm:pt modelId="{F23A6299-5617-415F-A498-3CC8E998926A}" type="pres">
      <dgm:prSet presAssocID="{34E5D45F-BC05-458D-B9B9-BFCBD8FB3072}" presName="parentLin" presStyleCnt="0"/>
      <dgm:spPr/>
    </dgm:pt>
    <dgm:pt modelId="{CD8748FE-AE97-4E6D-AC36-A2894EF02CCC}" type="pres">
      <dgm:prSet presAssocID="{34E5D45F-BC05-458D-B9B9-BFCBD8FB3072}" presName="parentLeftMargin" presStyleLbl="node1" presStyleIdx="1" presStyleCnt="3"/>
      <dgm:spPr/>
    </dgm:pt>
    <dgm:pt modelId="{4BB84082-2462-4346-917B-5F2ED2AD78DD}" type="pres">
      <dgm:prSet presAssocID="{34E5D45F-BC05-458D-B9B9-BFCBD8FB3072}" presName="parentText" presStyleLbl="node1" presStyleIdx="2" presStyleCnt="3" custLinFactNeighborX="-25200">
        <dgm:presLayoutVars>
          <dgm:chMax val="0"/>
          <dgm:bulletEnabled val="1"/>
        </dgm:presLayoutVars>
      </dgm:prSet>
      <dgm:spPr/>
    </dgm:pt>
    <dgm:pt modelId="{D29D36EF-03FA-4C92-9806-1B49441F8FAB}" type="pres">
      <dgm:prSet presAssocID="{34E5D45F-BC05-458D-B9B9-BFCBD8FB3072}" presName="negativeSpace" presStyleCnt="0"/>
      <dgm:spPr/>
    </dgm:pt>
    <dgm:pt modelId="{7D6A2E80-5DD5-4201-B36A-E162F661985B}" type="pres">
      <dgm:prSet presAssocID="{34E5D45F-BC05-458D-B9B9-BFCBD8FB3072}" presName="childText" presStyleLbl="conFgAcc1" presStyleIdx="2" presStyleCnt="3">
        <dgm:presLayoutVars>
          <dgm:bulletEnabled val="1"/>
        </dgm:presLayoutVars>
      </dgm:prSet>
      <dgm:spPr/>
    </dgm:pt>
  </dgm:ptLst>
  <dgm:cxnLst>
    <dgm:cxn modelId="{C0BC2900-4EC8-4DA4-A685-7134033A9518}" type="presOf" srcId="{805E5CEE-94A8-4A3C-A3C8-F8F9A001E655}" destId="{5A0216E6-79F9-4C4A-A8B4-CE828206DF3F}" srcOrd="0" destOrd="0" presId="urn:microsoft.com/office/officeart/2005/8/layout/list1"/>
    <dgm:cxn modelId="{CCB34906-DC55-4EE9-B65F-706C9ABE50C2}" type="presOf" srcId="{D29A0D3F-5EC7-4774-A028-E7EE640B256B}" destId="{D2696560-B419-4C6D-B971-31F621A1168C}" srcOrd="0" destOrd="0" presId="urn:microsoft.com/office/officeart/2005/8/layout/list1"/>
    <dgm:cxn modelId="{56FB2D07-56DB-4426-AE8B-EC5CB3E7AB32}" srcId="{F8534B60-A961-465F-8BB8-BDBF9094756D}" destId="{D29A0D3F-5EC7-4774-A028-E7EE640B256B}" srcOrd="0" destOrd="0" parTransId="{AA0078D7-387C-4D54-91E9-1036EA2545F0}" sibTransId="{20A9FF38-0F5B-4CDB-8FEC-CA9B4DD14445}"/>
    <dgm:cxn modelId="{67CC4D12-DA7B-4B47-86E5-A3CC880C0BFE}" type="presOf" srcId="{FB8CADCE-2149-4BB7-884E-BE760F935493}" destId="{7D6A2E80-5DD5-4201-B36A-E162F661985B}" srcOrd="0" destOrd="2" presId="urn:microsoft.com/office/officeart/2005/8/layout/list1"/>
    <dgm:cxn modelId="{BBE57A12-73CA-4B22-AD47-0A094D712E96}" type="presOf" srcId="{2056D059-819F-4668-AE79-747EEC110937}" destId="{7D6A2E80-5DD5-4201-B36A-E162F661985B}" srcOrd="0" destOrd="7" presId="urn:microsoft.com/office/officeart/2005/8/layout/list1"/>
    <dgm:cxn modelId="{138BDF15-035A-4A41-906B-A10141D9DAC9}" srcId="{34E5D45F-BC05-458D-B9B9-BFCBD8FB3072}" destId="{FB8CADCE-2149-4BB7-884E-BE760F935493}" srcOrd="1" destOrd="0" parTransId="{CB2B86DC-40A6-4B86-8997-2A87FCEFA06B}" sibTransId="{157D9ABC-2933-4DFD-9D6D-3473B0B6DA7B}"/>
    <dgm:cxn modelId="{8B59B527-2F3C-4837-9423-CE1D4F7C28A2}" type="presOf" srcId="{5E50782C-30CF-4E18-8D5A-C7E7FD21F550}" destId="{688C5F43-D371-49E1-8E05-D173C3B24311}" srcOrd="0" destOrd="0" presId="urn:microsoft.com/office/officeart/2005/8/layout/list1"/>
    <dgm:cxn modelId="{74D9C929-BCBF-42FE-91A6-2D3A218552A6}" type="presOf" srcId="{6D566BCA-BF70-4CE0-9076-558989F8FE2A}" destId="{D2696560-B419-4C6D-B971-31F621A1168C}" srcOrd="0" destOrd="1" presId="urn:microsoft.com/office/officeart/2005/8/layout/list1"/>
    <dgm:cxn modelId="{55BDA82B-F59D-4AED-A945-C253E4467B16}" srcId="{92A41B2C-6DBD-40E2-B67B-F6B7C97390FF}" destId="{94AE6805-BD7E-481E-84AD-05866C888BFF}" srcOrd="1" destOrd="0" parTransId="{839B08DF-879E-49F7-9C87-06048535AF81}" sibTransId="{878473BF-A273-460E-A18D-465C6C126E71}"/>
    <dgm:cxn modelId="{410E7130-B6BF-4A2C-99C2-F35E815DD119}" type="presOf" srcId="{94AE6805-BD7E-481E-84AD-05866C888BFF}" destId="{7D6A2E80-5DD5-4201-B36A-E162F661985B}" srcOrd="0" destOrd="6" presId="urn:microsoft.com/office/officeart/2005/8/layout/list1"/>
    <dgm:cxn modelId="{513A7337-7B65-4B90-BADB-4C38BAE12D14}" srcId="{D32C4F2B-FE1A-4F44-B41A-D7C34D2D1A3F}" destId="{805E5CEE-94A8-4A3C-A3C8-F8F9A001E655}" srcOrd="1" destOrd="0" parTransId="{79FC3EAE-6B46-44F9-B78E-473D53EB37A0}" sibTransId="{32F13AD5-D7D3-46D0-846C-A06472E82C73}"/>
    <dgm:cxn modelId="{A378333A-4113-4444-BC9C-B7B86071674A}" srcId="{92A41B2C-6DBD-40E2-B67B-F6B7C97390FF}" destId="{2056D059-819F-4668-AE79-747EEC110937}" srcOrd="2" destOrd="0" parTransId="{533B0214-80F5-4D6E-A8C9-E4D9078041DD}" sibTransId="{B098F99B-ABAC-4609-B8EF-76477EF843ED}"/>
    <dgm:cxn modelId="{5476343A-1247-49CB-B635-97EEBFA7BB79}" srcId="{FB8CADCE-2149-4BB7-884E-BE760F935493}" destId="{259024D7-5A20-4920-99F2-F5D7BFAC253D}" srcOrd="0" destOrd="0" parTransId="{794E8D65-03D9-4FB3-A390-7CC3711961B9}" sibTransId="{8624C428-0D5F-4CA8-ACA6-CDE6824735DB}"/>
    <dgm:cxn modelId="{A9A5103D-323B-4852-94F2-C40792010BBF}" type="presOf" srcId="{ADD27189-7E56-4231-A43E-9A35E691071C}" destId="{7D6A2E80-5DD5-4201-B36A-E162F661985B}" srcOrd="0" destOrd="0" presId="urn:microsoft.com/office/officeart/2005/8/layout/list1"/>
    <dgm:cxn modelId="{7CF48A5F-5651-4E7A-9FC8-2C17EA0D8707}" type="presOf" srcId="{92A41B2C-6DBD-40E2-B67B-F6B7C97390FF}" destId="{7D6A2E80-5DD5-4201-B36A-E162F661985B}" srcOrd="0" destOrd="4" presId="urn:microsoft.com/office/officeart/2005/8/layout/list1"/>
    <dgm:cxn modelId="{FE297460-D834-4DEE-BAF2-889C01BE4B74}" type="presOf" srcId="{F8534B60-A961-465F-8BB8-BDBF9094756D}" destId="{878D6377-9365-4A4B-BC63-B69172CF3681}" srcOrd="1" destOrd="0" presId="urn:microsoft.com/office/officeart/2005/8/layout/list1"/>
    <dgm:cxn modelId="{8445B361-EB9A-4DF1-B79A-4DCAE835EDCD}" type="presOf" srcId="{B91F47FA-6A27-4D5A-8ED4-BCF31B847F8C}" destId="{D2696560-B419-4C6D-B971-31F621A1168C}" srcOrd="0" destOrd="3" presId="urn:microsoft.com/office/officeart/2005/8/layout/list1"/>
    <dgm:cxn modelId="{1D099744-7C32-4B0A-96B9-3D9EE7B29C82}" type="presOf" srcId="{D32C4F2B-FE1A-4F44-B41A-D7C34D2D1A3F}" destId="{DBF8C534-3F5F-4365-A1F9-61739216A9F1}" srcOrd="0" destOrd="0" presId="urn:microsoft.com/office/officeart/2005/8/layout/list1"/>
    <dgm:cxn modelId="{A46EA86E-F4A1-4017-8E48-E3DB82961155}" srcId="{F8534B60-A961-465F-8BB8-BDBF9094756D}" destId="{B91F47FA-6A27-4D5A-8ED4-BCF31B847F8C}" srcOrd="3" destOrd="0" parTransId="{5BDA7638-2D35-4006-B594-B9592CEC710D}" sibTransId="{74549CDB-2111-4637-8143-D58D14588376}"/>
    <dgm:cxn modelId="{33365853-4CAD-4338-A360-F9065F106CED}" srcId="{ADD27189-7E56-4231-A43E-9A35E691071C}" destId="{0DBFFD70-A30E-46D3-93D3-C0BFAEBD1785}" srcOrd="0" destOrd="0" parTransId="{E199D345-9BC0-41B8-A07F-AF1ECC3CBDEA}" sibTransId="{9D5FC96F-2FB8-4340-B03F-7E8FAE71220C}"/>
    <dgm:cxn modelId="{BDF7BD78-E72D-4279-8199-F95D8051E5CF}" srcId="{34E5D45F-BC05-458D-B9B9-BFCBD8FB3072}" destId="{ADD27189-7E56-4231-A43E-9A35E691071C}" srcOrd="0" destOrd="0" parTransId="{DC0691D0-FEAC-48B1-9706-6A32DB27DD20}" sibTransId="{94D0CF29-C70A-4CA2-8251-E33EF336EB8D}"/>
    <dgm:cxn modelId="{09D2BA7B-8BB4-4230-B5C2-104D8D6225B8}" srcId="{805E5CEE-94A8-4A3C-A3C8-F8F9A001E655}" destId="{5E50782C-30CF-4E18-8D5A-C7E7FD21F550}" srcOrd="0" destOrd="0" parTransId="{8D15A72E-6761-41BE-9C8F-CCAC94BD289F}" sibTransId="{90EE92BA-5231-41A3-AF50-28083EF53112}"/>
    <dgm:cxn modelId="{0CB23880-AC04-48E8-9792-90A51536A77D}" type="presOf" srcId="{259024D7-5A20-4920-99F2-F5D7BFAC253D}" destId="{7D6A2E80-5DD5-4201-B36A-E162F661985B}" srcOrd="0" destOrd="3" presId="urn:microsoft.com/office/officeart/2005/8/layout/list1"/>
    <dgm:cxn modelId="{5693DE85-0D7F-46DB-BF51-78877D6781A2}" type="presOf" srcId="{34E5D45F-BC05-458D-B9B9-BFCBD8FB3072}" destId="{CD8748FE-AE97-4E6D-AC36-A2894EF02CCC}" srcOrd="0" destOrd="0" presId="urn:microsoft.com/office/officeart/2005/8/layout/list1"/>
    <dgm:cxn modelId="{11507786-7E44-4D03-A482-0E04FBEB1247}" srcId="{805E5CEE-94A8-4A3C-A3C8-F8F9A001E655}" destId="{F5CEB744-577A-4B20-98D3-FB5B4884AE71}" srcOrd="2" destOrd="0" parTransId="{361C7245-9383-43E2-998D-A4E92B64748A}" sibTransId="{24916D84-E488-4083-9FBF-FBCF0BC2360B}"/>
    <dgm:cxn modelId="{201F8898-CCF5-4D9A-8501-9179EE70B0F1}" type="presOf" srcId="{805E5CEE-94A8-4A3C-A3C8-F8F9A001E655}" destId="{09C881CD-C528-4FB7-A60C-994E2CDC8C20}" srcOrd="1" destOrd="0" presId="urn:microsoft.com/office/officeart/2005/8/layout/list1"/>
    <dgm:cxn modelId="{2E9AC7A3-AEAC-4035-BEE3-92F21148E97C}" srcId="{92A41B2C-6DBD-40E2-B67B-F6B7C97390FF}" destId="{8E127B6C-A50F-489F-9BAD-7784B44FE1C8}" srcOrd="0" destOrd="0" parTransId="{D76E8E78-8296-4D29-A5DD-0A8FC348E990}" sibTransId="{4990509B-1F8E-4870-8A08-1473146C0F4A}"/>
    <dgm:cxn modelId="{49C65FA4-3355-48C8-BA3C-3073920D28DF}" srcId="{34E5D45F-BC05-458D-B9B9-BFCBD8FB3072}" destId="{92A41B2C-6DBD-40E2-B67B-F6B7C97390FF}" srcOrd="2" destOrd="0" parTransId="{6CDF026D-0F60-4A6F-872D-F2CF7D56B1B2}" sibTransId="{2991D4AA-AB04-4EE8-BB2A-84E6B9AF000F}"/>
    <dgm:cxn modelId="{A21A30A6-7CBC-48E8-A61E-226C5C3BB1BE}" type="presOf" srcId="{8E127B6C-A50F-489F-9BAD-7784B44FE1C8}" destId="{7D6A2E80-5DD5-4201-B36A-E162F661985B}" srcOrd="0" destOrd="5" presId="urn:microsoft.com/office/officeart/2005/8/layout/list1"/>
    <dgm:cxn modelId="{3BE2C4B9-A084-4E51-81C6-5E67394158C1}" srcId="{D32C4F2B-FE1A-4F44-B41A-D7C34D2D1A3F}" destId="{F8534B60-A961-465F-8BB8-BDBF9094756D}" srcOrd="0" destOrd="0" parTransId="{FC459B91-3FDC-42C1-AADE-3B94EAB51FB3}" sibTransId="{3E0D4EEB-F0BE-48C3-88CF-77D10D739B61}"/>
    <dgm:cxn modelId="{D650D7BC-9564-40DA-B019-0CB46B165596}" srcId="{D32C4F2B-FE1A-4F44-B41A-D7C34D2D1A3F}" destId="{34E5D45F-BC05-458D-B9B9-BFCBD8FB3072}" srcOrd="2" destOrd="0" parTransId="{2A04AF78-1E10-48C8-B278-1D37CAF5C694}" sibTransId="{D9EAFE48-C646-44D1-AFA6-4BE91F4B765D}"/>
    <dgm:cxn modelId="{EA5D0FC1-E61E-42E1-9B75-8F37AB7B0C9D}" srcId="{F8534B60-A961-465F-8BB8-BDBF9094756D}" destId="{6D566BCA-BF70-4CE0-9076-558989F8FE2A}" srcOrd="1" destOrd="0" parTransId="{53F4B71B-982C-4035-AA61-1F717884287D}" sibTransId="{E9FA8B2B-F044-4E2F-B2CA-31444D57D404}"/>
    <dgm:cxn modelId="{BEEEBFC1-5767-455B-8760-E81B48A5D43A}" type="presOf" srcId="{0DBFFD70-A30E-46D3-93D3-C0BFAEBD1785}" destId="{7D6A2E80-5DD5-4201-B36A-E162F661985B}" srcOrd="0" destOrd="1" presId="urn:microsoft.com/office/officeart/2005/8/layout/list1"/>
    <dgm:cxn modelId="{5E1466C5-7F9A-4F09-9625-80D520EB4035}" type="presOf" srcId="{C0E0CE7D-CB32-4881-A95E-563E434033FF}" destId="{D2696560-B419-4C6D-B971-31F621A1168C}" srcOrd="0" destOrd="2" presId="urn:microsoft.com/office/officeart/2005/8/layout/list1"/>
    <dgm:cxn modelId="{7A2275C6-1862-41E4-A2D8-B17CF79442DB}" srcId="{F8534B60-A961-465F-8BB8-BDBF9094756D}" destId="{C0E0CE7D-CB32-4881-A95E-563E434033FF}" srcOrd="2" destOrd="0" parTransId="{7024F7E3-9471-46C7-B9BD-37F52E662AA1}" sibTransId="{08F697C1-9A12-4FF4-8CB8-292D3DAE95ED}"/>
    <dgm:cxn modelId="{EC1135C7-5344-4901-904C-D6980B965AE0}" type="presOf" srcId="{F8534B60-A961-465F-8BB8-BDBF9094756D}" destId="{5D4CF8B0-A7D8-490B-8CF8-D24B8331D98C}" srcOrd="0" destOrd="0" presId="urn:microsoft.com/office/officeart/2005/8/layout/list1"/>
    <dgm:cxn modelId="{F5FB50C9-C087-4035-A6F1-DE1A2BAB4F24}" type="presOf" srcId="{1E0E2A22-07DA-404D-BFEF-B20FDE5E0894}" destId="{688C5F43-D371-49E1-8E05-D173C3B24311}" srcOrd="0" destOrd="1" presId="urn:microsoft.com/office/officeart/2005/8/layout/list1"/>
    <dgm:cxn modelId="{8BE89FE2-91E5-4FE8-AAF6-13A1EB7C898D}" type="presOf" srcId="{34E5D45F-BC05-458D-B9B9-BFCBD8FB3072}" destId="{4BB84082-2462-4346-917B-5F2ED2AD78DD}" srcOrd="1" destOrd="0" presId="urn:microsoft.com/office/officeart/2005/8/layout/list1"/>
    <dgm:cxn modelId="{41582CFE-B863-4F62-93AD-DF3E25ADE9F1}" srcId="{805E5CEE-94A8-4A3C-A3C8-F8F9A001E655}" destId="{1E0E2A22-07DA-404D-BFEF-B20FDE5E0894}" srcOrd="1" destOrd="0" parTransId="{1492BFC7-F395-45B0-AEDD-349A169B42FA}" sibTransId="{CE56BD83-7853-488D-B6BA-11B6A237E11A}"/>
    <dgm:cxn modelId="{1542C1FF-12AC-43C5-B623-F39B1FD38190}" type="presOf" srcId="{F5CEB744-577A-4B20-98D3-FB5B4884AE71}" destId="{688C5F43-D371-49E1-8E05-D173C3B24311}" srcOrd="0" destOrd="2" presId="urn:microsoft.com/office/officeart/2005/8/layout/list1"/>
    <dgm:cxn modelId="{E823BC09-B98D-499E-8CB7-EC73D8C3728F}" type="presParOf" srcId="{DBF8C534-3F5F-4365-A1F9-61739216A9F1}" destId="{20D48249-DB8D-4791-8D80-29A6E7447251}" srcOrd="0" destOrd="0" presId="urn:microsoft.com/office/officeart/2005/8/layout/list1"/>
    <dgm:cxn modelId="{9654EA59-BA4F-4D08-860E-334655DDDDD8}" type="presParOf" srcId="{20D48249-DB8D-4791-8D80-29A6E7447251}" destId="{5D4CF8B0-A7D8-490B-8CF8-D24B8331D98C}" srcOrd="0" destOrd="0" presId="urn:microsoft.com/office/officeart/2005/8/layout/list1"/>
    <dgm:cxn modelId="{4204317D-E800-4FD0-A842-3A2E0229B1A0}" type="presParOf" srcId="{20D48249-DB8D-4791-8D80-29A6E7447251}" destId="{878D6377-9365-4A4B-BC63-B69172CF3681}" srcOrd="1" destOrd="0" presId="urn:microsoft.com/office/officeart/2005/8/layout/list1"/>
    <dgm:cxn modelId="{A2E05ABA-16B1-45DC-A1BB-5F6663EC5D99}" type="presParOf" srcId="{DBF8C534-3F5F-4365-A1F9-61739216A9F1}" destId="{CCE022D5-1ACD-410A-991C-59C509F4BE4F}" srcOrd="1" destOrd="0" presId="urn:microsoft.com/office/officeart/2005/8/layout/list1"/>
    <dgm:cxn modelId="{8B2C3DD1-A74A-4E4A-9062-02846A960F3E}" type="presParOf" srcId="{DBF8C534-3F5F-4365-A1F9-61739216A9F1}" destId="{D2696560-B419-4C6D-B971-31F621A1168C}" srcOrd="2" destOrd="0" presId="urn:microsoft.com/office/officeart/2005/8/layout/list1"/>
    <dgm:cxn modelId="{CBA10BC0-B6B9-480E-9EB9-9A8EC4739F10}" type="presParOf" srcId="{DBF8C534-3F5F-4365-A1F9-61739216A9F1}" destId="{F3551F9F-9F5A-4A0B-98B9-DCAE6B0317B8}" srcOrd="3" destOrd="0" presId="urn:microsoft.com/office/officeart/2005/8/layout/list1"/>
    <dgm:cxn modelId="{642C4BC9-FC13-42CB-A6C8-29637F5682C8}" type="presParOf" srcId="{DBF8C534-3F5F-4365-A1F9-61739216A9F1}" destId="{30324DC5-31ED-445B-84C1-7909E1DDBF5A}" srcOrd="4" destOrd="0" presId="urn:microsoft.com/office/officeart/2005/8/layout/list1"/>
    <dgm:cxn modelId="{CB0BECCB-D1C4-4631-9DB9-602C9C08F6BE}" type="presParOf" srcId="{30324DC5-31ED-445B-84C1-7909E1DDBF5A}" destId="{5A0216E6-79F9-4C4A-A8B4-CE828206DF3F}" srcOrd="0" destOrd="0" presId="urn:microsoft.com/office/officeart/2005/8/layout/list1"/>
    <dgm:cxn modelId="{10C6E85D-3FBE-4D4A-A2D9-39ACB43FED2E}" type="presParOf" srcId="{30324DC5-31ED-445B-84C1-7909E1DDBF5A}" destId="{09C881CD-C528-4FB7-A60C-994E2CDC8C20}" srcOrd="1" destOrd="0" presId="urn:microsoft.com/office/officeart/2005/8/layout/list1"/>
    <dgm:cxn modelId="{75D8890F-7E32-4124-AA21-47EDC50FF960}" type="presParOf" srcId="{DBF8C534-3F5F-4365-A1F9-61739216A9F1}" destId="{9FAB7957-6236-49F9-8318-411C00BFF143}" srcOrd="5" destOrd="0" presId="urn:microsoft.com/office/officeart/2005/8/layout/list1"/>
    <dgm:cxn modelId="{0E01E839-A246-4F8B-8972-C95150EEC4B2}" type="presParOf" srcId="{DBF8C534-3F5F-4365-A1F9-61739216A9F1}" destId="{688C5F43-D371-49E1-8E05-D173C3B24311}" srcOrd="6" destOrd="0" presId="urn:microsoft.com/office/officeart/2005/8/layout/list1"/>
    <dgm:cxn modelId="{424462C6-86F5-4969-A117-4179EAB1C318}" type="presParOf" srcId="{DBF8C534-3F5F-4365-A1F9-61739216A9F1}" destId="{ABB04730-A6CE-4616-9E37-09F4D65FE779}" srcOrd="7" destOrd="0" presId="urn:microsoft.com/office/officeart/2005/8/layout/list1"/>
    <dgm:cxn modelId="{BA945B06-5FF3-427D-B1E3-3CB9EFA1828A}" type="presParOf" srcId="{DBF8C534-3F5F-4365-A1F9-61739216A9F1}" destId="{F23A6299-5617-415F-A498-3CC8E998926A}" srcOrd="8" destOrd="0" presId="urn:microsoft.com/office/officeart/2005/8/layout/list1"/>
    <dgm:cxn modelId="{8EC39DE0-5888-40EF-9A0A-7EAE759160CE}" type="presParOf" srcId="{F23A6299-5617-415F-A498-3CC8E998926A}" destId="{CD8748FE-AE97-4E6D-AC36-A2894EF02CCC}" srcOrd="0" destOrd="0" presId="urn:microsoft.com/office/officeart/2005/8/layout/list1"/>
    <dgm:cxn modelId="{399367D9-7F20-40B9-BC50-5328ECBB8F0C}" type="presParOf" srcId="{F23A6299-5617-415F-A498-3CC8E998926A}" destId="{4BB84082-2462-4346-917B-5F2ED2AD78DD}" srcOrd="1" destOrd="0" presId="urn:microsoft.com/office/officeart/2005/8/layout/list1"/>
    <dgm:cxn modelId="{AEECFEF4-AE97-4DD8-969D-34C06589D4F5}" type="presParOf" srcId="{DBF8C534-3F5F-4365-A1F9-61739216A9F1}" destId="{D29D36EF-03FA-4C92-9806-1B49441F8FAB}" srcOrd="9" destOrd="0" presId="urn:microsoft.com/office/officeart/2005/8/layout/list1"/>
    <dgm:cxn modelId="{5AC9E56A-D15D-48F0-AD16-D07C780E93C1}" type="presParOf" srcId="{DBF8C534-3F5F-4365-A1F9-61739216A9F1}" destId="{7D6A2E80-5DD5-4201-B36A-E162F661985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A31FAC-6B6A-4E68-8C4F-0F2B85C02BB0}"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CC92323F-763B-427F-ABEE-90671189366B}">
      <dgm:prSet/>
      <dgm:spPr/>
      <dgm:t>
        <a:bodyPr/>
        <a:lstStyle/>
        <a:p>
          <a:r>
            <a:rPr lang="en-IN" dirty="0"/>
            <a:t>Visualize hospital locations and collision intensity</a:t>
          </a:r>
        </a:p>
      </dgm:t>
    </dgm:pt>
    <dgm:pt modelId="{EE3594E2-D96C-401B-85EB-E2679993B9F6}" type="parTrans" cxnId="{6121B462-9A17-415E-AD2F-37B32B41B92B}">
      <dgm:prSet/>
      <dgm:spPr/>
      <dgm:t>
        <a:bodyPr/>
        <a:lstStyle/>
        <a:p>
          <a:endParaRPr lang="en-IN"/>
        </a:p>
      </dgm:t>
    </dgm:pt>
    <dgm:pt modelId="{1F12FC94-3C64-4233-9E49-073437EC6502}" type="sibTrans" cxnId="{6121B462-9A17-415E-AD2F-37B32B41B92B}">
      <dgm:prSet/>
      <dgm:spPr/>
      <dgm:t>
        <a:bodyPr/>
        <a:lstStyle/>
        <a:p>
          <a:endParaRPr lang="en-IN"/>
        </a:p>
      </dgm:t>
    </dgm:pt>
    <dgm:pt modelId="{DDA15F93-DB53-4231-B01A-17FBC9FE3395}">
      <dgm:prSet/>
      <dgm:spPr/>
      <dgm:t>
        <a:bodyPr/>
        <a:lstStyle/>
        <a:p>
          <a:r>
            <a:rPr lang="en-IN" dirty="0"/>
            <a:t>Visualize the hospital coverage circles</a:t>
          </a:r>
        </a:p>
      </dgm:t>
    </dgm:pt>
    <dgm:pt modelId="{3F28FA11-2D4D-4513-A0E3-F28946B9B68B}" type="parTrans" cxnId="{048EEF27-29F4-4A47-A1CD-7A1997E891E0}">
      <dgm:prSet/>
      <dgm:spPr/>
      <dgm:t>
        <a:bodyPr/>
        <a:lstStyle/>
        <a:p>
          <a:endParaRPr lang="en-IN"/>
        </a:p>
      </dgm:t>
    </dgm:pt>
    <dgm:pt modelId="{80579F7D-27B5-4462-A693-5EC924759F21}" type="sibTrans" cxnId="{048EEF27-29F4-4A47-A1CD-7A1997E891E0}">
      <dgm:prSet/>
      <dgm:spPr/>
      <dgm:t>
        <a:bodyPr/>
        <a:lstStyle/>
        <a:p>
          <a:endParaRPr lang="en-IN"/>
        </a:p>
      </dgm:t>
    </dgm:pt>
    <dgm:pt modelId="{3806F1DD-D5E6-445B-9EB1-8E93C3358298}">
      <dgm:prSet/>
      <dgm:spPr/>
      <dgm:t>
        <a:bodyPr/>
        <a:lstStyle/>
        <a:p>
          <a:r>
            <a:rPr lang="en-IN" dirty="0"/>
            <a:t>Visualize existing coverage gaps and quantify them</a:t>
          </a:r>
        </a:p>
      </dgm:t>
    </dgm:pt>
    <dgm:pt modelId="{FD39B2C4-4FEC-4AD0-8E71-DAAC85BEC1A2}" type="parTrans" cxnId="{F76FD7E7-7198-485A-ABF1-83A048EA5992}">
      <dgm:prSet/>
      <dgm:spPr/>
      <dgm:t>
        <a:bodyPr/>
        <a:lstStyle/>
        <a:p>
          <a:endParaRPr lang="en-IN"/>
        </a:p>
      </dgm:t>
    </dgm:pt>
    <dgm:pt modelId="{CE848BA4-7599-465C-A465-B02AA0001576}" type="sibTrans" cxnId="{F76FD7E7-7198-485A-ABF1-83A048EA5992}">
      <dgm:prSet/>
      <dgm:spPr/>
      <dgm:t>
        <a:bodyPr/>
        <a:lstStyle/>
        <a:p>
          <a:endParaRPr lang="en-IN"/>
        </a:p>
      </dgm:t>
    </dgm:pt>
    <dgm:pt modelId="{7822C17F-7D98-4D05-B03A-F8CA80729328}">
      <dgm:prSet/>
      <dgm:spPr/>
      <dgm:t>
        <a:bodyPr/>
        <a:lstStyle/>
        <a:p>
          <a:r>
            <a:rPr lang="en-IN" dirty="0"/>
            <a:t>Use visual inspection to propose the locations of new hospitals</a:t>
          </a:r>
        </a:p>
      </dgm:t>
    </dgm:pt>
    <dgm:pt modelId="{F029E2DA-92FF-47F7-A855-879FFC434EEA}" type="parTrans" cxnId="{E0697F9A-0E84-4C3E-BEDF-E68A8E79D407}">
      <dgm:prSet/>
      <dgm:spPr/>
      <dgm:t>
        <a:bodyPr/>
        <a:lstStyle/>
        <a:p>
          <a:endParaRPr lang="en-IN"/>
        </a:p>
      </dgm:t>
    </dgm:pt>
    <dgm:pt modelId="{08ED9042-4713-44FB-A01E-AB95635662A9}" type="sibTrans" cxnId="{E0697F9A-0E84-4C3E-BEDF-E68A8E79D407}">
      <dgm:prSet/>
      <dgm:spPr/>
      <dgm:t>
        <a:bodyPr/>
        <a:lstStyle/>
        <a:p>
          <a:endParaRPr lang="en-IN"/>
        </a:p>
      </dgm:t>
    </dgm:pt>
    <dgm:pt modelId="{9215245D-B299-4C08-AF62-B19BA0596FAE}">
      <dgm:prSet/>
      <dgm:spPr/>
      <dgm:t>
        <a:bodyPr/>
        <a:lstStyle/>
        <a:p>
          <a:r>
            <a:rPr lang="en-IN" dirty="0"/>
            <a:t>Visualize the new coverage gaps and quantify them</a:t>
          </a:r>
        </a:p>
      </dgm:t>
    </dgm:pt>
    <dgm:pt modelId="{319B5F5F-614F-4EA8-AFCD-76E5B25DF0C9}" type="parTrans" cxnId="{8BD22BD7-8DA0-49FC-AF08-27342256167B}">
      <dgm:prSet/>
      <dgm:spPr/>
      <dgm:t>
        <a:bodyPr/>
        <a:lstStyle/>
        <a:p>
          <a:endParaRPr lang="en-IN"/>
        </a:p>
      </dgm:t>
    </dgm:pt>
    <dgm:pt modelId="{FE8C0871-4152-4E9B-8009-C3EB235B149D}" type="sibTrans" cxnId="{8BD22BD7-8DA0-49FC-AF08-27342256167B}">
      <dgm:prSet/>
      <dgm:spPr/>
      <dgm:t>
        <a:bodyPr/>
        <a:lstStyle/>
        <a:p>
          <a:endParaRPr lang="en-IN"/>
        </a:p>
      </dgm:t>
    </dgm:pt>
    <dgm:pt modelId="{B1EA0EC1-A0A0-4FE1-B77C-614B969DF199}">
      <dgm:prSet/>
      <dgm:spPr/>
      <dgm:t>
        <a:bodyPr/>
        <a:lstStyle/>
        <a:p>
          <a:r>
            <a:rPr lang="en-IN" dirty="0"/>
            <a:t>Provide recommendations</a:t>
          </a:r>
        </a:p>
      </dgm:t>
    </dgm:pt>
    <dgm:pt modelId="{4E64227C-8534-4C26-83F4-A4A97A7AC0A4}" type="parTrans" cxnId="{2E6E6AEE-DB0D-4CFF-97D2-E801DB2C4469}">
      <dgm:prSet/>
      <dgm:spPr/>
      <dgm:t>
        <a:bodyPr/>
        <a:lstStyle/>
        <a:p>
          <a:endParaRPr lang="en-IN"/>
        </a:p>
      </dgm:t>
    </dgm:pt>
    <dgm:pt modelId="{B9685BC9-43B2-4CEC-9288-8F0BE8AD73D3}" type="sibTrans" cxnId="{2E6E6AEE-DB0D-4CFF-97D2-E801DB2C4469}">
      <dgm:prSet/>
      <dgm:spPr/>
      <dgm:t>
        <a:bodyPr/>
        <a:lstStyle/>
        <a:p>
          <a:endParaRPr lang="en-IN"/>
        </a:p>
      </dgm:t>
    </dgm:pt>
    <dgm:pt modelId="{18161373-70AF-476E-956C-433EE950E81D}" type="pres">
      <dgm:prSet presAssocID="{60A31FAC-6B6A-4E68-8C4F-0F2B85C02BB0}" presName="Name0" presStyleCnt="0">
        <dgm:presLayoutVars>
          <dgm:dir/>
          <dgm:resizeHandles val="exact"/>
        </dgm:presLayoutVars>
      </dgm:prSet>
      <dgm:spPr/>
    </dgm:pt>
    <dgm:pt modelId="{A40ACA46-EF7D-4791-9395-C58CCA71F395}" type="pres">
      <dgm:prSet presAssocID="{CC92323F-763B-427F-ABEE-90671189366B}" presName="node" presStyleLbl="node1" presStyleIdx="0" presStyleCnt="6">
        <dgm:presLayoutVars>
          <dgm:bulletEnabled val="1"/>
        </dgm:presLayoutVars>
      </dgm:prSet>
      <dgm:spPr/>
    </dgm:pt>
    <dgm:pt modelId="{27D11E98-809A-4CFF-8CF3-EED44C2404C8}" type="pres">
      <dgm:prSet presAssocID="{1F12FC94-3C64-4233-9E49-073437EC6502}" presName="sibTrans" presStyleLbl="sibTrans2D1" presStyleIdx="0" presStyleCnt="5"/>
      <dgm:spPr/>
    </dgm:pt>
    <dgm:pt modelId="{96F9307A-0DDE-437F-88D3-AC9D45339B80}" type="pres">
      <dgm:prSet presAssocID="{1F12FC94-3C64-4233-9E49-073437EC6502}" presName="connectorText" presStyleLbl="sibTrans2D1" presStyleIdx="0" presStyleCnt="5"/>
      <dgm:spPr/>
    </dgm:pt>
    <dgm:pt modelId="{4C140A88-9B40-42E0-93D0-C693FB17C066}" type="pres">
      <dgm:prSet presAssocID="{DDA15F93-DB53-4231-B01A-17FBC9FE3395}" presName="node" presStyleLbl="node1" presStyleIdx="1" presStyleCnt="6">
        <dgm:presLayoutVars>
          <dgm:bulletEnabled val="1"/>
        </dgm:presLayoutVars>
      </dgm:prSet>
      <dgm:spPr/>
    </dgm:pt>
    <dgm:pt modelId="{3E164899-67A9-4926-84A7-9E9CA16DC1F8}" type="pres">
      <dgm:prSet presAssocID="{80579F7D-27B5-4462-A693-5EC924759F21}" presName="sibTrans" presStyleLbl="sibTrans2D1" presStyleIdx="1" presStyleCnt="5"/>
      <dgm:spPr/>
    </dgm:pt>
    <dgm:pt modelId="{9BB657DF-9C7B-48B7-9D9E-925C64FECDE9}" type="pres">
      <dgm:prSet presAssocID="{80579F7D-27B5-4462-A693-5EC924759F21}" presName="connectorText" presStyleLbl="sibTrans2D1" presStyleIdx="1" presStyleCnt="5"/>
      <dgm:spPr/>
    </dgm:pt>
    <dgm:pt modelId="{2E381369-C1DF-47E9-98B7-BF4287FB00ED}" type="pres">
      <dgm:prSet presAssocID="{3806F1DD-D5E6-445B-9EB1-8E93C3358298}" presName="node" presStyleLbl="node1" presStyleIdx="2" presStyleCnt="6">
        <dgm:presLayoutVars>
          <dgm:bulletEnabled val="1"/>
        </dgm:presLayoutVars>
      </dgm:prSet>
      <dgm:spPr/>
    </dgm:pt>
    <dgm:pt modelId="{2D45EBE0-57A8-4BAA-8987-EA690C07515C}" type="pres">
      <dgm:prSet presAssocID="{CE848BA4-7599-465C-A465-B02AA0001576}" presName="sibTrans" presStyleLbl="sibTrans2D1" presStyleIdx="2" presStyleCnt="5"/>
      <dgm:spPr/>
    </dgm:pt>
    <dgm:pt modelId="{320FF4E3-D2A3-4666-BD73-06EDA529EB45}" type="pres">
      <dgm:prSet presAssocID="{CE848BA4-7599-465C-A465-B02AA0001576}" presName="connectorText" presStyleLbl="sibTrans2D1" presStyleIdx="2" presStyleCnt="5"/>
      <dgm:spPr/>
    </dgm:pt>
    <dgm:pt modelId="{64093438-D9DF-4F15-B773-0E16C2E91920}" type="pres">
      <dgm:prSet presAssocID="{7822C17F-7D98-4D05-B03A-F8CA80729328}" presName="node" presStyleLbl="node1" presStyleIdx="3" presStyleCnt="6">
        <dgm:presLayoutVars>
          <dgm:bulletEnabled val="1"/>
        </dgm:presLayoutVars>
      </dgm:prSet>
      <dgm:spPr/>
    </dgm:pt>
    <dgm:pt modelId="{40E46112-2F1A-48B1-9FB6-825A2B6D7A9B}" type="pres">
      <dgm:prSet presAssocID="{08ED9042-4713-44FB-A01E-AB95635662A9}" presName="sibTrans" presStyleLbl="sibTrans2D1" presStyleIdx="3" presStyleCnt="5"/>
      <dgm:spPr/>
    </dgm:pt>
    <dgm:pt modelId="{8F322414-F0B7-4C37-BE25-9F4FC72E87A3}" type="pres">
      <dgm:prSet presAssocID="{08ED9042-4713-44FB-A01E-AB95635662A9}" presName="connectorText" presStyleLbl="sibTrans2D1" presStyleIdx="3" presStyleCnt="5"/>
      <dgm:spPr/>
    </dgm:pt>
    <dgm:pt modelId="{4BB94F0D-48D2-4782-B05E-A0FE95E40434}" type="pres">
      <dgm:prSet presAssocID="{9215245D-B299-4C08-AF62-B19BA0596FAE}" presName="node" presStyleLbl="node1" presStyleIdx="4" presStyleCnt="6">
        <dgm:presLayoutVars>
          <dgm:bulletEnabled val="1"/>
        </dgm:presLayoutVars>
      </dgm:prSet>
      <dgm:spPr/>
    </dgm:pt>
    <dgm:pt modelId="{9B896EAF-2ABE-42BC-B640-DFDE1A4E2DDB}" type="pres">
      <dgm:prSet presAssocID="{FE8C0871-4152-4E9B-8009-C3EB235B149D}" presName="sibTrans" presStyleLbl="sibTrans2D1" presStyleIdx="4" presStyleCnt="5"/>
      <dgm:spPr/>
    </dgm:pt>
    <dgm:pt modelId="{4B81614C-0FAB-42ED-9C04-EA5602C59B1D}" type="pres">
      <dgm:prSet presAssocID="{FE8C0871-4152-4E9B-8009-C3EB235B149D}" presName="connectorText" presStyleLbl="sibTrans2D1" presStyleIdx="4" presStyleCnt="5"/>
      <dgm:spPr/>
    </dgm:pt>
    <dgm:pt modelId="{ECF5671C-FC89-4709-92A0-03C3561F539F}" type="pres">
      <dgm:prSet presAssocID="{B1EA0EC1-A0A0-4FE1-B77C-614B969DF199}" presName="node" presStyleLbl="node1" presStyleIdx="5" presStyleCnt="6">
        <dgm:presLayoutVars>
          <dgm:bulletEnabled val="1"/>
        </dgm:presLayoutVars>
      </dgm:prSet>
      <dgm:spPr/>
    </dgm:pt>
  </dgm:ptLst>
  <dgm:cxnLst>
    <dgm:cxn modelId="{BCC85C04-BB5B-4603-AB77-C8C536869BE4}" type="presOf" srcId="{CC92323F-763B-427F-ABEE-90671189366B}" destId="{A40ACA46-EF7D-4791-9395-C58CCA71F395}" srcOrd="0" destOrd="0" presId="urn:microsoft.com/office/officeart/2005/8/layout/process1"/>
    <dgm:cxn modelId="{7CBD290A-2D06-4F1D-9B0B-29C43405BC06}" type="presOf" srcId="{B1EA0EC1-A0A0-4FE1-B77C-614B969DF199}" destId="{ECF5671C-FC89-4709-92A0-03C3561F539F}" srcOrd="0" destOrd="0" presId="urn:microsoft.com/office/officeart/2005/8/layout/process1"/>
    <dgm:cxn modelId="{CE467B18-5DF8-4B49-A2B1-CA0E2C6E1A96}" type="presOf" srcId="{7822C17F-7D98-4D05-B03A-F8CA80729328}" destId="{64093438-D9DF-4F15-B773-0E16C2E91920}" srcOrd="0" destOrd="0" presId="urn:microsoft.com/office/officeart/2005/8/layout/process1"/>
    <dgm:cxn modelId="{048EEF27-29F4-4A47-A1CD-7A1997E891E0}" srcId="{60A31FAC-6B6A-4E68-8C4F-0F2B85C02BB0}" destId="{DDA15F93-DB53-4231-B01A-17FBC9FE3395}" srcOrd="1" destOrd="0" parTransId="{3F28FA11-2D4D-4513-A0E3-F28946B9B68B}" sibTransId="{80579F7D-27B5-4462-A693-5EC924759F21}"/>
    <dgm:cxn modelId="{6121B462-9A17-415E-AD2F-37B32B41B92B}" srcId="{60A31FAC-6B6A-4E68-8C4F-0F2B85C02BB0}" destId="{CC92323F-763B-427F-ABEE-90671189366B}" srcOrd="0" destOrd="0" parTransId="{EE3594E2-D96C-401B-85EB-E2679993B9F6}" sibTransId="{1F12FC94-3C64-4233-9E49-073437EC6502}"/>
    <dgm:cxn modelId="{3AB24047-B965-4204-B379-815A1D1F5F9E}" type="presOf" srcId="{80579F7D-27B5-4462-A693-5EC924759F21}" destId="{3E164899-67A9-4926-84A7-9E9CA16DC1F8}" srcOrd="0" destOrd="0" presId="urn:microsoft.com/office/officeart/2005/8/layout/process1"/>
    <dgm:cxn modelId="{8B91266A-E948-4340-8B17-4727AE4C6305}" type="presOf" srcId="{CE848BA4-7599-465C-A465-B02AA0001576}" destId="{320FF4E3-D2A3-4666-BD73-06EDA529EB45}" srcOrd="1" destOrd="0" presId="urn:microsoft.com/office/officeart/2005/8/layout/process1"/>
    <dgm:cxn modelId="{2235486D-51F5-43A2-81B1-B3B599CA258B}" type="presOf" srcId="{CE848BA4-7599-465C-A465-B02AA0001576}" destId="{2D45EBE0-57A8-4BAA-8987-EA690C07515C}" srcOrd="0" destOrd="0" presId="urn:microsoft.com/office/officeart/2005/8/layout/process1"/>
    <dgm:cxn modelId="{E7CE1857-5483-4E98-8955-3E9E77A32488}" type="presOf" srcId="{3806F1DD-D5E6-445B-9EB1-8E93C3358298}" destId="{2E381369-C1DF-47E9-98B7-BF4287FB00ED}" srcOrd="0" destOrd="0" presId="urn:microsoft.com/office/officeart/2005/8/layout/process1"/>
    <dgm:cxn modelId="{33A79F8A-5BB1-4900-9EEC-20BF0A7E5253}" type="presOf" srcId="{08ED9042-4713-44FB-A01E-AB95635662A9}" destId="{40E46112-2F1A-48B1-9FB6-825A2B6D7A9B}" srcOrd="0" destOrd="0" presId="urn:microsoft.com/office/officeart/2005/8/layout/process1"/>
    <dgm:cxn modelId="{E0697F9A-0E84-4C3E-BEDF-E68A8E79D407}" srcId="{60A31FAC-6B6A-4E68-8C4F-0F2B85C02BB0}" destId="{7822C17F-7D98-4D05-B03A-F8CA80729328}" srcOrd="3" destOrd="0" parTransId="{F029E2DA-92FF-47F7-A855-879FFC434EEA}" sibTransId="{08ED9042-4713-44FB-A01E-AB95635662A9}"/>
    <dgm:cxn modelId="{7BC716A8-72A4-4E96-BB09-ACBFDF9530EA}" type="presOf" srcId="{FE8C0871-4152-4E9B-8009-C3EB235B149D}" destId="{9B896EAF-2ABE-42BC-B640-DFDE1A4E2DDB}" srcOrd="0" destOrd="0" presId="urn:microsoft.com/office/officeart/2005/8/layout/process1"/>
    <dgm:cxn modelId="{94842BA9-583A-46CA-8578-B18D3D412C3F}" type="presOf" srcId="{1F12FC94-3C64-4233-9E49-073437EC6502}" destId="{96F9307A-0DDE-437F-88D3-AC9D45339B80}" srcOrd="1" destOrd="0" presId="urn:microsoft.com/office/officeart/2005/8/layout/process1"/>
    <dgm:cxn modelId="{2FCF80B1-A7B3-49F7-84F5-041806615083}" type="presOf" srcId="{60A31FAC-6B6A-4E68-8C4F-0F2B85C02BB0}" destId="{18161373-70AF-476E-956C-433EE950E81D}" srcOrd="0" destOrd="0" presId="urn:microsoft.com/office/officeart/2005/8/layout/process1"/>
    <dgm:cxn modelId="{4CCB99B1-6746-441A-BD55-2FF3F68D98DC}" type="presOf" srcId="{80579F7D-27B5-4462-A693-5EC924759F21}" destId="{9BB657DF-9C7B-48B7-9D9E-925C64FECDE9}" srcOrd="1" destOrd="0" presId="urn:microsoft.com/office/officeart/2005/8/layout/process1"/>
    <dgm:cxn modelId="{0DEDF2B3-9BA3-4238-B7FC-4EA419CB099F}" type="presOf" srcId="{FE8C0871-4152-4E9B-8009-C3EB235B149D}" destId="{4B81614C-0FAB-42ED-9C04-EA5602C59B1D}" srcOrd="1" destOrd="0" presId="urn:microsoft.com/office/officeart/2005/8/layout/process1"/>
    <dgm:cxn modelId="{1840A4C8-9F03-41B6-96F9-F5FD3DB2E86A}" type="presOf" srcId="{08ED9042-4713-44FB-A01E-AB95635662A9}" destId="{8F322414-F0B7-4C37-BE25-9F4FC72E87A3}" srcOrd="1" destOrd="0" presId="urn:microsoft.com/office/officeart/2005/8/layout/process1"/>
    <dgm:cxn modelId="{BD3B08CA-4C3D-4C9C-BA5D-72B10AEE676B}" type="presOf" srcId="{1F12FC94-3C64-4233-9E49-073437EC6502}" destId="{27D11E98-809A-4CFF-8CF3-EED44C2404C8}" srcOrd="0" destOrd="0" presId="urn:microsoft.com/office/officeart/2005/8/layout/process1"/>
    <dgm:cxn modelId="{8BD22BD7-8DA0-49FC-AF08-27342256167B}" srcId="{60A31FAC-6B6A-4E68-8C4F-0F2B85C02BB0}" destId="{9215245D-B299-4C08-AF62-B19BA0596FAE}" srcOrd="4" destOrd="0" parTransId="{319B5F5F-614F-4EA8-AFCD-76E5B25DF0C9}" sibTransId="{FE8C0871-4152-4E9B-8009-C3EB235B149D}"/>
    <dgm:cxn modelId="{6F296EE3-2A76-40EC-BDA4-E5DEFA557BE3}" type="presOf" srcId="{DDA15F93-DB53-4231-B01A-17FBC9FE3395}" destId="{4C140A88-9B40-42E0-93D0-C693FB17C066}" srcOrd="0" destOrd="0" presId="urn:microsoft.com/office/officeart/2005/8/layout/process1"/>
    <dgm:cxn modelId="{F76FD7E7-7198-485A-ABF1-83A048EA5992}" srcId="{60A31FAC-6B6A-4E68-8C4F-0F2B85C02BB0}" destId="{3806F1DD-D5E6-445B-9EB1-8E93C3358298}" srcOrd="2" destOrd="0" parTransId="{FD39B2C4-4FEC-4AD0-8E71-DAAC85BEC1A2}" sibTransId="{CE848BA4-7599-465C-A465-B02AA0001576}"/>
    <dgm:cxn modelId="{2E6E6AEE-DB0D-4CFF-97D2-E801DB2C4469}" srcId="{60A31FAC-6B6A-4E68-8C4F-0F2B85C02BB0}" destId="{B1EA0EC1-A0A0-4FE1-B77C-614B969DF199}" srcOrd="5" destOrd="0" parTransId="{4E64227C-8534-4C26-83F4-A4A97A7AC0A4}" sibTransId="{B9685BC9-43B2-4CEC-9288-8F0BE8AD73D3}"/>
    <dgm:cxn modelId="{0B5CFFF1-3D82-4D39-AEDC-615C6FADC4F1}" type="presOf" srcId="{9215245D-B299-4C08-AF62-B19BA0596FAE}" destId="{4BB94F0D-48D2-4782-B05E-A0FE95E40434}" srcOrd="0" destOrd="0" presId="urn:microsoft.com/office/officeart/2005/8/layout/process1"/>
    <dgm:cxn modelId="{BFDC5B77-074B-4C9F-B23D-D9FE322D2AF7}" type="presParOf" srcId="{18161373-70AF-476E-956C-433EE950E81D}" destId="{A40ACA46-EF7D-4791-9395-C58CCA71F395}" srcOrd="0" destOrd="0" presId="urn:microsoft.com/office/officeart/2005/8/layout/process1"/>
    <dgm:cxn modelId="{876B1851-015A-4296-B334-155B2046773A}" type="presParOf" srcId="{18161373-70AF-476E-956C-433EE950E81D}" destId="{27D11E98-809A-4CFF-8CF3-EED44C2404C8}" srcOrd="1" destOrd="0" presId="urn:microsoft.com/office/officeart/2005/8/layout/process1"/>
    <dgm:cxn modelId="{5A403A31-9540-46B9-8851-B5FC74B37417}" type="presParOf" srcId="{27D11E98-809A-4CFF-8CF3-EED44C2404C8}" destId="{96F9307A-0DDE-437F-88D3-AC9D45339B80}" srcOrd="0" destOrd="0" presId="urn:microsoft.com/office/officeart/2005/8/layout/process1"/>
    <dgm:cxn modelId="{D317DF56-63BB-4B10-9184-0C39B4BD0734}" type="presParOf" srcId="{18161373-70AF-476E-956C-433EE950E81D}" destId="{4C140A88-9B40-42E0-93D0-C693FB17C066}" srcOrd="2" destOrd="0" presId="urn:microsoft.com/office/officeart/2005/8/layout/process1"/>
    <dgm:cxn modelId="{1D6F58BF-4D96-4F1C-9F42-904CFFE8E5AC}" type="presParOf" srcId="{18161373-70AF-476E-956C-433EE950E81D}" destId="{3E164899-67A9-4926-84A7-9E9CA16DC1F8}" srcOrd="3" destOrd="0" presId="urn:microsoft.com/office/officeart/2005/8/layout/process1"/>
    <dgm:cxn modelId="{BD34E6E9-9418-4141-9D08-223DD3B2602D}" type="presParOf" srcId="{3E164899-67A9-4926-84A7-9E9CA16DC1F8}" destId="{9BB657DF-9C7B-48B7-9D9E-925C64FECDE9}" srcOrd="0" destOrd="0" presId="urn:microsoft.com/office/officeart/2005/8/layout/process1"/>
    <dgm:cxn modelId="{BB9EDB26-C1E0-4682-B012-966F911B6BDB}" type="presParOf" srcId="{18161373-70AF-476E-956C-433EE950E81D}" destId="{2E381369-C1DF-47E9-98B7-BF4287FB00ED}" srcOrd="4" destOrd="0" presId="urn:microsoft.com/office/officeart/2005/8/layout/process1"/>
    <dgm:cxn modelId="{4262EE00-9A1A-4CCC-B378-3F469B03CFCD}" type="presParOf" srcId="{18161373-70AF-476E-956C-433EE950E81D}" destId="{2D45EBE0-57A8-4BAA-8987-EA690C07515C}" srcOrd="5" destOrd="0" presId="urn:microsoft.com/office/officeart/2005/8/layout/process1"/>
    <dgm:cxn modelId="{98A753C4-A3F9-4C7B-BAF6-2724BD1C100A}" type="presParOf" srcId="{2D45EBE0-57A8-4BAA-8987-EA690C07515C}" destId="{320FF4E3-D2A3-4666-BD73-06EDA529EB45}" srcOrd="0" destOrd="0" presId="urn:microsoft.com/office/officeart/2005/8/layout/process1"/>
    <dgm:cxn modelId="{15C33C07-83C0-49F0-8B88-BB712BF6F13C}" type="presParOf" srcId="{18161373-70AF-476E-956C-433EE950E81D}" destId="{64093438-D9DF-4F15-B773-0E16C2E91920}" srcOrd="6" destOrd="0" presId="urn:microsoft.com/office/officeart/2005/8/layout/process1"/>
    <dgm:cxn modelId="{82AE96B2-06BC-4DAA-8044-170F8B0F93C7}" type="presParOf" srcId="{18161373-70AF-476E-956C-433EE950E81D}" destId="{40E46112-2F1A-48B1-9FB6-825A2B6D7A9B}" srcOrd="7" destOrd="0" presId="urn:microsoft.com/office/officeart/2005/8/layout/process1"/>
    <dgm:cxn modelId="{1601F538-9A3F-44EA-B9E5-C41D106F289A}" type="presParOf" srcId="{40E46112-2F1A-48B1-9FB6-825A2B6D7A9B}" destId="{8F322414-F0B7-4C37-BE25-9F4FC72E87A3}" srcOrd="0" destOrd="0" presId="urn:microsoft.com/office/officeart/2005/8/layout/process1"/>
    <dgm:cxn modelId="{8B2A2A06-4485-4122-99FB-1593E5B60BCB}" type="presParOf" srcId="{18161373-70AF-476E-956C-433EE950E81D}" destId="{4BB94F0D-48D2-4782-B05E-A0FE95E40434}" srcOrd="8" destOrd="0" presId="urn:microsoft.com/office/officeart/2005/8/layout/process1"/>
    <dgm:cxn modelId="{F0DD5786-B2B5-4731-8239-85A9950BFE03}" type="presParOf" srcId="{18161373-70AF-476E-956C-433EE950E81D}" destId="{9B896EAF-2ABE-42BC-B640-DFDE1A4E2DDB}" srcOrd="9" destOrd="0" presId="urn:microsoft.com/office/officeart/2005/8/layout/process1"/>
    <dgm:cxn modelId="{3D50EE5B-C142-49EC-B50F-FC78F2BB4757}" type="presParOf" srcId="{9B896EAF-2ABE-42BC-B640-DFDE1A4E2DDB}" destId="{4B81614C-0FAB-42ED-9C04-EA5602C59B1D}" srcOrd="0" destOrd="0" presId="urn:microsoft.com/office/officeart/2005/8/layout/process1"/>
    <dgm:cxn modelId="{8ACA4FA6-68F9-4DAA-978A-2DB815C81DC9}" type="presParOf" srcId="{18161373-70AF-476E-956C-433EE950E81D}" destId="{ECF5671C-FC89-4709-92A0-03C3561F539F}"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8258855-CC3C-4246-9D1C-046D50C4C9A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1550146B-2E3A-47DE-ACFA-137860873314}">
      <dgm:prSet custT="1"/>
      <dgm:spPr/>
      <dgm:t>
        <a:bodyPr/>
        <a:lstStyle/>
        <a:p>
          <a:r>
            <a:rPr lang="en-IN" sz="1700" b="1" kern="1200" dirty="0"/>
            <a:t>If the target is to </a:t>
          </a:r>
          <a:r>
            <a:rPr lang="en-IN" sz="1700" b="1" kern="1200" dirty="0">
              <a:solidFill>
                <a:prstClr val="white"/>
              </a:solidFill>
              <a:latin typeface="Calibri" panose="020F0502020204030204"/>
              <a:ea typeface="+mn-ea"/>
              <a:cs typeface="+mn-cs"/>
            </a:rPr>
            <a:t>achieve</a:t>
          </a:r>
          <a:r>
            <a:rPr lang="en-IN" sz="1700" b="1" kern="1200" dirty="0"/>
            <a:t> 85% coverage:</a:t>
          </a:r>
        </a:p>
      </dgm:t>
    </dgm:pt>
    <dgm:pt modelId="{213CAA46-DD7E-4828-9379-99604F0EB30E}" type="parTrans" cxnId="{826DEB98-137A-418B-BBE4-592F683EF5DC}">
      <dgm:prSet/>
      <dgm:spPr/>
      <dgm:t>
        <a:bodyPr/>
        <a:lstStyle/>
        <a:p>
          <a:endParaRPr lang="en-IN"/>
        </a:p>
      </dgm:t>
    </dgm:pt>
    <dgm:pt modelId="{8F9C3542-AAB0-4864-89F7-591BF9773BCF}" type="sibTrans" cxnId="{826DEB98-137A-418B-BBE4-592F683EF5DC}">
      <dgm:prSet/>
      <dgm:spPr/>
      <dgm:t>
        <a:bodyPr/>
        <a:lstStyle/>
        <a:p>
          <a:endParaRPr lang="en-IN"/>
        </a:p>
      </dgm:t>
    </dgm:pt>
    <dgm:pt modelId="{6A0A4B87-555F-4450-BC75-D7CA47C9B7E3}">
      <dgm:prSet custT="1"/>
      <dgm:spPr/>
      <dgm:t>
        <a:bodyPr/>
        <a:lstStyle/>
        <a:p>
          <a:pPr>
            <a:lnSpc>
              <a:spcPct val="150000"/>
            </a:lnSpc>
          </a:pPr>
          <a:r>
            <a:rPr lang="en-IN" sz="1400" b="1" dirty="0"/>
            <a:t>Building Proposed Hospital No. 1 is enough </a:t>
          </a:r>
          <a:r>
            <a:rPr lang="en-IN" sz="1400" dirty="0"/>
            <a:t>to surpass the 85% coverage target</a:t>
          </a:r>
        </a:p>
      </dgm:t>
    </dgm:pt>
    <dgm:pt modelId="{FC7EA876-AD60-4E0D-A05C-112B31A56825}" type="parTrans" cxnId="{C5872371-E641-43A7-9920-C41D84450476}">
      <dgm:prSet/>
      <dgm:spPr/>
      <dgm:t>
        <a:bodyPr/>
        <a:lstStyle/>
        <a:p>
          <a:endParaRPr lang="en-IN"/>
        </a:p>
      </dgm:t>
    </dgm:pt>
    <dgm:pt modelId="{BBAE9FCA-2072-40ED-AFE5-2EF51A01549E}" type="sibTrans" cxnId="{C5872371-E641-43A7-9920-C41D84450476}">
      <dgm:prSet/>
      <dgm:spPr/>
      <dgm:t>
        <a:bodyPr/>
        <a:lstStyle/>
        <a:p>
          <a:endParaRPr lang="en-IN"/>
        </a:p>
      </dgm:t>
    </dgm:pt>
    <dgm:pt modelId="{A20FA81D-73F6-4731-B556-4F6A28AE0FC3}">
      <dgm:prSet custT="1"/>
      <dgm:spPr/>
      <dgm:t>
        <a:bodyPr/>
        <a:lstStyle/>
        <a:p>
          <a:r>
            <a:rPr lang="en-IN" sz="1700" b="1" dirty="0"/>
            <a:t>If the target is to achieve 90% coverage:</a:t>
          </a:r>
        </a:p>
      </dgm:t>
    </dgm:pt>
    <dgm:pt modelId="{D5DC00A9-E6FA-4F2F-9B5B-1B1861ABEF5B}" type="parTrans" cxnId="{36AE9D1D-27B9-494C-A2F9-9AB7136DA657}">
      <dgm:prSet/>
      <dgm:spPr/>
      <dgm:t>
        <a:bodyPr/>
        <a:lstStyle/>
        <a:p>
          <a:endParaRPr lang="en-IN"/>
        </a:p>
      </dgm:t>
    </dgm:pt>
    <dgm:pt modelId="{C0236482-4C15-43CB-BE26-66E72D289367}" type="sibTrans" cxnId="{36AE9D1D-27B9-494C-A2F9-9AB7136DA657}">
      <dgm:prSet/>
      <dgm:spPr/>
      <dgm:t>
        <a:bodyPr/>
        <a:lstStyle/>
        <a:p>
          <a:endParaRPr lang="en-IN"/>
        </a:p>
      </dgm:t>
    </dgm:pt>
    <dgm:pt modelId="{4D401B14-DDA7-4885-A604-3BE9174D13BD}">
      <dgm:prSet custT="1"/>
      <dgm:spPr/>
      <dgm:t>
        <a:bodyPr/>
        <a:lstStyle/>
        <a:p>
          <a:pPr>
            <a:lnSpc>
              <a:spcPct val="150000"/>
            </a:lnSpc>
          </a:pPr>
          <a:r>
            <a:rPr lang="en-IN" sz="1400" dirty="0"/>
            <a:t> </a:t>
          </a:r>
          <a:r>
            <a:rPr lang="en-IN" sz="1400" b="1" dirty="0"/>
            <a:t>Build Proposed Hospital No. 1 and Proposed Hospital No. 2</a:t>
          </a:r>
          <a:r>
            <a:rPr lang="en-IN" sz="1400" dirty="0"/>
            <a:t>, preferably funded and operated by private players</a:t>
          </a:r>
        </a:p>
      </dgm:t>
    </dgm:pt>
    <dgm:pt modelId="{038567A0-EF5D-4A8C-BF3C-A951ED32EB31}" type="parTrans" cxnId="{2B381E39-6207-4607-8789-831AC221EEAE}">
      <dgm:prSet/>
      <dgm:spPr/>
      <dgm:t>
        <a:bodyPr/>
        <a:lstStyle/>
        <a:p>
          <a:endParaRPr lang="en-IN"/>
        </a:p>
      </dgm:t>
    </dgm:pt>
    <dgm:pt modelId="{B6F45954-CCD7-4D8A-80FB-6F88870CF536}" type="sibTrans" cxnId="{2B381E39-6207-4607-8789-831AC221EEAE}">
      <dgm:prSet/>
      <dgm:spPr/>
      <dgm:t>
        <a:bodyPr/>
        <a:lstStyle/>
        <a:p>
          <a:endParaRPr lang="en-IN"/>
        </a:p>
      </dgm:t>
    </dgm:pt>
    <dgm:pt modelId="{1195883A-AA9D-4D03-AB24-657DFCA1CBB9}">
      <dgm:prSet custT="1"/>
      <dgm:spPr/>
      <dgm:t>
        <a:bodyPr/>
        <a:lstStyle/>
        <a:p>
          <a:r>
            <a:rPr lang="en-IN" sz="1700" b="1" dirty="0"/>
            <a:t>If 3 new hospitals can be built:</a:t>
          </a:r>
        </a:p>
      </dgm:t>
    </dgm:pt>
    <dgm:pt modelId="{E4DE943A-7FA9-4FDB-8735-0FA437FED089}" type="parTrans" cxnId="{80AAAAE8-DA16-4933-8646-F8B40472CFFB}">
      <dgm:prSet/>
      <dgm:spPr/>
      <dgm:t>
        <a:bodyPr/>
        <a:lstStyle/>
        <a:p>
          <a:endParaRPr lang="en-IN"/>
        </a:p>
      </dgm:t>
    </dgm:pt>
    <dgm:pt modelId="{351BAF18-A069-469C-8A8D-4A99338A7273}" type="sibTrans" cxnId="{80AAAAE8-DA16-4933-8646-F8B40472CFFB}">
      <dgm:prSet/>
      <dgm:spPr/>
      <dgm:t>
        <a:bodyPr/>
        <a:lstStyle/>
        <a:p>
          <a:endParaRPr lang="en-IN"/>
        </a:p>
      </dgm:t>
    </dgm:pt>
    <dgm:pt modelId="{707E8464-3B35-4D0D-B9AE-B259C0F49363}">
      <dgm:prSet custT="1"/>
      <dgm:spPr/>
      <dgm:t>
        <a:bodyPr/>
        <a:lstStyle/>
        <a:p>
          <a:pPr>
            <a:lnSpc>
              <a:spcPct val="150000"/>
            </a:lnSpc>
          </a:pPr>
          <a:r>
            <a:rPr lang="en-IN" sz="1400" b="1" dirty="0"/>
            <a:t>Coverage level of 93.24 % can be achieved with 3 new hospitals</a:t>
          </a:r>
        </a:p>
      </dgm:t>
    </dgm:pt>
    <dgm:pt modelId="{9704F72C-CBE8-4894-9DC3-ECAB76E4D3FF}" type="parTrans" cxnId="{62AB4633-0624-4B96-A697-279A91EAE6DA}">
      <dgm:prSet/>
      <dgm:spPr/>
      <dgm:t>
        <a:bodyPr/>
        <a:lstStyle/>
        <a:p>
          <a:endParaRPr lang="en-IN"/>
        </a:p>
      </dgm:t>
    </dgm:pt>
    <dgm:pt modelId="{95770E3B-26B7-4F9A-88E3-6629214F9B6F}" type="sibTrans" cxnId="{62AB4633-0624-4B96-A697-279A91EAE6DA}">
      <dgm:prSet/>
      <dgm:spPr/>
      <dgm:t>
        <a:bodyPr/>
        <a:lstStyle/>
        <a:p>
          <a:endParaRPr lang="en-IN"/>
        </a:p>
      </dgm:t>
    </dgm:pt>
    <dgm:pt modelId="{4A49DC0C-A1DB-48ED-BEC7-A45A2F467687}">
      <dgm:prSet custT="1"/>
      <dgm:spPr/>
      <dgm:t>
        <a:bodyPr/>
        <a:lstStyle/>
        <a:p>
          <a:pPr>
            <a:lnSpc>
              <a:spcPct val="150000"/>
            </a:lnSpc>
          </a:pPr>
          <a:r>
            <a:rPr lang="en-IN" sz="1400" dirty="0"/>
            <a:t>It can be built preferably through private players with city administration role limited to ensuring availability of space and permissions</a:t>
          </a:r>
        </a:p>
      </dgm:t>
    </dgm:pt>
    <dgm:pt modelId="{BD5C6715-D713-4131-B593-96C884376A8E}" type="parTrans" cxnId="{467A6924-E345-4E2B-A2DC-71642D005888}">
      <dgm:prSet/>
      <dgm:spPr/>
      <dgm:t>
        <a:bodyPr/>
        <a:lstStyle/>
        <a:p>
          <a:endParaRPr lang="en-IN"/>
        </a:p>
      </dgm:t>
    </dgm:pt>
    <dgm:pt modelId="{FB34E891-DF49-41A2-A10A-950D0B68D47D}" type="sibTrans" cxnId="{467A6924-E345-4E2B-A2DC-71642D005888}">
      <dgm:prSet/>
      <dgm:spPr/>
      <dgm:t>
        <a:bodyPr/>
        <a:lstStyle/>
        <a:p>
          <a:endParaRPr lang="en-IN"/>
        </a:p>
      </dgm:t>
    </dgm:pt>
    <dgm:pt modelId="{6E267857-0DC0-427D-A99D-54DAD49E0ABD}">
      <dgm:prSet custT="1"/>
      <dgm:spPr/>
      <dgm:t>
        <a:bodyPr/>
        <a:lstStyle/>
        <a:p>
          <a:pPr>
            <a:lnSpc>
              <a:spcPct val="150000"/>
            </a:lnSpc>
          </a:pPr>
          <a:r>
            <a:rPr lang="en-IN" sz="1400" dirty="0"/>
            <a:t>Proposed Hospital No. 1 can be full scale hospital catering to all basic health needs of nearby residents</a:t>
          </a:r>
        </a:p>
      </dgm:t>
    </dgm:pt>
    <dgm:pt modelId="{2FC80C40-2805-4299-892D-E62E77271DFC}" type="parTrans" cxnId="{176E8E04-CBF0-47FC-A55E-D52FEB69D9B2}">
      <dgm:prSet/>
      <dgm:spPr/>
      <dgm:t>
        <a:bodyPr/>
        <a:lstStyle/>
        <a:p>
          <a:endParaRPr lang="en-IN"/>
        </a:p>
      </dgm:t>
    </dgm:pt>
    <dgm:pt modelId="{9846D376-92E1-44B6-AF10-A6DB4824B05B}" type="sibTrans" cxnId="{176E8E04-CBF0-47FC-A55E-D52FEB69D9B2}">
      <dgm:prSet/>
      <dgm:spPr/>
      <dgm:t>
        <a:bodyPr/>
        <a:lstStyle/>
        <a:p>
          <a:endParaRPr lang="en-IN"/>
        </a:p>
      </dgm:t>
    </dgm:pt>
    <dgm:pt modelId="{3A61E7B8-5733-4A2A-B0CA-48DE341E4640}">
      <dgm:prSet custT="1"/>
      <dgm:spPr/>
      <dgm:t>
        <a:bodyPr/>
        <a:lstStyle/>
        <a:p>
          <a:pPr>
            <a:lnSpc>
              <a:spcPct val="150000"/>
            </a:lnSpc>
          </a:pPr>
          <a:r>
            <a:rPr lang="en-IN" sz="1400" dirty="0"/>
            <a:t>In case private funding cannot be secured, local administration resources should be prioritized for proposed No. 1, then No. 2</a:t>
          </a:r>
        </a:p>
      </dgm:t>
    </dgm:pt>
    <dgm:pt modelId="{C7724E9A-0C76-4CFE-A5F4-0A716F3188CD}" type="parTrans" cxnId="{8019CFFC-8B6B-4A7F-9637-3A4FE6783997}">
      <dgm:prSet/>
      <dgm:spPr/>
      <dgm:t>
        <a:bodyPr/>
        <a:lstStyle/>
        <a:p>
          <a:endParaRPr lang="en-IN"/>
        </a:p>
      </dgm:t>
    </dgm:pt>
    <dgm:pt modelId="{642A55E8-E951-4E8E-AE93-A801FDB6ACE3}" type="sibTrans" cxnId="{8019CFFC-8B6B-4A7F-9637-3A4FE6783997}">
      <dgm:prSet/>
      <dgm:spPr/>
      <dgm:t>
        <a:bodyPr/>
        <a:lstStyle/>
        <a:p>
          <a:endParaRPr lang="en-IN"/>
        </a:p>
      </dgm:t>
    </dgm:pt>
    <dgm:pt modelId="{332AF1D6-38B7-49C3-8F5A-BBD0B375B68B}">
      <dgm:prSet custT="1"/>
      <dgm:spPr/>
      <dgm:t>
        <a:bodyPr/>
        <a:lstStyle/>
        <a:p>
          <a:pPr>
            <a:lnSpc>
              <a:spcPct val="90000"/>
            </a:lnSpc>
          </a:pPr>
          <a:endParaRPr lang="en-IN" sz="1400" dirty="0"/>
        </a:p>
      </dgm:t>
    </dgm:pt>
    <dgm:pt modelId="{EE874157-92DD-44FF-9B90-64D6B1B0C891}" type="parTrans" cxnId="{74A49B11-3627-414E-83CB-0D5817C12ECE}">
      <dgm:prSet/>
      <dgm:spPr/>
      <dgm:t>
        <a:bodyPr/>
        <a:lstStyle/>
        <a:p>
          <a:endParaRPr lang="en-IN"/>
        </a:p>
      </dgm:t>
    </dgm:pt>
    <dgm:pt modelId="{FEF644D9-816E-4B8E-BD3D-460B1482B280}" type="sibTrans" cxnId="{74A49B11-3627-414E-83CB-0D5817C12ECE}">
      <dgm:prSet/>
      <dgm:spPr/>
      <dgm:t>
        <a:bodyPr/>
        <a:lstStyle/>
        <a:p>
          <a:endParaRPr lang="en-IN"/>
        </a:p>
      </dgm:t>
    </dgm:pt>
    <dgm:pt modelId="{F0D4C978-365D-4B69-801F-55FE958E82F6}">
      <dgm:prSet custT="1"/>
      <dgm:spPr/>
      <dgm:t>
        <a:bodyPr/>
        <a:lstStyle/>
        <a:p>
          <a:pPr>
            <a:lnSpc>
              <a:spcPct val="150000"/>
            </a:lnSpc>
          </a:pPr>
          <a:r>
            <a:rPr lang="en-IN" sz="1400" dirty="0"/>
            <a:t>In case private funding cannot be secured, local administration resources should be prioritized for this hospital</a:t>
          </a:r>
        </a:p>
      </dgm:t>
    </dgm:pt>
    <dgm:pt modelId="{D8DC88E9-0D40-4C78-94C8-DD5D1AAE7E36}" type="parTrans" cxnId="{AE347BEF-6F30-4799-92F1-D2068BCCD12C}">
      <dgm:prSet/>
      <dgm:spPr/>
      <dgm:t>
        <a:bodyPr/>
        <a:lstStyle/>
        <a:p>
          <a:endParaRPr lang="en-IN"/>
        </a:p>
      </dgm:t>
    </dgm:pt>
    <dgm:pt modelId="{1005E66B-AFD9-46A4-AA7C-D26B3BF0E449}" type="sibTrans" cxnId="{AE347BEF-6F30-4799-92F1-D2068BCCD12C}">
      <dgm:prSet/>
      <dgm:spPr/>
      <dgm:t>
        <a:bodyPr/>
        <a:lstStyle/>
        <a:p>
          <a:endParaRPr lang="en-IN"/>
        </a:p>
      </dgm:t>
    </dgm:pt>
    <dgm:pt modelId="{BADFF67E-8173-47AC-8BF1-9487FFFA1465}">
      <dgm:prSet custT="1"/>
      <dgm:spPr/>
      <dgm:t>
        <a:bodyPr/>
        <a:lstStyle/>
        <a:p>
          <a:pPr>
            <a:lnSpc>
              <a:spcPct val="150000"/>
            </a:lnSpc>
          </a:pPr>
          <a:r>
            <a:rPr lang="en-IN" sz="1400" dirty="0"/>
            <a:t>Both these can be full scale hospitals catering to all basic health needs of nearby residents</a:t>
          </a:r>
        </a:p>
      </dgm:t>
    </dgm:pt>
    <dgm:pt modelId="{40A5F77F-1C18-447A-86B8-4FD63FB8DFD6}" type="parTrans" cxnId="{08433D85-2F66-444D-B518-16DAA6991C1C}">
      <dgm:prSet/>
      <dgm:spPr/>
      <dgm:t>
        <a:bodyPr/>
        <a:lstStyle/>
        <a:p>
          <a:endParaRPr lang="en-IN"/>
        </a:p>
      </dgm:t>
    </dgm:pt>
    <dgm:pt modelId="{617CAFFF-7AF7-44D8-A36E-38E56A7A95BE}" type="sibTrans" cxnId="{08433D85-2F66-444D-B518-16DAA6991C1C}">
      <dgm:prSet/>
      <dgm:spPr/>
      <dgm:t>
        <a:bodyPr/>
        <a:lstStyle/>
        <a:p>
          <a:endParaRPr lang="en-IN"/>
        </a:p>
      </dgm:t>
    </dgm:pt>
    <dgm:pt modelId="{F96755EB-EB73-4EE5-A158-21A882E0C4D6}">
      <dgm:prSet custT="1"/>
      <dgm:spPr/>
      <dgm:t>
        <a:bodyPr/>
        <a:lstStyle/>
        <a:p>
          <a:pPr>
            <a:lnSpc>
              <a:spcPct val="150000"/>
            </a:lnSpc>
          </a:pPr>
          <a:endParaRPr lang="en-IN" sz="400" dirty="0"/>
        </a:p>
      </dgm:t>
    </dgm:pt>
    <dgm:pt modelId="{298AA893-8872-4C6B-BBD8-09016B7285C6}" type="parTrans" cxnId="{A52CECB2-ACFE-492F-9D99-FDDA8F011E1D}">
      <dgm:prSet/>
      <dgm:spPr/>
      <dgm:t>
        <a:bodyPr/>
        <a:lstStyle/>
        <a:p>
          <a:endParaRPr lang="en-IN"/>
        </a:p>
      </dgm:t>
    </dgm:pt>
    <dgm:pt modelId="{90F24859-6948-454D-85D2-4B8178B07466}" type="sibTrans" cxnId="{A52CECB2-ACFE-492F-9D99-FDDA8F011E1D}">
      <dgm:prSet/>
      <dgm:spPr/>
      <dgm:t>
        <a:bodyPr/>
        <a:lstStyle/>
        <a:p>
          <a:endParaRPr lang="en-IN"/>
        </a:p>
      </dgm:t>
    </dgm:pt>
    <dgm:pt modelId="{B21C6EA4-7A38-4C6F-A656-0C08B13EB6EC}">
      <dgm:prSet custT="1"/>
      <dgm:spPr/>
      <dgm:t>
        <a:bodyPr/>
        <a:lstStyle/>
        <a:p>
          <a:pPr>
            <a:lnSpc>
              <a:spcPct val="150000"/>
            </a:lnSpc>
          </a:pPr>
          <a:endParaRPr lang="en-IN" sz="400" dirty="0"/>
        </a:p>
      </dgm:t>
    </dgm:pt>
    <dgm:pt modelId="{1E22AF21-383F-4A3D-A2AA-35C2A06DEAC2}" type="parTrans" cxnId="{01F09470-DB7F-4BC8-A42F-BE3A378DE20D}">
      <dgm:prSet/>
      <dgm:spPr/>
      <dgm:t>
        <a:bodyPr/>
        <a:lstStyle/>
        <a:p>
          <a:endParaRPr lang="en-IN"/>
        </a:p>
      </dgm:t>
    </dgm:pt>
    <dgm:pt modelId="{82D77257-2C5E-4131-9CDA-E1779CFD8E0E}" type="sibTrans" cxnId="{01F09470-DB7F-4BC8-A42F-BE3A378DE20D}">
      <dgm:prSet/>
      <dgm:spPr/>
      <dgm:t>
        <a:bodyPr/>
        <a:lstStyle/>
        <a:p>
          <a:endParaRPr lang="en-IN"/>
        </a:p>
      </dgm:t>
    </dgm:pt>
    <dgm:pt modelId="{259FF3E3-AACB-48EF-BF83-720BDF0B9A92}">
      <dgm:prSet custT="1"/>
      <dgm:spPr/>
      <dgm:t>
        <a:bodyPr/>
        <a:lstStyle/>
        <a:p>
          <a:pPr>
            <a:lnSpc>
              <a:spcPct val="150000"/>
            </a:lnSpc>
          </a:pPr>
          <a:endParaRPr lang="en-IN" sz="400" dirty="0"/>
        </a:p>
      </dgm:t>
    </dgm:pt>
    <dgm:pt modelId="{5FB31656-AD39-4084-87B2-080FDF814AF6}" type="parTrans" cxnId="{096E01DB-BD08-4224-91C5-5653FF223E52}">
      <dgm:prSet/>
      <dgm:spPr/>
      <dgm:t>
        <a:bodyPr/>
        <a:lstStyle/>
        <a:p>
          <a:endParaRPr lang="en-IN"/>
        </a:p>
      </dgm:t>
    </dgm:pt>
    <dgm:pt modelId="{7E65DE7F-84E0-4B1E-A95F-5BAEBAD7C6A9}" type="sibTrans" cxnId="{096E01DB-BD08-4224-91C5-5653FF223E52}">
      <dgm:prSet/>
      <dgm:spPr/>
      <dgm:t>
        <a:bodyPr/>
        <a:lstStyle/>
        <a:p>
          <a:endParaRPr lang="en-IN"/>
        </a:p>
      </dgm:t>
    </dgm:pt>
    <dgm:pt modelId="{72313BAF-29AA-44CA-88A8-1823071E2657}">
      <dgm:prSet custT="1"/>
      <dgm:spPr/>
      <dgm:t>
        <a:bodyPr/>
        <a:lstStyle/>
        <a:p>
          <a:pPr>
            <a:lnSpc>
              <a:spcPct val="150000"/>
            </a:lnSpc>
          </a:pPr>
          <a:r>
            <a:rPr lang="en-IN" sz="1400" dirty="0"/>
            <a:t>Proposed Hospitals No. 1 and 2 can be full scale hospitals, built preferably through private players</a:t>
          </a:r>
        </a:p>
      </dgm:t>
    </dgm:pt>
    <dgm:pt modelId="{9BCB441E-5090-4D78-86D9-1A3C13449411}" type="parTrans" cxnId="{B93726BF-452F-4A3E-B78C-CC86F8B0C360}">
      <dgm:prSet/>
      <dgm:spPr/>
      <dgm:t>
        <a:bodyPr/>
        <a:lstStyle/>
        <a:p>
          <a:endParaRPr lang="en-IN"/>
        </a:p>
      </dgm:t>
    </dgm:pt>
    <dgm:pt modelId="{D67A2835-97F8-427F-9145-2324EBD102E7}" type="sibTrans" cxnId="{B93726BF-452F-4A3E-B78C-CC86F8B0C360}">
      <dgm:prSet/>
      <dgm:spPr/>
      <dgm:t>
        <a:bodyPr/>
        <a:lstStyle/>
        <a:p>
          <a:endParaRPr lang="en-IN"/>
        </a:p>
      </dgm:t>
    </dgm:pt>
    <dgm:pt modelId="{D13ACD41-16A1-45B4-91EB-C828DFA2A854}">
      <dgm:prSet custT="1"/>
      <dgm:spPr/>
      <dgm:t>
        <a:bodyPr/>
        <a:lstStyle/>
        <a:p>
          <a:pPr>
            <a:lnSpc>
              <a:spcPct val="150000"/>
            </a:lnSpc>
          </a:pPr>
          <a:r>
            <a:rPr lang="en-IN" sz="1400" dirty="0"/>
            <a:t>Proposed Hospital No. 3 can be smaller scale and may need to be built through public-private partnership or fully public owned</a:t>
          </a:r>
        </a:p>
      </dgm:t>
    </dgm:pt>
    <dgm:pt modelId="{3CA498A5-3630-4D53-89C1-61F11A2C2B8A}" type="parTrans" cxnId="{9CA38849-CD4E-45D8-AC51-A9EAA4DF8495}">
      <dgm:prSet/>
      <dgm:spPr/>
      <dgm:t>
        <a:bodyPr/>
        <a:lstStyle/>
        <a:p>
          <a:endParaRPr lang="en-IN"/>
        </a:p>
      </dgm:t>
    </dgm:pt>
    <dgm:pt modelId="{BDE7E90D-D8F7-47FF-A520-246B488DA6A7}" type="sibTrans" cxnId="{9CA38849-CD4E-45D8-AC51-A9EAA4DF8495}">
      <dgm:prSet/>
      <dgm:spPr/>
      <dgm:t>
        <a:bodyPr/>
        <a:lstStyle/>
        <a:p>
          <a:endParaRPr lang="en-IN"/>
        </a:p>
      </dgm:t>
    </dgm:pt>
    <dgm:pt modelId="{437A1BB7-FD2C-4D07-BF40-927FAD97D14A}">
      <dgm:prSet custT="1"/>
      <dgm:spPr/>
      <dgm:t>
        <a:bodyPr/>
        <a:lstStyle/>
        <a:p>
          <a:pPr>
            <a:lnSpc>
              <a:spcPct val="150000"/>
            </a:lnSpc>
          </a:pPr>
          <a:r>
            <a:rPr lang="en-IN" sz="1400" dirty="0"/>
            <a:t>In case private funding cannot be secured, local administration resources should be prioritized according to the hospital number</a:t>
          </a:r>
        </a:p>
      </dgm:t>
    </dgm:pt>
    <dgm:pt modelId="{47238AA0-349D-4C74-A59A-75C4C9D8A401}" type="parTrans" cxnId="{9788D253-4A81-431A-A2DF-85B522CE5F54}">
      <dgm:prSet/>
      <dgm:spPr/>
      <dgm:t>
        <a:bodyPr/>
        <a:lstStyle/>
        <a:p>
          <a:endParaRPr lang="en-IN"/>
        </a:p>
      </dgm:t>
    </dgm:pt>
    <dgm:pt modelId="{4C991712-1BF7-482E-9A33-2875609BEF5E}" type="sibTrans" cxnId="{9788D253-4A81-431A-A2DF-85B522CE5F54}">
      <dgm:prSet/>
      <dgm:spPr/>
      <dgm:t>
        <a:bodyPr/>
        <a:lstStyle/>
        <a:p>
          <a:endParaRPr lang="en-IN"/>
        </a:p>
      </dgm:t>
    </dgm:pt>
    <dgm:pt modelId="{A36756C4-73F1-47AD-BE86-C7A6274C4597}" type="pres">
      <dgm:prSet presAssocID="{F8258855-CC3C-4246-9D1C-046D50C4C9AD}" presName="linear" presStyleCnt="0">
        <dgm:presLayoutVars>
          <dgm:animLvl val="lvl"/>
          <dgm:resizeHandles val="exact"/>
        </dgm:presLayoutVars>
      </dgm:prSet>
      <dgm:spPr/>
    </dgm:pt>
    <dgm:pt modelId="{4D348612-C556-4989-B9B2-5883852D788F}" type="pres">
      <dgm:prSet presAssocID="{1550146B-2E3A-47DE-ACFA-137860873314}" presName="parentText" presStyleLbl="node1" presStyleIdx="0" presStyleCnt="3" custLinFactNeighborX="-743">
        <dgm:presLayoutVars>
          <dgm:chMax val="0"/>
          <dgm:bulletEnabled val="1"/>
        </dgm:presLayoutVars>
      </dgm:prSet>
      <dgm:spPr/>
    </dgm:pt>
    <dgm:pt modelId="{898FB931-2756-4A7E-8EEB-176B9BE23D8D}" type="pres">
      <dgm:prSet presAssocID="{1550146B-2E3A-47DE-ACFA-137860873314}" presName="childText" presStyleLbl="revTx" presStyleIdx="0" presStyleCnt="3">
        <dgm:presLayoutVars>
          <dgm:bulletEnabled val="1"/>
        </dgm:presLayoutVars>
      </dgm:prSet>
      <dgm:spPr/>
    </dgm:pt>
    <dgm:pt modelId="{BC551CB2-6DA0-4167-BF1B-44CC469F2DA9}" type="pres">
      <dgm:prSet presAssocID="{A20FA81D-73F6-4731-B556-4F6A28AE0FC3}" presName="parentText" presStyleLbl="node1" presStyleIdx="1" presStyleCnt="3">
        <dgm:presLayoutVars>
          <dgm:chMax val="0"/>
          <dgm:bulletEnabled val="1"/>
        </dgm:presLayoutVars>
      </dgm:prSet>
      <dgm:spPr/>
    </dgm:pt>
    <dgm:pt modelId="{1ECC14DF-2550-49A9-B738-4D21A17D4F23}" type="pres">
      <dgm:prSet presAssocID="{A20FA81D-73F6-4731-B556-4F6A28AE0FC3}" presName="childText" presStyleLbl="revTx" presStyleIdx="1" presStyleCnt="3">
        <dgm:presLayoutVars>
          <dgm:bulletEnabled val="1"/>
        </dgm:presLayoutVars>
      </dgm:prSet>
      <dgm:spPr/>
    </dgm:pt>
    <dgm:pt modelId="{9693E039-4741-4F50-8EA1-B1516C2F22F2}" type="pres">
      <dgm:prSet presAssocID="{1195883A-AA9D-4D03-AB24-657DFCA1CBB9}" presName="parentText" presStyleLbl="node1" presStyleIdx="2" presStyleCnt="3" custScaleY="92314">
        <dgm:presLayoutVars>
          <dgm:chMax val="0"/>
          <dgm:bulletEnabled val="1"/>
        </dgm:presLayoutVars>
      </dgm:prSet>
      <dgm:spPr/>
    </dgm:pt>
    <dgm:pt modelId="{30A38192-BC75-4904-B613-7E2C8E5290A1}" type="pres">
      <dgm:prSet presAssocID="{1195883A-AA9D-4D03-AB24-657DFCA1CBB9}" presName="childText" presStyleLbl="revTx" presStyleIdx="2" presStyleCnt="3">
        <dgm:presLayoutVars>
          <dgm:bulletEnabled val="1"/>
        </dgm:presLayoutVars>
      </dgm:prSet>
      <dgm:spPr/>
    </dgm:pt>
  </dgm:ptLst>
  <dgm:cxnLst>
    <dgm:cxn modelId="{176E8E04-CBF0-47FC-A55E-D52FEB69D9B2}" srcId="{1550146B-2E3A-47DE-ACFA-137860873314}" destId="{6E267857-0DC0-427D-A99D-54DAD49E0ABD}" srcOrd="3" destOrd="0" parTransId="{2FC80C40-2805-4299-892D-E62E77271DFC}" sibTransId="{9846D376-92E1-44B6-AF10-A6DB4824B05B}"/>
    <dgm:cxn modelId="{74A49B11-3627-414E-83CB-0D5817C12ECE}" srcId="{1550146B-2E3A-47DE-ACFA-137860873314}" destId="{332AF1D6-38B7-49C3-8F5A-BBD0B375B68B}" srcOrd="5" destOrd="0" parTransId="{EE874157-92DD-44FF-9B90-64D6B1B0C891}" sibTransId="{FEF644D9-816E-4B8E-BD3D-460B1482B280}"/>
    <dgm:cxn modelId="{36AE9D1D-27B9-494C-A2F9-9AB7136DA657}" srcId="{F8258855-CC3C-4246-9D1C-046D50C4C9AD}" destId="{A20FA81D-73F6-4731-B556-4F6A28AE0FC3}" srcOrd="1" destOrd="0" parTransId="{D5DC00A9-E6FA-4F2F-9B5B-1B1861ABEF5B}" sibTransId="{C0236482-4C15-43CB-BE26-66E72D289367}"/>
    <dgm:cxn modelId="{467A6924-E345-4E2B-A2DC-71642D005888}" srcId="{1550146B-2E3A-47DE-ACFA-137860873314}" destId="{4A49DC0C-A1DB-48ED-BEC7-A45A2F467687}" srcOrd="1" destOrd="0" parTransId="{BD5C6715-D713-4131-B593-96C884376A8E}" sibTransId="{FB34E891-DF49-41A2-A10A-950D0B68D47D}"/>
    <dgm:cxn modelId="{425A922A-9782-4E13-8AC7-6DB560A769A9}" type="presOf" srcId="{707E8464-3B35-4D0D-B9AE-B259C0F49363}" destId="{30A38192-BC75-4904-B613-7E2C8E5290A1}" srcOrd="0" destOrd="0" presId="urn:microsoft.com/office/officeart/2005/8/layout/vList2"/>
    <dgm:cxn modelId="{9A844A2D-9B77-4D08-A316-F01BE5CA0CE5}" type="presOf" srcId="{4D401B14-DDA7-4885-A604-3BE9174D13BD}" destId="{1ECC14DF-2550-49A9-B738-4D21A17D4F23}" srcOrd="0" destOrd="0" presId="urn:microsoft.com/office/officeart/2005/8/layout/vList2"/>
    <dgm:cxn modelId="{EF299A31-2012-4820-A66B-CF9716225A6A}" type="presOf" srcId="{BADFF67E-8173-47AC-8BF1-9487FFFA1465}" destId="{1ECC14DF-2550-49A9-B738-4D21A17D4F23}" srcOrd="0" destOrd="1" presId="urn:microsoft.com/office/officeart/2005/8/layout/vList2"/>
    <dgm:cxn modelId="{62AB4633-0624-4B96-A697-279A91EAE6DA}" srcId="{1195883A-AA9D-4D03-AB24-657DFCA1CBB9}" destId="{707E8464-3B35-4D0D-B9AE-B259C0F49363}" srcOrd="0" destOrd="0" parTransId="{9704F72C-CBE8-4894-9DC3-ECAB76E4D3FF}" sibTransId="{95770E3B-26B7-4F9A-88E3-6629214F9B6F}"/>
    <dgm:cxn modelId="{2B381E39-6207-4607-8789-831AC221EEAE}" srcId="{A20FA81D-73F6-4731-B556-4F6A28AE0FC3}" destId="{4D401B14-DDA7-4885-A604-3BE9174D13BD}" srcOrd="0" destOrd="0" parTransId="{038567A0-EF5D-4A8C-BF3C-A951ED32EB31}" sibTransId="{B6F45954-CCD7-4D8A-80FB-6F88870CF536}"/>
    <dgm:cxn modelId="{55EC273E-B897-4355-99F0-ADF848970DE9}" type="presOf" srcId="{6A0A4B87-555F-4450-BC75-D7CA47C9B7E3}" destId="{898FB931-2756-4A7E-8EEB-176B9BE23D8D}" srcOrd="0" destOrd="0" presId="urn:microsoft.com/office/officeart/2005/8/layout/vList2"/>
    <dgm:cxn modelId="{E76AD03E-11A9-4E9C-9E7E-81529E5D9404}" type="presOf" srcId="{F8258855-CC3C-4246-9D1C-046D50C4C9AD}" destId="{A36756C4-73F1-47AD-BE86-C7A6274C4597}" srcOrd="0" destOrd="0" presId="urn:microsoft.com/office/officeart/2005/8/layout/vList2"/>
    <dgm:cxn modelId="{BD9ECC3F-003D-4F3A-A0B7-83CB3F691202}" type="presOf" srcId="{1195883A-AA9D-4D03-AB24-657DFCA1CBB9}" destId="{9693E039-4741-4F50-8EA1-B1516C2F22F2}" srcOrd="0" destOrd="0" presId="urn:microsoft.com/office/officeart/2005/8/layout/vList2"/>
    <dgm:cxn modelId="{CA16A842-D550-40A0-9C62-C23053460D2E}" type="presOf" srcId="{F0D4C978-365D-4B69-801F-55FE958E82F6}" destId="{898FB931-2756-4A7E-8EEB-176B9BE23D8D}" srcOrd="0" destOrd="2" presId="urn:microsoft.com/office/officeart/2005/8/layout/vList2"/>
    <dgm:cxn modelId="{9CA38849-CD4E-45D8-AC51-A9EAA4DF8495}" srcId="{1195883A-AA9D-4D03-AB24-657DFCA1CBB9}" destId="{D13ACD41-16A1-45B4-91EB-C828DFA2A854}" srcOrd="2" destOrd="0" parTransId="{3CA498A5-3630-4D53-89C1-61F11A2C2B8A}" sibTransId="{BDE7E90D-D8F7-47FF-A520-246B488DA6A7}"/>
    <dgm:cxn modelId="{26F77E6C-1C5F-4C1B-B8A8-4B1BE0B2CA0D}" type="presOf" srcId="{437A1BB7-FD2C-4D07-BF40-927FAD97D14A}" destId="{30A38192-BC75-4904-B613-7E2C8E5290A1}" srcOrd="0" destOrd="3" presId="urn:microsoft.com/office/officeart/2005/8/layout/vList2"/>
    <dgm:cxn modelId="{D42A784E-3AAA-4DE9-BB0E-64337F14538A}" type="presOf" srcId="{F96755EB-EB73-4EE5-A158-21A882E0C4D6}" destId="{1ECC14DF-2550-49A9-B738-4D21A17D4F23}" srcOrd="0" destOrd="4" presId="urn:microsoft.com/office/officeart/2005/8/layout/vList2"/>
    <dgm:cxn modelId="{01F09470-DB7F-4BC8-A42F-BE3A378DE20D}" srcId="{1550146B-2E3A-47DE-ACFA-137860873314}" destId="{B21C6EA4-7A38-4C6F-A656-0C08B13EB6EC}" srcOrd="4" destOrd="0" parTransId="{1E22AF21-383F-4A3D-A2AA-35C2A06DEAC2}" sibTransId="{82D77257-2C5E-4131-9CDA-E1779CFD8E0E}"/>
    <dgm:cxn modelId="{C5872371-E641-43A7-9920-C41D84450476}" srcId="{1550146B-2E3A-47DE-ACFA-137860873314}" destId="{6A0A4B87-555F-4450-BC75-D7CA47C9B7E3}" srcOrd="0" destOrd="0" parTransId="{FC7EA876-AD60-4E0D-A05C-112B31A56825}" sibTransId="{BBAE9FCA-2072-40ED-AFE5-2EF51A01549E}"/>
    <dgm:cxn modelId="{3E312972-A99B-4F6E-98DC-5602B6945E6A}" type="presOf" srcId="{4A49DC0C-A1DB-48ED-BEC7-A45A2F467687}" destId="{898FB931-2756-4A7E-8EEB-176B9BE23D8D}" srcOrd="0" destOrd="1" presId="urn:microsoft.com/office/officeart/2005/8/layout/vList2"/>
    <dgm:cxn modelId="{9788D253-4A81-431A-A2DF-85B522CE5F54}" srcId="{1195883A-AA9D-4D03-AB24-657DFCA1CBB9}" destId="{437A1BB7-FD2C-4D07-BF40-927FAD97D14A}" srcOrd="3" destOrd="0" parTransId="{47238AA0-349D-4C74-A59A-75C4C9D8A401}" sibTransId="{4C991712-1BF7-482E-9A33-2875609BEF5E}"/>
    <dgm:cxn modelId="{66307C74-8DA3-437E-99BD-949C4CEC579F}" type="presOf" srcId="{B21C6EA4-7A38-4C6F-A656-0C08B13EB6EC}" destId="{898FB931-2756-4A7E-8EEB-176B9BE23D8D}" srcOrd="0" destOrd="4" presId="urn:microsoft.com/office/officeart/2005/8/layout/vList2"/>
    <dgm:cxn modelId="{08433D85-2F66-444D-B518-16DAA6991C1C}" srcId="{A20FA81D-73F6-4731-B556-4F6A28AE0FC3}" destId="{BADFF67E-8173-47AC-8BF1-9487FFFA1465}" srcOrd="1" destOrd="0" parTransId="{40A5F77F-1C18-447A-86B8-4FD63FB8DFD6}" sibTransId="{617CAFFF-7AF7-44D8-A36E-38E56A7A95BE}"/>
    <dgm:cxn modelId="{826DEB98-137A-418B-BBE4-592F683EF5DC}" srcId="{F8258855-CC3C-4246-9D1C-046D50C4C9AD}" destId="{1550146B-2E3A-47DE-ACFA-137860873314}" srcOrd="0" destOrd="0" parTransId="{213CAA46-DD7E-4828-9379-99604F0EB30E}" sibTransId="{8F9C3542-AAB0-4864-89F7-591BF9773BCF}"/>
    <dgm:cxn modelId="{8BD8FEA1-04D3-4E0C-B5FA-CF3FB2A797A3}" type="presOf" srcId="{3A61E7B8-5733-4A2A-B0CA-48DE341E4640}" destId="{1ECC14DF-2550-49A9-B738-4D21A17D4F23}" srcOrd="0" destOrd="2" presId="urn:microsoft.com/office/officeart/2005/8/layout/vList2"/>
    <dgm:cxn modelId="{A52CECB2-ACFE-492F-9D99-FDDA8F011E1D}" srcId="{A20FA81D-73F6-4731-B556-4F6A28AE0FC3}" destId="{F96755EB-EB73-4EE5-A158-21A882E0C4D6}" srcOrd="4" destOrd="0" parTransId="{298AA893-8872-4C6B-BBD8-09016B7285C6}" sibTransId="{90F24859-6948-454D-85D2-4B8178B07466}"/>
    <dgm:cxn modelId="{1B591EBB-A917-4BE3-A051-BA808708E9AE}" type="presOf" srcId="{A20FA81D-73F6-4731-B556-4F6A28AE0FC3}" destId="{BC551CB2-6DA0-4167-BF1B-44CC469F2DA9}" srcOrd="0" destOrd="0" presId="urn:microsoft.com/office/officeart/2005/8/layout/vList2"/>
    <dgm:cxn modelId="{B93726BF-452F-4A3E-B78C-CC86F8B0C360}" srcId="{1195883A-AA9D-4D03-AB24-657DFCA1CBB9}" destId="{72313BAF-29AA-44CA-88A8-1823071E2657}" srcOrd="1" destOrd="0" parTransId="{9BCB441E-5090-4D78-86D9-1A3C13449411}" sibTransId="{D67A2835-97F8-427F-9145-2324EBD102E7}"/>
    <dgm:cxn modelId="{C36659CA-6B13-4EA1-8BDF-7A3A95ECC520}" type="presOf" srcId="{6E267857-0DC0-427D-A99D-54DAD49E0ABD}" destId="{898FB931-2756-4A7E-8EEB-176B9BE23D8D}" srcOrd="0" destOrd="3" presId="urn:microsoft.com/office/officeart/2005/8/layout/vList2"/>
    <dgm:cxn modelId="{096E01DB-BD08-4224-91C5-5653FF223E52}" srcId="{A20FA81D-73F6-4731-B556-4F6A28AE0FC3}" destId="{259FF3E3-AACB-48EF-BF83-720BDF0B9A92}" srcOrd="3" destOrd="0" parTransId="{5FB31656-AD39-4084-87B2-080FDF814AF6}" sibTransId="{7E65DE7F-84E0-4B1E-A95F-5BAEBAD7C6A9}"/>
    <dgm:cxn modelId="{4DE291E7-54D2-4D69-8EA5-0F4C1AD30B52}" type="presOf" srcId="{D13ACD41-16A1-45B4-91EB-C828DFA2A854}" destId="{30A38192-BC75-4904-B613-7E2C8E5290A1}" srcOrd="0" destOrd="2" presId="urn:microsoft.com/office/officeart/2005/8/layout/vList2"/>
    <dgm:cxn modelId="{80AAAAE8-DA16-4933-8646-F8B40472CFFB}" srcId="{F8258855-CC3C-4246-9D1C-046D50C4C9AD}" destId="{1195883A-AA9D-4D03-AB24-657DFCA1CBB9}" srcOrd="2" destOrd="0" parTransId="{E4DE943A-7FA9-4FDB-8735-0FA437FED089}" sibTransId="{351BAF18-A069-469C-8A8D-4A99338A7273}"/>
    <dgm:cxn modelId="{D9DF56E9-6755-41B0-8B60-DE1989473E91}" type="presOf" srcId="{332AF1D6-38B7-49C3-8F5A-BBD0B375B68B}" destId="{898FB931-2756-4A7E-8EEB-176B9BE23D8D}" srcOrd="0" destOrd="5" presId="urn:microsoft.com/office/officeart/2005/8/layout/vList2"/>
    <dgm:cxn modelId="{936ED1EA-F262-48F6-8102-BB64B016E78E}" type="presOf" srcId="{1550146B-2E3A-47DE-ACFA-137860873314}" destId="{4D348612-C556-4989-B9B2-5883852D788F}" srcOrd="0" destOrd="0" presId="urn:microsoft.com/office/officeart/2005/8/layout/vList2"/>
    <dgm:cxn modelId="{C9F84FEE-3837-467F-8EC4-7A353C6E6D55}" type="presOf" srcId="{259FF3E3-AACB-48EF-BF83-720BDF0B9A92}" destId="{1ECC14DF-2550-49A9-B738-4D21A17D4F23}" srcOrd="0" destOrd="3" presId="urn:microsoft.com/office/officeart/2005/8/layout/vList2"/>
    <dgm:cxn modelId="{AE347BEF-6F30-4799-92F1-D2068BCCD12C}" srcId="{1550146B-2E3A-47DE-ACFA-137860873314}" destId="{F0D4C978-365D-4B69-801F-55FE958E82F6}" srcOrd="2" destOrd="0" parTransId="{D8DC88E9-0D40-4C78-94C8-DD5D1AAE7E36}" sibTransId="{1005E66B-AFD9-46A4-AA7C-D26B3BF0E449}"/>
    <dgm:cxn modelId="{BAFBE2EF-F512-483A-ADD0-360433E67B80}" type="presOf" srcId="{72313BAF-29AA-44CA-88A8-1823071E2657}" destId="{30A38192-BC75-4904-B613-7E2C8E5290A1}" srcOrd="0" destOrd="1" presId="urn:microsoft.com/office/officeart/2005/8/layout/vList2"/>
    <dgm:cxn modelId="{8019CFFC-8B6B-4A7F-9637-3A4FE6783997}" srcId="{A20FA81D-73F6-4731-B556-4F6A28AE0FC3}" destId="{3A61E7B8-5733-4A2A-B0CA-48DE341E4640}" srcOrd="2" destOrd="0" parTransId="{C7724E9A-0C76-4CFE-A5F4-0A716F3188CD}" sibTransId="{642A55E8-E951-4E8E-AE93-A801FDB6ACE3}"/>
    <dgm:cxn modelId="{3D8ADC45-D4B8-4284-A948-D924C3F3D280}" type="presParOf" srcId="{A36756C4-73F1-47AD-BE86-C7A6274C4597}" destId="{4D348612-C556-4989-B9B2-5883852D788F}" srcOrd="0" destOrd="0" presId="urn:microsoft.com/office/officeart/2005/8/layout/vList2"/>
    <dgm:cxn modelId="{1D51AF03-DF49-4E10-A489-DAFDA2ED5CEE}" type="presParOf" srcId="{A36756C4-73F1-47AD-BE86-C7A6274C4597}" destId="{898FB931-2756-4A7E-8EEB-176B9BE23D8D}" srcOrd="1" destOrd="0" presId="urn:microsoft.com/office/officeart/2005/8/layout/vList2"/>
    <dgm:cxn modelId="{B25C996E-BD13-4FC2-B1CD-F8F843C686F7}" type="presParOf" srcId="{A36756C4-73F1-47AD-BE86-C7A6274C4597}" destId="{BC551CB2-6DA0-4167-BF1B-44CC469F2DA9}" srcOrd="2" destOrd="0" presId="urn:microsoft.com/office/officeart/2005/8/layout/vList2"/>
    <dgm:cxn modelId="{53804DF2-41A8-437B-88DD-C32890F68DDC}" type="presParOf" srcId="{A36756C4-73F1-47AD-BE86-C7A6274C4597}" destId="{1ECC14DF-2550-49A9-B738-4D21A17D4F23}" srcOrd="3" destOrd="0" presId="urn:microsoft.com/office/officeart/2005/8/layout/vList2"/>
    <dgm:cxn modelId="{22B2044D-3E01-4F58-B02F-3FDE9B8405B5}" type="presParOf" srcId="{A36756C4-73F1-47AD-BE86-C7A6274C4597}" destId="{9693E039-4741-4F50-8EA1-B1516C2F22F2}" srcOrd="4" destOrd="0" presId="urn:microsoft.com/office/officeart/2005/8/layout/vList2"/>
    <dgm:cxn modelId="{BB8B6A38-B41B-4AA6-A5A6-35B6D76F37BB}" type="presParOf" srcId="{A36756C4-73F1-47AD-BE86-C7A6274C4597}" destId="{30A38192-BC75-4904-B613-7E2C8E5290A1}"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696560-B419-4C6D-B971-31F621A1168C}">
      <dsp:nvSpPr>
        <dsp:cNvPr id="0" name=""/>
        <dsp:cNvSpPr/>
      </dsp:nvSpPr>
      <dsp:spPr>
        <a:xfrm>
          <a:off x="0" y="277821"/>
          <a:ext cx="10515601" cy="17608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70764" rIns="816127" bIns="92456" numCol="1" spcCol="1270" anchor="t" anchorCtr="0">
          <a:noAutofit/>
        </a:bodyPr>
        <a:lstStyle/>
        <a:p>
          <a:pPr marL="114300" lvl="1" indent="-114300" algn="l" defTabSz="577850">
            <a:lnSpc>
              <a:spcPct val="90000"/>
            </a:lnSpc>
            <a:spcBef>
              <a:spcPct val="0"/>
            </a:spcBef>
            <a:spcAft>
              <a:spcPct val="15000"/>
            </a:spcAft>
            <a:buChar char="•"/>
          </a:pPr>
          <a:r>
            <a:rPr lang="en-IN" sz="1300" kern="1200" dirty="0"/>
            <a:t>Victims of traffic accidents need to be quickly taken to the nearest hospital </a:t>
          </a:r>
        </a:p>
        <a:p>
          <a:pPr marL="114300" lvl="1" indent="-114300" algn="l" defTabSz="577850">
            <a:lnSpc>
              <a:spcPct val="90000"/>
            </a:lnSpc>
            <a:spcBef>
              <a:spcPct val="0"/>
            </a:spcBef>
            <a:spcAft>
              <a:spcPct val="15000"/>
            </a:spcAft>
            <a:buChar char="•"/>
          </a:pPr>
          <a:r>
            <a:rPr lang="en-IN" sz="1300" b="0" kern="1200" dirty="0"/>
            <a:t>Any individual hospital can provide timely health services only to accident victims located within a coverage radius of 10 to 12 km around it. The hospital coverage zone can be visualized as a circle with the hospital at the centre and radius as coverage radius, which is set at a distance of 12 km for the purpose of this analysis .</a:t>
          </a:r>
        </a:p>
        <a:p>
          <a:pPr marL="114300" lvl="1" indent="-114300" algn="l" defTabSz="577850">
            <a:lnSpc>
              <a:spcPct val="90000"/>
            </a:lnSpc>
            <a:spcBef>
              <a:spcPct val="0"/>
            </a:spcBef>
            <a:spcAft>
              <a:spcPct val="15000"/>
            </a:spcAft>
            <a:buChar char="•"/>
          </a:pPr>
          <a:r>
            <a:rPr lang="en-IN" sz="1300" b="1" kern="1200" dirty="0"/>
            <a:t>Having a hospital nearby the accident location can be the crucial difference between life and death</a:t>
          </a:r>
          <a:endParaRPr lang="en-IN" sz="1300" b="0" kern="1200" dirty="0"/>
        </a:p>
        <a:p>
          <a:pPr marL="114300" lvl="1" indent="-114300" algn="l" defTabSz="577850">
            <a:lnSpc>
              <a:spcPct val="90000"/>
            </a:lnSpc>
            <a:spcBef>
              <a:spcPct val="0"/>
            </a:spcBef>
            <a:spcAft>
              <a:spcPct val="15000"/>
            </a:spcAft>
            <a:buChar char="•"/>
          </a:pPr>
          <a:r>
            <a:rPr lang="en-IN" sz="1300" b="0" kern="1200" dirty="0"/>
            <a:t>Assuming that Los Angeles city administration wants to open a few new hospitals for catering to traffic collision victims, this analysis aims to identify the optimum locations in order minimize hospital coverage gaps</a:t>
          </a:r>
        </a:p>
      </dsp:txBody>
      <dsp:txXfrm>
        <a:off x="0" y="277821"/>
        <a:ext cx="10515601" cy="1760850"/>
      </dsp:txXfrm>
    </dsp:sp>
    <dsp:sp modelId="{878D6377-9365-4A4B-BC63-B69172CF3681}">
      <dsp:nvSpPr>
        <dsp:cNvPr id="0" name=""/>
        <dsp:cNvSpPr/>
      </dsp:nvSpPr>
      <dsp:spPr>
        <a:xfrm>
          <a:off x="393283" y="85941"/>
          <a:ext cx="736092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11200">
            <a:lnSpc>
              <a:spcPct val="90000"/>
            </a:lnSpc>
            <a:spcBef>
              <a:spcPct val="0"/>
            </a:spcBef>
            <a:spcAft>
              <a:spcPct val="35000"/>
            </a:spcAft>
            <a:buNone/>
          </a:pPr>
          <a:r>
            <a:rPr lang="en-IN" sz="1600" kern="1200" dirty="0"/>
            <a:t>Problem Background</a:t>
          </a:r>
        </a:p>
      </dsp:txBody>
      <dsp:txXfrm>
        <a:off x="412017" y="104675"/>
        <a:ext cx="7323452" cy="346292"/>
      </dsp:txXfrm>
    </dsp:sp>
    <dsp:sp modelId="{688C5F43-D371-49E1-8E05-D173C3B24311}">
      <dsp:nvSpPr>
        <dsp:cNvPr id="0" name=""/>
        <dsp:cNvSpPr/>
      </dsp:nvSpPr>
      <dsp:spPr>
        <a:xfrm>
          <a:off x="0" y="2300752"/>
          <a:ext cx="10515601" cy="11670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70764" rIns="816127" bIns="92456" numCol="1" spcCol="1270" anchor="t" anchorCtr="0">
          <a:noAutofit/>
        </a:bodyPr>
        <a:lstStyle/>
        <a:p>
          <a:pPr marL="114300" lvl="1" indent="-114300" algn="l" defTabSz="577850">
            <a:lnSpc>
              <a:spcPct val="90000"/>
            </a:lnSpc>
            <a:spcBef>
              <a:spcPct val="0"/>
            </a:spcBef>
            <a:spcAft>
              <a:spcPct val="15000"/>
            </a:spcAft>
            <a:buChar char="•"/>
          </a:pPr>
          <a:r>
            <a:rPr lang="en-IN" sz="1300" b="1" kern="1200" dirty="0"/>
            <a:t>Scope</a:t>
          </a:r>
          <a:r>
            <a:rPr lang="en-IN" sz="1300" kern="1200" dirty="0"/>
            <a:t> : Analysis is </a:t>
          </a:r>
          <a:r>
            <a:rPr lang="en-IN" sz="1300" b="1" kern="1200" dirty="0"/>
            <a:t>limited to the city of Los Angeles</a:t>
          </a:r>
        </a:p>
        <a:p>
          <a:pPr marL="114300" lvl="1" indent="-114300" algn="l" defTabSz="577850">
            <a:lnSpc>
              <a:spcPct val="90000"/>
            </a:lnSpc>
            <a:spcBef>
              <a:spcPct val="0"/>
            </a:spcBef>
            <a:spcAft>
              <a:spcPct val="15000"/>
            </a:spcAft>
            <a:buChar char="•"/>
          </a:pPr>
          <a:r>
            <a:rPr lang="en-IN" sz="1300" b="1" kern="1200" dirty="0"/>
            <a:t>Target Audience</a:t>
          </a:r>
          <a:r>
            <a:rPr lang="en-IN" sz="1300" kern="1200" dirty="0"/>
            <a:t>: </a:t>
          </a:r>
          <a:r>
            <a:rPr lang="en-IN" sz="1300" b="1" kern="1200" dirty="0"/>
            <a:t>Local Administration of Los Angeles City and Private Players interested in opening new hospitals in LA</a:t>
          </a:r>
        </a:p>
        <a:p>
          <a:pPr marL="114300" lvl="1" indent="-114300" algn="l" defTabSz="577850">
            <a:lnSpc>
              <a:spcPct val="90000"/>
            </a:lnSpc>
            <a:spcBef>
              <a:spcPct val="0"/>
            </a:spcBef>
            <a:spcAft>
              <a:spcPct val="15000"/>
            </a:spcAft>
            <a:buChar char="•"/>
          </a:pPr>
          <a:r>
            <a:rPr lang="en-IN" sz="1300" b="1" kern="1200" dirty="0"/>
            <a:t>Assumptions</a:t>
          </a:r>
          <a:r>
            <a:rPr lang="en-IN" sz="1300" kern="1200" dirty="0"/>
            <a:t>: Resources like funds, space along with necessary permissions are assumed to be available for opening few new hospitals at proposed locations. It is assumed that future traffic collisions will follow similar pattern as last few years.</a:t>
          </a:r>
        </a:p>
      </dsp:txBody>
      <dsp:txXfrm>
        <a:off x="0" y="2300752"/>
        <a:ext cx="10515601" cy="1167075"/>
      </dsp:txXfrm>
    </dsp:sp>
    <dsp:sp modelId="{09C881CD-C528-4FB7-A60C-994E2CDC8C20}">
      <dsp:nvSpPr>
        <dsp:cNvPr id="0" name=""/>
        <dsp:cNvSpPr/>
      </dsp:nvSpPr>
      <dsp:spPr>
        <a:xfrm>
          <a:off x="393283" y="2108871"/>
          <a:ext cx="736092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11200">
            <a:lnSpc>
              <a:spcPct val="90000"/>
            </a:lnSpc>
            <a:spcBef>
              <a:spcPct val="0"/>
            </a:spcBef>
            <a:spcAft>
              <a:spcPct val="35000"/>
            </a:spcAft>
            <a:buNone/>
          </a:pPr>
          <a:r>
            <a:rPr lang="en-IN" sz="1600" kern="1200" dirty="0"/>
            <a:t>Scope, Target Audience and Assumptions</a:t>
          </a:r>
        </a:p>
      </dsp:txBody>
      <dsp:txXfrm>
        <a:off x="412017" y="2127605"/>
        <a:ext cx="7323452" cy="346292"/>
      </dsp:txXfrm>
    </dsp:sp>
    <dsp:sp modelId="{7D6A2E80-5DD5-4201-B36A-E162F661985B}">
      <dsp:nvSpPr>
        <dsp:cNvPr id="0" name=""/>
        <dsp:cNvSpPr/>
      </dsp:nvSpPr>
      <dsp:spPr>
        <a:xfrm>
          <a:off x="0" y="3729907"/>
          <a:ext cx="10515601" cy="2211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70764" rIns="816127" bIns="92456" numCol="1" spcCol="1270" anchor="t" anchorCtr="0">
          <a:noAutofit/>
        </a:bodyPr>
        <a:lstStyle/>
        <a:p>
          <a:pPr marL="114300" lvl="1" indent="-114300" algn="l" defTabSz="577850">
            <a:lnSpc>
              <a:spcPct val="90000"/>
            </a:lnSpc>
            <a:spcBef>
              <a:spcPct val="0"/>
            </a:spcBef>
            <a:spcAft>
              <a:spcPct val="15000"/>
            </a:spcAft>
            <a:buChar char="•"/>
          </a:pPr>
          <a:r>
            <a:rPr lang="en-IN" sz="1300" b="1" kern="1200" dirty="0"/>
            <a:t>Visualize last few year’s traffic collision history in Los Angeles</a:t>
          </a:r>
        </a:p>
        <a:p>
          <a:pPr marL="228600" lvl="2" indent="-114300" algn="l" defTabSz="577850">
            <a:lnSpc>
              <a:spcPct val="90000"/>
            </a:lnSpc>
            <a:spcBef>
              <a:spcPct val="0"/>
            </a:spcBef>
            <a:spcAft>
              <a:spcPct val="15000"/>
            </a:spcAft>
            <a:buFont typeface="Wingdings" panose="05000000000000000000" pitchFamily="2" charset="2"/>
            <a:buChar char="Ø"/>
          </a:pPr>
          <a:r>
            <a:rPr lang="en-IN" sz="1300" kern="1200" dirty="0"/>
            <a:t>Do the central regions of the city have higher intensity of accidents than the outskirts?</a:t>
          </a:r>
        </a:p>
        <a:p>
          <a:pPr marL="114300" lvl="1" indent="-114300" algn="l" defTabSz="577850">
            <a:lnSpc>
              <a:spcPct val="90000"/>
            </a:lnSpc>
            <a:spcBef>
              <a:spcPct val="0"/>
            </a:spcBef>
            <a:spcAft>
              <a:spcPct val="15000"/>
            </a:spcAft>
            <a:buChar char="•"/>
          </a:pPr>
          <a:r>
            <a:rPr lang="en-IN" sz="1300" b="1" kern="1200" dirty="0"/>
            <a:t>Identify the hospital coverage gaps</a:t>
          </a:r>
        </a:p>
        <a:p>
          <a:pPr marL="228600" lvl="2" indent="-114300" algn="l" defTabSz="577850">
            <a:lnSpc>
              <a:spcPct val="90000"/>
            </a:lnSpc>
            <a:spcBef>
              <a:spcPct val="0"/>
            </a:spcBef>
            <a:spcAft>
              <a:spcPct val="15000"/>
            </a:spcAft>
            <a:buFont typeface="Wingdings" panose="05000000000000000000" pitchFamily="2" charset="2"/>
            <a:buChar char="Ø"/>
          </a:pPr>
          <a:r>
            <a:rPr lang="en-IN" sz="1300" kern="1200" dirty="0"/>
            <a:t>What percentage of recent traffic accidents occurred too far from the nearest hospital (outside hosp. coverage zones)?</a:t>
          </a:r>
        </a:p>
        <a:p>
          <a:pPr marL="114300" lvl="1" indent="-114300" algn="l" defTabSz="577850">
            <a:lnSpc>
              <a:spcPct val="90000"/>
            </a:lnSpc>
            <a:spcBef>
              <a:spcPct val="0"/>
            </a:spcBef>
            <a:spcAft>
              <a:spcPct val="15000"/>
            </a:spcAft>
            <a:buChar char="•"/>
          </a:pPr>
          <a:r>
            <a:rPr lang="en-IN" sz="1300" b="1" kern="1200" dirty="0"/>
            <a:t>Provide policy recommendations to Los Angeles administration</a:t>
          </a:r>
        </a:p>
        <a:p>
          <a:pPr marL="228600" lvl="2" indent="-114300" algn="l" defTabSz="577850">
            <a:lnSpc>
              <a:spcPct val="90000"/>
            </a:lnSpc>
            <a:spcBef>
              <a:spcPct val="0"/>
            </a:spcBef>
            <a:spcAft>
              <a:spcPct val="15000"/>
            </a:spcAft>
            <a:buFont typeface="Wingdings" panose="05000000000000000000" pitchFamily="2" charset="2"/>
            <a:buChar char="Ø"/>
          </a:pPr>
          <a:r>
            <a:rPr lang="en-IN" sz="1300" kern="1200" dirty="0"/>
            <a:t>If the LA city administration can afford to open a few new hospitals, where should they be located in order to minimize the hospital coverage gaps?</a:t>
          </a:r>
        </a:p>
        <a:p>
          <a:pPr marL="228600" lvl="2" indent="-114300" algn="l" defTabSz="577850">
            <a:lnSpc>
              <a:spcPct val="90000"/>
            </a:lnSpc>
            <a:spcBef>
              <a:spcPct val="0"/>
            </a:spcBef>
            <a:spcAft>
              <a:spcPct val="15000"/>
            </a:spcAft>
            <a:buFont typeface="Wingdings" panose="05000000000000000000" pitchFamily="2" charset="2"/>
            <a:buChar char="Ø"/>
          </a:pPr>
          <a:r>
            <a:rPr lang="en-IN" sz="1300" kern="1200" dirty="0"/>
            <a:t>How many hospitals would need to be opened and where for reaching coverage target of (</a:t>
          </a:r>
          <a:r>
            <a:rPr lang="en-IN" sz="1300" kern="1200" dirty="0" err="1"/>
            <a:t>i</a:t>
          </a:r>
          <a:r>
            <a:rPr lang="en-IN" sz="1300" kern="1200" dirty="0"/>
            <a:t>)85%? and (ii)90%?</a:t>
          </a:r>
        </a:p>
        <a:p>
          <a:pPr marL="228600" lvl="2" indent="-114300" algn="l" defTabSz="577850">
            <a:lnSpc>
              <a:spcPct val="90000"/>
            </a:lnSpc>
            <a:spcBef>
              <a:spcPct val="0"/>
            </a:spcBef>
            <a:spcAft>
              <a:spcPct val="15000"/>
            </a:spcAft>
            <a:buFont typeface="Wingdings" panose="05000000000000000000" pitchFamily="2" charset="2"/>
            <a:buChar char="Ø"/>
          </a:pPr>
          <a:r>
            <a:rPr lang="en-IN" sz="1300" kern="1200" dirty="0"/>
            <a:t>If the administration has resources to open 3 new hospitals, what coverage level can be achieved?</a:t>
          </a:r>
        </a:p>
      </dsp:txBody>
      <dsp:txXfrm>
        <a:off x="0" y="3729907"/>
        <a:ext cx="10515601" cy="2211300"/>
      </dsp:txXfrm>
    </dsp:sp>
    <dsp:sp modelId="{4BB84082-2462-4346-917B-5F2ED2AD78DD}">
      <dsp:nvSpPr>
        <dsp:cNvPr id="0" name=""/>
        <dsp:cNvSpPr/>
      </dsp:nvSpPr>
      <dsp:spPr>
        <a:xfrm>
          <a:off x="393283" y="3538027"/>
          <a:ext cx="736092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11200">
            <a:lnSpc>
              <a:spcPct val="90000"/>
            </a:lnSpc>
            <a:spcBef>
              <a:spcPct val="0"/>
            </a:spcBef>
            <a:spcAft>
              <a:spcPct val="35000"/>
            </a:spcAft>
            <a:buNone/>
          </a:pPr>
          <a:r>
            <a:rPr lang="en-IN" sz="1600" kern="1200" dirty="0"/>
            <a:t>Objective</a:t>
          </a:r>
        </a:p>
      </dsp:txBody>
      <dsp:txXfrm>
        <a:off x="412017" y="3556761"/>
        <a:ext cx="7323452"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0ACA46-EF7D-4791-9395-C58CCA71F395}">
      <dsp:nvSpPr>
        <dsp:cNvPr id="0" name=""/>
        <dsp:cNvSpPr/>
      </dsp:nvSpPr>
      <dsp:spPr>
        <a:xfrm>
          <a:off x="0" y="1830478"/>
          <a:ext cx="1419225" cy="10910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Visualize hospital locations and collision intensity</a:t>
          </a:r>
        </a:p>
      </dsp:txBody>
      <dsp:txXfrm>
        <a:off x="31955" y="1862433"/>
        <a:ext cx="1355315" cy="1027119"/>
      </dsp:txXfrm>
    </dsp:sp>
    <dsp:sp modelId="{27D11E98-809A-4CFF-8CF3-EED44C2404C8}">
      <dsp:nvSpPr>
        <dsp:cNvPr id="0" name=""/>
        <dsp:cNvSpPr/>
      </dsp:nvSpPr>
      <dsp:spPr>
        <a:xfrm>
          <a:off x="1561147" y="2200009"/>
          <a:ext cx="300875" cy="3519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1561147" y="2270402"/>
        <a:ext cx="210613" cy="211181"/>
      </dsp:txXfrm>
    </dsp:sp>
    <dsp:sp modelId="{4C140A88-9B40-42E0-93D0-C693FB17C066}">
      <dsp:nvSpPr>
        <dsp:cNvPr id="0" name=""/>
        <dsp:cNvSpPr/>
      </dsp:nvSpPr>
      <dsp:spPr>
        <a:xfrm>
          <a:off x="1986915" y="1830478"/>
          <a:ext cx="1419225" cy="10910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Visualize the hospital coverage circles</a:t>
          </a:r>
        </a:p>
      </dsp:txBody>
      <dsp:txXfrm>
        <a:off x="2018870" y="1862433"/>
        <a:ext cx="1355315" cy="1027119"/>
      </dsp:txXfrm>
    </dsp:sp>
    <dsp:sp modelId="{3E164899-67A9-4926-84A7-9E9CA16DC1F8}">
      <dsp:nvSpPr>
        <dsp:cNvPr id="0" name=""/>
        <dsp:cNvSpPr/>
      </dsp:nvSpPr>
      <dsp:spPr>
        <a:xfrm>
          <a:off x="3548062" y="2200009"/>
          <a:ext cx="300875" cy="3519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3548062" y="2270402"/>
        <a:ext cx="210613" cy="211181"/>
      </dsp:txXfrm>
    </dsp:sp>
    <dsp:sp modelId="{2E381369-C1DF-47E9-98B7-BF4287FB00ED}">
      <dsp:nvSpPr>
        <dsp:cNvPr id="0" name=""/>
        <dsp:cNvSpPr/>
      </dsp:nvSpPr>
      <dsp:spPr>
        <a:xfrm>
          <a:off x="3973830" y="1830478"/>
          <a:ext cx="1419225" cy="10910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Visualize existing coverage gaps and quantify them</a:t>
          </a:r>
        </a:p>
      </dsp:txBody>
      <dsp:txXfrm>
        <a:off x="4005785" y="1862433"/>
        <a:ext cx="1355315" cy="1027119"/>
      </dsp:txXfrm>
    </dsp:sp>
    <dsp:sp modelId="{2D45EBE0-57A8-4BAA-8987-EA690C07515C}">
      <dsp:nvSpPr>
        <dsp:cNvPr id="0" name=""/>
        <dsp:cNvSpPr/>
      </dsp:nvSpPr>
      <dsp:spPr>
        <a:xfrm>
          <a:off x="5534977" y="2200009"/>
          <a:ext cx="300875" cy="3519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5534977" y="2270402"/>
        <a:ext cx="210613" cy="211181"/>
      </dsp:txXfrm>
    </dsp:sp>
    <dsp:sp modelId="{64093438-D9DF-4F15-B773-0E16C2E91920}">
      <dsp:nvSpPr>
        <dsp:cNvPr id="0" name=""/>
        <dsp:cNvSpPr/>
      </dsp:nvSpPr>
      <dsp:spPr>
        <a:xfrm>
          <a:off x="5960744" y="1830478"/>
          <a:ext cx="1419225" cy="10910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Use visual inspection to propose the locations of new hospitals</a:t>
          </a:r>
        </a:p>
      </dsp:txBody>
      <dsp:txXfrm>
        <a:off x="5992699" y="1862433"/>
        <a:ext cx="1355315" cy="1027119"/>
      </dsp:txXfrm>
    </dsp:sp>
    <dsp:sp modelId="{40E46112-2F1A-48B1-9FB6-825A2B6D7A9B}">
      <dsp:nvSpPr>
        <dsp:cNvPr id="0" name=""/>
        <dsp:cNvSpPr/>
      </dsp:nvSpPr>
      <dsp:spPr>
        <a:xfrm>
          <a:off x="7521892" y="2200009"/>
          <a:ext cx="300875" cy="3519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7521892" y="2270402"/>
        <a:ext cx="210613" cy="211181"/>
      </dsp:txXfrm>
    </dsp:sp>
    <dsp:sp modelId="{4BB94F0D-48D2-4782-B05E-A0FE95E40434}">
      <dsp:nvSpPr>
        <dsp:cNvPr id="0" name=""/>
        <dsp:cNvSpPr/>
      </dsp:nvSpPr>
      <dsp:spPr>
        <a:xfrm>
          <a:off x="7947660" y="1830478"/>
          <a:ext cx="1419225" cy="10910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Visualize the new coverage gaps and quantify them</a:t>
          </a:r>
        </a:p>
      </dsp:txBody>
      <dsp:txXfrm>
        <a:off x="7979615" y="1862433"/>
        <a:ext cx="1355315" cy="1027119"/>
      </dsp:txXfrm>
    </dsp:sp>
    <dsp:sp modelId="{9B896EAF-2ABE-42BC-B640-DFDE1A4E2DDB}">
      <dsp:nvSpPr>
        <dsp:cNvPr id="0" name=""/>
        <dsp:cNvSpPr/>
      </dsp:nvSpPr>
      <dsp:spPr>
        <a:xfrm>
          <a:off x="9508807" y="2200009"/>
          <a:ext cx="300875" cy="3519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9508807" y="2270402"/>
        <a:ext cx="210613" cy="211181"/>
      </dsp:txXfrm>
    </dsp:sp>
    <dsp:sp modelId="{ECF5671C-FC89-4709-92A0-03C3561F539F}">
      <dsp:nvSpPr>
        <dsp:cNvPr id="0" name=""/>
        <dsp:cNvSpPr/>
      </dsp:nvSpPr>
      <dsp:spPr>
        <a:xfrm>
          <a:off x="9934575" y="1830478"/>
          <a:ext cx="1419225" cy="10910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Provide recommendations</a:t>
          </a:r>
        </a:p>
      </dsp:txBody>
      <dsp:txXfrm>
        <a:off x="9966530" y="1862433"/>
        <a:ext cx="1355315" cy="10271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348612-C556-4989-B9B2-5883852D788F}">
      <dsp:nvSpPr>
        <dsp:cNvPr id="0" name=""/>
        <dsp:cNvSpPr/>
      </dsp:nvSpPr>
      <dsp:spPr>
        <a:xfrm>
          <a:off x="0" y="1723"/>
          <a:ext cx="10515600" cy="392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1" kern="1200" dirty="0"/>
            <a:t>If the target is to </a:t>
          </a:r>
          <a:r>
            <a:rPr lang="en-IN" sz="1700" b="1" kern="1200" dirty="0">
              <a:solidFill>
                <a:prstClr val="white"/>
              </a:solidFill>
              <a:latin typeface="Calibri" panose="020F0502020204030204"/>
              <a:ea typeface="+mn-ea"/>
              <a:cs typeface="+mn-cs"/>
            </a:rPr>
            <a:t>achieve</a:t>
          </a:r>
          <a:r>
            <a:rPr lang="en-IN" sz="1700" b="1" kern="1200" dirty="0"/>
            <a:t> 85% coverage:</a:t>
          </a:r>
        </a:p>
      </dsp:txBody>
      <dsp:txXfrm>
        <a:off x="19166" y="20889"/>
        <a:ext cx="10477268" cy="354293"/>
      </dsp:txXfrm>
    </dsp:sp>
    <dsp:sp modelId="{898FB931-2756-4A7E-8EEB-176B9BE23D8D}">
      <dsp:nvSpPr>
        <dsp:cNvPr id="0" name=""/>
        <dsp:cNvSpPr/>
      </dsp:nvSpPr>
      <dsp:spPr>
        <a:xfrm>
          <a:off x="0" y="394348"/>
          <a:ext cx="10515600" cy="1609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17780" rIns="99568" bIns="17780" numCol="1" spcCol="1270" anchor="t" anchorCtr="0">
          <a:noAutofit/>
        </a:bodyPr>
        <a:lstStyle/>
        <a:p>
          <a:pPr marL="114300" lvl="1" indent="-114300" algn="l" defTabSz="622300">
            <a:lnSpc>
              <a:spcPct val="150000"/>
            </a:lnSpc>
            <a:spcBef>
              <a:spcPct val="0"/>
            </a:spcBef>
            <a:spcAft>
              <a:spcPct val="20000"/>
            </a:spcAft>
            <a:buChar char="•"/>
          </a:pPr>
          <a:r>
            <a:rPr lang="en-IN" sz="1400" b="1" kern="1200" dirty="0"/>
            <a:t>Building Proposed Hospital No. 1 is enough </a:t>
          </a:r>
          <a:r>
            <a:rPr lang="en-IN" sz="1400" kern="1200" dirty="0"/>
            <a:t>to surpass the 85% coverage target</a:t>
          </a:r>
        </a:p>
        <a:p>
          <a:pPr marL="114300" lvl="1" indent="-114300" algn="l" defTabSz="622300">
            <a:lnSpc>
              <a:spcPct val="150000"/>
            </a:lnSpc>
            <a:spcBef>
              <a:spcPct val="0"/>
            </a:spcBef>
            <a:spcAft>
              <a:spcPct val="20000"/>
            </a:spcAft>
            <a:buChar char="•"/>
          </a:pPr>
          <a:r>
            <a:rPr lang="en-IN" sz="1400" kern="1200" dirty="0"/>
            <a:t>It can be built preferably through private players with city administration role limited to ensuring availability of space and permissions</a:t>
          </a:r>
        </a:p>
        <a:p>
          <a:pPr marL="114300" lvl="1" indent="-114300" algn="l" defTabSz="622300">
            <a:lnSpc>
              <a:spcPct val="150000"/>
            </a:lnSpc>
            <a:spcBef>
              <a:spcPct val="0"/>
            </a:spcBef>
            <a:spcAft>
              <a:spcPct val="20000"/>
            </a:spcAft>
            <a:buChar char="•"/>
          </a:pPr>
          <a:r>
            <a:rPr lang="en-IN" sz="1400" kern="1200" dirty="0"/>
            <a:t>In case private funding cannot be secured, local administration resources should be prioritized for this hospital</a:t>
          </a:r>
        </a:p>
        <a:p>
          <a:pPr marL="114300" lvl="1" indent="-114300" algn="l" defTabSz="622300">
            <a:lnSpc>
              <a:spcPct val="150000"/>
            </a:lnSpc>
            <a:spcBef>
              <a:spcPct val="0"/>
            </a:spcBef>
            <a:spcAft>
              <a:spcPct val="20000"/>
            </a:spcAft>
            <a:buChar char="•"/>
          </a:pPr>
          <a:r>
            <a:rPr lang="en-IN" sz="1400" kern="1200" dirty="0"/>
            <a:t>Proposed Hospital No. 1 can be full scale hospital catering to all basic health needs of nearby residents</a:t>
          </a:r>
        </a:p>
        <a:p>
          <a:pPr marL="57150" lvl="1" indent="-57150" algn="l" defTabSz="177800">
            <a:lnSpc>
              <a:spcPct val="150000"/>
            </a:lnSpc>
            <a:spcBef>
              <a:spcPct val="0"/>
            </a:spcBef>
            <a:spcAft>
              <a:spcPct val="20000"/>
            </a:spcAft>
            <a:buChar char="•"/>
          </a:pPr>
          <a:endParaRPr lang="en-IN" sz="400" kern="1200" dirty="0"/>
        </a:p>
        <a:p>
          <a:pPr marL="114300" lvl="1" indent="-114300" algn="l" defTabSz="622300">
            <a:lnSpc>
              <a:spcPct val="90000"/>
            </a:lnSpc>
            <a:spcBef>
              <a:spcPct val="0"/>
            </a:spcBef>
            <a:spcAft>
              <a:spcPct val="20000"/>
            </a:spcAft>
            <a:buChar char="•"/>
          </a:pPr>
          <a:endParaRPr lang="en-IN" sz="1400" kern="1200" dirty="0"/>
        </a:p>
      </dsp:txBody>
      <dsp:txXfrm>
        <a:off x="0" y="394348"/>
        <a:ext cx="10515600" cy="1609423"/>
      </dsp:txXfrm>
    </dsp:sp>
    <dsp:sp modelId="{BC551CB2-6DA0-4167-BF1B-44CC469F2DA9}">
      <dsp:nvSpPr>
        <dsp:cNvPr id="0" name=""/>
        <dsp:cNvSpPr/>
      </dsp:nvSpPr>
      <dsp:spPr>
        <a:xfrm>
          <a:off x="0" y="2003772"/>
          <a:ext cx="10515600" cy="392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1" kern="1200" dirty="0"/>
            <a:t>If the target is to achieve 90% coverage:</a:t>
          </a:r>
        </a:p>
      </dsp:txBody>
      <dsp:txXfrm>
        <a:off x="19166" y="2022938"/>
        <a:ext cx="10477268" cy="354293"/>
      </dsp:txXfrm>
    </dsp:sp>
    <dsp:sp modelId="{1ECC14DF-2550-49A9-B738-4D21A17D4F23}">
      <dsp:nvSpPr>
        <dsp:cNvPr id="0" name=""/>
        <dsp:cNvSpPr/>
      </dsp:nvSpPr>
      <dsp:spPr>
        <a:xfrm>
          <a:off x="0" y="2396398"/>
          <a:ext cx="10515600" cy="1207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17780" rIns="99568" bIns="17780" numCol="1" spcCol="1270" anchor="t" anchorCtr="0">
          <a:noAutofit/>
        </a:bodyPr>
        <a:lstStyle/>
        <a:p>
          <a:pPr marL="114300" lvl="1" indent="-114300" algn="l" defTabSz="622300">
            <a:lnSpc>
              <a:spcPct val="150000"/>
            </a:lnSpc>
            <a:spcBef>
              <a:spcPct val="0"/>
            </a:spcBef>
            <a:spcAft>
              <a:spcPct val="20000"/>
            </a:spcAft>
            <a:buChar char="•"/>
          </a:pPr>
          <a:r>
            <a:rPr lang="en-IN" sz="1400" kern="1200" dirty="0"/>
            <a:t> </a:t>
          </a:r>
          <a:r>
            <a:rPr lang="en-IN" sz="1400" b="1" kern="1200" dirty="0"/>
            <a:t>Build Proposed Hospital No. 1 and Proposed Hospital No. 2</a:t>
          </a:r>
          <a:r>
            <a:rPr lang="en-IN" sz="1400" kern="1200" dirty="0"/>
            <a:t>, preferably funded and operated by private players</a:t>
          </a:r>
        </a:p>
        <a:p>
          <a:pPr marL="114300" lvl="1" indent="-114300" algn="l" defTabSz="622300">
            <a:lnSpc>
              <a:spcPct val="150000"/>
            </a:lnSpc>
            <a:spcBef>
              <a:spcPct val="0"/>
            </a:spcBef>
            <a:spcAft>
              <a:spcPct val="20000"/>
            </a:spcAft>
            <a:buChar char="•"/>
          </a:pPr>
          <a:r>
            <a:rPr lang="en-IN" sz="1400" kern="1200" dirty="0"/>
            <a:t>Both these can be full scale hospitals catering to all basic health needs of nearby residents</a:t>
          </a:r>
        </a:p>
        <a:p>
          <a:pPr marL="114300" lvl="1" indent="-114300" algn="l" defTabSz="622300">
            <a:lnSpc>
              <a:spcPct val="150000"/>
            </a:lnSpc>
            <a:spcBef>
              <a:spcPct val="0"/>
            </a:spcBef>
            <a:spcAft>
              <a:spcPct val="20000"/>
            </a:spcAft>
            <a:buChar char="•"/>
          </a:pPr>
          <a:r>
            <a:rPr lang="en-IN" sz="1400" kern="1200" dirty="0"/>
            <a:t>In case private funding cannot be secured, local administration resources should be prioritized for proposed No. 1, then No. 2</a:t>
          </a:r>
        </a:p>
        <a:p>
          <a:pPr marL="57150" lvl="1" indent="-57150" algn="l" defTabSz="177800">
            <a:lnSpc>
              <a:spcPct val="150000"/>
            </a:lnSpc>
            <a:spcBef>
              <a:spcPct val="0"/>
            </a:spcBef>
            <a:spcAft>
              <a:spcPct val="20000"/>
            </a:spcAft>
            <a:buChar char="•"/>
          </a:pPr>
          <a:endParaRPr lang="en-IN" sz="400" kern="1200" dirty="0"/>
        </a:p>
        <a:p>
          <a:pPr marL="57150" lvl="1" indent="-57150" algn="l" defTabSz="177800">
            <a:lnSpc>
              <a:spcPct val="150000"/>
            </a:lnSpc>
            <a:spcBef>
              <a:spcPct val="0"/>
            </a:spcBef>
            <a:spcAft>
              <a:spcPct val="20000"/>
            </a:spcAft>
            <a:buChar char="•"/>
          </a:pPr>
          <a:endParaRPr lang="en-IN" sz="400" kern="1200" dirty="0"/>
        </a:p>
      </dsp:txBody>
      <dsp:txXfrm>
        <a:off x="0" y="2396398"/>
        <a:ext cx="10515600" cy="1207067"/>
      </dsp:txXfrm>
    </dsp:sp>
    <dsp:sp modelId="{9693E039-4741-4F50-8EA1-B1516C2F22F2}">
      <dsp:nvSpPr>
        <dsp:cNvPr id="0" name=""/>
        <dsp:cNvSpPr/>
      </dsp:nvSpPr>
      <dsp:spPr>
        <a:xfrm>
          <a:off x="0" y="3603465"/>
          <a:ext cx="10515600" cy="3624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1" kern="1200" dirty="0"/>
            <a:t>If 3 new hospitals can be built:</a:t>
          </a:r>
        </a:p>
      </dsp:txBody>
      <dsp:txXfrm>
        <a:off x="17693" y="3621158"/>
        <a:ext cx="10480214" cy="327062"/>
      </dsp:txXfrm>
    </dsp:sp>
    <dsp:sp modelId="{30A38192-BC75-4904-B613-7E2C8E5290A1}">
      <dsp:nvSpPr>
        <dsp:cNvPr id="0" name=""/>
        <dsp:cNvSpPr/>
      </dsp:nvSpPr>
      <dsp:spPr>
        <a:xfrm>
          <a:off x="0" y="3965914"/>
          <a:ext cx="10515600" cy="1280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17780" rIns="99568" bIns="17780" numCol="1" spcCol="1270" anchor="t" anchorCtr="0">
          <a:noAutofit/>
        </a:bodyPr>
        <a:lstStyle/>
        <a:p>
          <a:pPr marL="114300" lvl="1" indent="-114300" algn="l" defTabSz="622300">
            <a:lnSpc>
              <a:spcPct val="150000"/>
            </a:lnSpc>
            <a:spcBef>
              <a:spcPct val="0"/>
            </a:spcBef>
            <a:spcAft>
              <a:spcPct val="20000"/>
            </a:spcAft>
            <a:buChar char="•"/>
          </a:pPr>
          <a:r>
            <a:rPr lang="en-IN" sz="1400" b="1" kern="1200" dirty="0"/>
            <a:t>Coverage level of 93.24 % can be achieved with 3 new hospitals</a:t>
          </a:r>
        </a:p>
        <a:p>
          <a:pPr marL="114300" lvl="1" indent="-114300" algn="l" defTabSz="622300">
            <a:lnSpc>
              <a:spcPct val="150000"/>
            </a:lnSpc>
            <a:spcBef>
              <a:spcPct val="0"/>
            </a:spcBef>
            <a:spcAft>
              <a:spcPct val="20000"/>
            </a:spcAft>
            <a:buChar char="•"/>
          </a:pPr>
          <a:r>
            <a:rPr lang="en-IN" sz="1400" kern="1200" dirty="0"/>
            <a:t>Proposed Hospitals No. 1 and 2 can be full scale hospitals, built preferably through private players</a:t>
          </a:r>
        </a:p>
        <a:p>
          <a:pPr marL="114300" lvl="1" indent="-114300" algn="l" defTabSz="622300">
            <a:lnSpc>
              <a:spcPct val="150000"/>
            </a:lnSpc>
            <a:spcBef>
              <a:spcPct val="0"/>
            </a:spcBef>
            <a:spcAft>
              <a:spcPct val="20000"/>
            </a:spcAft>
            <a:buChar char="•"/>
          </a:pPr>
          <a:r>
            <a:rPr lang="en-IN" sz="1400" kern="1200" dirty="0"/>
            <a:t>Proposed Hospital No. 3 can be smaller scale and may need to be built through public-private partnership or fully public owned</a:t>
          </a:r>
        </a:p>
        <a:p>
          <a:pPr marL="114300" lvl="1" indent="-114300" algn="l" defTabSz="622300">
            <a:lnSpc>
              <a:spcPct val="150000"/>
            </a:lnSpc>
            <a:spcBef>
              <a:spcPct val="0"/>
            </a:spcBef>
            <a:spcAft>
              <a:spcPct val="20000"/>
            </a:spcAft>
            <a:buChar char="•"/>
          </a:pPr>
          <a:r>
            <a:rPr lang="en-IN" sz="1400" kern="1200" dirty="0"/>
            <a:t>In case private funding cannot be secured, local administration resources should be prioritized according to the hospital number</a:t>
          </a:r>
        </a:p>
      </dsp:txBody>
      <dsp:txXfrm>
        <a:off x="0" y="3965914"/>
        <a:ext cx="10515600" cy="1280223"/>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16B70-1300-4C99-A34D-8049394ACDE9}" type="datetimeFigureOut">
              <a:rPr lang="en-IN" smtClean="0"/>
              <a:t>07-05-2020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207192-7EF0-480A-B9B5-BA419D2A1781}" type="slidenum">
              <a:rPr lang="en-IN" smtClean="0"/>
              <a:t>‹#›</a:t>
            </a:fld>
            <a:endParaRPr lang="en-IN"/>
          </a:p>
        </p:txBody>
      </p:sp>
    </p:spTree>
    <p:extLst>
      <p:ext uri="{BB962C8B-B14F-4D97-AF65-F5344CB8AC3E}">
        <p14:creationId xmlns:p14="http://schemas.microsoft.com/office/powerpoint/2010/main" val="4174136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B01D-9499-4AB1-AE4C-D0175E43F1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0D85BD0-92EC-4A59-BB95-AD056918D8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641066-7396-499A-9E21-E2C6A069A676}"/>
              </a:ext>
            </a:extLst>
          </p:cNvPr>
          <p:cNvSpPr>
            <a:spLocks noGrp="1"/>
          </p:cNvSpPr>
          <p:nvPr>
            <p:ph type="dt" sz="half" idx="10"/>
          </p:nvPr>
        </p:nvSpPr>
        <p:spPr/>
        <p:txBody>
          <a:bodyPr/>
          <a:lstStyle/>
          <a:p>
            <a:fld id="{308B520D-3BC7-4B6B-B44E-321573362A6E}" type="datetime1">
              <a:rPr lang="en-IN" smtClean="0"/>
              <a:t>07-05-2020</a:t>
            </a:fld>
            <a:endParaRPr lang="en-IN"/>
          </a:p>
        </p:txBody>
      </p:sp>
      <p:sp>
        <p:nvSpPr>
          <p:cNvPr id="5" name="Footer Placeholder 4">
            <a:extLst>
              <a:ext uri="{FF2B5EF4-FFF2-40B4-BE49-F238E27FC236}">
                <a16:creationId xmlns:a16="http://schemas.microsoft.com/office/drawing/2014/main" id="{4595D0F8-ED04-4178-914F-C5AE4C1E6D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7E6AD6-3304-4A2A-B631-9FD390F0E4F3}"/>
              </a:ext>
            </a:extLst>
          </p:cNvPr>
          <p:cNvSpPr>
            <a:spLocks noGrp="1"/>
          </p:cNvSpPr>
          <p:nvPr>
            <p:ph type="sldNum" sz="quarter" idx="12"/>
          </p:nvPr>
        </p:nvSpPr>
        <p:spPr/>
        <p:txBody>
          <a:bodyPr/>
          <a:lstStyle/>
          <a:p>
            <a:fld id="{0252BDE4-267E-408A-8E9B-97A99B817732}" type="slidenum">
              <a:rPr lang="en-IN" smtClean="0"/>
              <a:t>‹#›</a:t>
            </a:fld>
            <a:endParaRPr lang="en-IN"/>
          </a:p>
        </p:txBody>
      </p:sp>
    </p:spTree>
    <p:extLst>
      <p:ext uri="{BB962C8B-B14F-4D97-AF65-F5344CB8AC3E}">
        <p14:creationId xmlns:p14="http://schemas.microsoft.com/office/powerpoint/2010/main" val="2968638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DCD41-3BB7-45B0-9E85-9C418BF00F1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AA45D-8BBD-4231-834F-DBE340E229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F67565-FE2C-4D84-925F-C69D6080F584}"/>
              </a:ext>
            </a:extLst>
          </p:cNvPr>
          <p:cNvSpPr>
            <a:spLocks noGrp="1"/>
          </p:cNvSpPr>
          <p:nvPr>
            <p:ph type="dt" sz="half" idx="10"/>
          </p:nvPr>
        </p:nvSpPr>
        <p:spPr/>
        <p:txBody>
          <a:bodyPr/>
          <a:lstStyle/>
          <a:p>
            <a:fld id="{33F0E556-1466-482A-973C-F56A3CD98243}" type="datetime1">
              <a:rPr lang="en-IN" smtClean="0"/>
              <a:t>07-05-2020</a:t>
            </a:fld>
            <a:endParaRPr lang="en-IN"/>
          </a:p>
        </p:txBody>
      </p:sp>
      <p:sp>
        <p:nvSpPr>
          <p:cNvPr id="5" name="Footer Placeholder 4">
            <a:extLst>
              <a:ext uri="{FF2B5EF4-FFF2-40B4-BE49-F238E27FC236}">
                <a16:creationId xmlns:a16="http://schemas.microsoft.com/office/drawing/2014/main" id="{6E4A1AA7-192A-4FB4-BF8E-E833ADD974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5E0759-67AA-4B85-891C-CBC1ED86956A}"/>
              </a:ext>
            </a:extLst>
          </p:cNvPr>
          <p:cNvSpPr>
            <a:spLocks noGrp="1"/>
          </p:cNvSpPr>
          <p:nvPr>
            <p:ph type="sldNum" sz="quarter" idx="12"/>
          </p:nvPr>
        </p:nvSpPr>
        <p:spPr/>
        <p:txBody>
          <a:bodyPr/>
          <a:lstStyle/>
          <a:p>
            <a:fld id="{0252BDE4-267E-408A-8E9B-97A99B817732}" type="slidenum">
              <a:rPr lang="en-IN" smtClean="0"/>
              <a:t>‹#›</a:t>
            </a:fld>
            <a:endParaRPr lang="en-IN"/>
          </a:p>
        </p:txBody>
      </p:sp>
    </p:spTree>
    <p:extLst>
      <p:ext uri="{BB962C8B-B14F-4D97-AF65-F5344CB8AC3E}">
        <p14:creationId xmlns:p14="http://schemas.microsoft.com/office/powerpoint/2010/main" val="3282832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D10F96-36FD-43C1-8BCF-A70E91D201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05A627-917F-4C7B-88A9-938C7733B0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39D1BC-9BE3-4EE7-8C2C-4D65B9BB5256}"/>
              </a:ext>
            </a:extLst>
          </p:cNvPr>
          <p:cNvSpPr>
            <a:spLocks noGrp="1"/>
          </p:cNvSpPr>
          <p:nvPr>
            <p:ph type="dt" sz="half" idx="10"/>
          </p:nvPr>
        </p:nvSpPr>
        <p:spPr/>
        <p:txBody>
          <a:bodyPr/>
          <a:lstStyle/>
          <a:p>
            <a:fld id="{E455F67A-06C8-4D2A-98F2-4DAE58A9F27E}" type="datetime1">
              <a:rPr lang="en-IN" smtClean="0"/>
              <a:t>07-05-2020</a:t>
            </a:fld>
            <a:endParaRPr lang="en-IN"/>
          </a:p>
        </p:txBody>
      </p:sp>
      <p:sp>
        <p:nvSpPr>
          <p:cNvPr id="5" name="Footer Placeholder 4">
            <a:extLst>
              <a:ext uri="{FF2B5EF4-FFF2-40B4-BE49-F238E27FC236}">
                <a16:creationId xmlns:a16="http://schemas.microsoft.com/office/drawing/2014/main" id="{457BE759-00D4-4CAB-BB9B-A440151A23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7AA213-1D3D-4428-AAE5-FD9EA7F71E1D}"/>
              </a:ext>
            </a:extLst>
          </p:cNvPr>
          <p:cNvSpPr>
            <a:spLocks noGrp="1"/>
          </p:cNvSpPr>
          <p:nvPr>
            <p:ph type="sldNum" sz="quarter" idx="12"/>
          </p:nvPr>
        </p:nvSpPr>
        <p:spPr/>
        <p:txBody>
          <a:bodyPr/>
          <a:lstStyle/>
          <a:p>
            <a:fld id="{0252BDE4-267E-408A-8E9B-97A99B817732}" type="slidenum">
              <a:rPr lang="en-IN" smtClean="0"/>
              <a:t>‹#›</a:t>
            </a:fld>
            <a:endParaRPr lang="en-IN"/>
          </a:p>
        </p:txBody>
      </p:sp>
    </p:spTree>
    <p:extLst>
      <p:ext uri="{BB962C8B-B14F-4D97-AF65-F5344CB8AC3E}">
        <p14:creationId xmlns:p14="http://schemas.microsoft.com/office/powerpoint/2010/main" val="2051425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09FB-7332-4894-AC1C-F4738672F4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03DA8B-7233-4BD7-845F-D5F1DE770F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FB3B6D-F2B5-478E-AD92-B261DE3A02AF}"/>
              </a:ext>
            </a:extLst>
          </p:cNvPr>
          <p:cNvSpPr>
            <a:spLocks noGrp="1"/>
          </p:cNvSpPr>
          <p:nvPr>
            <p:ph type="dt" sz="half" idx="10"/>
          </p:nvPr>
        </p:nvSpPr>
        <p:spPr/>
        <p:txBody>
          <a:bodyPr/>
          <a:lstStyle/>
          <a:p>
            <a:fld id="{C883236B-933C-4275-A24A-BA1F66164796}" type="datetime1">
              <a:rPr lang="en-IN" smtClean="0"/>
              <a:t>07-05-2020</a:t>
            </a:fld>
            <a:endParaRPr lang="en-IN"/>
          </a:p>
        </p:txBody>
      </p:sp>
      <p:sp>
        <p:nvSpPr>
          <p:cNvPr id="5" name="Footer Placeholder 4">
            <a:extLst>
              <a:ext uri="{FF2B5EF4-FFF2-40B4-BE49-F238E27FC236}">
                <a16:creationId xmlns:a16="http://schemas.microsoft.com/office/drawing/2014/main" id="{1B0742AF-C163-42F7-9537-EFB2099CAE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AAF5E4-FEB6-4EC8-861A-433DC8779F1C}"/>
              </a:ext>
            </a:extLst>
          </p:cNvPr>
          <p:cNvSpPr>
            <a:spLocks noGrp="1"/>
          </p:cNvSpPr>
          <p:nvPr>
            <p:ph type="sldNum" sz="quarter" idx="12"/>
          </p:nvPr>
        </p:nvSpPr>
        <p:spPr/>
        <p:txBody>
          <a:bodyPr/>
          <a:lstStyle/>
          <a:p>
            <a:fld id="{0252BDE4-267E-408A-8E9B-97A99B817732}" type="slidenum">
              <a:rPr lang="en-IN" smtClean="0"/>
              <a:t>‹#›</a:t>
            </a:fld>
            <a:endParaRPr lang="en-IN"/>
          </a:p>
        </p:txBody>
      </p:sp>
    </p:spTree>
    <p:extLst>
      <p:ext uri="{BB962C8B-B14F-4D97-AF65-F5344CB8AC3E}">
        <p14:creationId xmlns:p14="http://schemas.microsoft.com/office/powerpoint/2010/main" val="3232744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E4CB3-CAD3-4846-AED5-ADF853FFEE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9D8F263-6848-4AFD-BAC5-688971D6B9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6963A7-E1E1-485E-83E9-A38AA9DC078E}"/>
              </a:ext>
            </a:extLst>
          </p:cNvPr>
          <p:cNvSpPr>
            <a:spLocks noGrp="1"/>
          </p:cNvSpPr>
          <p:nvPr>
            <p:ph type="dt" sz="half" idx="10"/>
          </p:nvPr>
        </p:nvSpPr>
        <p:spPr/>
        <p:txBody>
          <a:bodyPr/>
          <a:lstStyle/>
          <a:p>
            <a:fld id="{B4B71193-BE04-4BB9-BB2A-D179DE27D3F3}" type="datetime1">
              <a:rPr lang="en-IN" smtClean="0"/>
              <a:t>07-05-2020</a:t>
            </a:fld>
            <a:endParaRPr lang="en-IN"/>
          </a:p>
        </p:txBody>
      </p:sp>
      <p:sp>
        <p:nvSpPr>
          <p:cNvPr id="5" name="Footer Placeholder 4">
            <a:extLst>
              <a:ext uri="{FF2B5EF4-FFF2-40B4-BE49-F238E27FC236}">
                <a16:creationId xmlns:a16="http://schemas.microsoft.com/office/drawing/2014/main" id="{D8C8553E-139B-4D06-840F-CA1478F306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F93350-6EB2-475C-B2B5-F1528EBF0461}"/>
              </a:ext>
            </a:extLst>
          </p:cNvPr>
          <p:cNvSpPr>
            <a:spLocks noGrp="1"/>
          </p:cNvSpPr>
          <p:nvPr>
            <p:ph type="sldNum" sz="quarter" idx="12"/>
          </p:nvPr>
        </p:nvSpPr>
        <p:spPr/>
        <p:txBody>
          <a:bodyPr/>
          <a:lstStyle/>
          <a:p>
            <a:fld id="{0252BDE4-267E-408A-8E9B-97A99B817732}" type="slidenum">
              <a:rPr lang="en-IN" smtClean="0"/>
              <a:t>‹#›</a:t>
            </a:fld>
            <a:endParaRPr lang="en-IN"/>
          </a:p>
        </p:txBody>
      </p:sp>
    </p:spTree>
    <p:extLst>
      <p:ext uri="{BB962C8B-B14F-4D97-AF65-F5344CB8AC3E}">
        <p14:creationId xmlns:p14="http://schemas.microsoft.com/office/powerpoint/2010/main" val="2778689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CF4A-8BA4-4D58-9861-37D41FCE6E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CB03C5-21B8-4012-9A18-88489327A1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D31D190-C890-4839-8976-54397EF76B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5F91A8-3B64-45A0-A1F3-E2272B5AAC5F}"/>
              </a:ext>
            </a:extLst>
          </p:cNvPr>
          <p:cNvSpPr>
            <a:spLocks noGrp="1"/>
          </p:cNvSpPr>
          <p:nvPr>
            <p:ph type="dt" sz="half" idx="10"/>
          </p:nvPr>
        </p:nvSpPr>
        <p:spPr/>
        <p:txBody>
          <a:bodyPr/>
          <a:lstStyle/>
          <a:p>
            <a:fld id="{8E7DFD7B-7802-485A-A5A8-2ED77A830894}" type="datetime1">
              <a:rPr lang="en-IN" smtClean="0"/>
              <a:t>07-05-2020</a:t>
            </a:fld>
            <a:endParaRPr lang="en-IN"/>
          </a:p>
        </p:txBody>
      </p:sp>
      <p:sp>
        <p:nvSpPr>
          <p:cNvPr id="6" name="Footer Placeholder 5">
            <a:extLst>
              <a:ext uri="{FF2B5EF4-FFF2-40B4-BE49-F238E27FC236}">
                <a16:creationId xmlns:a16="http://schemas.microsoft.com/office/drawing/2014/main" id="{DC56C37D-4A10-4287-971A-6CC7440AB2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76BCE1-2DDA-435E-88A1-8D5098B30D94}"/>
              </a:ext>
            </a:extLst>
          </p:cNvPr>
          <p:cNvSpPr>
            <a:spLocks noGrp="1"/>
          </p:cNvSpPr>
          <p:nvPr>
            <p:ph type="sldNum" sz="quarter" idx="12"/>
          </p:nvPr>
        </p:nvSpPr>
        <p:spPr/>
        <p:txBody>
          <a:bodyPr/>
          <a:lstStyle/>
          <a:p>
            <a:fld id="{0252BDE4-267E-408A-8E9B-97A99B817732}" type="slidenum">
              <a:rPr lang="en-IN" smtClean="0"/>
              <a:t>‹#›</a:t>
            </a:fld>
            <a:endParaRPr lang="en-IN"/>
          </a:p>
        </p:txBody>
      </p:sp>
    </p:spTree>
    <p:extLst>
      <p:ext uri="{BB962C8B-B14F-4D97-AF65-F5344CB8AC3E}">
        <p14:creationId xmlns:p14="http://schemas.microsoft.com/office/powerpoint/2010/main" val="2955153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40D51-95E5-43B6-9639-78D416A3E83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51DC41-2036-43AB-9752-10640897BD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CA401A-DAA6-4CBC-9759-12FFD77EF0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A9813C1-DCB1-420E-9E41-DA5512046B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945FE1-32D1-4686-A8E3-F92D37B2B9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08B2CE-9A55-4089-9AEB-879114B8DE3F}"/>
              </a:ext>
            </a:extLst>
          </p:cNvPr>
          <p:cNvSpPr>
            <a:spLocks noGrp="1"/>
          </p:cNvSpPr>
          <p:nvPr>
            <p:ph type="dt" sz="half" idx="10"/>
          </p:nvPr>
        </p:nvSpPr>
        <p:spPr/>
        <p:txBody>
          <a:bodyPr/>
          <a:lstStyle/>
          <a:p>
            <a:fld id="{4C5AA7E0-C127-4999-B308-4A8B4A8F9C66}" type="datetime1">
              <a:rPr lang="en-IN" smtClean="0"/>
              <a:t>07-05-2020</a:t>
            </a:fld>
            <a:endParaRPr lang="en-IN"/>
          </a:p>
        </p:txBody>
      </p:sp>
      <p:sp>
        <p:nvSpPr>
          <p:cNvPr id="8" name="Footer Placeholder 7">
            <a:extLst>
              <a:ext uri="{FF2B5EF4-FFF2-40B4-BE49-F238E27FC236}">
                <a16:creationId xmlns:a16="http://schemas.microsoft.com/office/drawing/2014/main" id="{BA323D65-2948-45E5-8F7C-3F414D7C68B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120F5FF-E8E4-4FB7-9CA8-0D65CE86EBC9}"/>
              </a:ext>
            </a:extLst>
          </p:cNvPr>
          <p:cNvSpPr>
            <a:spLocks noGrp="1"/>
          </p:cNvSpPr>
          <p:nvPr>
            <p:ph type="sldNum" sz="quarter" idx="12"/>
          </p:nvPr>
        </p:nvSpPr>
        <p:spPr/>
        <p:txBody>
          <a:bodyPr/>
          <a:lstStyle/>
          <a:p>
            <a:fld id="{0252BDE4-267E-408A-8E9B-97A99B817732}" type="slidenum">
              <a:rPr lang="en-IN" smtClean="0"/>
              <a:t>‹#›</a:t>
            </a:fld>
            <a:endParaRPr lang="en-IN"/>
          </a:p>
        </p:txBody>
      </p:sp>
    </p:spTree>
    <p:extLst>
      <p:ext uri="{BB962C8B-B14F-4D97-AF65-F5344CB8AC3E}">
        <p14:creationId xmlns:p14="http://schemas.microsoft.com/office/powerpoint/2010/main" val="1419429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10E80-A8D1-46D7-A6A1-B0F0ED8EF78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E2E3DDA-0DD3-40C6-A554-2CDA32E8BBF8}"/>
              </a:ext>
            </a:extLst>
          </p:cNvPr>
          <p:cNvSpPr>
            <a:spLocks noGrp="1"/>
          </p:cNvSpPr>
          <p:nvPr>
            <p:ph type="dt" sz="half" idx="10"/>
          </p:nvPr>
        </p:nvSpPr>
        <p:spPr/>
        <p:txBody>
          <a:bodyPr/>
          <a:lstStyle/>
          <a:p>
            <a:fld id="{61CB3C37-52F0-45D2-A5D0-A29DF175FB2D}" type="datetime1">
              <a:rPr lang="en-IN" smtClean="0"/>
              <a:t>07-05-2020</a:t>
            </a:fld>
            <a:endParaRPr lang="en-IN"/>
          </a:p>
        </p:txBody>
      </p:sp>
      <p:sp>
        <p:nvSpPr>
          <p:cNvPr id="4" name="Footer Placeholder 3">
            <a:extLst>
              <a:ext uri="{FF2B5EF4-FFF2-40B4-BE49-F238E27FC236}">
                <a16:creationId xmlns:a16="http://schemas.microsoft.com/office/drawing/2014/main" id="{B33AA388-6295-4ED4-AC9C-80FA917283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23DB4C-0C50-4C22-A424-CFD38CEAE04E}"/>
              </a:ext>
            </a:extLst>
          </p:cNvPr>
          <p:cNvSpPr>
            <a:spLocks noGrp="1"/>
          </p:cNvSpPr>
          <p:nvPr>
            <p:ph type="sldNum" sz="quarter" idx="12"/>
          </p:nvPr>
        </p:nvSpPr>
        <p:spPr/>
        <p:txBody>
          <a:bodyPr/>
          <a:lstStyle/>
          <a:p>
            <a:fld id="{0252BDE4-267E-408A-8E9B-97A99B817732}" type="slidenum">
              <a:rPr lang="en-IN" smtClean="0"/>
              <a:t>‹#›</a:t>
            </a:fld>
            <a:endParaRPr lang="en-IN"/>
          </a:p>
        </p:txBody>
      </p:sp>
    </p:spTree>
    <p:extLst>
      <p:ext uri="{BB962C8B-B14F-4D97-AF65-F5344CB8AC3E}">
        <p14:creationId xmlns:p14="http://schemas.microsoft.com/office/powerpoint/2010/main" val="347613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9B02EA-6ED3-4A76-891E-FCF695993D9D}"/>
              </a:ext>
            </a:extLst>
          </p:cNvPr>
          <p:cNvSpPr>
            <a:spLocks noGrp="1"/>
          </p:cNvSpPr>
          <p:nvPr>
            <p:ph type="dt" sz="half" idx="10"/>
          </p:nvPr>
        </p:nvSpPr>
        <p:spPr/>
        <p:txBody>
          <a:bodyPr/>
          <a:lstStyle/>
          <a:p>
            <a:fld id="{408F024A-4D22-42DC-BF8C-C8279647AD5A}" type="datetime1">
              <a:rPr lang="en-IN" smtClean="0"/>
              <a:t>07-05-2020</a:t>
            </a:fld>
            <a:endParaRPr lang="en-IN"/>
          </a:p>
        </p:txBody>
      </p:sp>
      <p:sp>
        <p:nvSpPr>
          <p:cNvPr id="3" name="Footer Placeholder 2">
            <a:extLst>
              <a:ext uri="{FF2B5EF4-FFF2-40B4-BE49-F238E27FC236}">
                <a16:creationId xmlns:a16="http://schemas.microsoft.com/office/drawing/2014/main" id="{7DDB8DEC-1AE7-409D-905F-D2D13F6AFC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E675C1E-F62A-4082-B59F-9CB8D2532382}"/>
              </a:ext>
            </a:extLst>
          </p:cNvPr>
          <p:cNvSpPr>
            <a:spLocks noGrp="1"/>
          </p:cNvSpPr>
          <p:nvPr>
            <p:ph type="sldNum" sz="quarter" idx="12"/>
          </p:nvPr>
        </p:nvSpPr>
        <p:spPr/>
        <p:txBody>
          <a:bodyPr/>
          <a:lstStyle/>
          <a:p>
            <a:fld id="{0252BDE4-267E-408A-8E9B-97A99B817732}" type="slidenum">
              <a:rPr lang="en-IN" smtClean="0"/>
              <a:t>‹#›</a:t>
            </a:fld>
            <a:endParaRPr lang="en-IN"/>
          </a:p>
        </p:txBody>
      </p:sp>
    </p:spTree>
    <p:extLst>
      <p:ext uri="{BB962C8B-B14F-4D97-AF65-F5344CB8AC3E}">
        <p14:creationId xmlns:p14="http://schemas.microsoft.com/office/powerpoint/2010/main" val="756378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9E508-FAE9-49B0-9DDB-5CE8836EC1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892C4E-C43E-4373-9DA6-4FFB1AD589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4C30E6-0247-45E5-BCDB-F8EEDE8CF3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935777-5098-478A-B4E0-D57DF090FBAB}"/>
              </a:ext>
            </a:extLst>
          </p:cNvPr>
          <p:cNvSpPr>
            <a:spLocks noGrp="1"/>
          </p:cNvSpPr>
          <p:nvPr>
            <p:ph type="dt" sz="half" idx="10"/>
          </p:nvPr>
        </p:nvSpPr>
        <p:spPr/>
        <p:txBody>
          <a:bodyPr/>
          <a:lstStyle/>
          <a:p>
            <a:fld id="{245290DB-B2A3-4EB9-BC73-1B9A8048FABA}" type="datetime1">
              <a:rPr lang="en-IN" smtClean="0"/>
              <a:t>07-05-2020</a:t>
            </a:fld>
            <a:endParaRPr lang="en-IN"/>
          </a:p>
        </p:txBody>
      </p:sp>
      <p:sp>
        <p:nvSpPr>
          <p:cNvPr id="6" name="Footer Placeholder 5">
            <a:extLst>
              <a:ext uri="{FF2B5EF4-FFF2-40B4-BE49-F238E27FC236}">
                <a16:creationId xmlns:a16="http://schemas.microsoft.com/office/drawing/2014/main" id="{81732E2A-24B2-4275-B3FC-CD9DFC350C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76BDD9-2E77-40E4-9779-C09F7D3F06B3}"/>
              </a:ext>
            </a:extLst>
          </p:cNvPr>
          <p:cNvSpPr>
            <a:spLocks noGrp="1"/>
          </p:cNvSpPr>
          <p:nvPr>
            <p:ph type="sldNum" sz="quarter" idx="12"/>
          </p:nvPr>
        </p:nvSpPr>
        <p:spPr/>
        <p:txBody>
          <a:bodyPr/>
          <a:lstStyle/>
          <a:p>
            <a:fld id="{0252BDE4-267E-408A-8E9B-97A99B817732}" type="slidenum">
              <a:rPr lang="en-IN" smtClean="0"/>
              <a:t>‹#›</a:t>
            </a:fld>
            <a:endParaRPr lang="en-IN"/>
          </a:p>
        </p:txBody>
      </p:sp>
    </p:spTree>
    <p:extLst>
      <p:ext uri="{BB962C8B-B14F-4D97-AF65-F5344CB8AC3E}">
        <p14:creationId xmlns:p14="http://schemas.microsoft.com/office/powerpoint/2010/main" val="599043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2FD56-28C7-454A-A6B3-E0E2C58AC0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495CEA-4F09-4EFA-BC57-1AC5E55E46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0C49780-6510-417E-ACC4-F7561A8A84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C43501-F410-46F3-B0CF-D281691ED7BE}"/>
              </a:ext>
            </a:extLst>
          </p:cNvPr>
          <p:cNvSpPr>
            <a:spLocks noGrp="1"/>
          </p:cNvSpPr>
          <p:nvPr>
            <p:ph type="dt" sz="half" idx="10"/>
          </p:nvPr>
        </p:nvSpPr>
        <p:spPr/>
        <p:txBody>
          <a:bodyPr/>
          <a:lstStyle/>
          <a:p>
            <a:fld id="{1C625F00-D864-419B-805C-8D0B8FDB44C6}" type="datetime1">
              <a:rPr lang="en-IN" smtClean="0"/>
              <a:t>07-05-2020</a:t>
            </a:fld>
            <a:endParaRPr lang="en-IN"/>
          </a:p>
        </p:txBody>
      </p:sp>
      <p:sp>
        <p:nvSpPr>
          <p:cNvPr id="6" name="Footer Placeholder 5">
            <a:extLst>
              <a:ext uri="{FF2B5EF4-FFF2-40B4-BE49-F238E27FC236}">
                <a16:creationId xmlns:a16="http://schemas.microsoft.com/office/drawing/2014/main" id="{0077DA91-BB32-4F91-92AD-03D50887E6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F2BCCD-FBF2-4918-9114-86055A437175}"/>
              </a:ext>
            </a:extLst>
          </p:cNvPr>
          <p:cNvSpPr>
            <a:spLocks noGrp="1"/>
          </p:cNvSpPr>
          <p:nvPr>
            <p:ph type="sldNum" sz="quarter" idx="12"/>
          </p:nvPr>
        </p:nvSpPr>
        <p:spPr/>
        <p:txBody>
          <a:bodyPr/>
          <a:lstStyle/>
          <a:p>
            <a:fld id="{0252BDE4-267E-408A-8E9B-97A99B817732}" type="slidenum">
              <a:rPr lang="en-IN" smtClean="0"/>
              <a:t>‹#›</a:t>
            </a:fld>
            <a:endParaRPr lang="en-IN"/>
          </a:p>
        </p:txBody>
      </p:sp>
    </p:spTree>
    <p:extLst>
      <p:ext uri="{BB962C8B-B14F-4D97-AF65-F5344CB8AC3E}">
        <p14:creationId xmlns:p14="http://schemas.microsoft.com/office/powerpoint/2010/main" val="203654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D2307A-28E5-4AE2-89E8-86210100A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BC6981-3084-4B6C-861C-E42343F249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6D5EC55F-89A1-4F8D-BC64-BA020737D3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8C7060-602C-47DE-85F6-B21A0CA4FA0A}" type="datetime1">
              <a:rPr lang="en-IN" smtClean="0"/>
              <a:t>07-05-2020</a:t>
            </a:fld>
            <a:endParaRPr lang="en-IN"/>
          </a:p>
        </p:txBody>
      </p:sp>
      <p:sp>
        <p:nvSpPr>
          <p:cNvPr id="5" name="Footer Placeholder 4">
            <a:extLst>
              <a:ext uri="{FF2B5EF4-FFF2-40B4-BE49-F238E27FC236}">
                <a16:creationId xmlns:a16="http://schemas.microsoft.com/office/drawing/2014/main" id="{A99C1008-B420-4E7C-AAB6-8A8125878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1B72283-0E61-4AA2-898F-43DF64B9A0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52BDE4-267E-408A-8E9B-97A99B817732}" type="slidenum">
              <a:rPr lang="en-IN" smtClean="0"/>
              <a:t>‹#›</a:t>
            </a:fld>
            <a:endParaRPr lang="en-IN"/>
          </a:p>
        </p:txBody>
      </p:sp>
    </p:spTree>
    <p:extLst>
      <p:ext uri="{BB962C8B-B14F-4D97-AF65-F5344CB8AC3E}">
        <p14:creationId xmlns:p14="http://schemas.microsoft.com/office/powerpoint/2010/main" val="3338674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hub.arcgis.com/datasets/lacounty::hospitals-and-medical-centers" TargetMode="External"/><Relationship Id="rId2" Type="http://schemas.openxmlformats.org/officeDocument/2006/relationships/hyperlink" Target="https://data.lacity.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3B890-FCA7-457D-872A-C46724986B04}"/>
              </a:ext>
            </a:extLst>
          </p:cNvPr>
          <p:cNvSpPr>
            <a:spLocks noGrp="1"/>
          </p:cNvSpPr>
          <p:nvPr>
            <p:ph type="ctrTitle"/>
          </p:nvPr>
        </p:nvSpPr>
        <p:spPr/>
        <p:txBody>
          <a:bodyPr>
            <a:normAutofit/>
          </a:bodyPr>
          <a:lstStyle/>
          <a:p>
            <a:r>
              <a:rPr lang="en-IN" sz="5200" b="1" dirty="0">
                <a:solidFill>
                  <a:schemeClr val="accent1"/>
                </a:solidFill>
              </a:rPr>
              <a:t>Coursera IBM Capstone Project</a:t>
            </a:r>
          </a:p>
        </p:txBody>
      </p:sp>
      <p:sp>
        <p:nvSpPr>
          <p:cNvPr id="3" name="Subtitle 2">
            <a:extLst>
              <a:ext uri="{FF2B5EF4-FFF2-40B4-BE49-F238E27FC236}">
                <a16:creationId xmlns:a16="http://schemas.microsoft.com/office/drawing/2014/main" id="{001593BE-892C-4FE3-A6AD-90681508D2E0}"/>
              </a:ext>
            </a:extLst>
          </p:cNvPr>
          <p:cNvSpPr>
            <a:spLocks noGrp="1"/>
          </p:cNvSpPr>
          <p:nvPr>
            <p:ph type="subTitle" idx="1"/>
          </p:nvPr>
        </p:nvSpPr>
        <p:spPr/>
        <p:txBody>
          <a:bodyPr>
            <a:normAutofit/>
          </a:bodyPr>
          <a:lstStyle/>
          <a:p>
            <a:r>
              <a:rPr lang="en-IN" sz="4000" dirty="0"/>
              <a:t>Hospital Coverage for Traffic Collisions in Los Angeles</a:t>
            </a:r>
          </a:p>
        </p:txBody>
      </p:sp>
      <p:cxnSp>
        <p:nvCxnSpPr>
          <p:cNvPr id="5" name="Straight Connector 4">
            <a:extLst>
              <a:ext uri="{FF2B5EF4-FFF2-40B4-BE49-F238E27FC236}">
                <a16:creationId xmlns:a16="http://schemas.microsoft.com/office/drawing/2014/main" id="{404E14B9-3890-48C0-A514-F779AD6B0689}"/>
              </a:ext>
            </a:extLst>
          </p:cNvPr>
          <p:cNvCxnSpPr/>
          <p:nvPr/>
        </p:nvCxnSpPr>
        <p:spPr>
          <a:xfrm>
            <a:off x="927652" y="3509963"/>
            <a:ext cx="10111409"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CF8442B-354F-429D-81DD-FFF8E1AA877C}"/>
              </a:ext>
            </a:extLst>
          </p:cNvPr>
          <p:cNvSpPr txBox="1"/>
          <p:nvPr/>
        </p:nvSpPr>
        <p:spPr>
          <a:xfrm>
            <a:off x="9084364" y="6096000"/>
            <a:ext cx="3167271" cy="646331"/>
          </a:xfrm>
          <a:prstGeom prst="rect">
            <a:avLst/>
          </a:prstGeom>
          <a:noFill/>
        </p:spPr>
        <p:txBody>
          <a:bodyPr wrap="square" rtlCol="0">
            <a:spAutoFit/>
          </a:bodyPr>
          <a:lstStyle/>
          <a:p>
            <a:pPr algn="ctr"/>
            <a:r>
              <a:rPr lang="en-IN" dirty="0"/>
              <a:t>Author: Abhijit Deshpande</a:t>
            </a:r>
          </a:p>
          <a:p>
            <a:pPr algn="ctr"/>
            <a:r>
              <a:rPr lang="en-IN" dirty="0"/>
              <a:t>Date: 7 May 2020</a:t>
            </a:r>
          </a:p>
        </p:txBody>
      </p:sp>
    </p:spTree>
    <p:extLst>
      <p:ext uri="{BB962C8B-B14F-4D97-AF65-F5344CB8AC3E}">
        <p14:creationId xmlns:p14="http://schemas.microsoft.com/office/powerpoint/2010/main" val="1021553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0">
            <a:extLst>
              <a:ext uri="{FF2B5EF4-FFF2-40B4-BE49-F238E27FC236}">
                <a16:creationId xmlns:a16="http://schemas.microsoft.com/office/drawing/2014/main" id="{BAC9756A-D3C1-4D4E-B7F1-F1C9AAF3E9E1}"/>
              </a:ext>
            </a:extLst>
          </p:cNvPr>
          <p:cNvSpPr>
            <a:spLocks noGrp="1"/>
          </p:cNvSpPr>
          <p:nvPr>
            <p:ph type="sldNum" sz="quarter" idx="12"/>
          </p:nvPr>
        </p:nvSpPr>
        <p:spPr>
          <a:xfrm>
            <a:off x="9448800" y="6516677"/>
            <a:ext cx="2743200" cy="365125"/>
          </a:xfrm>
        </p:spPr>
        <p:txBody>
          <a:bodyPr/>
          <a:lstStyle/>
          <a:p>
            <a:fld id="{0252BDE4-267E-408A-8E9B-97A99B817732}" type="slidenum">
              <a:rPr lang="en-IN" smtClean="0"/>
              <a:t>10</a:t>
            </a:fld>
            <a:endParaRPr lang="en-IN" dirty="0"/>
          </a:p>
        </p:txBody>
      </p:sp>
      <p:sp>
        <p:nvSpPr>
          <p:cNvPr id="22" name="Title 1">
            <a:extLst>
              <a:ext uri="{FF2B5EF4-FFF2-40B4-BE49-F238E27FC236}">
                <a16:creationId xmlns:a16="http://schemas.microsoft.com/office/drawing/2014/main" id="{6B41A8F9-728A-4AFE-BE5C-73C7E033BC58}"/>
              </a:ext>
            </a:extLst>
          </p:cNvPr>
          <p:cNvSpPr>
            <a:spLocks noGrp="1"/>
          </p:cNvSpPr>
          <p:nvPr>
            <p:ph type="title"/>
          </p:nvPr>
        </p:nvSpPr>
        <p:spPr>
          <a:xfrm>
            <a:off x="838200" y="234500"/>
            <a:ext cx="10515600" cy="549274"/>
          </a:xfrm>
          <a:ln>
            <a:solidFill>
              <a:schemeClr val="tx1"/>
            </a:solidFill>
          </a:ln>
        </p:spPr>
        <p:txBody>
          <a:bodyPr>
            <a:normAutofit fontScale="90000"/>
          </a:bodyPr>
          <a:lstStyle/>
          <a:p>
            <a:r>
              <a:rPr lang="en-IN" sz="4000" b="1" dirty="0">
                <a:solidFill>
                  <a:schemeClr val="accent1"/>
                </a:solidFill>
              </a:rPr>
              <a:t>Discussion</a:t>
            </a:r>
          </a:p>
        </p:txBody>
      </p:sp>
      <p:sp>
        <p:nvSpPr>
          <p:cNvPr id="16" name="Freeform: Shape 15">
            <a:extLst>
              <a:ext uri="{FF2B5EF4-FFF2-40B4-BE49-F238E27FC236}">
                <a16:creationId xmlns:a16="http://schemas.microsoft.com/office/drawing/2014/main" id="{687C118C-7883-4B0F-86FB-7EC4BE68070C}"/>
              </a:ext>
            </a:extLst>
          </p:cNvPr>
          <p:cNvSpPr/>
          <p:nvPr/>
        </p:nvSpPr>
        <p:spPr>
          <a:xfrm>
            <a:off x="838199" y="1022428"/>
            <a:ext cx="10515599" cy="501840"/>
          </a:xfrm>
          <a:custGeom>
            <a:avLst/>
            <a:gdLst>
              <a:gd name="connsiteX0" fmla="*/ 0 w 3801054"/>
              <a:gd name="connsiteY0" fmla="*/ 83642 h 501840"/>
              <a:gd name="connsiteX1" fmla="*/ 83642 w 3801054"/>
              <a:gd name="connsiteY1" fmla="*/ 0 h 501840"/>
              <a:gd name="connsiteX2" fmla="*/ 3717412 w 3801054"/>
              <a:gd name="connsiteY2" fmla="*/ 0 h 501840"/>
              <a:gd name="connsiteX3" fmla="*/ 3801054 w 3801054"/>
              <a:gd name="connsiteY3" fmla="*/ 83642 h 501840"/>
              <a:gd name="connsiteX4" fmla="*/ 3801054 w 3801054"/>
              <a:gd name="connsiteY4" fmla="*/ 418198 h 501840"/>
              <a:gd name="connsiteX5" fmla="*/ 3717412 w 3801054"/>
              <a:gd name="connsiteY5" fmla="*/ 501840 h 501840"/>
              <a:gd name="connsiteX6" fmla="*/ 83642 w 3801054"/>
              <a:gd name="connsiteY6" fmla="*/ 501840 h 501840"/>
              <a:gd name="connsiteX7" fmla="*/ 0 w 3801054"/>
              <a:gd name="connsiteY7" fmla="*/ 418198 h 501840"/>
              <a:gd name="connsiteX8" fmla="*/ 0 w 3801054"/>
              <a:gd name="connsiteY8" fmla="*/ 83642 h 50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1054" h="501840">
                <a:moveTo>
                  <a:pt x="0" y="83642"/>
                </a:moveTo>
                <a:cubicBezTo>
                  <a:pt x="0" y="37448"/>
                  <a:pt x="37448" y="0"/>
                  <a:pt x="83642" y="0"/>
                </a:cubicBezTo>
                <a:lnTo>
                  <a:pt x="3717412" y="0"/>
                </a:lnTo>
                <a:cubicBezTo>
                  <a:pt x="3763606" y="0"/>
                  <a:pt x="3801054" y="37448"/>
                  <a:pt x="3801054" y="83642"/>
                </a:cubicBezTo>
                <a:lnTo>
                  <a:pt x="3801054" y="418198"/>
                </a:lnTo>
                <a:cubicBezTo>
                  <a:pt x="3801054" y="464392"/>
                  <a:pt x="3763606" y="501840"/>
                  <a:pt x="3717412" y="501840"/>
                </a:cubicBezTo>
                <a:lnTo>
                  <a:pt x="83642" y="501840"/>
                </a:lnTo>
                <a:cubicBezTo>
                  <a:pt x="37448" y="501840"/>
                  <a:pt x="0" y="464392"/>
                  <a:pt x="0" y="418198"/>
                </a:cubicBezTo>
                <a:lnTo>
                  <a:pt x="0" y="8364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8169" tIns="24498" rIns="168169" bIns="24498" numCol="1" spcCol="1270" anchor="ctr" anchorCtr="0">
            <a:noAutofit/>
          </a:bodyPr>
          <a:lstStyle/>
          <a:p>
            <a:pPr marL="0" lvl="0" indent="0" algn="l" defTabSz="755650">
              <a:lnSpc>
                <a:spcPct val="90000"/>
              </a:lnSpc>
              <a:spcBef>
                <a:spcPct val="0"/>
              </a:spcBef>
              <a:spcAft>
                <a:spcPct val="35000"/>
              </a:spcAft>
              <a:buNone/>
            </a:pPr>
            <a:r>
              <a:rPr lang="en-IN" sz="1700" b="1" kern="1200" dirty="0"/>
              <a:t>What is the contribution of each proposed hospital to the overall coverage? </a:t>
            </a:r>
          </a:p>
        </p:txBody>
      </p:sp>
      <p:sp>
        <p:nvSpPr>
          <p:cNvPr id="13" name="Freeform: Shape 12">
            <a:extLst>
              <a:ext uri="{FF2B5EF4-FFF2-40B4-BE49-F238E27FC236}">
                <a16:creationId xmlns:a16="http://schemas.microsoft.com/office/drawing/2014/main" id="{46C8F151-ACE5-45FF-82FF-76527D37A5F6}"/>
              </a:ext>
            </a:extLst>
          </p:cNvPr>
          <p:cNvSpPr/>
          <p:nvPr/>
        </p:nvSpPr>
        <p:spPr>
          <a:xfrm>
            <a:off x="838198" y="4124285"/>
            <a:ext cx="10515599" cy="501840"/>
          </a:xfrm>
          <a:custGeom>
            <a:avLst/>
            <a:gdLst>
              <a:gd name="connsiteX0" fmla="*/ 0 w 3801054"/>
              <a:gd name="connsiteY0" fmla="*/ 83642 h 501840"/>
              <a:gd name="connsiteX1" fmla="*/ 83642 w 3801054"/>
              <a:gd name="connsiteY1" fmla="*/ 0 h 501840"/>
              <a:gd name="connsiteX2" fmla="*/ 3717412 w 3801054"/>
              <a:gd name="connsiteY2" fmla="*/ 0 h 501840"/>
              <a:gd name="connsiteX3" fmla="*/ 3801054 w 3801054"/>
              <a:gd name="connsiteY3" fmla="*/ 83642 h 501840"/>
              <a:gd name="connsiteX4" fmla="*/ 3801054 w 3801054"/>
              <a:gd name="connsiteY4" fmla="*/ 418198 h 501840"/>
              <a:gd name="connsiteX5" fmla="*/ 3717412 w 3801054"/>
              <a:gd name="connsiteY5" fmla="*/ 501840 h 501840"/>
              <a:gd name="connsiteX6" fmla="*/ 83642 w 3801054"/>
              <a:gd name="connsiteY6" fmla="*/ 501840 h 501840"/>
              <a:gd name="connsiteX7" fmla="*/ 0 w 3801054"/>
              <a:gd name="connsiteY7" fmla="*/ 418198 h 501840"/>
              <a:gd name="connsiteX8" fmla="*/ 0 w 3801054"/>
              <a:gd name="connsiteY8" fmla="*/ 83642 h 50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1054" h="501840">
                <a:moveTo>
                  <a:pt x="0" y="83642"/>
                </a:moveTo>
                <a:cubicBezTo>
                  <a:pt x="0" y="37448"/>
                  <a:pt x="37448" y="0"/>
                  <a:pt x="83642" y="0"/>
                </a:cubicBezTo>
                <a:lnTo>
                  <a:pt x="3717412" y="0"/>
                </a:lnTo>
                <a:cubicBezTo>
                  <a:pt x="3763606" y="0"/>
                  <a:pt x="3801054" y="37448"/>
                  <a:pt x="3801054" y="83642"/>
                </a:cubicBezTo>
                <a:lnTo>
                  <a:pt x="3801054" y="418198"/>
                </a:lnTo>
                <a:cubicBezTo>
                  <a:pt x="3801054" y="464392"/>
                  <a:pt x="3763606" y="501840"/>
                  <a:pt x="3717412" y="501840"/>
                </a:cubicBezTo>
                <a:lnTo>
                  <a:pt x="83642" y="501840"/>
                </a:lnTo>
                <a:cubicBezTo>
                  <a:pt x="37448" y="501840"/>
                  <a:pt x="0" y="464392"/>
                  <a:pt x="0" y="418198"/>
                </a:cubicBezTo>
                <a:lnTo>
                  <a:pt x="0" y="8364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8169" tIns="24498" rIns="168169" bIns="24498" numCol="1" spcCol="1270" anchor="ctr" anchorCtr="0">
            <a:noAutofit/>
          </a:bodyPr>
          <a:lstStyle/>
          <a:p>
            <a:pPr marL="0" lvl="0" indent="0" algn="l" defTabSz="755650">
              <a:lnSpc>
                <a:spcPct val="90000"/>
              </a:lnSpc>
              <a:spcBef>
                <a:spcPct val="0"/>
              </a:spcBef>
              <a:spcAft>
                <a:spcPct val="35000"/>
              </a:spcAft>
              <a:buNone/>
            </a:pPr>
            <a:r>
              <a:rPr lang="en-IN" sz="1700" b="1" kern="1200" dirty="0"/>
              <a:t>Funding Options</a:t>
            </a:r>
          </a:p>
        </p:txBody>
      </p:sp>
      <p:sp>
        <p:nvSpPr>
          <p:cNvPr id="8" name="TextBox 7">
            <a:extLst>
              <a:ext uri="{FF2B5EF4-FFF2-40B4-BE49-F238E27FC236}">
                <a16:creationId xmlns:a16="http://schemas.microsoft.com/office/drawing/2014/main" id="{7D194314-08A0-4E92-A159-2ABDC2580148}"/>
              </a:ext>
            </a:extLst>
          </p:cNvPr>
          <p:cNvSpPr txBox="1"/>
          <p:nvPr/>
        </p:nvSpPr>
        <p:spPr>
          <a:xfrm>
            <a:off x="993910" y="4601718"/>
            <a:ext cx="10359887" cy="22467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1400" dirty="0"/>
              <a:t>Proposed Hospital No. 1 and Hospital No. 2 are located in relatively central areas of the city</a:t>
            </a:r>
          </a:p>
          <a:p>
            <a:pPr marL="285750" indent="-285750">
              <a:lnSpc>
                <a:spcPct val="150000"/>
              </a:lnSpc>
              <a:buFont typeface="Arial" panose="020B0604020202020204" pitchFamily="34" charset="0"/>
              <a:buChar char="•"/>
            </a:pPr>
            <a:r>
              <a:rPr lang="en-IN" sz="1400" dirty="0"/>
              <a:t>The health needs of residents nearby to Proposed Hospital No. 1 and No. 2 are unfulfilled currently, as there are no hospitals nearby</a:t>
            </a:r>
          </a:p>
          <a:p>
            <a:pPr marL="285750" indent="-285750">
              <a:lnSpc>
                <a:spcPct val="150000"/>
              </a:lnSpc>
              <a:buFont typeface="Arial" panose="020B0604020202020204" pitchFamily="34" charset="0"/>
              <a:buChar char="•"/>
            </a:pPr>
            <a:r>
              <a:rPr lang="en-IN" sz="1400" dirty="0"/>
              <a:t>Both these hospitals are likely to be commercially viable for private players, as they can cater to all the basic health needs of nearby residents (not just limited to accident victims). </a:t>
            </a:r>
          </a:p>
          <a:p>
            <a:pPr marL="285750" indent="-285750">
              <a:lnSpc>
                <a:spcPct val="150000"/>
              </a:lnSpc>
              <a:buFont typeface="Arial" panose="020B0604020202020204" pitchFamily="34" charset="0"/>
              <a:buChar char="•"/>
            </a:pPr>
            <a:r>
              <a:rPr lang="en-IN" sz="1400" dirty="0"/>
              <a:t>Proposed Hospital No. 3 is situated at the outskirts, so may not be commercially viable for private players</a:t>
            </a:r>
          </a:p>
          <a:p>
            <a:pPr marL="285750" indent="-285750">
              <a:lnSpc>
                <a:spcPct val="150000"/>
              </a:lnSpc>
              <a:buFont typeface="Arial" panose="020B0604020202020204" pitchFamily="34" charset="0"/>
              <a:buChar char="•"/>
            </a:pPr>
            <a:r>
              <a:rPr lang="en-IN" sz="1400" dirty="0"/>
              <a:t>The local administration can choose to fund a smaller scale hospital for Proposed Hospital No. 3</a:t>
            </a:r>
          </a:p>
          <a:p>
            <a:pPr marL="285750" indent="-285750">
              <a:buFont typeface="Arial" panose="020B0604020202020204" pitchFamily="34" charset="0"/>
              <a:buChar char="•"/>
            </a:pPr>
            <a:endParaRPr lang="en-IN" sz="1400" dirty="0"/>
          </a:p>
        </p:txBody>
      </p:sp>
      <p:graphicFrame>
        <p:nvGraphicFramePr>
          <p:cNvPr id="5" name="Chart 4">
            <a:extLst>
              <a:ext uri="{FF2B5EF4-FFF2-40B4-BE49-F238E27FC236}">
                <a16:creationId xmlns:a16="http://schemas.microsoft.com/office/drawing/2014/main" id="{8078AD03-83F8-4225-9C8D-DD22FC45094B}"/>
              </a:ext>
            </a:extLst>
          </p:cNvPr>
          <p:cNvGraphicFramePr/>
          <p:nvPr>
            <p:extLst>
              <p:ext uri="{D42A27DB-BD31-4B8C-83A1-F6EECF244321}">
                <p14:modId xmlns:p14="http://schemas.microsoft.com/office/powerpoint/2010/main" val="1475340352"/>
              </p:ext>
            </p:extLst>
          </p:nvPr>
        </p:nvGraphicFramePr>
        <p:xfrm>
          <a:off x="1753705" y="1537637"/>
          <a:ext cx="3931478" cy="208020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124C225A-662C-48FC-93D5-F408C924CB67}"/>
              </a:ext>
            </a:extLst>
          </p:cNvPr>
          <p:cNvGraphicFramePr/>
          <p:nvPr>
            <p:extLst>
              <p:ext uri="{D42A27DB-BD31-4B8C-83A1-F6EECF244321}">
                <p14:modId xmlns:p14="http://schemas.microsoft.com/office/powerpoint/2010/main" val="2871248301"/>
              </p:ext>
            </p:extLst>
          </p:nvPr>
        </p:nvGraphicFramePr>
        <p:xfrm>
          <a:off x="6440557" y="1521334"/>
          <a:ext cx="4452730" cy="2080209"/>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5EAD12E2-031F-47EA-B170-E7FD4372327D}"/>
              </a:ext>
            </a:extLst>
          </p:cNvPr>
          <p:cNvSpPr txBox="1"/>
          <p:nvPr/>
        </p:nvSpPr>
        <p:spPr>
          <a:xfrm>
            <a:off x="1050230" y="3511829"/>
            <a:ext cx="10515599" cy="369332"/>
          </a:xfrm>
          <a:prstGeom prst="rect">
            <a:avLst/>
          </a:prstGeom>
          <a:noFill/>
        </p:spPr>
        <p:txBody>
          <a:bodyPr wrap="square" rtlCol="0">
            <a:spAutoFit/>
          </a:bodyPr>
          <a:lstStyle/>
          <a:p>
            <a:r>
              <a:rPr lang="en-IN" b="1" dirty="0"/>
              <a:t>Hospital No. 1 provides the most coverage benefit and we see diminishing returns with further additions </a:t>
            </a:r>
          </a:p>
        </p:txBody>
      </p:sp>
    </p:spTree>
    <p:extLst>
      <p:ext uri="{BB962C8B-B14F-4D97-AF65-F5344CB8AC3E}">
        <p14:creationId xmlns:p14="http://schemas.microsoft.com/office/powerpoint/2010/main" val="697344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0">
            <a:extLst>
              <a:ext uri="{FF2B5EF4-FFF2-40B4-BE49-F238E27FC236}">
                <a16:creationId xmlns:a16="http://schemas.microsoft.com/office/drawing/2014/main" id="{BAC9756A-D3C1-4D4E-B7F1-F1C9AAF3E9E1}"/>
              </a:ext>
            </a:extLst>
          </p:cNvPr>
          <p:cNvSpPr>
            <a:spLocks noGrp="1"/>
          </p:cNvSpPr>
          <p:nvPr>
            <p:ph type="sldNum" sz="quarter" idx="12"/>
          </p:nvPr>
        </p:nvSpPr>
        <p:spPr>
          <a:xfrm>
            <a:off x="9448800" y="6516677"/>
            <a:ext cx="2743200" cy="365125"/>
          </a:xfrm>
        </p:spPr>
        <p:txBody>
          <a:bodyPr/>
          <a:lstStyle/>
          <a:p>
            <a:fld id="{0252BDE4-267E-408A-8E9B-97A99B817732}" type="slidenum">
              <a:rPr lang="en-IN" smtClean="0"/>
              <a:t>11</a:t>
            </a:fld>
            <a:endParaRPr lang="en-IN" dirty="0"/>
          </a:p>
        </p:txBody>
      </p:sp>
      <p:sp>
        <p:nvSpPr>
          <p:cNvPr id="22" name="Title 1">
            <a:extLst>
              <a:ext uri="{FF2B5EF4-FFF2-40B4-BE49-F238E27FC236}">
                <a16:creationId xmlns:a16="http://schemas.microsoft.com/office/drawing/2014/main" id="{6B41A8F9-728A-4AFE-BE5C-73C7E033BC58}"/>
              </a:ext>
            </a:extLst>
          </p:cNvPr>
          <p:cNvSpPr>
            <a:spLocks noGrp="1"/>
          </p:cNvSpPr>
          <p:nvPr>
            <p:ph type="title"/>
          </p:nvPr>
        </p:nvSpPr>
        <p:spPr>
          <a:xfrm>
            <a:off x="838200" y="234500"/>
            <a:ext cx="10515600" cy="549274"/>
          </a:xfrm>
          <a:ln>
            <a:solidFill>
              <a:schemeClr val="tx1"/>
            </a:solidFill>
          </a:ln>
        </p:spPr>
        <p:txBody>
          <a:bodyPr>
            <a:normAutofit fontScale="90000"/>
          </a:bodyPr>
          <a:lstStyle/>
          <a:p>
            <a:r>
              <a:rPr lang="en-IN" sz="4000" b="1" dirty="0">
                <a:solidFill>
                  <a:schemeClr val="accent1"/>
                </a:solidFill>
              </a:rPr>
              <a:t>Recommendations</a:t>
            </a:r>
          </a:p>
        </p:txBody>
      </p:sp>
      <p:graphicFrame>
        <p:nvGraphicFramePr>
          <p:cNvPr id="2" name="Diagram 1">
            <a:extLst>
              <a:ext uri="{FF2B5EF4-FFF2-40B4-BE49-F238E27FC236}">
                <a16:creationId xmlns:a16="http://schemas.microsoft.com/office/drawing/2014/main" id="{DA589B8C-E2B8-4F10-AF35-9D98E0E54B7C}"/>
              </a:ext>
            </a:extLst>
          </p:cNvPr>
          <p:cNvGraphicFramePr/>
          <p:nvPr>
            <p:extLst>
              <p:ext uri="{D42A27DB-BD31-4B8C-83A1-F6EECF244321}">
                <p14:modId xmlns:p14="http://schemas.microsoft.com/office/powerpoint/2010/main" val="2645643265"/>
              </p:ext>
            </p:extLst>
          </p:nvPr>
        </p:nvGraphicFramePr>
        <p:xfrm>
          <a:off x="838200" y="1099930"/>
          <a:ext cx="10515600" cy="52478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7588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0">
            <a:extLst>
              <a:ext uri="{FF2B5EF4-FFF2-40B4-BE49-F238E27FC236}">
                <a16:creationId xmlns:a16="http://schemas.microsoft.com/office/drawing/2014/main" id="{BAC9756A-D3C1-4D4E-B7F1-F1C9AAF3E9E1}"/>
              </a:ext>
            </a:extLst>
          </p:cNvPr>
          <p:cNvSpPr>
            <a:spLocks noGrp="1"/>
          </p:cNvSpPr>
          <p:nvPr>
            <p:ph type="sldNum" sz="quarter" idx="12"/>
          </p:nvPr>
        </p:nvSpPr>
        <p:spPr>
          <a:xfrm>
            <a:off x="9448800" y="6516677"/>
            <a:ext cx="2743200" cy="365125"/>
          </a:xfrm>
        </p:spPr>
        <p:txBody>
          <a:bodyPr/>
          <a:lstStyle/>
          <a:p>
            <a:fld id="{0252BDE4-267E-408A-8E9B-97A99B817732}" type="slidenum">
              <a:rPr lang="en-IN" smtClean="0"/>
              <a:t>12</a:t>
            </a:fld>
            <a:endParaRPr lang="en-IN" dirty="0"/>
          </a:p>
        </p:txBody>
      </p:sp>
      <p:sp>
        <p:nvSpPr>
          <p:cNvPr id="22" name="Title 1">
            <a:extLst>
              <a:ext uri="{FF2B5EF4-FFF2-40B4-BE49-F238E27FC236}">
                <a16:creationId xmlns:a16="http://schemas.microsoft.com/office/drawing/2014/main" id="{6B41A8F9-728A-4AFE-BE5C-73C7E033BC58}"/>
              </a:ext>
            </a:extLst>
          </p:cNvPr>
          <p:cNvSpPr>
            <a:spLocks noGrp="1"/>
          </p:cNvSpPr>
          <p:nvPr>
            <p:ph type="title"/>
          </p:nvPr>
        </p:nvSpPr>
        <p:spPr>
          <a:xfrm>
            <a:off x="838200" y="234500"/>
            <a:ext cx="10515600" cy="549274"/>
          </a:xfrm>
          <a:ln>
            <a:solidFill>
              <a:schemeClr val="tx1"/>
            </a:solidFill>
          </a:ln>
        </p:spPr>
        <p:txBody>
          <a:bodyPr>
            <a:normAutofit fontScale="90000"/>
          </a:bodyPr>
          <a:lstStyle/>
          <a:p>
            <a:r>
              <a:rPr lang="en-IN" sz="4000" b="1" dirty="0">
                <a:solidFill>
                  <a:schemeClr val="accent1"/>
                </a:solidFill>
              </a:rPr>
              <a:t>Conclusion</a:t>
            </a:r>
          </a:p>
        </p:txBody>
      </p:sp>
      <p:sp>
        <p:nvSpPr>
          <p:cNvPr id="16" name="Freeform: Shape 15">
            <a:extLst>
              <a:ext uri="{FF2B5EF4-FFF2-40B4-BE49-F238E27FC236}">
                <a16:creationId xmlns:a16="http://schemas.microsoft.com/office/drawing/2014/main" id="{687C118C-7883-4B0F-86FB-7EC4BE68070C}"/>
              </a:ext>
            </a:extLst>
          </p:cNvPr>
          <p:cNvSpPr/>
          <p:nvPr/>
        </p:nvSpPr>
        <p:spPr>
          <a:xfrm>
            <a:off x="838199" y="1022428"/>
            <a:ext cx="10515599" cy="501840"/>
          </a:xfrm>
          <a:custGeom>
            <a:avLst/>
            <a:gdLst>
              <a:gd name="connsiteX0" fmla="*/ 0 w 3801054"/>
              <a:gd name="connsiteY0" fmla="*/ 83642 h 501840"/>
              <a:gd name="connsiteX1" fmla="*/ 83642 w 3801054"/>
              <a:gd name="connsiteY1" fmla="*/ 0 h 501840"/>
              <a:gd name="connsiteX2" fmla="*/ 3717412 w 3801054"/>
              <a:gd name="connsiteY2" fmla="*/ 0 h 501840"/>
              <a:gd name="connsiteX3" fmla="*/ 3801054 w 3801054"/>
              <a:gd name="connsiteY3" fmla="*/ 83642 h 501840"/>
              <a:gd name="connsiteX4" fmla="*/ 3801054 w 3801054"/>
              <a:gd name="connsiteY4" fmla="*/ 418198 h 501840"/>
              <a:gd name="connsiteX5" fmla="*/ 3717412 w 3801054"/>
              <a:gd name="connsiteY5" fmla="*/ 501840 h 501840"/>
              <a:gd name="connsiteX6" fmla="*/ 83642 w 3801054"/>
              <a:gd name="connsiteY6" fmla="*/ 501840 h 501840"/>
              <a:gd name="connsiteX7" fmla="*/ 0 w 3801054"/>
              <a:gd name="connsiteY7" fmla="*/ 418198 h 501840"/>
              <a:gd name="connsiteX8" fmla="*/ 0 w 3801054"/>
              <a:gd name="connsiteY8" fmla="*/ 83642 h 50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1054" h="501840">
                <a:moveTo>
                  <a:pt x="0" y="83642"/>
                </a:moveTo>
                <a:cubicBezTo>
                  <a:pt x="0" y="37448"/>
                  <a:pt x="37448" y="0"/>
                  <a:pt x="83642" y="0"/>
                </a:cubicBezTo>
                <a:lnTo>
                  <a:pt x="3717412" y="0"/>
                </a:lnTo>
                <a:cubicBezTo>
                  <a:pt x="3763606" y="0"/>
                  <a:pt x="3801054" y="37448"/>
                  <a:pt x="3801054" y="83642"/>
                </a:cubicBezTo>
                <a:lnTo>
                  <a:pt x="3801054" y="418198"/>
                </a:lnTo>
                <a:cubicBezTo>
                  <a:pt x="3801054" y="464392"/>
                  <a:pt x="3763606" y="501840"/>
                  <a:pt x="3717412" y="501840"/>
                </a:cubicBezTo>
                <a:lnTo>
                  <a:pt x="83642" y="501840"/>
                </a:lnTo>
                <a:cubicBezTo>
                  <a:pt x="37448" y="501840"/>
                  <a:pt x="0" y="464392"/>
                  <a:pt x="0" y="418198"/>
                </a:cubicBezTo>
                <a:lnTo>
                  <a:pt x="0" y="8364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8169" tIns="24498" rIns="168169" bIns="24498" numCol="1" spcCol="1270" anchor="ctr" anchorCtr="0">
            <a:noAutofit/>
          </a:bodyPr>
          <a:lstStyle/>
          <a:p>
            <a:pPr marL="0" lvl="0" indent="0" algn="l" defTabSz="755650">
              <a:lnSpc>
                <a:spcPct val="90000"/>
              </a:lnSpc>
              <a:spcBef>
                <a:spcPct val="0"/>
              </a:spcBef>
              <a:spcAft>
                <a:spcPct val="35000"/>
              </a:spcAft>
              <a:buNone/>
            </a:pPr>
            <a:r>
              <a:rPr lang="en-IN" sz="1700" b="1" kern="1200" dirty="0"/>
              <a:t>Final Remarks</a:t>
            </a:r>
          </a:p>
        </p:txBody>
      </p:sp>
      <p:sp>
        <p:nvSpPr>
          <p:cNvPr id="6" name="TextBox 5">
            <a:extLst>
              <a:ext uri="{FF2B5EF4-FFF2-40B4-BE49-F238E27FC236}">
                <a16:creationId xmlns:a16="http://schemas.microsoft.com/office/drawing/2014/main" id="{512DC945-60D5-40BE-AE14-5794FA49D306}"/>
              </a:ext>
            </a:extLst>
          </p:cNvPr>
          <p:cNvSpPr txBox="1"/>
          <p:nvPr/>
        </p:nvSpPr>
        <p:spPr>
          <a:xfrm>
            <a:off x="993912" y="1646481"/>
            <a:ext cx="10359887" cy="361374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1400" dirty="0"/>
              <a:t>Considering recent historical collision data from 2016, existing hospitals offer a coverage for 81% of the collisions</a:t>
            </a:r>
          </a:p>
          <a:p>
            <a:pPr marL="285750" indent="-285750">
              <a:lnSpc>
                <a:spcPct val="150000"/>
              </a:lnSpc>
              <a:buFont typeface="Arial" panose="020B0604020202020204" pitchFamily="34" charset="0"/>
              <a:buChar char="•"/>
            </a:pPr>
            <a:r>
              <a:rPr lang="en-IN" sz="1400" dirty="0"/>
              <a:t>Thus </a:t>
            </a:r>
            <a:r>
              <a:rPr lang="en-IN" sz="1400" b="1" dirty="0"/>
              <a:t>19% of recent collisions occurred more than 12 km away from the nearest hospital</a:t>
            </a:r>
          </a:p>
          <a:p>
            <a:pPr marL="285750" indent="-285750">
              <a:lnSpc>
                <a:spcPct val="150000"/>
              </a:lnSpc>
              <a:buFont typeface="Arial" panose="020B0604020202020204" pitchFamily="34" charset="0"/>
              <a:buChar char="•"/>
            </a:pPr>
            <a:r>
              <a:rPr lang="en-IN" sz="1400" dirty="0"/>
              <a:t>Collision intensity tends to be higher in the central city regions as compared to the outskirts</a:t>
            </a:r>
          </a:p>
          <a:p>
            <a:pPr marL="285750" indent="-285750">
              <a:lnSpc>
                <a:spcPct val="150000"/>
              </a:lnSpc>
              <a:buFont typeface="Arial" panose="020B0604020202020204" pitchFamily="34" charset="0"/>
              <a:buChar char="•"/>
            </a:pPr>
            <a:r>
              <a:rPr lang="en-IN" sz="1400" dirty="0"/>
              <a:t>Assuming that future traffic collisions will also follow a similar pattern as recent years - </a:t>
            </a:r>
            <a:r>
              <a:rPr lang="en-IN" sz="1400" b="1" dirty="0"/>
              <a:t>Adding just one hospital can improve the coverage to 89%, adding two can lead to 92% and adding 3 can lead to 93% coverage</a:t>
            </a:r>
          </a:p>
          <a:p>
            <a:pPr marL="285750" indent="-285750">
              <a:lnSpc>
                <a:spcPct val="150000"/>
              </a:lnSpc>
              <a:buFont typeface="Arial" panose="020B0604020202020204" pitchFamily="34" charset="0"/>
              <a:buChar char="•"/>
            </a:pPr>
            <a:r>
              <a:rPr lang="en-IN" sz="1400" dirty="0"/>
              <a:t>New Hospitals must be </a:t>
            </a:r>
            <a:r>
              <a:rPr lang="en-IN" sz="1400" b="1" dirty="0"/>
              <a:t>prioritized in the order of their individual coverage benefit</a:t>
            </a:r>
            <a:r>
              <a:rPr lang="en-IN" sz="1400" dirty="0"/>
              <a:t>. Hence No. 1 has the top priority and No. 3 has last</a:t>
            </a:r>
          </a:p>
          <a:p>
            <a:pPr marL="285750" indent="-285750">
              <a:lnSpc>
                <a:spcPct val="150000"/>
              </a:lnSpc>
              <a:buFont typeface="Arial" panose="020B0604020202020204" pitchFamily="34" charset="0"/>
              <a:buChar char="•"/>
            </a:pPr>
            <a:r>
              <a:rPr lang="en-IN" sz="1400" dirty="0"/>
              <a:t>The local administration must seek </a:t>
            </a:r>
            <a:r>
              <a:rPr lang="en-IN" sz="1400" b="1" dirty="0"/>
              <a:t>private ownership model </a:t>
            </a:r>
            <a:r>
              <a:rPr lang="en-IN" sz="1400" dirty="0"/>
              <a:t>to conserve its resources. </a:t>
            </a:r>
            <a:r>
              <a:rPr lang="en-IN" sz="1400" b="1" dirty="0"/>
              <a:t>Proposed</a:t>
            </a:r>
            <a:r>
              <a:rPr lang="en-IN" sz="1400" dirty="0"/>
              <a:t> </a:t>
            </a:r>
            <a:r>
              <a:rPr lang="en-IN" sz="1400" b="1" dirty="0"/>
              <a:t>Hospitals No. 1 and No.2 </a:t>
            </a:r>
            <a:r>
              <a:rPr lang="en-IN" sz="1400" dirty="0"/>
              <a:t>are attractive candidates, being located in relatively central regions of the city and their services will not be limited to traffic collisions only</a:t>
            </a:r>
          </a:p>
          <a:p>
            <a:pPr marL="285750" indent="-285750">
              <a:lnSpc>
                <a:spcPct val="150000"/>
              </a:lnSpc>
              <a:buFont typeface="Arial" panose="020B0604020202020204" pitchFamily="34" charset="0"/>
              <a:buChar char="•"/>
            </a:pPr>
            <a:r>
              <a:rPr lang="en-IN" sz="1400" b="1" dirty="0"/>
              <a:t>Proposed Hospitals No. 1 and No. 2 can be full scale hospitals </a:t>
            </a:r>
            <a:r>
              <a:rPr lang="en-IN" sz="1400" dirty="0"/>
              <a:t>catering to all the basic health needs of the nearby residents</a:t>
            </a:r>
          </a:p>
          <a:p>
            <a:pPr marL="285750" indent="-285750">
              <a:lnSpc>
                <a:spcPct val="150000"/>
              </a:lnSpc>
              <a:buFont typeface="Arial" panose="020B0604020202020204" pitchFamily="34" charset="0"/>
              <a:buChar char="•"/>
            </a:pPr>
            <a:r>
              <a:rPr lang="en-IN" sz="1400" dirty="0"/>
              <a:t>Being located towards the outskirts, </a:t>
            </a:r>
            <a:r>
              <a:rPr lang="en-IN" sz="1400" b="1" dirty="0"/>
              <a:t>Proposed Hospital No. 3 can be a smaller scale hospital </a:t>
            </a:r>
            <a:r>
              <a:rPr lang="en-IN" sz="1400" dirty="0"/>
              <a:t>and can be funded through public – private partnership model or fully public owned</a:t>
            </a:r>
          </a:p>
        </p:txBody>
      </p:sp>
    </p:spTree>
    <p:extLst>
      <p:ext uri="{BB962C8B-B14F-4D97-AF65-F5344CB8AC3E}">
        <p14:creationId xmlns:p14="http://schemas.microsoft.com/office/powerpoint/2010/main" val="1228158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D3A3BA-29E8-42F3-8410-EB9146DC7DA9}"/>
              </a:ext>
            </a:extLst>
          </p:cNvPr>
          <p:cNvSpPr>
            <a:spLocks noGrp="1"/>
          </p:cNvSpPr>
          <p:nvPr>
            <p:ph idx="1"/>
          </p:nvPr>
        </p:nvSpPr>
        <p:spPr>
          <a:xfrm>
            <a:off x="838200" y="649357"/>
            <a:ext cx="10515600" cy="5527606"/>
          </a:xfrm>
        </p:spPr>
        <p:txBody>
          <a:bodyPr anchor="ctr">
            <a:normAutofit/>
          </a:bodyPr>
          <a:lstStyle/>
          <a:p>
            <a:pPr marL="0" indent="0" algn="ctr">
              <a:buNone/>
            </a:pPr>
            <a:r>
              <a:rPr lang="en-IN" sz="5200" b="1" dirty="0">
                <a:solidFill>
                  <a:schemeClr val="accent1"/>
                </a:solidFill>
                <a:latin typeface="+mj-lt"/>
                <a:ea typeface="+mj-ea"/>
                <a:cs typeface="+mj-cs"/>
              </a:rPr>
              <a:t>End of Presentation</a:t>
            </a:r>
          </a:p>
        </p:txBody>
      </p:sp>
      <p:sp>
        <p:nvSpPr>
          <p:cNvPr id="4" name="Slide Number Placeholder 3">
            <a:extLst>
              <a:ext uri="{FF2B5EF4-FFF2-40B4-BE49-F238E27FC236}">
                <a16:creationId xmlns:a16="http://schemas.microsoft.com/office/drawing/2014/main" id="{37691CA5-FD49-4DD3-9FD1-14B75BF23896}"/>
              </a:ext>
            </a:extLst>
          </p:cNvPr>
          <p:cNvSpPr>
            <a:spLocks noGrp="1"/>
          </p:cNvSpPr>
          <p:nvPr>
            <p:ph type="sldNum" sz="quarter" idx="12"/>
          </p:nvPr>
        </p:nvSpPr>
        <p:spPr/>
        <p:txBody>
          <a:bodyPr/>
          <a:lstStyle/>
          <a:p>
            <a:fld id="{0252BDE4-267E-408A-8E9B-97A99B817732}" type="slidenum">
              <a:rPr lang="en-IN" smtClean="0"/>
              <a:t>13</a:t>
            </a:fld>
            <a:endParaRPr lang="en-IN"/>
          </a:p>
        </p:txBody>
      </p:sp>
    </p:spTree>
    <p:extLst>
      <p:ext uri="{BB962C8B-B14F-4D97-AF65-F5344CB8AC3E}">
        <p14:creationId xmlns:p14="http://schemas.microsoft.com/office/powerpoint/2010/main" val="1587596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82C35-9365-4402-8B09-AE4494AE5F97}"/>
              </a:ext>
            </a:extLst>
          </p:cNvPr>
          <p:cNvSpPr>
            <a:spLocks noGrp="1"/>
          </p:cNvSpPr>
          <p:nvPr>
            <p:ph type="title"/>
          </p:nvPr>
        </p:nvSpPr>
        <p:spPr>
          <a:xfrm>
            <a:off x="838200" y="234500"/>
            <a:ext cx="10515600" cy="549274"/>
          </a:xfrm>
          <a:ln>
            <a:solidFill>
              <a:schemeClr val="tx1"/>
            </a:solidFill>
          </a:ln>
        </p:spPr>
        <p:txBody>
          <a:bodyPr>
            <a:normAutofit fontScale="90000"/>
          </a:bodyPr>
          <a:lstStyle/>
          <a:p>
            <a:r>
              <a:rPr lang="en-IN" sz="4000" b="1" dirty="0">
                <a:solidFill>
                  <a:schemeClr val="accent1"/>
                </a:solidFill>
              </a:rPr>
              <a:t>Project Introduction</a:t>
            </a:r>
          </a:p>
        </p:txBody>
      </p:sp>
      <p:graphicFrame>
        <p:nvGraphicFramePr>
          <p:cNvPr id="4" name="Content Placeholder 3">
            <a:extLst>
              <a:ext uri="{FF2B5EF4-FFF2-40B4-BE49-F238E27FC236}">
                <a16:creationId xmlns:a16="http://schemas.microsoft.com/office/drawing/2014/main" id="{C72BB72A-CC3C-468F-A90F-964785B0BBE9}"/>
              </a:ext>
            </a:extLst>
          </p:cNvPr>
          <p:cNvGraphicFramePr>
            <a:graphicFrameLocks noGrp="1"/>
          </p:cNvGraphicFramePr>
          <p:nvPr>
            <p:ph idx="1"/>
            <p:extLst>
              <p:ext uri="{D42A27DB-BD31-4B8C-83A1-F6EECF244321}">
                <p14:modId xmlns:p14="http://schemas.microsoft.com/office/powerpoint/2010/main" val="1458574991"/>
              </p:ext>
            </p:extLst>
          </p:nvPr>
        </p:nvGraphicFramePr>
        <p:xfrm>
          <a:off x="838199" y="783774"/>
          <a:ext cx="10515601" cy="60271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12BED3AA-B432-4CDA-9FD9-832EE0BE8D9A}"/>
              </a:ext>
            </a:extLst>
          </p:cNvPr>
          <p:cNvSpPr>
            <a:spLocks noGrp="1"/>
          </p:cNvSpPr>
          <p:nvPr>
            <p:ph type="sldNum" sz="quarter" idx="12"/>
          </p:nvPr>
        </p:nvSpPr>
        <p:spPr>
          <a:xfrm>
            <a:off x="9448800" y="6445798"/>
            <a:ext cx="2743200" cy="365125"/>
          </a:xfrm>
        </p:spPr>
        <p:txBody>
          <a:bodyPr/>
          <a:lstStyle/>
          <a:p>
            <a:fld id="{0252BDE4-267E-408A-8E9B-97A99B817732}" type="slidenum">
              <a:rPr lang="en-IN" smtClean="0"/>
              <a:t>2</a:t>
            </a:fld>
            <a:endParaRPr lang="en-IN" dirty="0"/>
          </a:p>
        </p:txBody>
      </p:sp>
    </p:spTree>
    <p:extLst>
      <p:ext uri="{BB962C8B-B14F-4D97-AF65-F5344CB8AC3E}">
        <p14:creationId xmlns:p14="http://schemas.microsoft.com/office/powerpoint/2010/main" val="3743789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6F37B8D-8CC1-41C2-9DC2-7EF8311D1D61}"/>
              </a:ext>
            </a:extLst>
          </p:cNvPr>
          <p:cNvGrpSpPr/>
          <p:nvPr/>
        </p:nvGrpSpPr>
        <p:grpSpPr>
          <a:xfrm>
            <a:off x="838199" y="1374294"/>
            <a:ext cx="10515599" cy="5026506"/>
            <a:chOff x="838200" y="1347790"/>
            <a:chExt cx="5430078" cy="5375979"/>
          </a:xfrm>
        </p:grpSpPr>
        <p:sp>
          <p:nvSpPr>
            <p:cNvPr id="7" name="Freeform: Shape 6">
              <a:extLst>
                <a:ext uri="{FF2B5EF4-FFF2-40B4-BE49-F238E27FC236}">
                  <a16:creationId xmlns:a16="http://schemas.microsoft.com/office/drawing/2014/main" id="{9F3B0C6A-5AE5-408F-AAEC-2390B0E6B463}"/>
                </a:ext>
              </a:extLst>
            </p:cNvPr>
            <p:cNvSpPr/>
            <p:nvPr/>
          </p:nvSpPr>
          <p:spPr>
            <a:xfrm>
              <a:off x="838200" y="1572206"/>
              <a:ext cx="5430078" cy="1198773"/>
            </a:xfrm>
            <a:custGeom>
              <a:avLst/>
              <a:gdLst>
                <a:gd name="connsiteX0" fmla="*/ 0 w 5430078"/>
                <a:gd name="connsiteY0" fmla="*/ 0 h 990675"/>
                <a:gd name="connsiteX1" fmla="*/ 5430078 w 5430078"/>
                <a:gd name="connsiteY1" fmla="*/ 0 h 990675"/>
                <a:gd name="connsiteX2" fmla="*/ 5430078 w 5430078"/>
                <a:gd name="connsiteY2" fmla="*/ 990675 h 990675"/>
                <a:gd name="connsiteX3" fmla="*/ 0 w 5430078"/>
                <a:gd name="connsiteY3" fmla="*/ 990675 h 990675"/>
                <a:gd name="connsiteX4" fmla="*/ 0 w 5430078"/>
                <a:gd name="connsiteY4" fmla="*/ 0 h 990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0078" h="990675">
                  <a:moveTo>
                    <a:pt x="0" y="0"/>
                  </a:moveTo>
                  <a:lnTo>
                    <a:pt x="5430078" y="0"/>
                  </a:lnTo>
                  <a:lnTo>
                    <a:pt x="5430078" y="990675"/>
                  </a:lnTo>
                  <a:lnTo>
                    <a:pt x="0" y="990675"/>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21434" tIns="354076" rIns="421434" bIns="120904" numCol="1" spcCol="1270" anchor="t" anchorCtr="0">
              <a:noAutofit/>
            </a:bodyPr>
            <a:lstStyle/>
            <a:p>
              <a:pPr marL="171450" lvl="1" indent="-171450" algn="l" defTabSz="755650">
                <a:lnSpc>
                  <a:spcPct val="90000"/>
                </a:lnSpc>
                <a:spcBef>
                  <a:spcPct val="0"/>
                </a:spcBef>
                <a:spcAft>
                  <a:spcPct val="15000"/>
                </a:spcAft>
                <a:buChar char="•"/>
              </a:pPr>
              <a:r>
                <a:rPr lang="en-IN" sz="1600" kern="1200" dirty="0"/>
                <a:t>Location data of last few year’s  traffic collisions in Los Angeles city (2016 onwards) </a:t>
              </a:r>
            </a:p>
            <a:p>
              <a:pPr marL="171450" lvl="1" indent="-171450" algn="l" defTabSz="755650">
                <a:lnSpc>
                  <a:spcPct val="90000"/>
                </a:lnSpc>
                <a:spcBef>
                  <a:spcPct val="0"/>
                </a:spcBef>
                <a:spcAft>
                  <a:spcPct val="15000"/>
                </a:spcAft>
                <a:buChar char="•"/>
              </a:pPr>
              <a:r>
                <a:rPr lang="en-IN" sz="1600" kern="1200" dirty="0"/>
                <a:t>Location of hospitals in Los Angeles city</a:t>
              </a:r>
            </a:p>
            <a:p>
              <a:pPr marL="171450" lvl="1" indent="-171450" algn="l" defTabSz="755650">
                <a:lnSpc>
                  <a:spcPct val="90000"/>
                </a:lnSpc>
                <a:spcBef>
                  <a:spcPct val="0"/>
                </a:spcBef>
                <a:spcAft>
                  <a:spcPct val="15000"/>
                </a:spcAft>
                <a:buChar char="•"/>
              </a:pPr>
              <a:endParaRPr lang="en-IN" sz="1600" kern="1200" dirty="0"/>
            </a:p>
          </p:txBody>
        </p:sp>
        <p:sp>
          <p:nvSpPr>
            <p:cNvPr id="8" name="Freeform: Shape 7">
              <a:extLst>
                <a:ext uri="{FF2B5EF4-FFF2-40B4-BE49-F238E27FC236}">
                  <a16:creationId xmlns:a16="http://schemas.microsoft.com/office/drawing/2014/main" id="{5E48748D-47D6-46B4-A91B-63B00060ADFB}"/>
                </a:ext>
              </a:extLst>
            </p:cNvPr>
            <p:cNvSpPr/>
            <p:nvPr/>
          </p:nvSpPr>
          <p:spPr>
            <a:xfrm>
              <a:off x="1109703" y="1347790"/>
              <a:ext cx="3801054" cy="501840"/>
            </a:xfrm>
            <a:custGeom>
              <a:avLst/>
              <a:gdLst>
                <a:gd name="connsiteX0" fmla="*/ 0 w 3801054"/>
                <a:gd name="connsiteY0" fmla="*/ 83642 h 501840"/>
                <a:gd name="connsiteX1" fmla="*/ 83642 w 3801054"/>
                <a:gd name="connsiteY1" fmla="*/ 0 h 501840"/>
                <a:gd name="connsiteX2" fmla="*/ 3717412 w 3801054"/>
                <a:gd name="connsiteY2" fmla="*/ 0 h 501840"/>
                <a:gd name="connsiteX3" fmla="*/ 3801054 w 3801054"/>
                <a:gd name="connsiteY3" fmla="*/ 83642 h 501840"/>
                <a:gd name="connsiteX4" fmla="*/ 3801054 w 3801054"/>
                <a:gd name="connsiteY4" fmla="*/ 418198 h 501840"/>
                <a:gd name="connsiteX5" fmla="*/ 3717412 w 3801054"/>
                <a:gd name="connsiteY5" fmla="*/ 501840 h 501840"/>
                <a:gd name="connsiteX6" fmla="*/ 83642 w 3801054"/>
                <a:gd name="connsiteY6" fmla="*/ 501840 h 501840"/>
                <a:gd name="connsiteX7" fmla="*/ 0 w 3801054"/>
                <a:gd name="connsiteY7" fmla="*/ 418198 h 501840"/>
                <a:gd name="connsiteX8" fmla="*/ 0 w 3801054"/>
                <a:gd name="connsiteY8" fmla="*/ 83642 h 50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1054" h="501840">
                  <a:moveTo>
                    <a:pt x="0" y="83642"/>
                  </a:moveTo>
                  <a:cubicBezTo>
                    <a:pt x="0" y="37448"/>
                    <a:pt x="37448" y="0"/>
                    <a:pt x="83642" y="0"/>
                  </a:cubicBezTo>
                  <a:lnTo>
                    <a:pt x="3717412" y="0"/>
                  </a:lnTo>
                  <a:cubicBezTo>
                    <a:pt x="3763606" y="0"/>
                    <a:pt x="3801054" y="37448"/>
                    <a:pt x="3801054" y="83642"/>
                  </a:cubicBezTo>
                  <a:lnTo>
                    <a:pt x="3801054" y="418198"/>
                  </a:lnTo>
                  <a:cubicBezTo>
                    <a:pt x="3801054" y="464392"/>
                    <a:pt x="3763606" y="501840"/>
                    <a:pt x="3717412" y="501840"/>
                  </a:cubicBezTo>
                  <a:lnTo>
                    <a:pt x="83642" y="501840"/>
                  </a:lnTo>
                  <a:cubicBezTo>
                    <a:pt x="37448" y="501840"/>
                    <a:pt x="0" y="464392"/>
                    <a:pt x="0" y="418198"/>
                  </a:cubicBezTo>
                  <a:lnTo>
                    <a:pt x="0" y="8364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8169" tIns="24498" rIns="168169" bIns="24498" numCol="1" spcCol="1270" anchor="ctr" anchorCtr="0">
              <a:noAutofit/>
            </a:bodyPr>
            <a:lstStyle/>
            <a:p>
              <a:pPr marL="0" lvl="0" indent="0" algn="l" defTabSz="755650">
                <a:lnSpc>
                  <a:spcPct val="90000"/>
                </a:lnSpc>
                <a:spcBef>
                  <a:spcPct val="0"/>
                </a:spcBef>
                <a:spcAft>
                  <a:spcPct val="35000"/>
                </a:spcAft>
                <a:buNone/>
              </a:pPr>
              <a:r>
                <a:rPr lang="en-IN" sz="1700" kern="1200" dirty="0"/>
                <a:t>What data is required for this project?</a:t>
              </a:r>
            </a:p>
          </p:txBody>
        </p:sp>
        <p:sp>
          <p:nvSpPr>
            <p:cNvPr id="9" name="Freeform: Shape 8">
              <a:extLst>
                <a:ext uri="{FF2B5EF4-FFF2-40B4-BE49-F238E27FC236}">
                  <a16:creationId xmlns:a16="http://schemas.microsoft.com/office/drawing/2014/main" id="{25D32F6C-6B01-4AB9-BF7C-D67239B1F12F}"/>
                </a:ext>
              </a:extLst>
            </p:cNvPr>
            <p:cNvSpPr/>
            <p:nvPr/>
          </p:nvSpPr>
          <p:spPr>
            <a:xfrm>
              <a:off x="838200" y="3241818"/>
              <a:ext cx="5430078" cy="3481951"/>
            </a:xfrm>
            <a:custGeom>
              <a:avLst/>
              <a:gdLst>
                <a:gd name="connsiteX0" fmla="*/ 0 w 5430078"/>
                <a:gd name="connsiteY0" fmla="*/ 0 h 2677500"/>
                <a:gd name="connsiteX1" fmla="*/ 5430078 w 5430078"/>
                <a:gd name="connsiteY1" fmla="*/ 0 h 2677500"/>
                <a:gd name="connsiteX2" fmla="*/ 5430078 w 5430078"/>
                <a:gd name="connsiteY2" fmla="*/ 2677500 h 2677500"/>
                <a:gd name="connsiteX3" fmla="*/ 0 w 5430078"/>
                <a:gd name="connsiteY3" fmla="*/ 2677500 h 2677500"/>
                <a:gd name="connsiteX4" fmla="*/ 0 w 5430078"/>
                <a:gd name="connsiteY4" fmla="*/ 0 h 267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0078" h="2677500">
                  <a:moveTo>
                    <a:pt x="0" y="0"/>
                  </a:moveTo>
                  <a:lnTo>
                    <a:pt x="5430078" y="0"/>
                  </a:lnTo>
                  <a:lnTo>
                    <a:pt x="5430078" y="2677500"/>
                  </a:lnTo>
                  <a:lnTo>
                    <a:pt x="0" y="2677500"/>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21434" tIns="354076" rIns="421434" bIns="113792" numCol="1" spcCol="1270" anchor="t" anchorCtr="0">
              <a:noAutofit/>
            </a:bodyPr>
            <a:lstStyle/>
            <a:p>
              <a:pPr marL="171450" lvl="1" indent="-171450" algn="l" defTabSz="800100">
                <a:lnSpc>
                  <a:spcPct val="90000"/>
                </a:lnSpc>
                <a:spcBef>
                  <a:spcPct val="0"/>
                </a:spcBef>
                <a:spcAft>
                  <a:spcPct val="15000"/>
                </a:spcAft>
                <a:buChar char="•"/>
              </a:pPr>
              <a:r>
                <a:rPr lang="en-IN" sz="1800" b="1" kern="1200" dirty="0"/>
                <a:t>Traffic Collision History</a:t>
              </a:r>
            </a:p>
            <a:p>
              <a:pPr marL="342900" lvl="2" indent="-171450" algn="l" defTabSz="711200">
                <a:lnSpc>
                  <a:spcPct val="90000"/>
                </a:lnSpc>
                <a:spcBef>
                  <a:spcPct val="0"/>
                </a:spcBef>
                <a:spcAft>
                  <a:spcPct val="15000"/>
                </a:spcAft>
                <a:buFont typeface="Wingdings" panose="05000000000000000000" pitchFamily="2" charset="2"/>
                <a:buChar char="Ø"/>
              </a:pPr>
              <a:r>
                <a:rPr lang="en-IN" sz="1600" kern="1200" dirty="0"/>
                <a:t>Public Dataset : Available from below link</a:t>
              </a:r>
            </a:p>
            <a:p>
              <a:pPr marL="342900" lvl="3" indent="-114300" algn="l" defTabSz="622300">
                <a:lnSpc>
                  <a:spcPct val="90000"/>
                </a:lnSpc>
                <a:spcBef>
                  <a:spcPct val="0"/>
                </a:spcBef>
                <a:spcAft>
                  <a:spcPct val="15000"/>
                </a:spcAft>
                <a:buFont typeface="Wingdings" panose="05000000000000000000" pitchFamily="2" charset="2"/>
                <a:buNone/>
              </a:pPr>
              <a:r>
                <a:rPr lang="en-IN" sz="1400" kern="1200" dirty="0">
                  <a:hlinkClick r:id="rId2"/>
                </a:rPr>
                <a:t>https://data.lacity.org/</a:t>
              </a:r>
              <a:endParaRPr lang="en-IN" sz="1400" kern="1200" dirty="0"/>
            </a:p>
            <a:p>
              <a:pPr marL="342900" lvl="3" indent="-114300" algn="l" defTabSz="622300">
                <a:lnSpc>
                  <a:spcPct val="90000"/>
                </a:lnSpc>
                <a:spcBef>
                  <a:spcPct val="0"/>
                </a:spcBef>
                <a:spcAft>
                  <a:spcPct val="15000"/>
                </a:spcAft>
                <a:buFont typeface="Wingdings" panose="05000000000000000000" pitchFamily="2" charset="2"/>
                <a:buNone/>
              </a:pPr>
              <a:endParaRPr lang="en-IN" sz="1400" kern="1200" dirty="0"/>
            </a:p>
            <a:p>
              <a:pPr marL="171450" lvl="1" indent="-171450" algn="l" defTabSz="800100">
                <a:lnSpc>
                  <a:spcPct val="90000"/>
                </a:lnSpc>
                <a:spcBef>
                  <a:spcPct val="0"/>
                </a:spcBef>
                <a:spcAft>
                  <a:spcPct val="15000"/>
                </a:spcAft>
                <a:buChar char="•"/>
              </a:pPr>
              <a:r>
                <a:rPr lang="en-IN" sz="1800" b="1" kern="1200" dirty="0"/>
                <a:t>Hospital Locations</a:t>
              </a:r>
            </a:p>
            <a:p>
              <a:pPr marL="342900" lvl="2" indent="-171450" algn="l" defTabSz="711200">
                <a:lnSpc>
                  <a:spcPct val="90000"/>
                </a:lnSpc>
                <a:spcBef>
                  <a:spcPct val="0"/>
                </a:spcBef>
                <a:spcAft>
                  <a:spcPct val="15000"/>
                </a:spcAft>
                <a:buFont typeface="Wingdings" panose="05000000000000000000" pitchFamily="2" charset="2"/>
                <a:buChar char="Ø"/>
              </a:pPr>
              <a:r>
                <a:rPr lang="en-IN" sz="1600" kern="1200" dirty="0"/>
                <a:t>Foursquare API: The city is divided into search zones and browse for hospitals at each zone</a:t>
              </a:r>
            </a:p>
            <a:p>
              <a:pPr marL="342900" lvl="2" indent="-171450" algn="l" defTabSz="711200">
                <a:lnSpc>
                  <a:spcPct val="90000"/>
                </a:lnSpc>
                <a:spcBef>
                  <a:spcPct val="0"/>
                </a:spcBef>
                <a:spcAft>
                  <a:spcPct val="15000"/>
                </a:spcAft>
                <a:buFont typeface="Wingdings" panose="05000000000000000000" pitchFamily="2" charset="2"/>
                <a:buChar char="Ø"/>
              </a:pPr>
              <a:r>
                <a:rPr lang="en-IN" sz="1600" kern="1200" dirty="0"/>
                <a:t>Public Dataset: Available from below link</a:t>
              </a:r>
            </a:p>
            <a:p>
              <a:pPr marL="342900" lvl="3" indent="-114300" algn="l" defTabSz="622300">
                <a:lnSpc>
                  <a:spcPct val="90000"/>
                </a:lnSpc>
                <a:spcBef>
                  <a:spcPct val="0"/>
                </a:spcBef>
                <a:spcAft>
                  <a:spcPct val="15000"/>
                </a:spcAft>
                <a:buFont typeface="Wingdings" panose="05000000000000000000" pitchFamily="2" charset="2"/>
                <a:buNone/>
              </a:pPr>
              <a:r>
                <a:rPr lang="en-IN" sz="1400" kern="1200" dirty="0">
                  <a:hlinkClick r:id="rId3"/>
                </a:rPr>
                <a:t>https://hub.arcgis.com/datasets/lacounty::hospitals-and-medical-centers</a:t>
              </a:r>
              <a:endParaRPr lang="en-IN" sz="1400" kern="1200" dirty="0"/>
            </a:p>
          </p:txBody>
        </p:sp>
        <p:sp>
          <p:nvSpPr>
            <p:cNvPr id="10" name="Freeform: Shape 9">
              <a:extLst>
                <a:ext uri="{FF2B5EF4-FFF2-40B4-BE49-F238E27FC236}">
                  <a16:creationId xmlns:a16="http://schemas.microsoft.com/office/drawing/2014/main" id="{C547AF71-91BC-42AA-B34F-A04BB885E4DB}"/>
                </a:ext>
              </a:extLst>
            </p:cNvPr>
            <p:cNvSpPr/>
            <p:nvPr/>
          </p:nvSpPr>
          <p:spPr>
            <a:xfrm>
              <a:off x="1109703" y="2990898"/>
              <a:ext cx="3801054" cy="501840"/>
            </a:xfrm>
            <a:custGeom>
              <a:avLst/>
              <a:gdLst>
                <a:gd name="connsiteX0" fmla="*/ 0 w 3801054"/>
                <a:gd name="connsiteY0" fmla="*/ 83642 h 501840"/>
                <a:gd name="connsiteX1" fmla="*/ 83642 w 3801054"/>
                <a:gd name="connsiteY1" fmla="*/ 0 h 501840"/>
                <a:gd name="connsiteX2" fmla="*/ 3717412 w 3801054"/>
                <a:gd name="connsiteY2" fmla="*/ 0 h 501840"/>
                <a:gd name="connsiteX3" fmla="*/ 3801054 w 3801054"/>
                <a:gd name="connsiteY3" fmla="*/ 83642 h 501840"/>
                <a:gd name="connsiteX4" fmla="*/ 3801054 w 3801054"/>
                <a:gd name="connsiteY4" fmla="*/ 418198 h 501840"/>
                <a:gd name="connsiteX5" fmla="*/ 3717412 w 3801054"/>
                <a:gd name="connsiteY5" fmla="*/ 501840 h 501840"/>
                <a:gd name="connsiteX6" fmla="*/ 83642 w 3801054"/>
                <a:gd name="connsiteY6" fmla="*/ 501840 h 501840"/>
                <a:gd name="connsiteX7" fmla="*/ 0 w 3801054"/>
                <a:gd name="connsiteY7" fmla="*/ 418198 h 501840"/>
                <a:gd name="connsiteX8" fmla="*/ 0 w 3801054"/>
                <a:gd name="connsiteY8" fmla="*/ 83642 h 50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1054" h="501840">
                  <a:moveTo>
                    <a:pt x="0" y="83642"/>
                  </a:moveTo>
                  <a:cubicBezTo>
                    <a:pt x="0" y="37448"/>
                    <a:pt x="37448" y="0"/>
                    <a:pt x="83642" y="0"/>
                  </a:cubicBezTo>
                  <a:lnTo>
                    <a:pt x="3717412" y="0"/>
                  </a:lnTo>
                  <a:cubicBezTo>
                    <a:pt x="3763606" y="0"/>
                    <a:pt x="3801054" y="37448"/>
                    <a:pt x="3801054" y="83642"/>
                  </a:cubicBezTo>
                  <a:lnTo>
                    <a:pt x="3801054" y="418198"/>
                  </a:lnTo>
                  <a:cubicBezTo>
                    <a:pt x="3801054" y="464392"/>
                    <a:pt x="3763606" y="501840"/>
                    <a:pt x="3717412" y="501840"/>
                  </a:cubicBezTo>
                  <a:lnTo>
                    <a:pt x="83642" y="501840"/>
                  </a:lnTo>
                  <a:cubicBezTo>
                    <a:pt x="37448" y="501840"/>
                    <a:pt x="0" y="464392"/>
                    <a:pt x="0" y="418198"/>
                  </a:cubicBezTo>
                  <a:lnTo>
                    <a:pt x="0" y="8364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8169" tIns="24498" rIns="168169" bIns="24498" numCol="1" spcCol="1270" anchor="ctr" anchorCtr="0">
              <a:noAutofit/>
            </a:bodyPr>
            <a:lstStyle/>
            <a:p>
              <a:pPr marL="0" lvl="0" indent="0" algn="l" defTabSz="755650">
                <a:lnSpc>
                  <a:spcPct val="90000"/>
                </a:lnSpc>
                <a:spcBef>
                  <a:spcPct val="0"/>
                </a:spcBef>
                <a:spcAft>
                  <a:spcPct val="35000"/>
                </a:spcAft>
                <a:buNone/>
              </a:pPr>
              <a:r>
                <a:rPr lang="en-IN" sz="1700" kern="1200" dirty="0"/>
                <a:t>Data Sources</a:t>
              </a:r>
            </a:p>
          </p:txBody>
        </p:sp>
      </p:grpSp>
      <p:sp>
        <p:nvSpPr>
          <p:cNvPr id="21" name="Slide Number Placeholder 20">
            <a:extLst>
              <a:ext uri="{FF2B5EF4-FFF2-40B4-BE49-F238E27FC236}">
                <a16:creationId xmlns:a16="http://schemas.microsoft.com/office/drawing/2014/main" id="{BAC9756A-D3C1-4D4E-B7F1-F1C9AAF3E9E1}"/>
              </a:ext>
            </a:extLst>
          </p:cNvPr>
          <p:cNvSpPr>
            <a:spLocks noGrp="1"/>
          </p:cNvSpPr>
          <p:nvPr>
            <p:ph type="sldNum" sz="quarter" idx="12"/>
          </p:nvPr>
        </p:nvSpPr>
        <p:spPr>
          <a:xfrm>
            <a:off x="9448800" y="6516677"/>
            <a:ext cx="2743200" cy="365125"/>
          </a:xfrm>
        </p:spPr>
        <p:txBody>
          <a:bodyPr/>
          <a:lstStyle/>
          <a:p>
            <a:fld id="{0252BDE4-267E-408A-8E9B-97A99B817732}" type="slidenum">
              <a:rPr lang="en-IN" smtClean="0"/>
              <a:t>3</a:t>
            </a:fld>
            <a:endParaRPr lang="en-IN" dirty="0"/>
          </a:p>
        </p:txBody>
      </p:sp>
      <p:sp>
        <p:nvSpPr>
          <p:cNvPr id="22" name="Title 1">
            <a:extLst>
              <a:ext uri="{FF2B5EF4-FFF2-40B4-BE49-F238E27FC236}">
                <a16:creationId xmlns:a16="http://schemas.microsoft.com/office/drawing/2014/main" id="{6B41A8F9-728A-4AFE-BE5C-73C7E033BC58}"/>
              </a:ext>
            </a:extLst>
          </p:cNvPr>
          <p:cNvSpPr>
            <a:spLocks noGrp="1"/>
          </p:cNvSpPr>
          <p:nvPr>
            <p:ph type="title"/>
          </p:nvPr>
        </p:nvSpPr>
        <p:spPr>
          <a:xfrm>
            <a:off x="838200" y="234500"/>
            <a:ext cx="10515600" cy="549274"/>
          </a:xfrm>
          <a:ln>
            <a:solidFill>
              <a:schemeClr val="tx1"/>
            </a:solidFill>
          </a:ln>
        </p:spPr>
        <p:txBody>
          <a:bodyPr>
            <a:normAutofit fontScale="90000"/>
          </a:bodyPr>
          <a:lstStyle/>
          <a:p>
            <a:r>
              <a:rPr lang="en-IN" sz="4000" b="1" dirty="0">
                <a:solidFill>
                  <a:schemeClr val="accent1"/>
                </a:solidFill>
              </a:rPr>
              <a:t>Data (1/3)</a:t>
            </a:r>
          </a:p>
        </p:txBody>
      </p:sp>
    </p:spTree>
    <p:extLst>
      <p:ext uri="{BB962C8B-B14F-4D97-AF65-F5344CB8AC3E}">
        <p14:creationId xmlns:p14="http://schemas.microsoft.com/office/powerpoint/2010/main" val="2262677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2BED3AA-B432-4CDA-9FD9-832EE0BE8D9A}"/>
              </a:ext>
            </a:extLst>
          </p:cNvPr>
          <p:cNvSpPr>
            <a:spLocks noGrp="1"/>
          </p:cNvSpPr>
          <p:nvPr>
            <p:ph type="sldNum" sz="quarter" idx="12"/>
          </p:nvPr>
        </p:nvSpPr>
        <p:spPr>
          <a:xfrm>
            <a:off x="9448800" y="6445798"/>
            <a:ext cx="2743200" cy="365125"/>
          </a:xfrm>
        </p:spPr>
        <p:txBody>
          <a:bodyPr/>
          <a:lstStyle/>
          <a:p>
            <a:fld id="{0252BDE4-267E-408A-8E9B-97A99B817732}" type="slidenum">
              <a:rPr lang="en-IN" smtClean="0"/>
              <a:t>4</a:t>
            </a:fld>
            <a:endParaRPr lang="en-IN" dirty="0"/>
          </a:p>
        </p:txBody>
      </p:sp>
      <p:grpSp>
        <p:nvGrpSpPr>
          <p:cNvPr id="7" name="Group 6">
            <a:extLst>
              <a:ext uri="{FF2B5EF4-FFF2-40B4-BE49-F238E27FC236}">
                <a16:creationId xmlns:a16="http://schemas.microsoft.com/office/drawing/2014/main" id="{4DDEA402-F6BC-4B31-B5A7-042622241A51}"/>
              </a:ext>
            </a:extLst>
          </p:cNvPr>
          <p:cNvGrpSpPr/>
          <p:nvPr/>
        </p:nvGrpSpPr>
        <p:grpSpPr>
          <a:xfrm>
            <a:off x="838200" y="914400"/>
            <a:ext cx="4604658" cy="5896523"/>
            <a:chOff x="838200" y="1347790"/>
            <a:chExt cx="5430078" cy="3365565"/>
          </a:xfrm>
        </p:grpSpPr>
        <p:sp>
          <p:nvSpPr>
            <p:cNvPr id="8" name="Freeform: Shape 7">
              <a:extLst>
                <a:ext uri="{FF2B5EF4-FFF2-40B4-BE49-F238E27FC236}">
                  <a16:creationId xmlns:a16="http://schemas.microsoft.com/office/drawing/2014/main" id="{A3C7B3E8-FE72-4736-8BBC-CA23E45CC5C8}"/>
                </a:ext>
              </a:extLst>
            </p:cNvPr>
            <p:cNvSpPr/>
            <p:nvPr/>
          </p:nvSpPr>
          <p:spPr>
            <a:xfrm>
              <a:off x="838200" y="1572206"/>
              <a:ext cx="5430078" cy="3141149"/>
            </a:xfrm>
            <a:custGeom>
              <a:avLst/>
              <a:gdLst>
                <a:gd name="connsiteX0" fmla="*/ 0 w 5430078"/>
                <a:gd name="connsiteY0" fmla="*/ 0 h 990675"/>
                <a:gd name="connsiteX1" fmla="*/ 5430078 w 5430078"/>
                <a:gd name="connsiteY1" fmla="*/ 0 h 990675"/>
                <a:gd name="connsiteX2" fmla="*/ 5430078 w 5430078"/>
                <a:gd name="connsiteY2" fmla="*/ 990675 h 990675"/>
                <a:gd name="connsiteX3" fmla="*/ 0 w 5430078"/>
                <a:gd name="connsiteY3" fmla="*/ 990675 h 990675"/>
                <a:gd name="connsiteX4" fmla="*/ 0 w 5430078"/>
                <a:gd name="connsiteY4" fmla="*/ 0 h 990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0078" h="990675">
                  <a:moveTo>
                    <a:pt x="0" y="0"/>
                  </a:moveTo>
                  <a:lnTo>
                    <a:pt x="5430078" y="0"/>
                  </a:lnTo>
                  <a:lnTo>
                    <a:pt x="5430078" y="990675"/>
                  </a:lnTo>
                  <a:lnTo>
                    <a:pt x="0" y="990675"/>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21434" tIns="354076" rIns="421434" bIns="120904" numCol="1" spcCol="1270" anchor="t" anchorCtr="0">
              <a:noAutofit/>
            </a:bodyPr>
            <a:lstStyle/>
            <a:p>
              <a:pPr marL="0" lvl="1" defTabSz="755650">
                <a:lnSpc>
                  <a:spcPct val="90000"/>
                </a:lnSpc>
                <a:spcBef>
                  <a:spcPct val="0"/>
                </a:spcBef>
                <a:spcAft>
                  <a:spcPct val="15000"/>
                </a:spcAft>
              </a:pPr>
              <a:endParaRPr lang="en-IN" sz="200" b="1" dirty="0"/>
            </a:p>
            <a:p>
              <a:pPr marL="0" lvl="1" defTabSz="755650">
                <a:lnSpc>
                  <a:spcPct val="90000"/>
                </a:lnSpc>
                <a:spcBef>
                  <a:spcPct val="0"/>
                </a:spcBef>
                <a:spcAft>
                  <a:spcPct val="15000"/>
                </a:spcAft>
              </a:pPr>
              <a:r>
                <a:rPr lang="en-IN" sz="1600" b="1" dirty="0"/>
                <a:t>Traffic Collision History</a:t>
              </a:r>
            </a:p>
            <a:p>
              <a:pPr marL="171450" lvl="1" indent="-171450" defTabSz="755650">
                <a:lnSpc>
                  <a:spcPct val="90000"/>
                </a:lnSpc>
                <a:spcBef>
                  <a:spcPct val="0"/>
                </a:spcBef>
                <a:spcAft>
                  <a:spcPct val="15000"/>
                </a:spcAft>
                <a:buChar char="•"/>
              </a:pPr>
              <a:r>
                <a:rPr lang="en-IN" sz="1400" dirty="0"/>
                <a:t>Dropped: Older records up to year 2015</a:t>
              </a:r>
            </a:p>
            <a:p>
              <a:pPr marL="171450" lvl="1" indent="-171450" defTabSz="755650">
                <a:lnSpc>
                  <a:spcPct val="90000"/>
                </a:lnSpc>
                <a:spcBef>
                  <a:spcPct val="0"/>
                </a:spcBef>
                <a:spcAft>
                  <a:spcPct val="15000"/>
                </a:spcAft>
                <a:buChar char="•"/>
              </a:pPr>
              <a:r>
                <a:rPr lang="en-IN" sz="1400" dirty="0"/>
                <a:t>Dropped: Most columns like accident date, victim details along with rows outside LA city limits</a:t>
              </a:r>
            </a:p>
            <a:p>
              <a:pPr marL="171450" lvl="1" indent="-171450" defTabSz="755650">
                <a:lnSpc>
                  <a:spcPct val="90000"/>
                </a:lnSpc>
                <a:spcBef>
                  <a:spcPct val="0"/>
                </a:spcBef>
                <a:spcAft>
                  <a:spcPct val="15000"/>
                </a:spcAft>
                <a:buChar char="•"/>
              </a:pPr>
              <a:r>
                <a:rPr lang="en-IN" sz="1400" dirty="0"/>
                <a:t>Latitude and Longitude are extracted to separate columns from a single column in the raw data</a:t>
              </a:r>
            </a:p>
            <a:p>
              <a:pPr marL="0" lvl="1" defTabSz="755650">
                <a:lnSpc>
                  <a:spcPct val="90000"/>
                </a:lnSpc>
                <a:spcBef>
                  <a:spcPct val="0"/>
                </a:spcBef>
                <a:spcAft>
                  <a:spcPct val="15000"/>
                </a:spcAft>
              </a:pPr>
              <a:endParaRPr lang="en-IN" sz="1600" dirty="0"/>
            </a:p>
            <a:p>
              <a:pPr marL="0" lvl="1" defTabSz="755650">
                <a:lnSpc>
                  <a:spcPct val="90000"/>
                </a:lnSpc>
                <a:spcBef>
                  <a:spcPct val="0"/>
                </a:spcBef>
                <a:spcAft>
                  <a:spcPct val="15000"/>
                </a:spcAft>
              </a:pPr>
              <a:r>
                <a:rPr lang="en-IN" sz="1600" dirty="0"/>
                <a:t> </a:t>
              </a:r>
              <a:r>
                <a:rPr lang="en-IN" sz="1600" b="1" dirty="0"/>
                <a:t>Hospital Locations</a:t>
              </a:r>
            </a:p>
            <a:p>
              <a:pPr marL="171450" lvl="1" indent="-171450" defTabSz="755650">
                <a:lnSpc>
                  <a:spcPct val="90000"/>
                </a:lnSpc>
                <a:spcBef>
                  <a:spcPct val="0"/>
                </a:spcBef>
                <a:spcAft>
                  <a:spcPct val="15000"/>
                </a:spcAft>
                <a:buChar char="•"/>
              </a:pPr>
              <a:r>
                <a:rPr lang="en-IN" sz="1400" dirty="0"/>
                <a:t>The city is divided into 8 search zones. Each search zone is a circle with radius 30 km. The centres of these search zones are set through trial and error using visual inspection of the map.</a:t>
              </a:r>
            </a:p>
            <a:p>
              <a:pPr marL="171450" lvl="1" indent="-171450" defTabSz="755650">
                <a:lnSpc>
                  <a:spcPct val="90000"/>
                </a:lnSpc>
                <a:spcBef>
                  <a:spcPct val="0"/>
                </a:spcBef>
                <a:spcAft>
                  <a:spcPct val="15000"/>
                </a:spcAft>
                <a:buChar char="•"/>
              </a:pPr>
              <a:r>
                <a:rPr lang="en-IN" sz="1400" dirty="0"/>
                <a:t>Foursquare API is used to browse for hospitals at each search zone. The API limits the results per zone to max 50.</a:t>
              </a:r>
            </a:p>
            <a:p>
              <a:pPr marL="171450" lvl="1" indent="-171450" defTabSz="755650">
                <a:lnSpc>
                  <a:spcPct val="90000"/>
                </a:lnSpc>
                <a:spcBef>
                  <a:spcPct val="0"/>
                </a:spcBef>
                <a:spcAft>
                  <a:spcPct val="15000"/>
                </a:spcAft>
                <a:buChar char="•"/>
              </a:pPr>
              <a:r>
                <a:rPr lang="en-IN" sz="1400" dirty="0"/>
                <a:t>The results from all the search zones are aggregated into a single hospital master table with removal of duplicates.</a:t>
              </a:r>
            </a:p>
            <a:p>
              <a:pPr marL="171450" lvl="1" indent="-171450" defTabSz="755650">
                <a:lnSpc>
                  <a:spcPct val="90000"/>
                </a:lnSpc>
                <a:spcBef>
                  <a:spcPct val="0"/>
                </a:spcBef>
                <a:spcAft>
                  <a:spcPct val="15000"/>
                </a:spcAft>
                <a:buChar char="•"/>
              </a:pPr>
              <a:r>
                <a:rPr lang="en-IN" sz="1400" dirty="0"/>
                <a:t>The public dataset lists hospitals from all cities in LA county. Hospitals are added to the master table using the public dataset, after limiting results by filtering latitude and longitude to get a bounded rectangle encompassing LA city.</a:t>
              </a:r>
            </a:p>
            <a:p>
              <a:pPr marL="171450" lvl="1" indent="-171450" defTabSz="755650">
                <a:lnSpc>
                  <a:spcPct val="90000"/>
                </a:lnSpc>
                <a:spcBef>
                  <a:spcPct val="0"/>
                </a:spcBef>
                <a:spcAft>
                  <a:spcPct val="15000"/>
                </a:spcAft>
                <a:buChar char="•"/>
              </a:pPr>
              <a:r>
                <a:rPr lang="en-IN" sz="1400" dirty="0"/>
                <a:t>Duplicates are removed to get the final table</a:t>
              </a:r>
            </a:p>
            <a:p>
              <a:pPr marL="0" lvl="1" defTabSz="755650">
                <a:lnSpc>
                  <a:spcPct val="90000"/>
                </a:lnSpc>
                <a:spcBef>
                  <a:spcPct val="0"/>
                </a:spcBef>
                <a:spcAft>
                  <a:spcPct val="15000"/>
                </a:spcAft>
              </a:pPr>
              <a:endParaRPr lang="en-IN" sz="1600" dirty="0"/>
            </a:p>
            <a:p>
              <a:pPr marL="171450" lvl="1" indent="-171450" defTabSz="755650">
                <a:lnSpc>
                  <a:spcPct val="90000"/>
                </a:lnSpc>
                <a:spcBef>
                  <a:spcPct val="0"/>
                </a:spcBef>
                <a:spcAft>
                  <a:spcPct val="15000"/>
                </a:spcAft>
                <a:buChar char="•"/>
              </a:pPr>
              <a:endParaRPr lang="en-IN" sz="1600" kern="1200" dirty="0"/>
            </a:p>
          </p:txBody>
        </p:sp>
        <p:sp>
          <p:nvSpPr>
            <p:cNvPr id="9" name="Freeform: Shape 8">
              <a:extLst>
                <a:ext uri="{FF2B5EF4-FFF2-40B4-BE49-F238E27FC236}">
                  <a16:creationId xmlns:a16="http://schemas.microsoft.com/office/drawing/2014/main" id="{F61127E4-50DD-4A91-8E4D-267F1CE83FF5}"/>
                </a:ext>
              </a:extLst>
            </p:cNvPr>
            <p:cNvSpPr/>
            <p:nvPr/>
          </p:nvSpPr>
          <p:spPr>
            <a:xfrm>
              <a:off x="1013900" y="1347790"/>
              <a:ext cx="3801054" cy="391770"/>
            </a:xfrm>
            <a:custGeom>
              <a:avLst/>
              <a:gdLst>
                <a:gd name="connsiteX0" fmla="*/ 0 w 3801054"/>
                <a:gd name="connsiteY0" fmla="*/ 83642 h 501840"/>
                <a:gd name="connsiteX1" fmla="*/ 83642 w 3801054"/>
                <a:gd name="connsiteY1" fmla="*/ 0 h 501840"/>
                <a:gd name="connsiteX2" fmla="*/ 3717412 w 3801054"/>
                <a:gd name="connsiteY2" fmla="*/ 0 h 501840"/>
                <a:gd name="connsiteX3" fmla="*/ 3801054 w 3801054"/>
                <a:gd name="connsiteY3" fmla="*/ 83642 h 501840"/>
                <a:gd name="connsiteX4" fmla="*/ 3801054 w 3801054"/>
                <a:gd name="connsiteY4" fmla="*/ 418198 h 501840"/>
                <a:gd name="connsiteX5" fmla="*/ 3717412 w 3801054"/>
                <a:gd name="connsiteY5" fmla="*/ 501840 h 501840"/>
                <a:gd name="connsiteX6" fmla="*/ 83642 w 3801054"/>
                <a:gd name="connsiteY6" fmla="*/ 501840 h 501840"/>
                <a:gd name="connsiteX7" fmla="*/ 0 w 3801054"/>
                <a:gd name="connsiteY7" fmla="*/ 418198 h 501840"/>
                <a:gd name="connsiteX8" fmla="*/ 0 w 3801054"/>
                <a:gd name="connsiteY8" fmla="*/ 83642 h 50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1054" h="501840">
                  <a:moveTo>
                    <a:pt x="0" y="83642"/>
                  </a:moveTo>
                  <a:cubicBezTo>
                    <a:pt x="0" y="37448"/>
                    <a:pt x="37448" y="0"/>
                    <a:pt x="83642" y="0"/>
                  </a:cubicBezTo>
                  <a:lnTo>
                    <a:pt x="3717412" y="0"/>
                  </a:lnTo>
                  <a:cubicBezTo>
                    <a:pt x="3763606" y="0"/>
                    <a:pt x="3801054" y="37448"/>
                    <a:pt x="3801054" y="83642"/>
                  </a:cubicBezTo>
                  <a:lnTo>
                    <a:pt x="3801054" y="418198"/>
                  </a:lnTo>
                  <a:cubicBezTo>
                    <a:pt x="3801054" y="464392"/>
                    <a:pt x="3763606" y="501840"/>
                    <a:pt x="3717412" y="501840"/>
                  </a:cubicBezTo>
                  <a:lnTo>
                    <a:pt x="83642" y="501840"/>
                  </a:lnTo>
                  <a:cubicBezTo>
                    <a:pt x="37448" y="501840"/>
                    <a:pt x="0" y="464392"/>
                    <a:pt x="0" y="418198"/>
                  </a:cubicBezTo>
                  <a:lnTo>
                    <a:pt x="0" y="8364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8169" tIns="24498" rIns="168169" bIns="24498" numCol="1" spcCol="1270" anchor="ctr" anchorCtr="0">
              <a:noAutofit/>
            </a:bodyPr>
            <a:lstStyle/>
            <a:p>
              <a:pPr marL="0" lvl="0" indent="0" algn="l" defTabSz="755650">
                <a:lnSpc>
                  <a:spcPct val="90000"/>
                </a:lnSpc>
                <a:spcBef>
                  <a:spcPct val="0"/>
                </a:spcBef>
                <a:spcAft>
                  <a:spcPct val="35000"/>
                </a:spcAft>
                <a:buNone/>
              </a:pPr>
              <a:r>
                <a:rPr lang="en-IN" sz="1700" kern="1200" dirty="0"/>
                <a:t>Data </a:t>
              </a:r>
              <a:r>
                <a:rPr lang="en-IN" sz="1700" dirty="0"/>
                <a:t>Processing</a:t>
              </a:r>
              <a:r>
                <a:rPr lang="en-IN" sz="1700" kern="1200" dirty="0"/>
                <a:t> Methodology</a:t>
              </a:r>
            </a:p>
          </p:txBody>
        </p:sp>
      </p:grpSp>
      <p:sp>
        <p:nvSpPr>
          <p:cNvPr id="3" name="Rectangle 2">
            <a:extLst>
              <a:ext uri="{FF2B5EF4-FFF2-40B4-BE49-F238E27FC236}">
                <a16:creationId xmlns:a16="http://schemas.microsoft.com/office/drawing/2014/main" id="{AE6CBC17-CB6A-4339-AA2C-18B8044FD415}"/>
              </a:ext>
            </a:extLst>
          </p:cNvPr>
          <p:cNvSpPr/>
          <p:nvPr/>
        </p:nvSpPr>
        <p:spPr>
          <a:xfrm>
            <a:off x="10381343" y="1502231"/>
            <a:ext cx="972457" cy="696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Final</a:t>
            </a:r>
          </a:p>
        </p:txBody>
      </p:sp>
      <p:sp>
        <p:nvSpPr>
          <p:cNvPr id="4" name="Cylinder 3">
            <a:extLst>
              <a:ext uri="{FF2B5EF4-FFF2-40B4-BE49-F238E27FC236}">
                <a16:creationId xmlns:a16="http://schemas.microsoft.com/office/drawing/2014/main" id="{60866BE4-3D8A-45F7-B235-896ED72C8447}"/>
              </a:ext>
            </a:extLst>
          </p:cNvPr>
          <p:cNvSpPr/>
          <p:nvPr/>
        </p:nvSpPr>
        <p:spPr>
          <a:xfrm>
            <a:off x="5939973" y="1487718"/>
            <a:ext cx="765628" cy="7649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Raw</a:t>
            </a:r>
          </a:p>
        </p:txBody>
      </p:sp>
      <p:cxnSp>
        <p:nvCxnSpPr>
          <p:cNvPr id="10" name="Straight Arrow Connector 9">
            <a:extLst>
              <a:ext uri="{FF2B5EF4-FFF2-40B4-BE49-F238E27FC236}">
                <a16:creationId xmlns:a16="http://schemas.microsoft.com/office/drawing/2014/main" id="{575B55DD-A05C-4057-8E67-12AA67C08CE4}"/>
              </a:ext>
            </a:extLst>
          </p:cNvPr>
          <p:cNvCxnSpPr>
            <a:cxnSpLocks/>
          </p:cNvCxnSpPr>
          <p:nvPr/>
        </p:nvCxnSpPr>
        <p:spPr>
          <a:xfrm>
            <a:off x="6865257" y="1741721"/>
            <a:ext cx="3381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CA543538-CC0C-4BC1-B119-3756D4D93C36}"/>
              </a:ext>
            </a:extLst>
          </p:cNvPr>
          <p:cNvSpPr/>
          <p:nvPr/>
        </p:nvSpPr>
        <p:spPr>
          <a:xfrm>
            <a:off x="7487736" y="869924"/>
            <a:ext cx="2136867" cy="313932"/>
          </a:xfrm>
          <a:prstGeom prst="rect">
            <a:avLst/>
          </a:prstGeom>
          <a:ln>
            <a:solidFill>
              <a:schemeClr val="tx1"/>
            </a:solidFill>
          </a:ln>
        </p:spPr>
        <p:txBody>
          <a:bodyPr wrap="none">
            <a:spAutoFit/>
          </a:bodyPr>
          <a:lstStyle/>
          <a:p>
            <a:pPr marL="0" lvl="1" defTabSz="755650">
              <a:lnSpc>
                <a:spcPct val="90000"/>
              </a:lnSpc>
              <a:spcBef>
                <a:spcPct val="0"/>
              </a:spcBef>
              <a:spcAft>
                <a:spcPct val="15000"/>
              </a:spcAft>
            </a:pPr>
            <a:r>
              <a:rPr lang="en-IN" sz="1600" b="1" dirty="0"/>
              <a:t>Traffic Collision History</a:t>
            </a:r>
          </a:p>
        </p:txBody>
      </p:sp>
      <p:sp>
        <p:nvSpPr>
          <p:cNvPr id="13" name="TextBox 12">
            <a:extLst>
              <a:ext uri="{FF2B5EF4-FFF2-40B4-BE49-F238E27FC236}">
                <a16:creationId xmlns:a16="http://schemas.microsoft.com/office/drawing/2014/main" id="{A94F6690-0BC6-456C-B35F-95C7FA3B80D2}"/>
              </a:ext>
            </a:extLst>
          </p:cNvPr>
          <p:cNvSpPr txBox="1"/>
          <p:nvPr/>
        </p:nvSpPr>
        <p:spPr>
          <a:xfrm>
            <a:off x="6821715" y="1357090"/>
            <a:ext cx="3062513" cy="461665"/>
          </a:xfrm>
          <a:prstGeom prst="rect">
            <a:avLst/>
          </a:prstGeom>
          <a:noFill/>
        </p:spPr>
        <p:txBody>
          <a:bodyPr wrap="square" rtlCol="0">
            <a:spAutoFit/>
          </a:bodyPr>
          <a:lstStyle/>
          <a:p>
            <a:r>
              <a:rPr lang="en-IN" sz="1200" b="1" dirty="0"/>
              <a:t>Dropped columns</a:t>
            </a:r>
            <a:r>
              <a:rPr lang="en-IN" sz="1200" dirty="0"/>
              <a:t>: Dates, Victim Info, Crime  Code, MO Codes, Premise Code etc.  </a:t>
            </a:r>
          </a:p>
        </p:txBody>
      </p:sp>
      <p:sp>
        <p:nvSpPr>
          <p:cNvPr id="14" name="TextBox 13">
            <a:extLst>
              <a:ext uri="{FF2B5EF4-FFF2-40B4-BE49-F238E27FC236}">
                <a16:creationId xmlns:a16="http://schemas.microsoft.com/office/drawing/2014/main" id="{1A0BA5C4-D6C7-4368-A9E8-C173390AFB6C}"/>
              </a:ext>
            </a:extLst>
          </p:cNvPr>
          <p:cNvSpPr txBox="1"/>
          <p:nvPr/>
        </p:nvSpPr>
        <p:spPr>
          <a:xfrm>
            <a:off x="6843488" y="1799778"/>
            <a:ext cx="3062513" cy="276999"/>
          </a:xfrm>
          <a:prstGeom prst="rect">
            <a:avLst/>
          </a:prstGeom>
          <a:noFill/>
        </p:spPr>
        <p:txBody>
          <a:bodyPr wrap="square" rtlCol="0">
            <a:spAutoFit/>
          </a:bodyPr>
          <a:lstStyle/>
          <a:p>
            <a:r>
              <a:rPr lang="en-IN" sz="1200" b="1" dirty="0"/>
              <a:t>Dropped rows</a:t>
            </a:r>
            <a:r>
              <a:rPr lang="en-IN" sz="1200" dirty="0"/>
              <a:t>: Older records up to year 2015</a:t>
            </a:r>
          </a:p>
        </p:txBody>
      </p:sp>
      <p:sp>
        <p:nvSpPr>
          <p:cNvPr id="15" name="TextBox 14">
            <a:extLst>
              <a:ext uri="{FF2B5EF4-FFF2-40B4-BE49-F238E27FC236}">
                <a16:creationId xmlns:a16="http://schemas.microsoft.com/office/drawing/2014/main" id="{D3D16DDE-A36A-404D-83D3-D64D92348AB9}"/>
              </a:ext>
            </a:extLst>
          </p:cNvPr>
          <p:cNvSpPr txBox="1"/>
          <p:nvPr/>
        </p:nvSpPr>
        <p:spPr>
          <a:xfrm>
            <a:off x="6836233" y="2155376"/>
            <a:ext cx="3062513" cy="461665"/>
          </a:xfrm>
          <a:prstGeom prst="rect">
            <a:avLst/>
          </a:prstGeom>
          <a:noFill/>
        </p:spPr>
        <p:txBody>
          <a:bodyPr wrap="square" rtlCol="0">
            <a:spAutoFit/>
          </a:bodyPr>
          <a:lstStyle/>
          <a:p>
            <a:r>
              <a:rPr lang="en-IN" sz="1200" b="1" dirty="0"/>
              <a:t>Feature Extraction</a:t>
            </a:r>
            <a:r>
              <a:rPr lang="en-IN" sz="1200" dirty="0"/>
              <a:t>: Extract separate ‘Lat’ and ‘Long’ columns from single ‘Location’ column </a:t>
            </a:r>
          </a:p>
        </p:txBody>
      </p:sp>
      <p:sp>
        <p:nvSpPr>
          <p:cNvPr id="16" name="Oval 15">
            <a:extLst>
              <a:ext uri="{FF2B5EF4-FFF2-40B4-BE49-F238E27FC236}">
                <a16:creationId xmlns:a16="http://schemas.microsoft.com/office/drawing/2014/main" id="{B57605FA-5165-4ADB-9F86-2B4F45DA9622}"/>
              </a:ext>
            </a:extLst>
          </p:cNvPr>
          <p:cNvSpPr/>
          <p:nvPr/>
        </p:nvSpPr>
        <p:spPr>
          <a:xfrm>
            <a:off x="6096000" y="4484911"/>
            <a:ext cx="507999" cy="4934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p>
        </p:txBody>
      </p:sp>
      <p:sp>
        <p:nvSpPr>
          <p:cNvPr id="17" name="TextBox 16">
            <a:extLst>
              <a:ext uri="{FF2B5EF4-FFF2-40B4-BE49-F238E27FC236}">
                <a16:creationId xmlns:a16="http://schemas.microsoft.com/office/drawing/2014/main" id="{E10D6812-1285-40E1-BCFA-A5B06C8DCEDE}"/>
              </a:ext>
            </a:extLst>
          </p:cNvPr>
          <p:cNvSpPr txBox="1"/>
          <p:nvPr/>
        </p:nvSpPr>
        <p:spPr>
          <a:xfrm>
            <a:off x="6139541" y="4577765"/>
            <a:ext cx="653144" cy="307777"/>
          </a:xfrm>
          <a:prstGeom prst="rect">
            <a:avLst/>
          </a:prstGeom>
          <a:noFill/>
        </p:spPr>
        <p:txBody>
          <a:bodyPr wrap="square" rtlCol="0">
            <a:spAutoFit/>
          </a:bodyPr>
          <a:lstStyle/>
          <a:p>
            <a:r>
              <a:rPr lang="en-IN" sz="1400" b="1" dirty="0">
                <a:solidFill>
                  <a:schemeClr val="bg1"/>
                </a:solidFill>
              </a:rPr>
              <a:t>SZ1</a:t>
            </a:r>
          </a:p>
        </p:txBody>
      </p:sp>
      <p:sp>
        <p:nvSpPr>
          <p:cNvPr id="19" name="Oval 18">
            <a:extLst>
              <a:ext uri="{FF2B5EF4-FFF2-40B4-BE49-F238E27FC236}">
                <a16:creationId xmlns:a16="http://schemas.microsoft.com/office/drawing/2014/main" id="{EB6950AC-D0F6-4F32-8FDC-11F10D839586}"/>
              </a:ext>
            </a:extLst>
          </p:cNvPr>
          <p:cNvSpPr/>
          <p:nvPr/>
        </p:nvSpPr>
        <p:spPr>
          <a:xfrm>
            <a:off x="6088744" y="5769425"/>
            <a:ext cx="507999" cy="4934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p>
        </p:txBody>
      </p:sp>
      <p:sp>
        <p:nvSpPr>
          <p:cNvPr id="20" name="TextBox 19">
            <a:extLst>
              <a:ext uri="{FF2B5EF4-FFF2-40B4-BE49-F238E27FC236}">
                <a16:creationId xmlns:a16="http://schemas.microsoft.com/office/drawing/2014/main" id="{5C0CEF9E-F81A-4F26-A9DB-F6A3C9AD82DA}"/>
              </a:ext>
            </a:extLst>
          </p:cNvPr>
          <p:cNvSpPr txBox="1"/>
          <p:nvPr/>
        </p:nvSpPr>
        <p:spPr>
          <a:xfrm>
            <a:off x="6117771" y="5862279"/>
            <a:ext cx="653144" cy="307777"/>
          </a:xfrm>
          <a:prstGeom prst="rect">
            <a:avLst/>
          </a:prstGeom>
          <a:noFill/>
        </p:spPr>
        <p:txBody>
          <a:bodyPr wrap="square" rtlCol="0">
            <a:spAutoFit/>
          </a:bodyPr>
          <a:lstStyle/>
          <a:p>
            <a:r>
              <a:rPr lang="en-IN" sz="1400" b="1" dirty="0">
                <a:solidFill>
                  <a:schemeClr val="bg1"/>
                </a:solidFill>
              </a:rPr>
              <a:t>SZ8</a:t>
            </a:r>
          </a:p>
        </p:txBody>
      </p:sp>
      <p:cxnSp>
        <p:nvCxnSpPr>
          <p:cNvPr id="22" name="Straight Connector 21">
            <a:extLst>
              <a:ext uri="{FF2B5EF4-FFF2-40B4-BE49-F238E27FC236}">
                <a16:creationId xmlns:a16="http://schemas.microsoft.com/office/drawing/2014/main" id="{F7E88DAB-79BB-445A-85C4-4EC263C88C0B}"/>
              </a:ext>
            </a:extLst>
          </p:cNvPr>
          <p:cNvCxnSpPr/>
          <p:nvPr/>
        </p:nvCxnSpPr>
        <p:spPr>
          <a:xfrm>
            <a:off x="6357257" y="5065485"/>
            <a:ext cx="0" cy="616856"/>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B6ED7261-2B2F-478E-9D0A-FE0B47CB0381}"/>
              </a:ext>
            </a:extLst>
          </p:cNvPr>
          <p:cNvSpPr>
            <a:spLocks noGrp="1"/>
          </p:cNvSpPr>
          <p:nvPr>
            <p:ph type="title"/>
          </p:nvPr>
        </p:nvSpPr>
        <p:spPr>
          <a:xfrm>
            <a:off x="838200" y="234500"/>
            <a:ext cx="10515600" cy="549274"/>
          </a:xfrm>
          <a:ln>
            <a:solidFill>
              <a:schemeClr val="tx1"/>
            </a:solidFill>
          </a:ln>
        </p:spPr>
        <p:txBody>
          <a:bodyPr>
            <a:normAutofit fontScale="90000"/>
          </a:bodyPr>
          <a:lstStyle/>
          <a:p>
            <a:r>
              <a:rPr lang="en-IN" sz="4000" b="1" dirty="0">
                <a:solidFill>
                  <a:schemeClr val="accent1"/>
                </a:solidFill>
              </a:rPr>
              <a:t>Data (2/3)</a:t>
            </a:r>
          </a:p>
        </p:txBody>
      </p:sp>
      <p:sp>
        <p:nvSpPr>
          <p:cNvPr id="26" name="Rectangle 25">
            <a:extLst>
              <a:ext uri="{FF2B5EF4-FFF2-40B4-BE49-F238E27FC236}">
                <a16:creationId xmlns:a16="http://schemas.microsoft.com/office/drawing/2014/main" id="{868EE2F6-9301-4459-A9B8-D389876C7E52}"/>
              </a:ext>
            </a:extLst>
          </p:cNvPr>
          <p:cNvSpPr/>
          <p:nvPr/>
        </p:nvSpPr>
        <p:spPr>
          <a:xfrm>
            <a:off x="8069942" y="4885542"/>
            <a:ext cx="972457" cy="696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Master Table</a:t>
            </a:r>
          </a:p>
        </p:txBody>
      </p:sp>
      <p:cxnSp>
        <p:nvCxnSpPr>
          <p:cNvPr id="27" name="Straight Arrow Connector 26">
            <a:extLst>
              <a:ext uri="{FF2B5EF4-FFF2-40B4-BE49-F238E27FC236}">
                <a16:creationId xmlns:a16="http://schemas.microsoft.com/office/drawing/2014/main" id="{723B6AD3-3CF2-4949-8359-D807CC149211}"/>
              </a:ext>
            </a:extLst>
          </p:cNvPr>
          <p:cNvCxnSpPr>
            <a:cxnSpLocks/>
            <a:endCxn id="26" idx="1"/>
          </p:cNvCxnSpPr>
          <p:nvPr/>
        </p:nvCxnSpPr>
        <p:spPr>
          <a:xfrm>
            <a:off x="6544309" y="4731653"/>
            <a:ext cx="1525633" cy="502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00DD63E-B107-4474-B90C-AE13C72433C3}"/>
              </a:ext>
            </a:extLst>
          </p:cNvPr>
          <p:cNvCxnSpPr>
            <a:cxnSpLocks/>
          </p:cNvCxnSpPr>
          <p:nvPr/>
        </p:nvCxnSpPr>
        <p:spPr>
          <a:xfrm>
            <a:off x="6865257" y="2097314"/>
            <a:ext cx="3381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0B3E6EA-7135-47BC-87AB-E6EBF5EFBF18}"/>
              </a:ext>
            </a:extLst>
          </p:cNvPr>
          <p:cNvCxnSpPr>
            <a:cxnSpLocks/>
          </p:cNvCxnSpPr>
          <p:nvPr/>
        </p:nvCxnSpPr>
        <p:spPr>
          <a:xfrm flipV="1">
            <a:off x="6603999" y="5373913"/>
            <a:ext cx="1465943" cy="642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B0B8097-54A4-4136-86A3-2784F5857AFF}"/>
              </a:ext>
            </a:extLst>
          </p:cNvPr>
          <p:cNvSpPr txBox="1"/>
          <p:nvPr/>
        </p:nvSpPr>
        <p:spPr>
          <a:xfrm>
            <a:off x="5722262" y="4223654"/>
            <a:ext cx="1226818" cy="307777"/>
          </a:xfrm>
          <a:prstGeom prst="rect">
            <a:avLst/>
          </a:prstGeom>
          <a:noFill/>
        </p:spPr>
        <p:txBody>
          <a:bodyPr wrap="square" rtlCol="0">
            <a:spAutoFit/>
          </a:bodyPr>
          <a:lstStyle/>
          <a:p>
            <a:r>
              <a:rPr lang="en-IN" sz="1400" b="1" dirty="0"/>
              <a:t>Search Zones</a:t>
            </a:r>
          </a:p>
        </p:txBody>
      </p:sp>
      <p:cxnSp>
        <p:nvCxnSpPr>
          <p:cNvPr id="34" name="Straight Arrow Connector 33">
            <a:extLst>
              <a:ext uri="{FF2B5EF4-FFF2-40B4-BE49-F238E27FC236}">
                <a16:creationId xmlns:a16="http://schemas.microsoft.com/office/drawing/2014/main" id="{E3B767B7-CFF1-4B97-A6B4-E94B295216BD}"/>
              </a:ext>
            </a:extLst>
          </p:cNvPr>
          <p:cNvCxnSpPr>
            <a:cxnSpLocks/>
          </p:cNvCxnSpPr>
          <p:nvPr/>
        </p:nvCxnSpPr>
        <p:spPr>
          <a:xfrm flipH="1">
            <a:off x="9122225" y="5317221"/>
            <a:ext cx="1691294" cy="13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3AD04B4C-54EB-4F0E-86E6-B32E5851C0AE}"/>
              </a:ext>
            </a:extLst>
          </p:cNvPr>
          <p:cNvSpPr txBox="1"/>
          <p:nvPr/>
        </p:nvSpPr>
        <p:spPr>
          <a:xfrm>
            <a:off x="8483600" y="5617155"/>
            <a:ext cx="3062513" cy="276999"/>
          </a:xfrm>
          <a:prstGeom prst="rect">
            <a:avLst/>
          </a:prstGeom>
          <a:noFill/>
        </p:spPr>
        <p:txBody>
          <a:bodyPr wrap="square" rtlCol="0">
            <a:spAutoFit/>
          </a:bodyPr>
          <a:lstStyle/>
          <a:p>
            <a:r>
              <a:rPr lang="en-IN" sz="1200" b="1" dirty="0"/>
              <a:t>Drop Duplicates</a:t>
            </a:r>
          </a:p>
        </p:txBody>
      </p:sp>
      <p:cxnSp>
        <p:nvCxnSpPr>
          <p:cNvPr id="44" name="Straight Arrow Connector 43">
            <a:extLst>
              <a:ext uri="{FF2B5EF4-FFF2-40B4-BE49-F238E27FC236}">
                <a16:creationId xmlns:a16="http://schemas.microsoft.com/office/drawing/2014/main" id="{1D6FF490-1E43-4AB9-BB81-EE3D07A36D99}"/>
              </a:ext>
            </a:extLst>
          </p:cNvPr>
          <p:cNvCxnSpPr>
            <a:stCxn id="26" idx="2"/>
          </p:cNvCxnSpPr>
          <p:nvPr/>
        </p:nvCxnSpPr>
        <p:spPr>
          <a:xfrm flipH="1">
            <a:off x="8556170" y="5582223"/>
            <a:ext cx="1" cy="433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B983DA1-6EFB-409D-853A-4F544B92C773}"/>
              </a:ext>
            </a:extLst>
          </p:cNvPr>
          <p:cNvSpPr/>
          <p:nvPr/>
        </p:nvSpPr>
        <p:spPr>
          <a:xfrm>
            <a:off x="8088088" y="6054911"/>
            <a:ext cx="972457" cy="696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Final</a:t>
            </a:r>
          </a:p>
        </p:txBody>
      </p:sp>
      <p:sp>
        <p:nvSpPr>
          <p:cNvPr id="47" name="Rectangle 46">
            <a:extLst>
              <a:ext uri="{FF2B5EF4-FFF2-40B4-BE49-F238E27FC236}">
                <a16:creationId xmlns:a16="http://schemas.microsoft.com/office/drawing/2014/main" id="{7B69D1E5-4303-44DA-A224-755706C1F5B2}"/>
              </a:ext>
            </a:extLst>
          </p:cNvPr>
          <p:cNvSpPr/>
          <p:nvPr/>
        </p:nvSpPr>
        <p:spPr>
          <a:xfrm>
            <a:off x="7687341" y="3988282"/>
            <a:ext cx="1737655" cy="313932"/>
          </a:xfrm>
          <a:prstGeom prst="rect">
            <a:avLst/>
          </a:prstGeom>
          <a:ln>
            <a:solidFill>
              <a:schemeClr val="tx1"/>
            </a:solidFill>
          </a:ln>
        </p:spPr>
        <p:txBody>
          <a:bodyPr wrap="none">
            <a:spAutoFit/>
          </a:bodyPr>
          <a:lstStyle/>
          <a:p>
            <a:pPr marL="0" lvl="1" defTabSz="755650">
              <a:lnSpc>
                <a:spcPct val="90000"/>
              </a:lnSpc>
              <a:spcBef>
                <a:spcPct val="0"/>
              </a:spcBef>
              <a:spcAft>
                <a:spcPct val="15000"/>
              </a:spcAft>
            </a:pPr>
            <a:r>
              <a:rPr lang="en-IN" sz="1600" b="1" dirty="0"/>
              <a:t>Hospital Locations</a:t>
            </a:r>
          </a:p>
        </p:txBody>
      </p:sp>
      <p:sp>
        <p:nvSpPr>
          <p:cNvPr id="48" name="TextBox 47">
            <a:extLst>
              <a:ext uri="{FF2B5EF4-FFF2-40B4-BE49-F238E27FC236}">
                <a16:creationId xmlns:a16="http://schemas.microsoft.com/office/drawing/2014/main" id="{AD0F5D21-56C9-4EF0-ABCE-0BF135E405C0}"/>
              </a:ext>
            </a:extLst>
          </p:cNvPr>
          <p:cNvSpPr txBox="1"/>
          <p:nvPr/>
        </p:nvSpPr>
        <p:spPr>
          <a:xfrm>
            <a:off x="6379029" y="5036718"/>
            <a:ext cx="3062513" cy="646331"/>
          </a:xfrm>
          <a:prstGeom prst="rect">
            <a:avLst/>
          </a:prstGeom>
          <a:noFill/>
        </p:spPr>
        <p:txBody>
          <a:bodyPr wrap="square" rtlCol="0">
            <a:spAutoFit/>
          </a:bodyPr>
          <a:lstStyle/>
          <a:p>
            <a:r>
              <a:rPr lang="en-IN" sz="1200" b="1" dirty="0"/>
              <a:t>Foursquare API</a:t>
            </a:r>
          </a:p>
          <a:p>
            <a:r>
              <a:rPr lang="en-IN" sz="1200" dirty="0"/>
              <a:t>Extract Name, Category</a:t>
            </a:r>
          </a:p>
          <a:p>
            <a:r>
              <a:rPr lang="en-IN" sz="1200" dirty="0"/>
              <a:t>Lat and Long</a:t>
            </a:r>
          </a:p>
        </p:txBody>
      </p:sp>
      <p:sp>
        <p:nvSpPr>
          <p:cNvPr id="49" name="Cylinder 48">
            <a:extLst>
              <a:ext uri="{FF2B5EF4-FFF2-40B4-BE49-F238E27FC236}">
                <a16:creationId xmlns:a16="http://schemas.microsoft.com/office/drawing/2014/main" id="{E48609F0-E491-4BB6-B217-012DDD1D2BA7}"/>
              </a:ext>
            </a:extLst>
          </p:cNvPr>
          <p:cNvSpPr/>
          <p:nvPr/>
        </p:nvSpPr>
        <p:spPr>
          <a:xfrm>
            <a:off x="10749641" y="4807697"/>
            <a:ext cx="765628" cy="7649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Raw</a:t>
            </a:r>
          </a:p>
        </p:txBody>
      </p:sp>
      <p:sp>
        <p:nvSpPr>
          <p:cNvPr id="50" name="TextBox 49">
            <a:extLst>
              <a:ext uri="{FF2B5EF4-FFF2-40B4-BE49-F238E27FC236}">
                <a16:creationId xmlns:a16="http://schemas.microsoft.com/office/drawing/2014/main" id="{A94DD710-17A1-458D-B63C-31885F554155}"/>
              </a:ext>
            </a:extLst>
          </p:cNvPr>
          <p:cNvSpPr txBox="1"/>
          <p:nvPr/>
        </p:nvSpPr>
        <p:spPr>
          <a:xfrm>
            <a:off x="5976261" y="2256974"/>
            <a:ext cx="1226818" cy="523220"/>
          </a:xfrm>
          <a:prstGeom prst="rect">
            <a:avLst/>
          </a:prstGeom>
          <a:noFill/>
        </p:spPr>
        <p:txBody>
          <a:bodyPr wrap="square" rtlCol="0">
            <a:spAutoFit/>
          </a:bodyPr>
          <a:lstStyle/>
          <a:p>
            <a:r>
              <a:rPr lang="en-IN" sz="1400" b="1" dirty="0"/>
              <a:t>Public Dataset</a:t>
            </a:r>
          </a:p>
        </p:txBody>
      </p:sp>
      <p:sp>
        <p:nvSpPr>
          <p:cNvPr id="51" name="TextBox 50">
            <a:extLst>
              <a:ext uri="{FF2B5EF4-FFF2-40B4-BE49-F238E27FC236}">
                <a16:creationId xmlns:a16="http://schemas.microsoft.com/office/drawing/2014/main" id="{FD625BFE-842B-4E85-A918-2529E55A83D5}"/>
              </a:ext>
            </a:extLst>
          </p:cNvPr>
          <p:cNvSpPr txBox="1"/>
          <p:nvPr/>
        </p:nvSpPr>
        <p:spPr>
          <a:xfrm>
            <a:off x="10806251" y="5716548"/>
            <a:ext cx="1226818" cy="738664"/>
          </a:xfrm>
          <a:prstGeom prst="rect">
            <a:avLst/>
          </a:prstGeom>
          <a:noFill/>
        </p:spPr>
        <p:txBody>
          <a:bodyPr wrap="square" rtlCol="0">
            <a:spAutoFit/>
          </a:bodyPr>
          <a:lstStyle/>
          <a:p>
            <a:r>
              <a:rPr lang="en-IN" sz="1400" b="1" dirty="0"/>
              <a:t>Public Dataset</a:t>
            </a:r>
          </a:p>
          <a:p>
            <a:r>
              <a:rPr lang="en-IN" sz="1400" b="1" dirty="0"/>
              <a:t>(LA County)</a:t>
            </a:r>
          </a:p>
        </p:txBody>
      </p:sp>
      <p:sp>
        <p:nvSpPr>
          <p:cNvPr id="52" name="TextBox 51">
            <a:extLst>
              <a:ext uri="{FF2B5EF4-FFF2-40B4-BE49-F238E27FC236}">
                <a16:creationId xmlns:a16="http://schemas.microsoft.com/office/drawing/2014/main" id="{0A10C16C-C237-48C3-AB6E-49F5CAB9A16D}"/>
              </a:ext>
            </a:extLst>
          </p:cNvPr>
          <p:cNvSpPr txBox="1"/>
          <p:nvPr/>
        </p:nvSpPr>
        <p:spPr>
          <a:xfrm>
            <a:off x="10730012" y="4037218"/>
            <a:ext cx="983344" cy="830997"/>
          </a:xfrm>
          <a:prstGeom prst="rect">
            <a:avLst/>
          </a:prstGeom>
          <a:noFill/>
        </p:spPr>
        <p:txBody>
          <a:bodyPr wrap="square" rtlCol="0">
            <a:spAutoFit/>
          </a:bodyPr>
          <a:lstStyle/>
          <a:p>
            <a:r>
              <a:rPr lang="en-IN" sz="1200" b="1" dirty="0"/>
              <a:t>Filter </a:t>
            </a:r>
            <a:r>
              <a:rPr lang="en-IN" sz="1200" b="1" dirty="0" err="1"/>
              <a:t>lat</a:t>
            </a:r>
            <a:r>
              <a:rPr lang="en-IN" sz="1200" b="1" dirty="0"/>
              <a:t> and long</a:t>
            </a:r>
            <a:r>
              <a:rPr lang="en-IN" sz="1200" dirty="0"/>
              <a:t>: LA City Bounded rectangle </a:t>
            </a:r>
          </a:p>
        </p:txBody>
      </p:sp>
      <p:sp>
        <p:nvSpPr>
          <p:cNvPr id="53" name="TextBox 52">
            <a:extLst>
              <a:ext uri="{FF2B5EF4-FFF2-40B4-BE49-F238E27FC236}">
                <a16:creationId xmlns:a16="http://schemas.microsoft.com/office/drawing/2014/main" id="{CF8AAC73-2438-4BEE-B7DB-2589A655A114}"/>
              </a:ext>
            </a:extLst>
          </p:cNvPr>
          <p:cNvSpPr txBox="1"/>
          <p:nvPr/>
        </p:nvSpPr>
        <p:spPr>
          <a:xfrm rot="21516647">
            <a:off x="9236466" y="5070466"/>
            <a:ext cx="1447533" cy="461665"/>
          </a:xfrm>
          <a:prstGeom prst="rect">
            <a:avLst/>
          </a:prstGeom>
          <a:noFill/>
        </p:spPr>
        <p:txBody>
          <a:bodyPr wrap="square" rtlCol="0">
            <a:spAutoFit/>
          </a:bodyPr>
          <a:lstStyle/>
          <a:p>
            <a:r>
              <a:rPr lang="en-IN" sz="1200" dirty="0"/>
              <a:t>Add hospitals from filtered data</a:t>
            </a:r>
          </a:p>
        </p:txBody>
      </p:sp>
      <p:graphicFrame>
        <p:nvGraphicFramePr>
          <p:cNvPr id="2" name="Table 5">
            <a:extLst>
              <a:ext uri="{FF2B5EF4-FFF2-40B4-BE49-F238E27FC236}">
                <a16:creationId xmlns:a16="http://schemas.microsoft.com/office/drawing/2014/main" id="{8D0C1812-1689-4A0C-BE9F-0B68002485CE}"/>
              </a:ext>
            </a:extLst>
          </p:cNvPr>
          <p:cNvGraphicFramePr>
            <a:graphicFrameLocks noGrp="1"/>
          </p:cNvGraphicFramePr>
          <p:nvPr>
            <p:extLst>
              <p:ext uri="{D42A27DB-BD31-4B8C-83A1-F6EECF244321}">
                <p14:modId xmlns:p14="http://schemas.microsoft.com/office/powerpoint/2010/main" val="4264119704"/>
              </p:ext>
            </p:extLst>
          </p:nvPr>
        </p:nvGraphicFramePr>
        <p:xfrm>
          <a:off x="6865257" y="2613173"/>
          <a:ext cx="1222831" cy="682779"/>
        </p:xfrm>
        <a:graphic>
          <a:graphicData uri="http://schemas.openxmlformats.org/drawingml/2006/table">
            <a:tbl>
              <a:tblPr firstRow="1" bandRow="1">
                <a:tableStyleId>{5C22544A-7EE6-4342-B048-85BDC9FD1C3A}</a:tableStyleId>
              </a:tblPr>
              <a:tblGrid>
                <a:gridCol w="1222831">
                  <a:extLst>
                    <a:ext uri="{9D8B030D-6E8A-4147-A177-3AD203B41FA5}">
                      <a16:colId xmlns:a16="http://schemas.microsoft.com/office/drawing/2014/main" val="2675021779"/>
                    </a:ext>
                  </a:extLst>
                </a:gridCol>
              </a:tblGrid>
              <a:tr h="93173">
                <a:tc>
                  <a:txBody>
                    <a:bodyPr/>
                    <a:lstStyle/>
                    <a:p>
                      <a:pPr algn="ctr" fontAlgn="b"/>
                      <a:r>
                        <a:rPr lang="en-IN" sz="1200" b="1" i="0" u="none" strike="noStrike" dirty="0">
                          <a:solidFill>
                            <a:schemeClr val="bg1"/>
                          </a:solidFill>
                          <a:effectLst/>
                          <a:latin typeface="Calibri" panose="020F0502020204030204" pitchFamily="34" charset="0"/>
                        </a:rPr>
                        <a:t>Location</a:t>
                      </a:r>
                    </a:p>
                  </a:txBody>
                  <a:tcPr marL="9525" marR="9525" marT="9525" marB="0" anchor="ctr"/>
                </a:tc>
                <a:extLst>
                  <a:ext uri="{0D108BD9-81ED-4DB2-BD59-A6C34878D82A}">
                    <a16:rowId xmlns:a16="http://schemas.microsoft.com/office/drawing/2014/main" val="384325123"/>
                  </a:ext>
                </a:extLst>
              </a:tr>
              <a:tr h="245187">
                <a:tc>
                  <a:txBody>
                    <a:bodyPr/>
                    <a:lstStyle/>
                    <a:p>
                      <a:pPr algn="l" fontAlgn="b"/>
                      <a:r>
                        <a:rPr lang="en-IN" sz="1100" b="0" i="0" u="none" strike="noStrike" dirty="0">
                          <a:solidFill>
                            <a:srgbClr val="000000"/>
                          </a:solidFill>
                          <a:effectLst/>
                          <a:latin typeface="Calibri" panose="020F0502020204030204" pitchFamily="34" charset="0"/>
                        </a:rPr>
                        <a:t>(34.0508, -118.2731)</a:t>
                      </a:r>
                    </a:p>
                  </a:txBody>
                  <a:tcPr marL="9525" marR="9525" marT="9525" marB="0" anchor="ctr"/>
                </a:tc>
                <a:extLst>
                  <a:ext uri="{0D108BD9-81ED-4DB2-BD59-A6C34878D82A}">
                    <a16:rowId xmlns:a16="http://schemas.microsoft.com/office/drawing/2014/main" val="2792376861"/>
                  </a:ext>
                </a:extLst>
              </a:tr>
              <a:tr h="245187">
                <a:tc>
                  <a:txBody>
                    <a:bodyPr/>
                    <a:lstStyle/>
                    <a:p>
                      <a:pPr algn="l" fontAlgn="b"/>
                      <a:r>
                        <a:rPr lang="en-IN" sz="1100" b="0" i="0" u="none" strike="noStrike" dirty="0">
                          <a:solidFill>
                            <a:srgbClr val="000000"/>
                          </a:solidFill>
                          <a:effectLst/>
                          <a:latin typeface="Calibri" panose="020F0502020204030204" pitchFamily="34" charset="0"/>
                        </a:rPr>
                        <a:t>(33.8542, -118.2905)</a:t>
                      </a:r>
                    </a:p>
                  </a:txBody>
                  <a:tcPr marL="9525" marR="9525" marT="9525" marB="0" anchor="ctr"/>
                </a:tc>
                <a:extLst>
                  <a:ext uri="{0D108BD9-81ED-4DB2-BD59-A6C34878D82A}">
                    <a16:rowId xmlns:a16="http://schemas.microsoft.com/office/drawing/2014/main" val="3927170515"/>
                  </a:ext>
                </a:extLst>
              </a:tr>
            </a:tbl>
          </a:graphicData>
        </a:graphic>
      </p:graphicFrame>
      <p:graphicFrame>
        <p:nvGraphicFramePr>
          <p:cNvPr id="37" name="Table 5">
            <a:extLst>
              <a:ext uri="{FF2B5EF4-FFF2-40B4-BE49-F238E27FC236}">
                <a16:creationId xmlns:a16="http://schemas.microsoft.com/office/drawing/2014/main" id="{6AACB574-A602-444E-A8D4-FA0231D71D26}"/>
              </a:ext>
            </a:extLst>
          </p:cNvPr>
          <p:cNvGraphicFramePr>
            <a:graphicFrameLocks noGrp="1"/>
          </p:cNvGraphicFramePr>
          <p:nvPr>
            <p:extLst>
              <p:ext uri="{D42A27DB-BD31-4B8C-83A1-F6EECF244321}">
                <p14:modId xmlns:p14="http://schemas.microsoft.com/office/powerpoint/2010/main" val="980763629"/>
              </p:ext>
            </p:extLst>
          </p:nvPr>
        </p:nvGraphicFramePr>
        <p:xfrm>
          <a:off x="9122225" y="2591404"/>
          <a:ext cx="1415146" cy="682779"/>
        </p:xfrm>
        <a:graphic>
          <a:graphicData uri="http://schemas.openxmlformats.org/drawingml/2006/table">
            <a:tbl>
              <a:tblPr firstRow="1" bandRow="1">
                <a:tableStyleId>{5C22544A-7EE6-4342-B048-85BDC9FD1C3A}</a:tableStyleId>
              </a:tblPr>
              <a:tblGrid>
                <a:gridCol w="707573">
                  <a:extLst>
                    <a:ext uri="{9D8B030D-6E8A-4147-A177-3AD203B41FA5}">
                      <a16:colId xmlns:a16="http://schemas.microsoft.com/office/drawing/2014/main" val="2675021779"/>
                    </a:ext>
                  </a:extLst>
                </a:gridCol>
                <a:gridCol w="707573">
                  <a:extLst>
                    <a:ext uri="{9D8B030D-6E8A-4147-A177-3AD203B41FA5}">
                      <a16:colId xmlns:a16="http://schemas.microsoft.com/office/drawing/2014/main" val="2541307457"/>
                    </a:ext>
                  </a:extLst>
                </a:gridCol>
              </a:tblGrid>
              <a:tr h="93173">
                <a:tc>
                  <a:txBody>
                    <a:bodyPr/>
                    <a:lstStyle/>
                    <a:p>
                      <a:pPr algn="ctr" fontAlgn="b"/>
                      <a:r>
                        <a:rPr lang="en-IN" sz="1200" b="1" i="0" u="none" strike="noStrike" dirty="0">
                          <a:solidFill>
                            <a:schemeClr val="bg1"/>
                          </a:solidFill>
                          <a:effectLst/>
                          <a:latin typeface="Calibri" panose="020F0502020204030204" pitchFamily="34" charset="0"/>
                        </a:rPr>
                        <a:t>Latitude</a:t>
                      </a:r>
                    </a:p>
                  </a:txBody>
                  <a:tcPr marL="9525" marR="9525" marT="9525" marB="0" anchor="ctr"/>
                </a:tc>
                <a:tc>
                  <a:txBody>
                    <a:bodyPr/>
                    <a:lstStyle/>
                    <a:p>
                      <a:pPr algn="ctr" fontAlgn="b"/>
                      <a:r>
                        <a:rPr lang="en-IN" sz="1200" b="1" i="0" u="none" strike="noStrike" dirty="0">
                          <a:solidFill>
                            <a:schemeClr val="bg1"/>
                          </a:solidFill>
                          <a:effectLst/>
                          <a:latin typeface="Calibri" panose="020F0502020204030204" pitchFamily="34" charset="0"/>
                        </a:rPr>
                        <a:t>Longitude</a:t>
                      </a:r>
                    </a:p>
                  </a:txBody>
                  <a:tcPr marL="9525" marR="9525" marT="9525" marB="0" anchor="ctr"/>
                </a:tc>
                <a:extLst>
                  <a:ext uri="{0D108BD9-81ED-4DB2-BD59-A6C34878D82A}">
                    <a16:rowId xmlns:a16="http://schemas.microsoft.com/office/drawing/2014/main" val="384325123"/>
                  </a:ext>
                </a:extLst>
              </a:tr>
              <a:tr h="245187">
                <a:tc>
                  <a:txBody>
                    <a:bodyPr/>
                    <a:lstStyle/>
                    <a:p>
                      <a:pPr algn="ctr" fontAlgn="b"/>
                      <a:r>
                        <a:rPr lang="en-IN" sz="1100" b="0" i="0" u="none" strike="noStrike" dirty="0">
                          <a:solidFill>
                            <a:srgbClr val="000000"/>
                          </a:solidFill>
                          <a:effectLst/>
                          <a:latin typeface="Calibri" panose="020F0502020204030204" pitchFamily="34" charset="0"/>
                        </a:rPr>
                        <a:t>34.0508</a:t>
                      </a:r>
                    </a:p>
                  </a:txBody>
                  <a:tcPr marL="9525" marR="9525" marT="9525" marB="0" anchor="ctr"/>
                </a:tc>
                <a:tc>
                  <a:txBody>
                    <a:bodyPr/>
                    <a:lstStyle/>
                    <a:p>
                      <a:pPr algn="ctr" fontAlgn="b"/>
                      <a:r>
                        <a:rPr lang="en-IN" sz="1100" b="0" i="0" u="none" strike="noStrike" dirty="0">
                          <a:solidFill>
                            <a:srgbClr val="000000"/>
                          </a:solidFill>
                          <a:effectLst/>
                          <a:latin typeface="Calibri" panose="020F0502020204030204" pitchFamily="34" charset="0"/>
                        </a:rPr>
                        <a:t>-118.2731</a:t>
                      </a:r>
                    </a:p>
                  </a:txBody>
                  <a:tcPr marL="9525" marR="9525" marT="9525" marB="0" anchor="ctr"/>
                </a:tc>
                <a:extLst>
                  <a:ext uri="{0D108BD9-81ED-4DB2-BD59-A6C34878D82A}">
                    <a16:rowId xmlns:a16="http://schemas.microsoft.com/office/drawing/2014/main" val="2792376861"/>
                  </a:ext>
                </a:extLst>
              </a:tr>
              <a:tr h="245187">
                <a:tc>
                  <a:txBody>
                    <a:bodyPr/>
                    <a:lstStyle/>
                    <a:p>
                      <a:pPr algn="ctr" fontAlgn="b"/>
                      <a:r>
                        <a:rPr lang="en-IN" sz="1100" b="0" i="0" u="none" strike="noStrike" dirty="0">
                          <a:solidFill>
                            <a:srgbClr val="000000"/>
                          </a:solidFill>
                          <a:effectLst/>
                          <a:latin typeface="Calibri" panose="020F0502020204030204" pitchFamily="34" charset="0"/>
                        </a:rPr>
                        <a:t>33.8542</a:t>
                      </a:r>
                    </a:p>
                  </a:txBody>
                  <a:tcPr marL="9525" marR="9525" marT="9525" marB="0" anchor="ctr"/>
                </a:tc>
                <a:tc>
                  <a:txBody>
                    <a:bodyPr/>
                    <a:lstStyle/>
                    <a:p>
                      <a:pPr algn="ctr" fontAlgn="b"/>
                      <a:r>
                        <a:rPr lang="en-IN" sz="1100" b="0" i="0" u="none" strike="noStrike" dirty="0">
                          <a:solidFill>
                            <a:srgbClr val="000000"/>
                          </a:solidFill>
                          <a:effectLst/>
                          <a:latin typeface="Calibri" panose="020F0502020204030204" pitchFamily="34" charset="0"/>
                        </a:rPr>
                        <a:t>-118.2905</a:t>
                      </a:r>
                    </a:p>
                  </a:txBody>
                  <a:tcPr marL="9525" marR="9525" marT="9525" marB="0" anchor="ctr"/>
                </a:tc>
                <a:extLst>
                  <a:ext uri="{0D108BD9-81ED-4DB2-BD59-A6C34878D82A}">
                    <a16:rowId xmlns:a16="http://schemas.microsoft.com/office/drawing/2014/main" val="3927170515"/>
                  </a:ext>
                </a:extLst>
              </a:tr>
            </a:tbl>
          </a:graphicData>
        </a:graphic>
      </p:graphicFrame>
      <p:cxnSp>
        <p:nvCxnSpPr>
          <p:cNvPr id="38" name="Straight Arrow Connector 37">
            <a:extLst>
              <a:ext uri="{FF2B5EF4-FFF2-40B4-BE49-F238E27FC236}">
                <a16:creationId xmlns:a16="http://schemas.microsoft.com/office/drawing/2014/main" id="{9F75E669-E1A9-439D-B556-E7D9A36588FB}"/>
              </a:ext>
            </a:extLst>
          </p:cNvPr>
          <p:cNvCxnSpPr>
            <a:cxnSpLocks/>
          </p:cNvCxnSpPr>
          <p:nvPr/>
        </p:nvCxnSpPr>
        <p:spPr>
          <a:xfrm>
            <a:off x="8069942" y="3013629"/>
            <a:ext cx="1066797" cy="3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1E2F67F-726C-4933-9944-ABC18C9F5D2A}"/>
              </a:ext>
            </a:extLst>
          </p:cNvPr>
          <p:cNvSpPr txBox="1"/>
          <p:nvPr/>
        </p:nvSpPr>
        <p:spPr>
          <a:xfrm>
            <a:off x="8160655" y="2777798"/>
            <a:ext cx="925286" cy="461665"/>
          </a:xfrm>
          <a:prstGeom prst="rect">
            <a:avLst/>
          </a:prstGeom>
          <a:noFill/>
        </p:spPr>
        <p:txBody>
          <a:bodyPr wrap="square" rtlCol="0">
            <a:spAutoFit/>
          </a:bodyPr>
          <a:lstStyle/>
          <a:p>
            <a:r>
              <a:rPr lang="en-IN" sz="1200" b="1" dirty="0"/>
              <a:t>Feature</a:t>
            </a:r>
          </a:p>
          <a:p>
            <a:r>
              <a:rPr lang="en-IN" sz="1200" b="1" dirty="0"/>
              <a:t>Extraction</a:t>
            </a:r>
          </a:p>
        </p:txBody>
      </p:sp>
      <p:sp>
        <p:nvSpPr>
          <p:cNvPr id="18" name="Rectangle 17">
            <a:extLst>
              <a:ext uri="{FF2B5EF4-FFF2-40B4-BE49-F238E27FC236}">
                <a16:creationId xmlns:a16="http://schemas.microsoft.com/office/drawing/2014/main" id="{8A911318-5A73-4F99-B0D9-8C7B901CA464}"/>
              </a:ext>
            </a:extLst>
          </p:cNvPr>
          <p:cNvSpPr/>
          <p:nvPr/>
        </p:nvSpPr>
        <p:spPr>
          <a:xfrm>
            <a:off x="11772893" y="4388710"/>
            <a:ext cx="51987" cy="245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Manual Operation 10">
            <a:extLst>
              <a:ext uri="{FF2B5EF4-FFF2-40B4-BE49-F238E27FC236}">
                <a16:creationId xmlns:a16="http://schemas.microsoft.com/office/drawing/2014/main" id="{36EF4FC4-AA52-460E-BC21-45F6887176F0}"/>
              </a:ext>
            </a:extLst>
          </p:cNvPr>
          <p:cNvSpPr/>
          <p:nvPr/>
        </p:nvSpPr>
        <p:spPr>
          <a:xfrm>
            <a:off x="11644867" y="4072489"/>
            <a:ext cx="308040" cy="339662"/>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59767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37E5E66-7661-44E5-A220-72350176129A}"/>
              </a:ext>
            </a:extLst>
          </p:cNvPr>
          <p:cNvGrpSpPr/>
          <p:nvPr/>
        </p:nvGrpSpPr>
        <p:grpSpPr>
          <a:xfrm>
            <a:off x="838200" y="1338777"/>
            <a:ext cx="11131659" cy="4492180"/>
            <a:chOff x="838200" y="2866713"/>
            <a:chExt cx="5430078" cy="3723552"/>
          </a:xfrm>
        </p:grpSpPr>
        <p:sp>
          <p:nvSpPr>
            <p:cNvPr id="14" name="Freeform: Shape 13">
              <a:extLst>
                <a:ext uri="{FF2B5EF4-FFF2-40B4-BE49-F238E27FC236}">
                  <a16:creationId xmlns:a16="http://schemas.microsoft.com/office/drawing/2014/main" id="{09CB0973-7289-422C-B988-78F6558EBA86}"/>
                </a:ext>
              </a:extLst>
            </p:cNvPr>
            <p:cNvSpPr/>
            <p:nvPr/>
          </p:nvSpPr>
          <p:spPr>
            <a:xfrm>
              <a:off x="838200" y="3054007"/>
              <a:ext cx="5430078" cy="3536258"/>
            </a:xfrm>
            <a:custGeom>
              <a:avLst/>
              <a:gdLst>
                <a:gd name="connsiteX0" fmla="*/ 0 w 5430078"/>
                <a:gd name="connsiteY0" fmla="*/ 0 h 2677500"/>
                <a:gd name="connsiteX1" fmla="*/ 5430078 w 5430078"/>
                <a:gd name="connsiteY1" fmla="*/ 0 h 2677500"/>
                <a:gd name="connsiteX2" fmla="*/ 5430078 w 5430078"/>
                <a:gd name="connsiteY2" fmla="*/ 2677500 h 2677500"/>
                <a:gd name="connsiteX3" fmla="*/ 0 w 5430078"/>
                <a:gd name="connsiteY3" fmla="*/ 2677500 h 2677500"/>
                <a:gd name="connsiteX4" fmla="*/ 0 w 5430078"/>
                <a:gd name="connsiteY4" fmla="*/ 0 h 267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0078" h="2677500">
                  <a:moveTo>
                    <a:pt x="0" y="0"/>
                  </a:moveTo>
                  <a:lnTo>
                    <a:pt x="5430078" y="0"/>
                  </a:lnTo>
                  <a:lnTo>
                    <a:pt x="5430078" y="2677500"/>
                  </a:lnTo>
                  <a:lnTo>
                    <a:pt x="0" y="2677500"/>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21434" tIns="354076" rIns="421434" bIns="113792" numCol="1" spcCol="1270" anchor="t" anchorCtr="0">
              <a:noAutofit/>
            </a:bodyPr>
            <a:lstStyle/>
            <a:p>
              <a:pPr marL="0" lvl="1" algn="l" defTabSz="800100">
                <a:lnSpc>
                  <a:spcPct val="90000"/>
                </a:lnSpc>
                <a:spcBef>
                  <a:spcPct val="0"/>
                </a:spcBef>
                <a:spcAft>
                  <a:spcPct val="15000"/>
                </a:spcAft>
              </a:pPr>
              <a:endParaRPr lang="en-IN" sz="1800" b="1" kern="1200" dirty="0"/>
            </a:p>
          </p:txBody>
        </p:sp>
        <p:sp>
          <p:nvSpPr>
            <p:cNvPr id="15" name="Freeform: Shape 14">
              <a:extLst>
                <a:ext uri="{FF2B5EF4-FFF2-40B4-BE49-F238E27FC236}">
                  <a16:creationId xmlns:a16="http://schemas.microsoft.com/office/drawing/2014/main" id="{281F43B9-E61A-4D60-A195-666D7FEC877D}"/>
                </a:ext>
              </a:extLst>
            </p:cNvPr>
            <p:cNvSpPr/>
            <p:nvPr/>
          </p:nvSpPr>
          <p:spPr>
            <a:xfrm>
              <a:off x="1109703" y="2866713"/>
              <a:ext cx="3801054" cy="404710"/>
            </a:xfrm>
            <a:custGeom>
              <a:avLst/>
              <a:gdLst>
                <a:gd name="connsiteX0" fmla="*/ 0 w 3801054"/>
                <a:gd name="connsiteY0" fmla="*/ 83642 h 501840"/>
                <a:gd name="connsiteX1" fmla="*/ 83642 w 3801054"/>
                <a:gd name="connsiteY1" fmla="*/ 0 h 501840"/>
                <a:gd name="connsiteX2" fmla="*/ 3717412 w 3801054"/>
                <a:gd name="connsiteY2" fmla="*/ 0 h 501840"/>
                <a:gd name="connsiteX3" fmla="*/ 3801054 w 3801054"/>
                <a:gd name="connsiteY3" fmla="*/ 83642 h 501840"/>
                <a:gd name="connsiteX4" fmla="*/ 3801054 w 3801054"/>
                <a:gd name="connsiteY4" fmla="*/ 418198 h 501840"/>
                <a:gd name="connsiteX5" fmla="*/ 3717412 w 3801054"/>
                <a:gd name="connsiteY5" fmla="*/ 501840 h 501840"/>
                <a:gd name="connsiteX6" fmla="*/ 83642 w 3801054"/>
                <a:gd name="connsiteY6" fmla="*/ 501840 h 501840"/>
                <a:gd name="connsiteX7" fmla="*/ 0 w 3801054"/>
                <a:gd name="connsiteY7" fmla="*/ 418198 h 501840"/>
                <a:gd name="connsiteX8" fmla="*/ 0 w 3801054"/>
                <a:gd name="connsiteY8" fmla="*/ 83642 h 50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1054" h="501840">
                  <a:moveTo>
                    <a:pt x="0" y="83642"/>
                  </a:moveTo>
                  <a:cubicBezTo>
                    <a:pt x="0" y="37448"/>
                    <a:pt x="37448" y="0"/>
                    <a:pt x="83642" y="0"/>
                  </a:cubicBezTo>
                  <a:lnTo>
                    <a:pt x="3717412" y="0"/>
                  </a:lnTo>
                  <a:cubicBezTo>
                    <a:pt x="3763606" y="0"/>
                    <a:pt x="3801054" y="37448"/>
                    <a:pt x="3801054" y="83642"/>
                  </a:cubicBezTo>
                  <a:lnTo>
                    <a:pt x="3801054" y="418198"/>
                  </a:lnTo>
                  <a:cubicBezTo>
                    <a:pt x="3801054" y="464392"/>
                    <a:pt x="3763606" y="501840"/>
                    <a:pt x="3717412" y="501840"/>
                  </a:cubicBezTo>
                  <a:lnTo>
                    <a:pt x="83642" y="501840"/>
                  </a:lnTo>
                  <a:cubicBezTo>
                    <a:pt x="37448" y="501840"/>
                    <a:pt x="0" y="464392"/>
                    <a:pt x="0" y="418198"/>
                  </a:cubicBezTo>
                  <a:lnTo>
                    <a:pt x="0" y="8364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8169" tIns="24498" rIns="168169" bIns="24498" numCol="1" spcCol="1270" anchor="ctr" anchorCtr="0">
              <a:noAutofit/>
            </a:bodyPr>
            <a:lstStyle/>
            <a:p>
              <a:pPr marL="0" lvl="0" indent="0" algn="l" defTabSz="755650">
                <a:lnSpc>
                  <a:spcPct val="90000"/>
                </a:lnSpc>
                <a:spcBef>
                  <a:spcPct val="0"/>
                </a:spcBef>
                <a:spcAft>
                  <a:spcPct val="35000"/>
                </a:spcAft>
                <a:buNone/>
              </a:pPr>
              <a:r>
                <a:rPr lang="en-IN" sz="1700" kern="1200" dirty="0"/>
                <a:t>Sample Final Data after Processing</a:t>
              </a:r>
            </a:p>
          </p:txBody>
        </p:sp>
      </p:grpSp>
      <p:graphicFrame>
        <p:nvGraphicFramePr>
          <p:cNvPr id="17" name="Table 16">
            <a:extLst>
              <a:ext uri="{FF2B5EF4-FFF2-40B4-BE49-F238E27FC236}">
                <a16:creationId xmlns:a16="http://schemas.microsoft.com/office/drawing/2014/main" id="{B8DBF79C-51F0-4377-B2FF-8373A2F8CA82}"/>
              </a:ext>
            </a:extLst>
          </p:cNvPr>
          <p:cNvGraphicFramePr>
            <a:graphicFrameLocks noGrp="1"/>
          </p:cNvGraphicFramePr>
          <p:nvPr>
            <p:extLst>
              <p:ext uri="{D42A27DB-BD31-4B8C-83A1-F6EECF244321}">
                <p14:modId xmlns:p14="http://schemas.microsoft.com/office/powerpoint/2010/main" val="3071357972"/>
              </p:ext>
            </p:extLst>
          </p:nvPr>
        </p:nvGraphicFramePr>
        <p:xfrm>
          <a:off x="2235199" y="2315857"/>
          <a:ext cx="6778170" cy="1263659"/>
        </p:xfrm>
        <a:graphic>
          <a:graphicData uri="http://schemas.openxmlformats.org/drawingml/2006/table">
            <a:tbl>
              <a:tblPr/>
              <a:tblGrid>
                <a:gridCol w="306437">
                  <a:extLst>
                    <a:ext uri="{9D8B030D-6E8A-4147-A177-3AD203B41FA5}">
                      <a16:colId xmlns:a16="http://schemas.microsoft.com/office/drawing/2014/main" val="3266566644"/>
                    </a:ext>
                  </a:extLst>
                </a:gridCol>
                <a:gridCol w="1188313">
                  <a:extLst>
                    <a:ext uri="{9D8B030D-6E8A-4147-A177-3AD203B41FA5}">
                      <a16:colId xmlns:a16="http://schemas.microsoft.com/office/drawing/2014/main" val="1699014831"/>
                    </a:ext>
                  </a:extLst>
                </a:gridCol>
                <a:gridCol w="1517385">
                  <a:extLst>
                    <a:ext uri="{9D8B030D-6E8A-4147-A177-3AD203B41FA5}">
                      <a16:colId xmlns:a16="http://schemas.microsoft.com/office/drawing/2014/main" val="3680192607"/>
                    </a:ext>
                  </a:extLst>
                </a:gridCol>
                <a:gridCol w="1506645">
                  <a:extLst>
                    <a:ext uri="{9D8B030D-6E8A-4147-A177-3AD203B41FA5}">
                      <a16:colId xmlns:a16="http://schemas.microsoft.com/office/drawing/2014/main" val="958729138"/>
                    </a:ext>
                  </a:extLst>
                </a:gridCol>
                <a:gridCol w="1129695">
                  <a:extLst>
                    <a:ext uri="{9D8B030D-6E8A-4147-A177-3AD203B41FA5}">
                      <a16:colId xmlns:a16="http://schemas.microsoft.com/office/drawing/2014/main" val="2979148076"/>
                    </a:ext>
                  </a:extLst>
                </a:gridCol>
                <a:gridCol w="1129695">
                  <a:extLst>
                    <a:ext uri="{9D8B030D-6E8A-4147-A177-3AD203B41FA5}">
                      <a16:colId xmlns:a16="http://schemas.microsoft.com/office/drawing/2014/main" val="3039304547"/>
                    </a:ext>
                  </a:extLst>
                </a:gridCol>
              </a:tblGrid>
              <a:tr h="254968">
                <a:tc>
                  <a:txBody>
                    <a:bodyPr/>
                    <a:lstStyle/>
                    <a:p>
                      <a:pPr algn="ctr" fontAlgn="ctr"/>
                      <a:r>
                        <a:rPr lang="en-IN" sz="1200" b="1"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1" i="0" u="none" strike="noStrike" dirty="0">
                          <a:solidFill>
                            <a:srgbClr val="000000"/>
                          </a:solidFill>
                          <a:effectLst/>
                          <a:latin typeface="Calibri" panose="020F0502020204030204" pitchFamily="34" charset="0"/>
                        </a:rPr>
                        <a:t>Area 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IN" sz="1200" b="1" i="0" u="none" strike="noStrike" dirty="0">
                          <a:solidFill>
                            <a:srgbClr val="000000"/>
                          </a:solidFill>
                          <a:effectLst/>
                          <a:latin typeface="Calibri" panose="020F0502020204030204" pitchFamily="34" charset="0"/>
                        </a:rPr>
                        <a:t>Address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IN" sz="1200" b="1" i="0" u="none" strike="noStrike" dirty="0">
                          <a:solidFill>
                            <a:srgbClr val="000000"/>
                          </a:solidFill>
                          <a:effectLst/>
                          <a:latin typeface="Calibri" panose="020F0502020204030204" pitchFamily="34" charset="0"/>
                        </a:rPr>
                        <a:t>Cross Street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IN" sz="1200" b="1" i="0" u="none" strike="noStrike">
                          <a:solidFill>
                            <a:srgbClr val="000000"/>
                          </a:solidFill>
                          <a:effectLst/>
                          <a:latin typeface="Calibri" panose="020F0502020204030204" pitchFamily="34" charset="0"/>
                        </a:rPr>
                        <a:t>Latitude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IN" sz="1200" b="1" i="0" u="none" strike="noStrike" dirty="0">
                          <a:solidFill>
                            <a:srgbClr val="000000"/>
                          </a:solidFill>
                          <a:effectLst/>
                          <a:latin typeface="Calibri" panose="020F0502020204030204" pitchFamily="34" charset="0"/>
                        </a:rPr>
                        <a:t>Longitude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78580416"/>
                  </a:ext>
                </a:extLst>
              </a:tr>
              <a:tr h="243787">
                <a:tc>
                  <a:txBody>
                    <a:bodyPr/>
                    <a:lstStyle/>
                    <a:p>
                      <a:pPr algn="ctr" fontAlgn="ctr"/>
                      <a:r>
                        <a:rPr lang="en-IN" sz="1200" b="1"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Rampart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UNION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JAMES M WOOD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34.0508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-118.273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8646798"/>
                  </a:ext>
                </a:extLst>
              </a:tr>
              <a:tr h="254968">
                <a:tc>
                  <a:txBody>
                    <a:bodyPr/>
                    <a:lstStyle/>
                    <a:p>
                      <a:pPr algn="ctr" fontAlgn="ctr"/>
                      <a:r>
                        <a:rPr lang="en-IN" sz="1200" b="1"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err="1">
                          <a:solidFill>
                            <a:srgbClr val="000000"/>
                          </a:solidFill>
                          <a:effectLst/>
                          <a:latin typeface="Calibri" panose="020F0502020204030204" pitchFamily="34" charset="0"/>
                        </a:rPr>
                        <a:t>Harbor</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VERMONT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KNOX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33.8542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-118.291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0388645"/>
                  </a:ext>
                </a:extLst>
              </a:tr>
              <a:tr h="254968">
                <a:tc>
                  <a:txBody>
                    <a:bodyPr/>
                    <a:lstStyle/>
                    <a:p>
                      <a:pPr algn="ctr" fontAlgn="ctr"/>
                      <a:r>
                        <a:rPr lang="en-IN" sz="1200" b="1"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Hollywood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FRANKLIN AV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ARGYLE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34.1052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-118.325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0162253"/>
                  </a:ext>
                </a:extLst>
              </a:tr>
              <a:tr h="254968">
                <a:tc>
                  <a:txBody>
                    <a:bodyPr/>
                    <a:lstStyle/>
                    <a:p>
                      <a:pPr algn="ctr" fontAlgn="ctr"/>
                      <a:r>
                        <a:rPr lang="en-IN" sz="1200" b="1"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Southwest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LA BREA AV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JEFFERSON BL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34.0255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-118.3548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5248843"/>
                  </a:ext>
                </a:extLst>
              </a:tr>
            </a:tbl>
          </a:graphicData>
        </a:graphic>
      </p:graphicFrame>
      <p:sp>
        <p:nvSpPr>
          <p:cNvPr id="18" name="TextBox 17">
            <a:extLst>
              <a:ext uri="{FF2B5EF4-FFF2-40B4-BE49-F238E27FC236}">
                <a16:creationId xmlns:a16="http://schemas.microsoft.com/office/drawing/2014/main" id="{FB1BC33B-548B-4BAD-9855-1B61F8BE3461}"/>
              </a:ext>
            </a:extLst>
          </p:cNvPr>
          <p:cNvSpPr txBox="1"/>
          <p:nvPr/>
        </p:nvSpPr>
        <p:spPr>
          <a:xfrm>
            <a:off x="2104128" y="1995877"/>
            <a:ext cx="3546658" cy="338554"/>
          </a:xfrm>
          <a:prstGeom prst="rect">
            <a:avLst/>
          </a:prstGeom>
          <a:noFill/>
        </p:spPr>
        <p:txBody>
          <a:bodyPr wrap="square" rtlCol="0">
            <a:spAutoFit/>
          </a:bodyPr>
          <a:lstStyle/>
          <a:p>
            <a:r>
              <a:rPr lang="en-IN" sz="1600" b="1" dirty="0"/>
              <a:t>Traffic Collision History</a:t>
            </a:r>
          </a:p>
        </p:txBody>
      </p:sp>
      <p:graphicFrame>
        <p:nvGraphicFramePr>
          <p:cNvPr id="19" name="Table 18">
            <a:extLst>
              <a:ext uri="{FF2B5EF4-FFF2-40B4-BE49-F238E27FC236}">
                <a16:creationId xmlns:a16="http://schemas.microsoft.com/office/drawing/2014/main" id="{90AF9E11-3013-4EEA-8DFA-4361B129D0E7}"/>
              </a:ext>
            </a:extLst>
          </p:cNvPr>
          <p:cNvGraphicFramePr>
            <a:graphicFrameLocks noGrp="1"/>
          </p:cNvGraphicFramePr>
          <p:nvPr>
            <p:extLst>
              <p:ext uri="{D42A27DB-BD31-4B8C-83A1-F6EECF244321}">
                <p14:modId xmlns:p14="http://schemas.microsoft.com/office/powerpoint/2010/main" val="1873032272"/>
              </p:ext>
            </p:extLst>
          </p:nvPr>
        </p:nvGraphicFramePr>
        <p:xfrm>
          <a:off x="2178086" y="4305898"/>
          <a:ext cx="6835283" cy="1213324"/>
        </p:xfrm>
        <a:graphic>
          <a:graphicData uri="http://schemas.openxmlformats.org/drawingml/2006/table">
            <a:tbl>
              <a:tblPr/>
              <a:tblGrid>
                <a:gridCol w="309019">
                  <a:extLst>
                    <a:ext uri="{9D8B030D-6E8A-4147-A177-3AD203B41FA5}">
                      <a16:colId xmlns:a16="http://schemas.microsoft.com/office/drawing/2014/main" val="3266566644"/>
                    </a:ext>
                  </a:extLst>
                </a:gridCol>
                <a:gridCol w="2728496">
                  <a:extLst>
                    <a:ext uri="{9D8B030D-6E8A-4147-A177-3AD203B41FA5}">
                      <a16:colId xmlns:a16="http://schemas.microsoft.com/office/drawing/2014/main" val="1699014831"/>
                    </a:ext>
                  </a:extLst>
                </a:gridCol>
                <a:gridCol w="1519340">
                  <a:extLst>
                    <a:ext uri="{9D8B030D-6E8A-4147-A177-3AD203B41FA5}">
                      <a16:colId xmlns:a16="http://schemas.microsoft.com/office/drawing/2014/main" val="958729138"/>
                    </a:ext>
                  </a:extLst>
                </a:gridCol>
                <a:gridCol w="1139214">
                  <a:extLst>
                    <a:ext uri="{9D8B030D-6E8A-4147-A177-3AD203B41FA5}">
                      <a16:colId xmlns:a16="http://schemas.microsoft.com/office/drawing/2014/main" val="2979148076"/>
                    </a:ext>
                  </a:extLst>
                </a:gridCol>
                <a:gridCol w="1139214">
                  <a:extLst>
                    <a:ext uri="{9D8B030D-6E8A-4147-A177-3AD203B41FA5}">
                      <a16:colId xmlns:a16="http://schemas.microsoft.com/office/drawing/2014/main" val="3039304547"/>
                    </a:ext>
                  </a:extLst>
                </a:gridCol>
              </a:tblGrid>
              <a:tr h="244812">
                <a:tc>
                  <a:txBody>
                    <a:bodyPr/>
                    <a:lstStyle/>
                    <a:p>
                      <a:pPr algn="ctr" fontAlgn="ctr"/>
                      <a:r>
                        <a:rPr lang="en-IN" sz="1200" b="1"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1" i="0" u="none" strike="noStrike" dirty="0">
                          <a:solidFill>
                            <a:srgbClr val="000000"/>
                          </a:solidFill>
                          <a:effectLst/>
                          <a:latin typeface="Calibri" panose="020F0502020204030204" pitchFamily="34" charset="0"/>
                        </a:rPr>
                        <a:t>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IN" sz="1200" b="1" i="0" u="none" strike="noStrike" dirty="0">
                          <a:solidFill>
                            <a:srgbClr val="000000"/>
                          </a:solidFill>
                          <a:effectLst/>
                          <a:latin typeface="Calibri" panose="020F0502020204030204" pitchFamily="34" charset="0"/>
                        </a:rPr>
                        <a:t>Category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IN" sz="1200" b="1" i="0" u="none" strike="noStrike" dirty="0">
                          <a:solidFill>
                            <a:srgbClr val="000000"/>
                          </a:solidFill>
                          <a:effectLst/>
                          <a:latin typeface="Calibri" panose="020F0502020204030204" pitchFamily="34" charset="0"/>
                        </a:rPr>
                        <a:t>Lat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IN" sz="1200" b="1" i="0" u="none" strike="noStrike" dirty="0">
                          <a:solidFill>
                            <a:srgbClr val="000000"/>
                          </a:solidFill>
                          <a:effectLst/>
                          <a:latin typeface="Calibri" panose="020F0502020204030204" pitchFamily="34" charset="0"/>
                        </a:rPr>
                        <a:t>Long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78580416"/>
                  </a:ext>
                </a:extLst>
              </a:tr>
              <a:tr h="234076">
                <a:tc>
                  <a:txBody>
                    <a:bodyPr/>
                    <a:lstStyle/>
                    <a:p>
                      <a:pPr algn="ctr" fontAlgn="ctr"/>
                      <a:r>
                        <a:rPr lang="en-IN" sz="1200" b="1"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dirty="0"/>
                        <a:t>Ronald Reagan UCLA </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Hospital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34.0665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dirty="0"/>
                        <a:t>-118.4465</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8646798"/>
                  </a:ext>
                </a:extLst>
              </a:tr>
              <a:tr h="244812">
                <a:tc>
                  <a:txBody>
                    <a:bodyPr/>
                    <a:lstStyle/>
                    <a:p>
                      <a:pPr algn="ctr" fontAlgn="ctr"/>
                      <a:r>
                        <a:rPr lang="en-IN" sz="1200" b="1"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dirty="0"/>
                        <a:t>Healthline Medical Group / Urgent Care</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Urgent Care </a:t>
                      </a:r>
                      <a:r>
                        <a:rPr lang="en-IN" sz="1200" b="0" i="0" u="none" strike="noStrike" dirty="0" err="1">
                          <a:solidFill>
                            <a:srgbClr val="000000"/>
                          </a:solidFill>
                          <a:effectLst/>
                          <a:latin typeface="Calibri" panose="020F0502020204030204" pitchFamily="34" charset="0"/>
                        </a:rPr>
                        <a:t>Center</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dirty="0"/>
                        <a:t>34.1945</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dirty="0"/>
                        <a:t>-118.4642</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0388645"/>
                  </a:ext>
                </a:extLst>
              </a:tr>
              <a:tr h="244812">
                <a:tc>
                  <a:txBody>
                    <a:bodyPr/>
                    <a:lstStyle/>
                    <a:p>
                      <a:pPr algn="ctr" fontAlgn="ctr"/>
                      <a:r>
                        <a:rPr lang="en-IN" sz="1200" b="1"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dirty="0"/>
                        <a:t>Santa Monica UCLA</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Hospital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dirty="0"/>
                        <a:t>34.0272</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dirty="0"/>
                        <a:t>-118.4865</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0162253"/>
                  </a:ext>
                </a:extLst>
              </a:tr>
              <a:tr h="244812">
                <a:tc>
                  <a:txBody>
                    <a:bodyPr/>
                    <a:lstStyle/>
                    <a:p>
                      <a:pPr algn="ctr" fontAlgn="ctr"/>
                      <a:r>
                        <a:rPr lang="en-IN" sz="1200" b="1"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dirty="0"/>
                        <a:t>Sherman Oaks Hospital</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Hospital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dirty="0"/>
                        <a:t>34.1603</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dirty="0"/>
                        <a:t>-118.4495</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5248843"/>
                  </a:ext>
                </a:extLst>
              </a:tr>
            </a:tbl>
          </a:graphicData>
        </a:graphic>
      </p:graphicFrame>
      <p:sp>
        <p:nvSpPr>
          <p:cNvPr id="20" name="TextBox 19">
            <a:extLst>
              <a:ext uri="{FF2B5EF4-FFF2-40B4-BE49-F238E27FC236}">
                <a16:creationId xmlns:a16="http://schemas.microsoft.com/office/drawing/2014/main" id="{EA128170-2C6F-4ADC-BB31-09468302D252}"/>
              </a:ext>
            </a:extLst>
          </p:cNvPr>
          <p:cNvSpPr txBox="1"/>
          <p:nvPr/>
        </p:nvSpPr>
        <p:spPr>
          <a:xfrm>
            <a:off x="2121924" y="3985918"/>
            <a:ext cx="3576542" cy="338554"/>
          </a:xfrm>
          <a:prstGeom prst="rect">
            <a:avLst/>
          </a:prstGeom>
          <a:noFill/>
        </p:spPr>
        <p:txBody>
          <a:bodyPr wrap="square" rtlCol="0">
            <a:spAutoFit/>
          </a:bodyPr>
          <a:lstStyle/>
          <a:p>
            <a:r>
              <a:rPr lang="en-IN" sz="1600" b="1" dirty="0"/>
              <a:t>Hospital Locations</a:t>
            </a:r>
          </a:p>
        </p:txBody>
      </p:sp>
      <p:sp>
        <p:nvSpPr>
          <p:cNvPr id="21" name="Slide Number Placeholder 20">
            <a:extLst>
              <a:ext uri="{FF2B5EF4-FFF2-40B4-BE49-F238E27FC236}">
                <a16:creationId xmlns:a16="http://schemas.microsoft.com/office/drawing/2014/main" id="{BAC9756A-D3C1-4D4E-B7F1-F1C9AAF3E9E1}"/>
              </a:ext>
            </a:extLst>
          </p:cNvPr>
          <p:cNvSpPr>
            <a:spLocks noGrp="1"/>
          </p:cNvSpPr>
          <p:nvPr>
            <p:ph type="sldNum" sz="quarter" idx="12"/>
          </p:nvPr>
        </p:nvSpPr>
        <p:spPr>
          <a:xfrm>
            <a:off x="9448800" y="6516677"/>
            <a:ext cx="2743200" cy="365125"/>
          </a:xfrm>
        </p:spPr>
        <p:txBody>
          <a:bodyPr/>
          <a:lstStyle/>
          <a:p>
            <a:fld id="{0252BDE4-267E-408A-8E9B-97A99B817732}" type="slidenum">
              <a:rPr lang="en-IN" smtClean="0"/>
              <a:t>5</a:t>
            </a:fld>
            <a:endParaRPr lang="en-IN" dirty="0"/>
          </a:p>
        </p:txBody>
      </p:sp>
      <p:sp>
        <p:nvSpPr>
          <p:cNvPr id="22" name="Title 1">
            <a:extLst>
              <a:ext uri="{FF2B5EF4-FFF2-40B4-BE49-F238E27FC236}">
                <a16:creationId xmlns:a16="http://schemas.microsoft.com/office/drawing/2014/main" id="{6B41A8F9-728A-4AFE-BE5C-73C7E033BC58}"/>
              </a:ext>
            </a:extLst>
          </p:cNvPr>
          <p:cNvSpPr>
            <a:spLocks noGrp="1"/>
          </p:cNvSpPr>
          <p:nvPr>
            <p:ph type="title"/>
          </p:nvPr>
        </p:nvSpPr>
        <p:spPr>
          <a:xfrm>
            <a:off x="838200" y="234500"/>
            <a:ext cx="10515600" cy="549274"/>
          </a:xfrm>
          <a:ln>
            <a:solidFill>
              <a:schemeClr val="tx1"/>
            </a:solidFill>
          </a:ln>
        </p:spPr>
        <p:txBody>
          <a:bodyPr>
            <a:normAutofit fontScale="90000"/>
          </a:bodyPr>
          <a:lstStyle/>
          <a:p>
            <a:r>
              <a:rPr lang="en-IN" sz="4000" b="1" dirty="0">
                <a:solidFill>
                  <a:schemeClr val="accent1"/>
                </a:solidFill>
              </a:rPr>
              <a:t>Data (3/3)</a:t>
            </a:r>
          </a:p>
        </p:txBody>
      </p:sp>
    </p:spTree>
    <p:extLst>
      <p:ext uri="{BB962C8B-B14F-4D97-AF65-F5344CB8AC3E}">
        <p14:creationId xmlns:p14="http://schemas.microsoft.com/office/powerpoint/2010/main" val="2568132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0">
            <a:extLst>
              <a:ext uri="{FF2B5EF4-FFF2-40B4-BE49-F238E27FC236}">
                <a16:creationId xmlns:a16="http://schemas.microsoft.com/office/drawing/2014/main" id="{BAC9756A-D3C1-4D4E-B7F1-F1C9AAF3E9E1}"/>
              </a:ext>
            </a:extLst>
          </p:cNvPr>
          <p:cNvSpPr>
            <a:spLocks noGrp="1"/>
          </p:cNvSpPr>
          <p:nvPr>
            <p:ph type="sldNum" sz="quarter" idx="12"/>
          </p:nvPr>
        </p:nvSpPr>
        <p:spPr>
          <a:xfrm>
            <a:off x="9448800" y="6516677"/>
            <a:ext cx="2743200" cy="365125"/>
          </a:xfrm>
        </p:spPr>
        <p:txBody>
          <a:bodyPr/>
          <a:lstStyle/>
          <a:p>
            <a:fld id="{0252BDE4-267E-408A-8E9B-97A99B817732}" type="slidenum">
              <a:rPr lang="en-IN" smtClean="0"/>
              <a:t>6</a:t>
            </a:fld>
            <a:endParaRPr lang="en-IN" dirty="0"/>
          </a:p>
        </p:txBody>
      </p:sp>
      <p:sp>
        <p:nvSpPr>
          <p:cNvPr id="22" name="Title 1">
            <a:extLst>
              <a:ext uri="{FF2B5EF4-FFF2-40B4-BE49-F238E27FC236}">
                <a16:creationId xmlns:a16="http://schemas.microsoft.com/office/drawing/2014/main" id="{6B41A8F9-728A-4AFE-BE5C-73C7E033BC58}"/>
              </a:ext>
            </a:extLst>
          </p:cNvPr>
          <p:cNvSpPr>
            <a:spLocks noGrp="1"/>
          </p:cNvSpPr>
          <p:nvPr>
            <p:ph type="title"/>
          </p:nvPr>
        </p:nvSpPr>
        <p:spPr>
          <a:xfrm>
            <a:off x="838200" y="234500"/>
            <a:ext cx="10515600" cy="549274"/>
          </a:xfrm>
          <a:ln>
            <a:solidFill>
              <a:schemeClr val="tx1"/>
            </a:solidFill>
          </a:ln>
        </p:spPr>
        <p:txBody>
          <a:bodyPr>
            <a:normAutofit fontScale="90000"/>
          </a:bodyPr>
          <a:lstStyle/>
          <a:p>
            <a:r>
              <a:rPr lang="en-IN" sz="4000" b="1" dirty="0">
                <a:solidFill>
                  <a:schemeClr val="accent1"/>
                </a:solidFill>
              </a:rPr>
              <a:t>Methodology</a:t>
            </a:r>
          </a:p>
        </p:txBody>
      </p:sp>
      <p:graphicFrame>
        <p:nvGraphicFramePr>
          <p:cNvPr id="2" name="Diagram 1">
            <a:extLst>
              <a:ext uri="{FF2B5EF4-FFF2-40B4-BE49-F238E27FC236}">
                <a16:creationId xmlns:a16="http://schemas.microsoft.com/office/drawing/2014/main" id="{808A090B-4CCC-46FF-90BD-5908A1E8B820}"/>
              </a:ext>
            </a:extLst>
          </p:cNvPr>
          <p:cNvGraphicFramePr/>
          <p:nvPr>
            <p:extLst>
              <p:ext uri="{D42A27DB-BD31-4B8C-83A1-F6EECF244321}">
                <p14:modId xmlns:p14="http://schemas.microsoft.com/office/powerpoint/2010/main" val="1920703979"/>
              </p:ext>
            </p:extLst>
          </p:nvPr>
        </p:nvGraphicFramePr>
        <p:xfrm>
          <a:off x="520148" y="1711678"/>
          <a:ext cx="11353800" cy="4751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Freeform: Shape 15">
            <a:extLst>
              <a:ext uri="{FF2B5EF4-FFF2-40B4-BE49-F238E27FC236}">
                <a16:creationId xmlns:a16="http://schemas.microsoft.com/office/drawing/2014/main" id="{687C118C-7883-4B0F-86FB-7EC4BE68070C}"/>
              </a:ext>
            </a:extLst>
          </p:cNvPr>
          <p:cNvSpPr/>
          <p:nvPr/>
        </p:nvSpPr>
        <p:spPr>
          <a:xfrm>
            <a:off x="838199" y="1022428"/>
            <a:ext cx="10515599" cy="501840"/>
          </a:xfrm>
          <a:custGeom>
            <a:avLst/>
            <a:gdLst>
              <a:gd name="connsiteX0" fmla="*/ 0 w 3801054"/>
              <a:gd name="connsiteY0" fmla="*/ 83642 h 501840"/>
              <a:gd name="connsiteX1" fmla="*/ 83642 w 3801054"/>
              <a:gd name="connsiteY1" fmla="*/ 0 h 501840"/>
              <a:gd name="connsiteX2" fmla="*/ 3717412 w 3801054"/>
              <a:gd name="connsiteY2" fmla="*/ 0 h 501840"/>
              <a:gd name="connsiteX3" fmla="*/ 3801054 w 3801054"/>
              <a:gd name="connsiteY3" fmla="*/ 83642 h 501840"/>
              <a:gd name="connsiteX4" fmla="*/ 3801054 w 3801054"/>
              <a:gd name="connsiteY4" fmla="*/ 418198 h 501840"/>
              <a:gd name="connsiteX5" fmla="*/ 3717412 w 3801054"/>
              <a:gd name="connsiteY5" fmla="*/ 501840 h 501840"/>
              <a:gd name="connsiteX6" fmla="*/ 83642 w 3801054"/>
              <a:gd name="connsiteY6" fmla="*/ 501840 h 501840"/>
              <a:gd name="connsiteX7" fmla="*/ 0 w 3801054"/>
              <a:gd name="connsiteY7" fmla="*/ 418198 h 501840"/>
              <a:gd name="connsiteX8" fmla="*/ 0 w 3801054"/>
              <a:gd name="connsiteY8" fmla="*/ 83642 h 50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1054" h="501840">
                <a:moveTo>
                  <a:pt x="0" y="83642"/>
                </a:moveTo>
                <a:cubicBezTo>
                  <a:pt x="0" y="37448"/>
                  <a:pt x="37448" y="0"/>
                  <a:pt x="83642" y="0"/>
                </a:cubicBezTo>
                <a:lnTo>
                  <a:pt x="3717412" y="0"/>
                </a:lnTo>
                <a:cubicBezTo>
                  <a:pt x="3763606" y="0"/>
                  <a:pt x="3801054" y="37448"/>
                  <a:pt x="3801054" y="83642"/>
                </a:cubicBezTo>
                <a:lnTo>
                  <a:pt x="3801054" y="418198"/>
                </a:lnTo>
                <a:cubicBezTo>
                  <a:pt x="3801054" y="464392"/>
                  <a:pt x="3763606" y="501840"/>
                  <a:pt x="3717412" y="501840"/>
                </a:cubicBezTo>
                <a:lnTo>
                  <a:pt x="83642" y="501840"/>
                </a:lnTo>
                <a:cubicBezTo>
                  <a:pt x="37448" y="501840"/>
                  <a:pt x="0" y="464392"/>
                  <a:pt x="0" y="418198"/>
                </a:cubicBezTo>
                <a:lnTo>
                  <a:pt x="0" y="8364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8169" tIns="24498" rIns="168169" bIns="24498" numCol="1" spcCol="1270" anchor="ctr" anchorCtr="0">
            <a:noAutofit/>
          </a:bodyPr>
          <a:lstStyle/>
          <a:p>
            <a:pPr marL="0" lvl="0" indent="0" algn="l" defTabSz="755650">
              <a:lnSpc>
                <a:spcPct val="90000"/>
              </a:lnSpc>
              <a:spcBef>
                <a:spcPct val="0"/>
              </a:spcBef>
              <a:spcAft>
                <a:spcPct val="35000"/>
              </a:spcAft>
              <a:buNone/>
            </a:pPr>
            <a:r>
              <a:rPr lang="en-IN" sz="1700" kern="1200" dirty="0"/>
              <a:t>How is the data used to solve the problem?</a:t>
            </a:r>
          </a:p>
        </p:txBody>
      </p:sp>
      <p:sp>
        <p:nvSpPr>
          <p:cNvPr id="4" name="Left Brace 3">
            <a:extLst>
              <a:ext uri="{FF2B5EF4-FFF2-40B4-BE49-F238E27FC236}">
                <a16:creationId xmlns:a16="http://schemas.microsoft.com/office/drawing/2014/main" id="{FC35AD0D-7132-4F88-AE72-D7E4F8092B96}"/>
              </a:ext>
            </a:extLst>
          </p:cNvPr>
          <p:cNvSpPr/>
          <p:nvPr/>
        </p:nvSpPr>
        <p:spPr>
          <a:xfrm rot="16200000">
            <a:off x="1646319" y="4052808"/>
            <a:ext cx="1176664" cy="2792897"/>
          </a:xfrm>
          <a:prstGeom prst="leftBrace">
            <a:avLst>
              <a:gd name="adj1" fmla="val 8333"/>
              <a:gd name="adj2" fmla="val 5167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23" name="Left Brace 22">
            <a:extLst>
              <a:ext uri="{FF2B5EF4-FFF2-40B4-BE49-F238E27FC236}">
                <a16:creationId xmlns:a16="http://schemas.microsoft.com/office/drawing/2014/main" id="{21547C52-FC96-4FE4-8572-E1525CD27545}"/>
              </a:ext>
            </a:extLst>
          </p:cNvPr>
          <p:cNvSpPr/>
          <p:nvPr/>
        </p:nvSpPr>
        <p:spPr>
          <a:xfrm rot="16200000">
            <a:off x="8706414" y="3042268"/>
            <a:ext cx="1176664" cy="4754214"/>
          </a:xfrm>
          <a:prstGeom prst="leftBrace">
            <a:avLst>
              <a:gd name="adj1" fmla="val 8333"/>
              <a:gd name="adj2" fmla="val 5167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24" name="Left Brace 23">
            <a:extLst>
              <a:ext uri="{FF2B5EF4-FFF2-40B4-BE49-F238E27FC236}">
                <a16:creationId xmlns:a16="http://schemas.microsoft.com/office/drawing/2014/main" id="{D4E6E8F9-D641-40A9-81EB-7E1AEFAF3916}"/>
              </a:ext>
            </a:extLst>
          </p:cNvPr>
          <p:cNvSpPr/>
          <p:nvPr/>
        </p:nvSpPr>
        <p:spPr>
          <a:xfrm rot="16200000">
            <a:off x="4615636" y="4898399"/>
            <a:ext cx="1176664" cy="1041949"/>
          </a:xfrm>
          <a:prstGeom prst="leftBrace">
            <a:avLst>
              <a:gd name="adj1" fmla="val 8333"/>
              <a:gd name="adj2" fmla="val 5167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5" name="TextBox 4">
            <a:extLst>
              <a:ext uri="{FF2B5EF4-FFF2-40B4-BE49-F238E27FC236}">
                <a16:creationId xmlns:a16="http://schemas.microsoft.com/office/drawing/2014/main" id="{B101CDF1-FBFD-4850-83FE-586AAEA41C69}"/>
              </a:ext>
            </a:extLst>
          </p:cNvPr>
          <p:cNvSpPr txBox="1"/>
          <p:nvPr/>
        </p:nvSpPr>
        <p:spPr>
          <a:xfrm>
            <a:off x="1948069" y="6173982"/>
            <a:ext cx="967409" cy="369332"/>
          </a:xfrm>
          <a:prstGeom prst="rect">
            <a:avLst/>
          </a:prstGeom>
          <a:noFill/>
        </p:spPr>
        <p:txBody>
          <a:bodyPr wrap="square" rtlCol="0">
            <a:spAutoFit/>
          </a:bodyPr>
          <a:lstStyle/>
          <a:p>
            <a:r>
              <a:rPr lang="en-IN" b="1" dirty="0"/>
              <a:t>As – Is</a:t>
            </a:r>
          </a:p>
        </p:txBody>
      </p:sp>
      <p:sp>
        <p:nvSpPr>
          <p:cNvPr id="25" name="TextBox 24">
            <a:extLst>
              <a:ext uri="{FF2B5EF4-FFF2-40B4-BE49-F238E27FC236}">
                <a16:creationId xmlns:a16="http://schemas.microsoft.com/office/drawing/2014/main" id="{FFD44DB5-1C8E-404C-9AD1-B228BEC72597}"/>
              </a:ext>
            </a:extLst>
          </p:cNvPr>
          <p:cNvSpPr txBox="1"/>
          <p:nvPr/>
        </p:nvSpPr>
        <p:spPr>
          <a:xfrm>
            <a:off x="4528927" y="6159726"/>
            <a:ext cx="1752601" cy="369332"/>
          </a:xfrm>
          <a:prstGeom prst="rect">
            <a:avLst/>
          </a:prstGeom>
          <a:noFill/>
        </p:spPr>
        <p:txBody>
          <a:bodyPr wrap="square" rtlCol="0">
            <a:spAutoFit/>
          </a:bodyPr>
          <a:lstStyle/>
          <a:p>
            <a:r>
              <a:rPr lang="en-IN" b="1" dirty="0"/>
              <a:t>Gap Analysis</a:t>
            </a:r>
          </a:p>
        </p:txBody>
      </p:sp>
      <p:sp>
        <p:nvSpPr>
          <p:cNvPr id="26" name="TextBox 25">
            <a:extLst>
              <a:ext uri="{FF2B5EF4-FFF2-40B4-BE49-F238E27FC236}">
                <a16:creationId xmlns:a16="http://schemas.microsoft.com/office/drawing/2014/main" id="{FE734AEB-B531-44BF-86E2-A9E1A36454CC}"/>
              </a:ext>
            </a:extLst>
          </p:cNvPr>
          <p:cNvSpPr txBox="1"/>
          <p:nvPr/>
        </p:nvSpPr>
        <p:spPr>
          <a:xfrm>
            <a:off x="9067799" y="6143403"/>
            <a:ext cx="1752601" cy="369332"/>
          </a:xfrm>
          <a:prstGeom prst="rect">
            <a:avLst/>
          </a:prstGeom>
          <a:noFill/>
        </p:spPr>
        <p:txBody>
          <a:bodyPr wrap="square" rtlCol="0">
            <a:spAutoFit/>
          </a:bodyPr>
          <a:lstStyle/>
          <a:p>
            <a:r>
              <a:rPr lang="en-IN" b="1" dirty="0"/>
              <a:t>To - Be</a:t>
            </a:r>
          </a:p>
        </p:txBody>
      </p:sp>
      <p:sp>
        <p:nvSpPr>
          <p:cNvPr id="6" name="TextBox 5">
            <a:extLst>
              <a:ext uri="{FF2B5EF4-FFF2-40B4-BE49-F238E27FC236}">
                <a16:creationId xmlns:a16="http://schemas.microsoft.com/office/drawing/2014/main" id="{512DC945-60D5-40BE-AE14-5794FA49D306}"/>
              </a:ext>
            </a:extLst>
          </p:cNvPr>
          <p:cNvSpPr txBox="1"/>
          <p:nvPr/>
        </p:nvSpPr>
        <p:spPr>
          <a:xfrm>
            <a:off x="993912" y="1646481"/>
            <a:ext cx="10359887" cy="1384995"/>
          </a:xfrm>
          <a:prstGeom prst="rect">
            <a:avLst/>
          </a:prstGeom>
          <a:noFill/>
        </p:spPr>
        <p:txBody>
          <a:bodyPr wrap="square" rtlCol="0">
            <a:spAutoFit/>
          </a:bodyPr>
          <a:lstStyle/>
          <a:p>
            <a:pPr marL="285750" indent="-285750">
              <a:buFont typeface="Arial" panose="020B0604020202020204" pitchFamily="34" charset="0"/>
              <a:buChar char="•"/>
            </a:pPr>
            <a:r>
              <a:rPr lang="en-IN" sz="1400" dirty="0"/>
              <a:t>Machine learning algorithms like regression and classification are not required for solving this problem</a:t>
            </a:r>
          </a:p>
          <a:p>
            <a:pPr marL="285750" indent="-285750">
              <a:buFont typeface="Arial" panose="020B0604020202020204" pitchFamily="34" charset="0"/>
              <a:buChar char="•"/>
            </a:pPr>
            <a:r>
              <a:rPr lang="en-IN" sz="1400" dirty="0"/>
              <a:t>The problem is solved using a combination of visual inspection and quantification of coverage/coverage gaps</a:t>
            </a:r>
          </a:p>
          <a:p>
            <a:pPr marL="285750" indent="-285750">
              <a:buFont typeface="Arial" panose="020B0604020202020204" pitchFamily="34" charset="0"/>
              <a:buChar char="•"/>
            </a:pPr>
            <a:r>
              <a:rPr lang="en-IN" sz="1400" dirty="0"/>
              <a:t>Folium library is used for map visualization and extracting coordinates of any location from the map</a:t>
            </a:r>
          </a:p>
          <a:p>
            <a:pPr marL="285750" indent="-285750">
              <a:buFont typeface="Arial" panose="020B0604020202020204" pitchFamily="34" charset="0"/>
              <a:buChar char="•"/>
            </a:pPr>
            <a:r>
              <a:rPr lang="en-IN" sz="1400" dirty="0"/>
              <a:t>The objects used for quantification include </a:t>
            </a:r>
            <a:r>
              <a:rPr lang="en-IN" sz="1400" dirty="0" err="1"/>
              <a:t>GeoDataFrames</a:t>
            </a:r>
            <a:r>
              <a:rPr lang="en-IN" sz="1400" dirty="0"/>
              <a:t>  and </a:t>
            </a:r>
            <a:r>
              <a:rPr lang="en-IN" sz="1400" dirty="0" err="1"/>
              <a:t>MultiPolygon</a:t>
            </a:r>
            <a:r>
              <a:rPr lang="en-IN" sz="1400" dirty="0"/>
              <a:t> objects which are applied to the historical traffic collision data superimposed on the hospital locations</a:t>
            </a:r>
          </a:p>
          <a:p>
            <a:pPr marL="285750" indent="-285750">
              <a:buFont typeface="Arial" panose="020B0604020202020204" pitchFamily="34" charset="0"/>
              <a:buChar char="•"/>
            </a:pPr>
            <a:r>
              <a:rPr lang="en-IN" sz="1400" dirty="0"/>
              <a:t>Need to set appropriate coordinate reference systems to correctly calculate location within coverage zone and visualization on the map</a:t>
            </a:r>
          </a:p>
        </p:txBody>
      </p:sp>
      <p:sp>
        <p:nvSpPr>
          <p:cNvPr id="3" name="TextBox 2">
            <a:extLst>
              <a:ext uri="{FF2B5EF4-FFF2-40B4-BE49-F238E27FC236}">
                <a16:creationId xmlns:a16="http://schemas.microsoft.com/office/drawing/2014/main" id="{4EE797F5-68F1-444A-B968-EF013BA4CE0F}"/>
              </a:ext>
            </a:extLst>
          </p:cNvPr>
          <p:cNvSpPr txBox="1"/>
          <p:nvPr/>
        </p:nvSpPr>
        <p:spPr>
          <a:xfrm>
            <a:off x="4846161" y="3097409"/>
            <a:ext cx="2792898" cy="400110"/>
          </a:xfrm>
          <a:prstGeom prst="rect">
            <a:avLst/>
          </a:prstGeom>
          <a:noFill/>
        </p:spPr>
        <p:txBody>
          <a:bodyPr wrap="square" rtlCol="0">
            <a:spAutoFit/>
          </a:bodyPr>
          <a:lstStyle/>
          <a:p>
            <a:pPr algn="ctr"/>
            <a:r>
              <a:rPr lang="en-IN" sz="2000" b="1" dirty="0"/>
              <a:t>Steps Followed</a:t>
            </a:r>
          </a:p>
        </p:txBody>
      </p:sp>
    </p:spTree>
    <p:extLst>
      <p:ext uri="{BB962C8B-B14F-4D97-AF65-F5344CB8AC3E}">
        <p14:creationId xmlns:p14="http://schemas.microsoft.com/office/powerpoint/2010/main" val="1096522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379405-6509-4E39-B09C-F9FC87A03ADA}"/>
              </a:ext>
            </a:extLst>
          </p:cNvPr>
          <p:cNvPicPr>
            <a:picLocks noChangeAspect="1"/>
          </p:cNvPicPr>
          <p:nvPr/>
        </p:nvPicPr>
        <p:blipFill>
          <a:blip r:embed="rId2"/>
          <a:stretch>
            <a:fillRect/>
          </a:stretch>
        </p:blipFill>
        <p:spPr>
          <a:xfrm>
            <a:off x="2086590" y="1438074"/>
            <a:ext cx="4467225" cy="4495800"/>
          </a:xfrm>
          <a:prstGeom prst="rect">
            <a:avLst/>
          </a:prstGeom>
        </p:spPr>
      </p:pic>
      <p:sp>
        <p:nvSpPr>
          <p:cNvPr id="21" name="Slide Number Placeholder 20">
            <a:extLst>
              <a:ext uri="{FF2B5EF4-FFF2-40B4-BE49-F238E27FC236}">
                <a16:creationId xmlns:a16="http://schemas.microsoft.com/office/drawing/2014/main" id="{BAC9756A-D3C1-4D4E-B7F1-F1C9AAF3E9E1}"/>
              </a:ext>
            </a:extLst>
          </p:cNvPr>
          <p:cNvSpPr>
            <a:spLocks noGrp="1"/>
          </p:cNvSpPr>
          <p:nvPr>
            <p:ph type="sldNum" sz="quarter" idx="12"/>
          </p:nvPr>
        </p:nvSpPr>
        <p:spPr>
          <a:xfrm>
            <a:off x="9448800" y="6516677"/>
            <a:ext cx="2743200" cy="365125"/>
          </a:xfrm>
        </p:spPr>
        <p:txBody>
          <a:bodyPr/>
          <a:lstStyle/>
          <a:p>
            <a:fld id="{0252BDE4-267E-408A-8E9B-97A99B817732}" type="slidenum">
              <a:rPr lang="en-IN" smtClean="0"/>
              <a:t>7</a:t>
            </a:fld>
            <a:endParaRPr lang="en-IN" dirty="0"/>
          </a:p>
        </p:txBody>
      </p:sp>
      <p:sp>
        <p:nvSpPr>
          <p:cNvPr id="22" name="Title 1">
            <a:extLst>
              <a:ext uri="{FF2B5EF4-FFF2-40B4-BE49-F238E27FC236}">
                <a16:creationId xmlns:a16="http://schemas.microsoft.com/office/drawing/2014/main" id="{6B41A8F9-728A-4AFE-BE5C-73C7E033BC58}"/>
              </a:ext>
            </a:extLst>
          </p:cNvPr>
          <p:cNvSpPr>
            <a:spLocks noGrp="1"/>
          </p:cNvSpPr>
          <p:nvPr>
            <p:ph type="title"/>
          </p:nvPr>
        </p:nvSpPr>
        <p:spPr>
          <a:xfrm>
            <a:off x="838200" y="234500"/>
            <a:ext cx="10515600" cy="549274"/>
          </a:xfrm>
          <a:ln>
            <a:solidFill>
              <a:schemeClr val="tx1"/>
            </a:solidFill>
          </a:ln>
        </p:spPr>
        <p:txBody>
          <a:bodyPr>
            <a:normAutofit fontScale="90000"/>
          </a:bodyPr>
          <a:lstStyle/>
          <a:p>
            <a:r>
              <a:rPr lang="en-IN" sz="4000" b="1" dirty="0">
                <a:solidFill>
                  <a:schemeClr val="accent1"/>
                </a:solidFill>
              </a:rPr>
              <a:t>As Is</a:t>
            </a:r>
          </a:p>
        </p:txBody>
      </p:sp>
      <p:sp>
        <p:nvSpPr>
          <p:cNvPr id="16" name="Freeform: Shape 15">
            <a:extLst>
              <a:ext uri="{FF2B5EF4-FFF2-40B4-BE49-F238E27FC236}">
                <a16:creationId xmlns:a16="http://schemas.microsoft.com/office/drawing/2014/main" id="{687C118C-7883-4B0F-86FB-7EC4BE68070C}"/>
              </a:ext>
            </a:extLst>
          </p:cNvPr>
          <p:cNvSpPr/>
          <p:nvPr/>
        </p:nvSpPr>
        <p:spPr>
          <a:xfrm>
            <a:off x="838200" y="876654"/>
            <a:ext cx="10515600" cy="501840"/>
          </a:xfrm>
          <a:custGeom>
            <a:avLst/>
            <a:gdLst>
              <a:gd name="connsiteX0" fmla="*/ 0 w 3801054"/>
              <a:gd name="connsiteY0" fmla="*/ 83642 h 501840"/>
              <a:gd name="connsiteX1" fmla="*/ 83642 w 3801054"/>
              <a:gd name="connsiteY1" fmla="*/ 0 h 501840"/>
              <a:gd name="connsiteX2" fmla="*/ 3717412 w 3801054"/>
              <a:gd name="connsiteY2" fmla="*/ 0 h 501840"/>
              <a:gd name="connsiteX3" fmla="*/ 3801054 w 3801054"/>
              <a:gd name="connsiteY3" fmla="*/ 83642 h 501840"/>
              <a:gd name="connsiteX4" fmla="*/ 3801054 w 3801054"/>
              <a:gd name="connsiteY4" fmla="*/ 418198 h 501840"/>
              <a:gd name="connsiteX5" fmla="*/ 3717412 w 3801054"/>
              <a:gd name="connsiteY5" fmla="*/ 501840 h 501840"/>
              <a:gd name="connsiteX6" fmla="*/ 83642 w 3801054"/>
              <a:gd name="connsiteY6" fmla="*/ 501840 h 501840"/>
              <a:gd name="connsiteX7" fmla="*/ 0 w 3801054"/>
              <a:gd name="connsiteY7" fmla="*/ 418198 h 501840"/>
              <a:gd name="connsiteX8" fmla="*/ 0 w 3801054"/>
              <a:gd name="connsiteY8" fmla="*/ 83642 h 50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1054" h="501840">
                <a:moveTo>
                  <a:pt x="0" y="83642"/>
                </a:moveTo>
                <a:cubicBezTo>
                  <a:pt x="0" y="37448"/>
                  <a:pt x="37448" y="0"/>
                  <a:pt x="83642" y="0"/>
                </a:cubicBezTo>
                <a:lnTo>
                  <a:pt x="3717412" y="0"/>
                </a:lnTo>
                <a:cubicBezTo>
                  <a:pt x="3763606" y="0"/>
                  <a:pt x="3801054" y="37448"/>
                  <a:pt x="3801054" y="83642"/>
                </a:cubicBezTo>
                <a:lnTo>
                  <a:pt x="3801054" y="418198"/>
                </a:lnTo>
                <a:cubicBezTo>
                  <a:pt x="3801054" y="464392"/>
                  <a:pt x="3763606" y="501840"/>
                  <a:pt x="3717412" y="501840"/>
                </a:cubicBezTo>
                <a:lnTo>
                  <a:pt x="83642" y="501840"/>
                </a:lnTo>
                <a:cubicBezTo>
                  <a:pt x="37448" y="501840"/>
                  <a:pt x="0" y="464392"/>
                  <a:pt x="0" y="418198"/>
                </a:cubicBezTo>
                <a:lnTo>
                  <a:pt x="0" y="8364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8169" tIns="24498" rIns="168169" bIns="24498" numCol="1" spcCol="1270" anchor="ctr" anchorCtr="0">
            <a:noAutofit/>
          </a:bodyPr>
          <a:lstStyle/>
          <a:p>
            <a:pPr marL="0" lvl="0" indent="0" algn="l" defTabSz="755650">
              <a:lnSpc>
                <a:spcPct val="90000"/>
              </a:lnSpc>
              <a:spcBef>
                <a:spcPct val="0"/>
              </a:spcBef>
              <a:spcAft>
                <a:spcPct val="35000"/>
              </a:spcAft>
              <a:buNone/>
            </a:pPr>
            <a:r>
              <a:rPr lang="en-IN" sz="1700" kern="1200" dirty="0"/>
              <a:t>Visualize hospital locations and collision intensity</a:t>
            </a:r>
          </a:p>
        </p:txBody>
      </p:sp>
      <p:sp>
        <p:nvSpPr>
          <p:cNvPr id="6" name="TextBox 5">
            <a:extLst>
              <a:ext uri="{FF2B5EF4-FFF2-40B4-BE49-F238E27FC236}">
                <a16:creationId xmlns:a16="http://schemas.microsoft.com/office/drawing/2014/main" id="{512DC945-60D5-40BE-AE14-5794FA49D306}"/>
              </a:ext>
            </a:extLst>
          </p:cNvPr>
          <p:cNvSpPr txBox="1"/>
          <p:nvPr/>
        </p:nvSpPr>
        <p:spPr>
          <a:xfrm>
            <a:off x="838200" y="5993457"/>
            <a:ext cx="10190922" cy="369332"/>
          </a:xfrm>
          <a:prstGeom prst="rect">
            <a:avLst/>
          </a:prstGeom>
          <a:noFill/>
        </p:spPr>
        <p:txBody>
          <a:bodyPr wrap="square" rtlCol="0">
            <a:spAutoFit/>
          </a:bodyPr>
          <a:lstStyle/>
          <a:p>
            <a:pPr algn="ctr"/>
            <a:r>
              <a:rPr lang="en-IN" b="1" dirty="0"/>
              <a:t>It can be seen that collision intensity tends to higher in the central regions as compared to the outskirts </a:t>
            </a:r>
          </a:p>
        </p:txBody>
      </p:sp>
      <p:sp>
        <p:nvSpPr>
          <p:cNvPr id="8" name="Oval 7">
            <a:extLst>
              <a:ext uri="{FF2B5EF4-FFF2-40B4-BE49-F238E27FC236}">
                <a16:creationId xmlns:a16="http://schemas.microsoft.com/office/drawing/2014/main" id="{C10F16C0-3C29-4502-A847-3FC3B972FC3A}"/>
              </a:ext>
            </a:extLst>
          </p:cNvPr>
          <p:cNvSpPr/>
          <p:nvPr/>
        </p:nvSpPr>
        <p:spPr>
          <a:xfrm rot="2634237">
            <a:off x="4280544" y="3931464"/>
            <a:ext cx="768628" cy="384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A1D4FAC8-FFB3-4FC9-A5DB-21B88FD35160}"/>
              </a:ext>
            </a:extLst>
          </p:cNvPr>
          <p:cNvSpPr/>
          <p:nvPr/>
        </p:nvSpPr>
        <p:spPr>
          <a:xfrm rot="2634237">
            <a:off x="3644439" y="2493994"/>
            <a:ext cx="768628" cy="384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Arrow Connector 9">
            <a:extLst>
              <a:ext uri="{FF2B5EF4-FFF2-40B4-BE49-F238E27FC236}">
                <a16:creationId xmlns:a16="http://schemas.microsoft.com/office/drawing/2014/main" id="{8D688BA2-A43C-4096-A986-217E52A9BE5B}"/>
              </a:ext>
            </a:extLst>
          </p:cNvPr>
          <p:cNvCxnSpPr/>
          <p:nvPr/>
        </p:nvCxnSpPr>
        <p:spPr>
          <a:xfrm>
            <a:off x="4320203" y="2686239"/>
            <a:ext cx="33528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4F44C3FD-04CF-4CDB-BF6D-420CC61DF31E}"/>
              </a:ext>
            </a:extLst>
          </p:cNvPr>
          <p:cNvCxnSpPr>
            <a:cxnSpLocks/>
          </p:cNvCxnSpPr>
          <p:nvPr/>
        </p:nvCxnSpPr>
        <p:spPr>
          <a:xfrm flipV="1">
            <a:off x="4969560" y="2955235"/>
            <a:ext cx="2703445" cy="1301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EAD33891-FBFE-4BA6-A9AB-DC2331896312}"/>
              </a:ext>
            </a:extLst>
          </p:cNvPr>
          <p:cNvSpPr txBox="1"/>
          <p:nvPr/>
        </p:nvSpPr>
        <p:spPr>
          <a:xfrm>
            <a:off x="7711336" y="2305400"/>
            <a:ext cx="1326664" cy="1169551"/>
          </a:xfrm>
          <a:prstGeom prst="rect">
            <a:avLst/>
          </a:prstGeom>
          <a:noFill/>
        </p:spPr>
        <p:txBody>
          <a:bodyPr wrap="square" rtlCol="0">
            <a:spAutoFit/>
          </a:bodyPr>
          <a:lstStyle/>
          <a:p>
            <a:r>
              <a:rPr lang="en-IN" sz="1400" dirty="0"/>
              <a:t>High intensity collision patches without hospitals</a:t>
            </a:r>
          </a:p>
        </p:txBody>
      </p:sp>
      <p:sp>
        <p:nvSpPr>
          <p:cNvPr id="14" name="Rectangle 13">
            <a:extLst>
              <a:ext uri="{FF2B5EF4-FFF2-40B4-BE49-F238E27FC236}">
                <a16:creationId xmlns:a16="http://schemas.microsoft.com/office/drawing/2014/main" id="{06A36879-802D-4134-B8FB-9270703A1134}"/>
              </a:ext>
            </a:extLst>
          </p:cNvPr>
          <p:cNvSpPr/>
          <p:nvPr/>
        </p:nvSpPr>
        <p:spPr>
          <a:xfrm>
            <a:off x="7076661" y="3882141"/>
            <a:ext cx="4277139" cy="738664"/>
          </a:xfrm>
          <a:prstGeom prst="rect">
            <a:avLst/>
          </a:prstGeom>
        </p:spPr>
        <p:txBody>
          <a:bodyPr wrap="square">
            <a:spAutoFit/>
          </a:bodyPr>
          <a:lstStyle/>
          <a:p>
            <a:r>
              <a:rPr lang="en-IN" sz="1400" i="1" dirty="0"/>
              <a:t>Blue dots denote hospital locations and the heatmap shows the intensity of traffic collisions (orange is the highest intensity)</a:t>
            </a:r>
          </a:p>
        </p:txBody>
      </p:sp>
      <p:sp>
        <p:nvSpPr>
          <p:cNvPr id="18" name="Oval 17">
            <a:extLst>
              <a:ext uri="{FF2B5EF4-FFF2-40B4-BE49-F238E27FC236}">
                <a16:creationId xmlns:a16="http://schemas.microsoft.com/office/drawing/2014/main" id="{1EC6DA06-7AC8-4609-BC35-9A9007212F1D}"/>
              </a:ext>
            </a:extLst>
          </p:cNvPr>
          <p:cNvSpPr/>
          <p:nvPr/>
        </p:nvSpPr>
        <p:spPr>
          <a:xfrm rot="2634237">
            <a:off x="2418158" y="1971270"/>
            <a:ext cx="464927" cy="2619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 name="Straight Arrow Connector 3">
            <a:extLst>
              <a:ext uri="{FF2B5EF4-FFF2-40B4-BE49-F238E27FC236}">
                <a16:creationId xmlns:a16="http://schemas.microsoft.com/office/drawing/2014/main" id="{C4B22505-D5BB-4C32-A20D-4752E3249EDD}"/>
              </a:ext>
            </a:extLst>
          </p:cNvPr>
          <p:cNvCxnSpPr>
            <a:cxnSpLocks/>
          </p:cNvCxnSpPr>
          <p:nvPr/>
        </p:nvCxnSpPr>
        <p:spPr>
          <a:xfrm>
            <a:off x="2785403" y="2102240"/>
            <a:ext cx="4887602" cy="3564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65833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FD5322-9CDE-43CC-96FA-9C13E3E2DDC9}"/>
              </a:ext>
            </a:extLst>
          </p:cNvPr>
          <p:cNvPicPr>
            <a:picLocks noChangeAspect="1"/>
          </p:cNvPicPr>
          <p:nvPr/>
        </p:nvPicPr>
        <p:blipFill>
          <a:blip r:embed="rId2"/>
          <a:stretch>
            <a:fillRect/>
          </a:stretch>
        </p:blipFill>
        <p:spPr>
          <a:xfrm>
            <a:off x="1638300" y="1689886"/>
            <a:ext cx="4457700" cy="2914650"/>
          </a:xfrm>
          <a:prstGeom prst="rect">
            <a:avLst/>
          </a:prstGeom>
        </p:spPr>
      </p:pic>
      <p:sp>
        <p:nvSpPr>
          <p:cNvPr id="21" name="Slide Number Placeholder 20">
            <a:extLst>
              <a:ext uri="{FF2B5EF4-FFF2-40B4-BE49-F238E27FC236}">
                <a16:creationId xmlns:a16="http://schemas.microsoft.com/office/drawing/2014/main" id="{BAC9756A-D3C1-4D4E-B7F1-F1C9AAF3E9E1}"/>
              </a:ext>
            </a:extLst>
          </p:cNvPr>
          <p:cNvSpPr>
            <a:spLocks noGrp="1"/>
          </p:cNvSpPr>
          <p:nvPr>
            <p:ph type="sldNum" sz="quarter" idx="12"/>
          </p:nvPr>
        </p:nvSpPr>
        <p:spPr>
          <a:xfrm>
            <a:off x="9448800" y="6516677"/>
            <a:ext cx="2743200" cy="365125"/>
          </a:xfrm>
        </p:spPr>
        <p:txBody>
          <a:bodyPr/>
          <a:lstStyle/>
          <a:p>
            <a:fld id="{0252BDE4-267E-408A-8E9B-97A99B817732}" type="slidenum">
              <a:rPr lang="en-IN" smtClean="0"/>
              <a:t>8</a:t>
            </a:fld>
            <a:endParaRPr lang="en-IN" dirty="0"/>
          </a:p>
        </p:txBody>
      </p:sp>
      <p:sp>
        <p:nvSpPr>
          <p:cNvPr id="22" name="Title 1">
            <a:extLst>
              <a:ext uri="{FF2B5EF4-FFF2-40B4-BE49-F238E27FC236}">
                <a16:creationId xmlns:a16="http://schemas.microsoft.com/office/drawing/2014/main" id="{6B41A8F9-728A-4AFE-BE5C-73C7E033BC58}"/>
              </a:ext>
            </a:extLst>
          </p:cNvPr>
          <p:cNvSpPr>
            <a:spLocks noGrp="1"/>
          </p:cNvSpPr>
          <p:nvPr>
            <p:ph type="title"/>
          </p:nvPr>
        </p:nvSpPr>
        <p:spPr>
          <a:xfrm>
            <a:off x="838200" y="234500"/>
            <a:ext cx="10515600" cy="549274"/>
          </a:xfrm>
          <a:ln>
            <a:solidFill>
              <a:schemeClr val="tx1"/>
            </a:solidFill>
          </a:ln>
        </p:spPr>
        <p:txBody>
          <a:bodyPr>
            <a:normAutofit fontScale="90000"/>
          </a:bodyPr>
          <a:lstStyle/>
          <a:p>
            <a:r>
              <a:rPr lang="en-IN" sz="4000" b="1" dirty="0">
                <a:solidFill>
                  <a:schemeClr val="accent1"/>
                </a:solidFill>
              </a:rPr>
              <a:t>Gap Analysis</a:t>
            </a:r>
          </a:p>
        </p:txBody>
      </p:sp>
      <p:sp>
        <p:nvSpPr>
          <p:cNvPr id="16" name="Freeform: Shape 15">
            <a:extLst>
              <a:ext uri="{FF2B5EF4-FFF2-40B4-BE49-F238E27FC236}">
                <a16:creationId xmlns:a16="http://schemas.microsoft.com/office/drawing/2014/main" id="{687C118C-7883-4B0F-86FB-7EC4BE68070C}"/>
              </a:ext>
            </a:extLst>
          </p:cNvPr>
          <p:cNvSpPr/>
          <p:nvPr/>
        </p:nvSpPr>
        <p:spPr>
          <a:xfrm>
            <a:off x="838200" y="876654"/>
            <a:ext cx="10515600" cy="501840"/>
          </a:xfrm>
          <a:custGeom>
            <a:avLst/>
            <a:gdLst>
              <a:gd name="connsiteX0" fmla="*/ 0 w 3801054"/>
              <a:gd name="connsiteY0" fmla="*/ 83642 h 501840"/>
              <a:gd name="connsiteX1" fmla="*/ 83642 w 3801054"/>
              <a:gd name="connsiteY1" fmla="*/ 0 h 501840"/>
              <a:gd name="connsiteX2" fmla="*/ 3717412 w 3801054"/>
              <a:gd name="connsiteY2" fmla="*/ 0 h 501840"/>
              <a:gd name="connsiteX3" fmla="*/ 3801054 w 3801054"/>
              <a:gd name="connsiteY3" fmla="*/ 83642 h 501840"/>
              <a:gd name="connsiteX4" fmla="*/ 3801054 w 3801054"/>
              <a:gd name="connsiteY4" fmla="*/ 418198 h 501840"/>
              <a:gd name="connsiteX5" fmla="*/ 3717412 w 3801054"/>
              <a:gd name="connsiteY5" fmla="*/ 501840 h 501840"/>
              <a:gd name="connsiteX6" fmla="*/ 83642 w 3801054"/>
              <a:gd name="connsiteY6" fmla="*/ 501840 h 501840"/>
              <a:gd name="connsiteX7" fmla="*/ 0 w 3801054"/>
              <a:gd name="connsiteY7" fmla="*/ 418198 h 501840"/>
              <a:gd name="connsiteX8" fmla="*/ 0 w 3801054"/>
              <a:gd name="connsiteY8" fmla="*/ 83642 h 50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1054" h="501840">
                <a:moveTo>
                  <a:pt x="0" y="83642"/>
                </a:moveTo>
                <a:cubicBezTo>
                  <a:pt x="0" y="37448"/>
                  <a:pt x="37448" y="0"/>
                  <a:pt x="83642" y="0"/>
                </a:cubicBezTo>
                <a:lnTo>
                  <a:pt x="3717412" y="0"/>
                </a:lnTo>
                <a:cubicBezTo>
                  <a:pt x="3763606" y="0"/>
                  <a:pt x="3801054" y="37448"/>
                  <a:pt x="3801054" y="83642"/>
                </a:cubicBezTo>
                <a:lnTo>
                  <a:pt x="3801054" y="418198"/>
                </a:lnTo>
                <a:cubicBezTo>
                  <a:pt x="3801054" y="464392"/>
                  <a:pt x="3763606" y="501840"/>
                  <a:pt x="3717412" y="501840"/>
                </a:cubicBezTo>
                <a:lnTo>
                  <a:pt x="83642" y="501840"/>
                </a:lnTo>
                <a:cubicBezTo>
                  <a:pt x="37448" y="501840"/>
                  <a:pt x="0" y="464392"/>
                  <a:pt x="0" y="418198"/>
                </a:cubicBezTo>
                <a:lnTo>
                  <a:pt x="0" y="8364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8169" tIns="24498" rIns="168169" bIns="24498" numCol="1" spcCol="1270" anchor="ctr" anchorCtr="0">
            <a:noAutofit/>
          </a:bodyPr>
          <a:lstStyle/>
          <a:p>
            <a:pPr marL="0" lvl="0" indent="0" algn="l" defTabSz="755650">
              <a:lnSpc>
                <a:spcPct val="90000"/>
              </a:lnSpc>
              <a:spcBef>
                <a:spcPct val="0"/>
              </a:spcBef>
              <a:spcAft>
                <a:spcPct val="35000"/>
              </a:spcAft>
              <a:buNone/>
            </a:pPr>
            <a:r>
              <a:rPr lang="en-IN" sz="1700" kern="1200" dirty="0"/>
              <a:t>Visualize hospital coverage circles and existing coverage gaps</a:t>
            </a:r>
          </a:p>
        </p:txBody>
      </p:sp>
      <p:sp>
        <p:nvSpPr>
          <p:cNvPr id="6" name="TextBox 5">
            <a:extLst>
              <a:ext uri="{FF2B5EF4-FFF2-40B4-BE49-F238E27FC236}">
                <a16:creationId xmlns:a16="http://schemas.microsoft.com/office/drawing/2014/main" id="{512DC945-60D5-40BE-AE14-5794FA49D306}"/>
              </a:ext>
            </a:extLst>
          </p:cNvPr>
          <p:cNvSpPr txBox="1"/>
          <p:nvPr/>
        </p:nvSpPr>
        <p:spPr>
          <a:xfrm>
            <a:off x="838199" y="5715165"/>
            <a:ext cx="10942983" cy="646331"/>
          </a:xfrm>
          <a:prstGeom prst="rect">
            <a:avLst/>
          </a:prstGeom>
          <a:noFill/>
        </p:spPr>
        <p:txBody>
          <a:bodyPr wrap="square" rtlCol="0">
            <a:spAutoFit/>
          </a:bodyPr>
          <a:lstStyle/>
          <a:p>
            <a:pPr algn="ctr"/>
            <a:r>
              <a:rPr lang="en-IN" b="1" dirty="0"/>
              <a:t>Existing Hospital Coverage = 81% and Coverage Gap = 19% </a:t>
            </a:r>
          </a:p>
          <a:p>
            <a:pPr algn="ctr"/>
            <a:r>
              <a:rPr lang="en-IN" b="1" dirty="0"/>
              <a:t> In other words, 19% of traffic accidents occurred more than 12 kms away from any existing hospital.</a:t>
            </a:r>
          </a:p>
        </p:txBody>
      </p:sp>
      <p:cxnSp>
        <p:nvCxnSpPr>
          <p:cNvPr id="18" name="Straight Arrow Connector 17">
            <a:extLst>
              <a:ext uri="{FF2B5EF4-FFF2-40B4-BE49-F238E27FC236}">
                <a16:creationId xmlns:a16="http://schemas.microsoft.com/office/drawing/2014/main" id="{7B1D736D-5153-4FFE-A67F-F998E6B27F66}"/>
              </a:ext>
            </a:extLst>
          </p:cNvPr>
          <p:cNvCxnSpPr>
            <a:cxnSpLocks/>
          </p:cNvCxnSpPr>
          <p:nvPr/>
        </p:nvCxnSpPr>
        <p:spPr>
          <a:xfrm flipV="1">
            <a:off x="4037428" y="3460587"/>
            <a:ext cx="4894535" cy="8300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1182FC5B-9463-4D94-8C44-6C3F8846E3A6}"/>
              </a:ext>
            </a:extLst>
          </p:cNvPr>
          <p:cNvCxnSpPr>
            <a:cxnSpLocks/>
          </p:cNvCxnSpPr>
          <p:nvPr/>
        </p:nvCxnSpPr>
        <p:spPr>
          <a:xfrm>
            <a:off x="3366053" y="2770581"/>
            <a:ext cx="5565912" cy="376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EE979557-193B-410E-B958-C7CB5E98D35A}"/>
              </a:ext>
            </a:extLst>
          </p:cNvPr>
          <p:cNvCxnSpPr>
            <a:cxnSpLocks/>
          </p:cNvCxnSpPr>
          <p:nvPr/>
        </p:nvCxnSpPr>
        <p:spPr>
          <a:xfrm>
            <a:off x="2166425" y="2366441"/>
            <a:ext cx="6765540" cy="6330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124FE972-65BF-4CC6-80A3-B90E2D942F90}"/>
              </a:ext>
            </a:extLst>
          </p:cNvPr>
          <p:cNvSpPr txBox="1"/>
          <p:nvPr/>
        </p:nvSpPr>
        <p:spPr>
          <a:xfrm>
            <a:off x="8931963" y="2822443"/>
            <a:ext cx="2584175" cy="738664"/>
          </a:xfrm>
          <a:prstGeom prst="rect">
            <a:avLst/>
          </a:prstGeom>
          <a:noFill/>
        </p:spPr>
        <p:txBody>
          <a:bodyPr wrap="square" rtlCol="0">
            <a:spAutoFit/>
          </a:bodyPr>
          <a:lstStyle/>
          <a:p>
            <a:r>
              <a:rPr lang="en-IN" sz="1400" dirty="0"/>
              <a:t>More accurate representation of gaps after incorporating existing hospital coverage circles</a:t>
            </a:r>
          </a:p>
        </p:txBody>
      </p:sp>
      <p:sp>
        <p:nvSpPr>
          <p:cNvPr id="32" name="Rectangle 31">
            <a:extLst>
              <a:ext uri="{FF2B5EF4-FFF2-40B4-BE49-F238E27FC236}">
                <a16:creationId xmlns:a16="http://schemas.microsoft.com/office/drawing/2014/main" id="{C1619C76-0A7F-4F18-9593-05F852591B25}"/>
              </a:ext>
            </a:extLst>
          </p:cNvPr>
          <p:cNvSpPr/>
          <p:nvPr/>
        </p:nvSpPr>
        <p:spPr>
          <a:xfrm>
            <a:off x="6400800" y="3977293"/>
            <a:ext cx="6096000" cy="523220"/>
          </a:xfrm>
          <a:prstGeom prst="rect">
            <a:avLst/>
          </a:prstGeom>
        </p:spPr>
        <p:txBody>
          <a:bodyPr>
            <a:spAutoFit/>
          </a:bodyPr>
          <a:lstStyle/>
          <a:p>
            <a:r>
              <a:rPr lang="en-IN" sz="1400" i="1" dirty="0"/>
              <a:t>Coverage radius of an individual hospital is set at 12 kilometres. Blue circles denote the coverage of an individual hospital.</a:t>
            </a:r>
          </a:p>
        </p:txBody>
      </p:sp>
      <p:cxnSp>
        <p:nvCxnSpPr>
          <p:cNvPr id="11" name="Straight Arrow Connector 10">
            <a:extLst>
              <a:ext uri="{FF2B5EF4-FFF2-40B4-BE49-F238E27FC236}">
                <a16:creationId xmlns:a16="http://schemas.microsoft.com/office/drawing/2014/main" id="{E054BE06-0A07-41E1-B5A2-8442A4C37D09}"/>
              </a:ext>
            </a:extLst>
          </p:cNvPr>
          <p:cNvCxnSpPr/>
          <p:nvPr/>
        </p:nvCxnSpPr>
        <p:spPr>
          <a:xfrm>
            <a:off x="4600135" y="3296893"/>
            <a:ext cx="43318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55509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CD9F19-A691-4C90-839D-2C84E75C91C2}"/>
              </a:ext>
            </a:extLst>
          </p:cNvPr>
          <p:cNvPicPr>
            <a:picLocks noChangeAspect="1"/>
          </p:cNvPicPr>
          <p:nvPr/>
        </p:nvPicPr>
        <p:blipFill>
          <a:blip r:embed="rId2"/>
          <a:stretch>
            <a:fillRect/>
          </a:stretch>
        </p:blipFill>
        <p:spPr>
          <a:xfrm>
            <a:off x="1104900" y="1739190"/>
            <a:ext cx="4991100" cy="2628900"/>
          </a:xfrm>
          <a:prstGeom prst="rect">
            <a:avLst/>
          </a:prstGeom>
        </p:spPr>
      </p:pic>
      <p:sp>
        <p:nvSpPr>
          <p:cNvPr id="21" name="Slide Number Placeholder 20">
            <a:extLst>
              <a:ext uri="{FF2B5EF4-FFF2-40B4-BE49-F238E27FC236}">
                <a16:creationId xmlns:a16="http://schemas.microsoft.com/office/drawing/2014/main" id="{BAC9756A-D3C1-4D4E-B7F1-F1C9AAF3E9E1}"/>
              </a:ext>
            </a:extLst>
          </p:cNvPr>
          <p:cNvSpPr>
            <a:spLocks noGrp="1"/>
          </p:cNvSpPr>
          <p:nvPr>
            <p:ph type="sldNum" sz="quarter" idx="12"/>
          </p:nvPr>
        </p:nvSpPr>
        <p:spPr>
          <a:xfrm>
            <a:off x="9448800" y="6516677"/>
            <a:ext cx="2743200" cy="365125"/>
          </a:xfrm>
        </p:spPr>
        <p:txBody>
          <a:bodyPr/>
          <a:lstStyle/>
          <a:p>
            <a:fld id="{0252BDE4-267E-408A-8E9B-97A99B817732}" type="slidenum">
              <a:rPr lang="en-IN" smtClean="0"/>
              <a:t>9</a:t>
            </a:fld>
            <a:endParaRPr lang="en-IN" dirty="0"/>
          </a:p>
        </p:txBody>
      </p:sp>
      <p:sp>
        <p:nvSpPr>
          <p:cNvPr id="22" name="Title 1">
            <a:extLst>
              <a:ext uri="{FF2B5EF4-FFF2-40B4-BE49-F238E27FC236}">
                <a16:creationId xmlns:a16="http://schemas.microsoft.com/office/drawing/2014/main" id="{6B41A8F9-728A-4AFE-BE5C-73C7E033BC58}"/>
              </a:ext>
            </a:extLst>
          </p:cNvPr>
          <p:cNvSpPr>
            <a:spLocks noGrp="1"/>
          </p:cNvSpPr>
          <p:nvPr>
            <p:ph type="title"/>
          </p:nvPr>
        </p:nvSpPr>
        <p:spPr>
          <a:xfrm>
            <a:off x="838200" y="234500"/>
            <a:ext cx="10515600" cy="549274"/>
          </a:xfrm>
          <a:ln>
            <a:solidFill>
              <a:schemeClr val="tx1"/>
            </a:solidFill>
          </a:ln>
        </p:spPr>
        <p:txBody>
          <a:bodyPr>
            <a:normAutofit fontScale="90000"/>
          </a:bodyPr>
          <a:lstStyle/>
          <a:p>
            <a:r>
              <a:rPr lang="en-IN" sz="4000" b="1" dirty="0">
                <a:solidFill>
                  <a:schemeClr val="accent1"/>
                </a:solidFill>
              </a:rPr>
              <a:t>To Be (Proposed Solution)</a:t>
            </a:r>
          </a:p>
        </p:txBody>
      </p:sp>
      <p:sp>
        <p:nvSpPr>
          <p:cNvPr id="16" name="Freeform: Shape 15">
            <a:extLst>
              <a:ext uri="{FF2B5EF4-FFF2-40B4-BE49-F238E27FC236}">
                <a16:creationId xmlns:a16="http://schemas.microsoft.com/office/drawing/2014/main" id="{687C118C-7883-4B0F-86FB-7EC4BE68070C}"/>
              </a:ext>
            </a:extLst>
          </p:cNvPr>
          <p:cNvSpPr/>
          <p:nvPr/>
        </p:nvSpPr>
        <p:spPr>
          <a:xfrm>
            <a:off x="838200" y="876654"/>
            <a:ext cx="10515600" cy="501840"/>
          </a:xfrm>
          <a:custGeom>
            <a:avLst/>
            <a:gdLst>
              <a:gd name="connsiteX0" fmla="*/ 0 w 3801054"/>
              <a:gd name="connsiteY0" fmla="*/ 83642 h 501840"/>
              <a:gd name="connsiteX1" fmla="*/ 83642 w 3801054"/>
              <a:gd name="connsiteY1" fmla="*/ 0 h 501840"/>
              <a:gd name="connsiteX2" fmla="*/ 3717412 w 3801054"/>
              <a:gd name="connsiteY2" fmla="*/ 0 h 501840"/>
              <a:gd name="connsiteX3" fmla="*/ 3801054 w 3801054"/>
              <a:gd name="connsiteY3" fmla="*/ 83642 h 501840"/>
              <a:gd name="connsiteX4" fmla="*/ 3801054 w 3801054"/>
              <a:gd name="connsiteY4" fmla="*/ 418198 h 501840"/>
              <a:gd name="connsiteX5" fmla="*/ 3717412 w 3801054"/>
              <a:gd name="connsiteY5" fmla="*/ 501840 h 501840"/>
              <a:gd name="connsiteX6" fmla="*/ 83642 w 3801054"/>
              <a:gd name="connsiteY6" fmla="*/ 501840 h 501840"/>
              <a:gd name="connsiteX7" fmla="*/ 0 w 3801054"/>
              <a:gd name="connsiteY7" fmla="*/ 418198 h 501840"/>
              <a:gd name="connsiteX8" fmla="*/ 0 w 3801054"/>
              <a:gd name="connsiteY8" fmla="*/ 83642 h 50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1054" h="501840">
                <a:moveTo>
                  <a:pt x="0" y="83642"/>
                </a:moveTo>
                <a:cubicBezTo>
                  <a:pt x="0" y="37448"/>
                  <a:pt x="37448" y="0"/>
                  <a:pt x="83642" y="0"/>
                </a:cubicBezTo>
                <a:lnTo>
                  <a:pt x="3717412" y="0"/>
                </a:lnTo>
                <a:cubicBezTo>
                  <a:pt x="3763606" y="0"/>
                  <a:pt x="3801054" y="37448"/>
                  <a:pt x="3801054" y="83642"/>
                </a:cubicBezTo>
                <a:lnTo>
                  <a:pt x="3801054" y="418198"/>
                </a:lnTo>
                <a:cubicBezTo>
                  <a:pt x="3801054" y="464392"/>
                  <a:pt x="3763606" y="501840"/>
                  <a:pt x="3717412" y="501840"/>
                </a:cubicBezTo>
                <a:lnTo>
                  <a:pt x="83642" y="501840"/>
                </a:lnTo>
                <a:cubicBezTo>
                  <a:pt x="37448" y="501840"/>
                  <a:pt x="0" y="464392"/>
                  <a:pt x="0" y="418198"/>
                </a:cubicBezTo>
                <a:lnTo>
                  <a:pt x="0" y="8364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8169" tIns="24498" rIns="168169" bIns="24498" numCol="1" spcCol="1270" anchor="ctr" anchorCtr="0">
            <a:noAutofit/>
          </a:bodyPr>
          <a:lstStyle/>
          <a:p>
            <a:pPr marL="0" lvl="0" indent="0" algn="l" defTabSz="755650">
              <a:lnSpc>
                <a:spcPct val="90000"/>
              </a:lnSpc>
              <a:spcBef>
                <a:spcPct val="0"/>
              </a:spcBef>
              <a:spcAft>
                <a:spcPct val="35000"/>
              </a:spcAft>
              <a:buNone/>
            </a:pPr>
            <a:r>
              <a:rPr lang="en-IN" sz="1700" kern="1200" dirty="0"/>
              <a:t>Propose new hospital locations and quantification of their impact</a:t>
            </a:r>
          </a:p>
        </p:txBody>
      </p:sp>
      <p:sp>
        <p:nvSpPr>
          <p:cNvPr id="6" name="TextBox 5">
            <a:extLst>
              <a:ext uri="{FF2B5EF4-FFF2-40B4-BE49-F238E27FC236}">
                <a16:creationId xmlns:a16="http://schemas.microsoft.com/office/drawing/2014/main" id="{512DC945-60D5-40BE-AE14-5794FA49D306}"/>
              </a:ext>
            </a:extLst>
          </p:cNvPr>
          <p:cNvSpPr txBox="1"/>
          <p:nvPr/>
        </p:nvSpPr>
        <p:spPr>
          <a:xfrm>
            <a:off x="838200" y="5715165"/>
            <a:ext cx="10190922" cy="615553"/>
          </a:xfrm>
          <a:prstGeom prst="rect">
            <a:avLst/>
          </a:prstGeom>
          <a:noFill/>
        </p:spPr>
        <p:txBody>
          <a:bodyPr wrap="square" rtlCol="0">
            <a:spAutoFit/>
          </a:bodyPr>
          <a:lstStyle/>
          <a:p>
            <a:pPr algn="ctr"/>
            <a:r>
              <a:rPr lang="en-IN" b="1" dirty="0"/>
              <a:t>Adding the 3 proposed hospitals increases the coverage from 81% to 93% </a:t>
            </a:r>
          </a:p>
          <a:p>
            <a:pPr algn="ctr"/>
            <a:r>
              <a:rPr lang="en-IN" sz="1600" dirty="0"/>
              <a:t>(assuming that future traffic collisions follow similar pattern as the last 4 years)</a:t>
            </a:r>
          </a:p>
        </p:txBody>
      </p:sp>
      <p:sp>
        <p:nvSpPr>
          <p:cNvPr id="24" name="TextBox 23">
            <a:extLst>
              <a:ext uri="{FF2B5EF4-FFF2-40B4-BE49-F238E27FC236}">
                <a16:creationId xmlns:a16="http://schemas.microsoft.com/office/drawing/2014/main" id="{124FE972-65BF-4CC6-80A3-B90E2D942F90}"/>
              </a:ext>
            </a:extLst>
          </p:cNvPr>
          <p:cNvSpPr txBox="1"/>
          <p:nvPr/>
        </p:nvSpPr>
        <p:spPr>
          <a:xfrm>
            <a:off x="8756627" y="4002932"/>
            <a:ext cx="2584175" cy="738664"/>
          </a:xfrm>
          <a:prstGeom prst="rect">
            <a:avLst/>
          </a:prstGeom>
          <a:noFill/>
        </p:spPr>
        <p:txBody>
          <a:bodyPr wrap="square" rtlCol="0">
            <a:spAutoFit/>
          </a:bodyPr>
          <a:lstStyle/>
          <a:p>
            <a:r>
              <a:rPr lang="en-IN" sz="1400" dirty="0"/>
              <a:t>Proposed Hospital No. 1</a:t>
            </a:r>
          </a:p>
          <a:p>
            <a:r>
              <a:rPr lang="en-IN" sz="1400" dirty="0"/>
              <a:t>(Lat: 33.9672, Long: -118.2884)</a:t>
            </a:r>
          </a:p>
          <a:p>
            <a:endParaRPr lang="en-IN" sz="1400" dirty="0"/>
          </a:p>
        </p:txBody>
      </p:sp>
      <p:cxnSp>
        <p:nvCxnSpPr>
          <p:cNvPr id="23" name="Straight Arrow Connector 22">
            <a:extLst>
              <a:ext uri="{FF2B5EF4-FFF2-40B4-BE49-F238E27FC236}">
                <a16:creationId xmlns:a16="http://schemas.microsoft.com/office/drawing/2014/main" id="{EE979557-193B-410E-B958-C7CB5E98D35A}"/>
              </a:ext>
            </a:extLst>
          </p:cNvPr>
          <p:cNvCxnSpPr>
            <a:cxnSpLocks/>
          </p:cNvCxnSpPr>
          <p:nvPr/>
        </p:nvCxnSpPr>
        <p:spPr>
          <a:xfrm flipV="1">
            <a:off x="2192245" y="2120907"/>
            <a:ext cx="6458364" cy="2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7B1D736D-5153-4FFE-A67F-F998E6B27F66}"/>
              </a:ext>
            </a:extLst>
          </p:cNvPr>
          <p:cNvCxnSpPr>
            <a:cxnSpLocks/>
          </p:cNvCxnSpPr>
          <p:nvPr/>
        </p:nvCxnSpPr>
        <p:spPr>
          <a:xfrm flipV="1">
            <a:off x="4078608" y="4156821"/>
            <a:ext cx="4572001" cy="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1182FC5B-9463-4D94-8C44-6C3F8846E3A6}"/>
              </a:ext>
            </a:extLst>
          </p:cNvPr>
          <p:cNvCxnSpPr>
            <a:cxnSpLocks/>
          </p:cNvCxnSpPr>
          <p:nvPr/>
        </p:nvCxnSpPr>
        <p:spPr>
          <a:xfrm>
            <a:off x="3469651" y="2645676"/>
            <a:ext cx="5152822" cy="316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5CE93684-DC06-4775-B0F9-CA5315DFE929}"/>
              </a:ext>
            </a:extLst>
          </p:cNvPr>
          <p:cNvSpPr txBox="1"/>
          <p:nvPr/>
        </p:nvSpPr>
        <p:spPr>
          <a:xfrm>
            <a:off x="8756626" y="2567261"/>
            <a:ext cx="2584175" cy="523220"/>
          </a:xfrm>
          <a:prstGeom prst="rect">
            <a:avLst/>
          </a:prstGeom>
          <a:noFill/>
        </p:spPr>
        <p:txBody>
          <a:bodyPr wrap="square" rtlCol="0">
            <a:spAutoFit/>
          </a:bodyPr>
          <a:lstStyle/>
          <a:p>
            <a:r>
              <a:rPr lang="en-IN" sz="1400" dirty="0"/>
              <a:t>Proposed Hospital No. 2</a:t>
            </a:r>
          </a:p>
          <a:p>
            <a:r>
              <a:rPr lang="en-IN" sz="1400" dirty="0"/>
              <a:t>(Lat: 34.1674, Long: - 118.3859)</a:t>
            </a:r>
          </a:p>
        </p:txBody>
      </p:sp>
      <p:sp>
        <p:nvSpPr>
          <p:cNvPr id="27" name="TextBox 26">
            <a:extLst>
              <a:ext uri="{FF2B5EF4-FFF2-40B4-BE49-F238E27FC236}">
                <a16:creationId xmlns:a16="http://schemas.microsoft.com/office/drawing/2014/main" id="{10F89CA6-05BF-4CC3-832F-35BF6F6BF7A8}"/>
              </a:ext>
            </a:extLst>
          </p:cNvPr>
          <p:cNvSpPr txBox="1"/>
          <p:nvPr/>
        </p:nvSpPr>
        <p:spPr>
          <a:xfrm>
            <a:off x="8741099" y="1967022"/>
            <a:ext cx="2584175" cy="523220"/>
          </a:xfrm>
          <a:prstGeom prst="rect">
            <a:avLst/>
          </a:prstGeom>
          <a:noFill/>
        </p:spPr>
        <p:txBody>
          <a:bodyPr wrap="square" rtlCol="0">
            <a:spAutoFit/>
          </a:bodyPr>
          <a:lstStyle/>
          <a:p>
            <a:r>
              <a:rPr lang="en-IN" sz="1400" dirty="0"/>
              <a:t>Proposed Hospital No. 3</a:t>
            </a:r>
          </a:p>
          <a:p>
            <a:r>
              <a:rPr lang="en-IN" sz="1400" dirty="0"/>
              <a:t>(Lat: 34.2356, Long: -118.5864)</a:t>
            </a:r>
          </a:p>
        </p:txBody>
      </p:sp>
    </p:spTree>
    <p:extLst>
      <p:ext uri="{BB962C8B-B14F-4D97-AF65-F5344CB8AC3E}">
        <p14:creationId xmlns:p14="http://schemas.microsoft.com/office/powerpoint/2010/main" val="2262424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1868</TotalTime>
  <Words>1851</Words>
  <Application>Microsoft Office PowerPoint</Application>
  <PresentationFormat>Widescreen</PresentationFormat>
  <Paragraphs>229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Coursera IBM Capstone Project</vt:lpstr>
      <vt:lpstr>Project Introduction</vt:lpstr>
      <vt:lpstr>Data (1/3)</vt:lpstr>
      <vt:lpstr>Data (2/3)</vt:lpstr>
      <vt:lpstr>Data (3/3)</vt:lpstr>
      <vt:lpstr>Methodology</vt:lpstr>
      <vt:lpstr>As Is</vt:lpstr>
      <vt:lpstr>Gap Analysis</vt:lpstr>
      <vt:lpstr>To Be (Proposed Solution)</vt:lpstr>
      <vt:lpstr>Discussion</vt:lpstr>
      <vt:lpstr>Recommendations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Abhijit D</dc:creator>
  <cp:lastModifiedBy>Abhijit D</cp:lastModifiedBy>
  <cp:revision>161</cp:revision>
  <dcterms:created xsi:type="dcterms:W3CDTF">2020-05-02T13:12:07Z</dcterms:created>
  <dcterms:modified xsi:type="dcterms:W3CDTF">2020-05-07T14:14:51Z</dcterms:modified>
</cp:coreProperties>
</file>