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17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C4F2B-FE1A-4F44-B41A-D7C34D2D1A3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F8534B60-A961-465F-8BB8-BDBF9094756D}">
      <dgm:prSet custT="1"/>
      <dgm:spPr/>
      <dgm:t>
        <a:bodyPr/>
        <a:lstStyle/>
        <a:p>
          <a:r>
            <a:rPr lang="en-IN" sz="1600" dirty="0"/>
            <a:t>Problem Background</a:t>
          </a:r>
        </a:p>
      </dgm:t>
    </dgm:pt>
    <dgm:pt modelId="{FC459B91-3FDC-42C1-AADE-3B94EAB51FB3}" type="parTrans" cxnId="{3BE2C4B9-A084-4E51-81C6-5E67394158C1}">
      <dgm:prSet/>
      <dgm:spPr/>
      <dgm:t>
        <a:bodyPr/>
        <a:lstStyle/>
        <a:p>
          <a:endParaRPr lang="en-IN"/>
        </a:p>
      </dgm:t>
    </dgm:pt>
    <dgm:pt modelId="{3E0D4EEB-F0BE-48C3-88CF-77D10D739B61}" type="sibTrans" cxnId="{3BE2C4B9-A084-4E51-81C6-5E67394158C1}">
      <dgm:prSet/>
      <dgm:spPr/>
      <dgm:t>
        <a:bodyPr/>
        <a:lstStyle/>
        <a:p>
          <a:endParaRPr lang="en-IN"/>
        </a:p>
      </dgm:t>
    </dgm:pt>
    <dgm:pt modelId="{D29A0D3F-5EC7-4774-A028-E7EE640B256B}">
      <dgm:prSet/>
      <dgm:spPr/>
      <dgm:t>
        <a:bodyPr/>
        <a:lstStyle/>
        <a:p>
          <a:r>
            <a:rPr lang="en-IN" dirty="0"/>
            <a:t>Victims of traffic accidents need to be quickly taken to the nearest hospital </a:t>
          </a:r>
        </a:p>
      </dgm:t>
    </dgm:pt>
    <dgm:pt modelId="{AA0078D7-387C-4D54-91E9-1036EA2545F0}" type="parTrans" cxnId="{56FB2D07-56DB-4426-AE8B-EC5CB3E7AB32}">
      <dgm:prSet/>
      <dgm:spPr/>
      <dgm:t>
        <a:bodyPr/>
        <a:lstStyle/>
        <a:p>
          <a:endParaRPr lang="en-IN"/>
        </a:p>
      </dgm:t>
    </dgm:pt>
    <dgm:pt modelId="{20A9FF38-0F5B-4CDB-8FEC-CA9B4DD14445}" type="sibTrans" cxnId="{56FB2D07-56DB-4426-AE8B-EC5CB3E7AB32}">
      <dgm:prSet/>
      <dgm:spPr/>
      <dgm:t>
        <a:bodyPr/>
        <a:lstStyle/>
        <a:p>
          <a:endParaRPr lang="en-IN"/>
        </a:p>
      </dgm:t>
    </dgm:pt>
    <dgm:pt modelId="{34E5D45F-BC05-458D-B9B9-BFCBD8FB3072}">
      <dgm:prSet custT="1"/>
      <dgm:spPr/>
      <dgm:t>
        <a:bodyPr/>
        <a:lstStyle/>
        <a:p>
          <a:r>
            <a:rPr lang="en-IN" sz="1600" dirty="0"/>
            <a:t>Objective</a:t>
          </a:r>
        </a:p>
      </dgm:t>
    </dgm:pt>
    <dgm:pt modelId="{2A04AF78-1E10-48C8-B278-1D37CAF5C694}" type="parTrans" cxnId="{D650D7BC-9564-40DA-B019-0CB46B165596}">
      <dgm:prSet/>
      <dgm:spPr/>
      <dgm:t>
        <a:bodyPr/>
        <a:lstStyle/>
        <a:p>
          <a:endParaRPr lang="en-IN"/>
        </a:p>
      </dgm:t>
    </dgm:pt>
    <dgm:pt modelId="{D9EAFE48-C646-44D1-AFA6-4BE91F4B765D}" type="sibTrans" cxnId="{D650D7BC-9564-40DA-B019-0CB46B165596}">
      <dgm:prSet/>
      <dgm:spPr/>
      <dgm:t>
        <a:bodyPr/>
        <a:lstStyle/>
        <a:p>
          <a:endParaRPr lang="en-IN"/>
        </a:p>
      </dgm:t>
    </dgm:pt>
    <dgm:pt modelId="{ADD27189-7E56-4231-A43E-9A35E691071C}">
      <dgm:prSet/>
      <dgm:spPr/>
      <dgm:t>
        <a:bodyPr/>
        <a:lstStyle/>
        <a:p>
          <a:r>
            <a:rPr lang="en-IN" b="1" dirty="0"/>
            <a:t>Visualize last few year’s traffic collision history in Los Angeles</a:t>
          </a:r>
        </a:p>
      </dgm:t>
    </dgm:pt>
    <dgm:pt modelId="{DC0691D0-FEAC-48B1-9706-6A32DB27DD20}" type="parTrans" cxnId="{BDF7BD78-E72D-4279-8199-F95D8051E5CF}">
      <dgm:prSet/>
      <dgm:spPr/>
      <dgm:t>
        <a:bodyPr/>
        <a:lstStyle/>
        <a:p>
          <a:endParaRPr lang="en-IN"/>
        </a:p>
      </dgm:t>
    </dgm:pt>
    <dgm:pt modelId="{94D0CF29-C70A-4CA2-8251-E33EF336EB8D}" type="sibTrans" cxnId="{BDF7BD78-E72D-4279-8199-F95D8051E5CF}">
      <dgm:prSet/>
      <dgm:spPr/>
      <dgm:t>
        <a:bodyPr/>
        <a:lstStyle/>
        <a:p>
          <a:endParaRPr lang="en-IN"/>
        </a:p>
      </dgm:t>
    </dgm:pt>
    <dgm:pt modelId="{FB8CADCE-2149-4BB7-884E-BE760F935493}">
      <dgm:prSet/>
      <dgm:spPr/>
      <dgm:t>
        <a:bodyPr/>
        <a:lstStyle/>
        <a:p>
          <a:r>
            <a:rPr lang="en-IN" b="1" dirty="0"/>
            <a:t>Identify the hospital coverage gaps</a:t>
          </a:r>
        </a:p>
      </dgm:t>
    </dgm:pt>
    <dgm:pt modelId="{CB2B86DC-40A6-4B86-8997-2A87FCEFA06B}" type="parTrans" cxnId="{138BDF15-035A-4A41-906B-A10141D9DAC9}">
      <dgm:prSet/>
      <dgm:spPr/>
      <dgm:t>
        <a:bodyPr/>
        <a:lstStyle/>
        <a:p>
          <a:endParaRPr lang="en-IN"/>
        </a:p>
      </dgm:t>
    </dgm:pt>
    <dgm:pt modelId="{157D9ABC-2933-4DFD-9D6D-3473B0B6DA7B}" type="sibTrans" cxnId="{138BDF15-035A-4A41-906B-A10141D9DAC9}">
      <dgm:prSet/>
      <dgm:spPr/>
      <dgm:t>
        <a:bodyPr/>
        <a:lstStyle/>
        <a:p>
          <a:endParaRPr lang="en-IN"/>
        </a:p>
      </dgm:t>
    </dgm:pt>
    <dgm:pt modelId="{259024D7-5A20-4920-99F2-F5D7BFAC253D}">
      <dgm:prSet/>
      <dgm:spPr/>
      <dgm:t>
        <a:bodyPr/>
        <a:lstStyle/>
        <a:p>
          <a:pPr>
            <a:buFont typeface="Wingdings" panose="05000000000000000000" pitchFamily="2" charset="2"/>
            <a:buChar char="Ø"/>
          </a:pPr>
          <a:r>
            <a:rPr lang="en-IN" dirty="0"/>
            <a:t>What percentage of recent traffic accidents occurred too far from the nearest hospital (outside hosp. coverage zones)?</a:t>
          </a:r>
        </a:p>
      </dgm:t>
    </dgm:pt>
    <dgm:pt modelId="{794E8D65-03D9-4FB3-A390-7CC3711961B9}" type="parTrans" cxnId="{5476343A-1247-49CB-B635-97EEBFA7BB79}">
      <dgm:prSet/>
      <dgm:spPr/>
      <dgm:t>
        <a:bodyPr/>
        <a:lstStyle/>
        <a:p>
          <a:endParaRPr lang="en-IN"/>
        </a:p>
      </dgm:t>
    </dgm:pt>
    <dgm:pt modelId="{8624C428-0D5F-4CA8-ACA6-CDE6824735DB}" type="sibTrans" cxnId="{5476343A-1247-49CB-B635-97EEBFA7BB79}">
      <dgm:prSet/>
      <dgm:spPr/>
      <dgm:t>
        <a:bodyPr/>
        <a:lstStyle/>
        <a:p>
          <a:endParaRPr lang="en-IN"/>
        </a:p>
      </dgm:t>
    </dgm:pt>
    <dgm:pt modelId="{92A41B2C-6DBD-40E2-B67B-F6B7C97390FF}">
      <dgm:prSet/>
      <dgm:spPr/>
      <dgm:t>
        <a:bodyPr/>
        <a:lstStyle/>
        <a:p>
          <a:r>
            <a:rPr lang="en-IN" b="1" dirty="0"/>
            <a:t>Provide policy recommendations to Los Angeles administration</a:t>
          </a:r>
        </a:p>
      </dgm:t>
    </dgm:pt>
    <dgm:pt modelId="{6CDF026D-0F60-4A6F-872D-F2CF7D56B1B2}" type="parTrans" cxnId="{49C65FA4-3355-48C8-BA3C-3073920D28DF}">
      <dgm:prSet/>
      <dgm:spPr/>
      <dgm:t>
        <a:bodyPr/>
        <a:lstStyle/>
        <a:p>
          <a:endParaRPr lang="en-IN"/>
        </a:p>
      </dgm:t>
    </dgm:pt>
    <dgm:pt modelId="{2991D4AA-AB04-4EE8-BB2A-84E6B9AF000F}" type="sibTrans" cxnId="{49C65FA4-3355-48C8-BA3C-3073920D28DF}">
      <dgm:prSet/>
      <dgm:spPr/>
      <dgm:t>
        <a:bodyPr/>
        <a:lstStyle/>
        <a:p>
          <a:endParaRPr lang="en-IN"/>
        </a:p>
      </dgm:t>
    </dgm:pt>
    <dgm:pt modelId="{8E127B6C-A50F-489F-9BAD-7784B44FE1C8}">
      <dgm:prSet/>
      <dgm:spPr/>
      <dgm:t>
        <a:bodyPr/>
        <a:lstStyle/>
        <a:p>
          <a:pPr>
            <a:buFont typeface="Wingdings" panose="05000000000000000000" pitchFamily="2" charset="2"/>
            <a:buChar char="Ø"/>
          </a:pPr>
          <a:r>
            <a:rPr lang="en-IN" dirty="0"/>
            <a:t>If the LA city administration can afford to open a few new hospitals, where should they be located in order to minimize the hospital coverage gaps?</a:t>
          </a:r>
        </a:p>
      </dgm:t>
    </dgm:pt>
    <dgm:pt modelId="{D76E8E78-8296-4D29-A5DD-0A8FC348E990}" type="parTrans" cxnId="{2E9AC7A3-AEAC-4035-BEE3-92F21148E97C}">
      <dgm:prSet/>
      <dgm:spPr/>
      <dgm:t>
        <a:bodyPr/>
        <a:lstStyle/>
        <a:p>
          <a:endParaRPr lang="en-IN"/>
        </a:p>
      </dgm:t>
    </dgm:pt>
    <dgm:pt modelId="{4990509B-1F8E-4870-8A08-1473146C0F4A}" type="sibTrans" cxnId="{2E9AC7A3-AEAC-4035-BEE3-92F21148E97C}">
      <dgm:prSet/>
      <dgm:spPr/>
      <dgm:t>
        <a:bodyPr/>
        <a:lstStyle/>
        <a:p>
          <a:endParaRPr lang="en-IN"/>
        </a:p>
      </dgm:t>
    </dgm:pt>
    <dgm:pt modelId="{0DBFFD70-A30E-46D3-93D3-C0BFAEBD1785}">
      <dgm:prSet/>
      <dgm:spPr/>
      <dgm:t>
        <a:bodyPr/>
        <a:lstStyle/>
        <a:p>
          <a:pPr>
            <a:buFont typeface="Wingdings" panose="05000000000000000000" pitchFamily="2" charset="2"/>
            <a:buChar char="Ø"/>
          </a:pPr>
          <a:r>
            <a:rPr lang="en-IN" dirty="0"/>
            <a:t>Which regions have the highest intensity of accidents?</a:t>
          </a:r>
        </a:p>
      </dgm:t>
    </dgm:pt>
    <dgm:pt modelId="{E199D345-9BC0-41B8-A07F-AF1ECC3CBDEA}" type="parTrans" cxnId="{33365853-4CAD-4338-A360-F9065F106CED}">
      <dgm:prSet/>
      <dgm:spPr/>
      <dgm:t>
        <a:bodyPr/>
        <a:lstStyle/>
        <a:p>
          <a:endParaRPr lang="en-IN"/>
        </a:p>
      </dgm:t>
    </dgm:pt>
    <dgm:pt modelId="{9D5FC96F-2FB8-4340-B03F-7E8FAE71220C}" type="sibTrans" cxnId="{33365853-4CAD-4338-A360-F9065F106CED}">
      <dgm:prSet/>
      <dgm:spPr/>
      <dgm:t>
        <a:bodyPr/>
        <a:lstStyle/>
        <a:p>
          <a:endParaRPr lang="en-IN"/>
        </a:p>
      </dgm:t>
    </dgm:pt>
    <dgm:pt modelId="{805E5CEE-94A8-4A3C-A3C8-F8F9A001E655}">
      <dgm:prSet custT="1"/>
      <dgm:spPr/>
      <dgm:t>
        <a:bodyPr/>
        <a:lstStyle/>
        <a:p>
          <a:r>
            <a:rPr lang="en-IN" sz="1600" dirty="0"/>
            <a:t>Scope, Target Audience and Assumptions</a:t>
          </a:r>
        </a:p>
      </dgm:t>
    </dgm:pt>
    <dgm:pt modelId="{79FC3EAE-6B46-44F9-B78E-473D53EB37A0}" type="parTrans" cxnId="{513A7337-7B65-4B90-BADB-4C38BAE12D14}">
      <dgm:prSet/>
      <dgm:spPr/>
      <dgm:t>
        <a:bodyPr/>
        <a:lstStyle/>
        <a:p>
          <a:endParaRPr lang="en-IN"/>
        </a:p>
      </dgm:t>
    </dgm:pt>
    <dgm:pt modelId="{32F13AD5-D7D3-46D0-846C-A06472E82C73}" type="sibTrans" cxnId="{513A7337-7B65-4B90-BADB-4C38BAE12D14}">
      <dgm:prSet/>
      <dgm:spPr/>
      <dgm:t>
        <a:bodyPr/>
        <a:lstStyle/>
        <a:p>
          <a:endParaRPr lang="en-IN"/>
        </a:p>
      </dgm:t>
    </dgm:pt>
    <dgm:pt modelId="{5E50782C-30CF-4E18-8D5A-C7E7FD21F550}">
      <dgm:prSet/>
      <dgm:spPr/>
      <dgm:t>
        <a:bodyPr/>
        <a:lstStyle/>
        <a:p>
          <a:r>
            <a:rPr lang="en-IN" b="1" dirty="0"/>
            <a:t>Scope</a:t>
          </a:r>
          <a:r>
            <a:rPr lang="en-IN" dirty="0"/>
            <a:t> : Analysis is </a:t>
          </a:r>
          <a:r>
            <a:rPr lang="en-IN" b="1" dirty="0"/>
            <a:t>limited to the city of Los Angeles</a:t>
          </a:r>
        </a:p>
      </dgm:t>
    </dgm:pt>
    <dgm:pt modelId="{8D15A72E-6761-41BE-9C8F-CCAC94BD289F}" type="parTrans" cxnId="{09D2BA7B-8BB4-4230-B5C2-104D8D6225B8}">
      <dgm:prSet/>
      <dgm:spPr/>
      <dgm:t>
        <a:bodyPr/>
        <a:lstStyle/>
        <a:p>
          <a:endParaRPr lang="en-IN"/>
        </a:p>
      </dgm:t>
    </dgm:pt>
    <dgm:pt modelId="{90EE92BA-5231-41A3-AF50-28083EF53112}" type="sibTrans" cxnId="{09D2BA7B-8BB4-4230-B5C2-104D8D6225B8}">
      <dgm:prSet/>
      <dgm:spPr/>
      <dgm:t>
        <a:bodyPr/>
        <a:lstStyle/>
        <a:p>
          <a:endParaRPr lang="en-IN"/>
        </a:p>
      </dgm:t>
    </dgm:pt>
    <dgm:pt modelId="{F5CEB744-577A-4B20-98D3-FB5B4884AE71}">
      <dgm:prSet/>
      <dgm:spPr/>
      <dgm:t>
        <a:bodyPr/>
        <a:lstStyle/>
        <a:p>
          <a:r>
            <a:rPr lang="en-IN" b="1" dirty="0"/>
            <a:t>Assumptions</a:t>
          </a:r>
          <a:r>
            <a:rPr lang="en-IN" dirty="0"/>
            <a:t>: Resources like funds, space along with necessary permissions are assumed to be available for opening few new hospitals at proposed locations. It is assumed that future traffic collisions will follow similar pattern as last few years.</a:t>
          </a:r>
        </a:p>
      </dgm:t>
    </dgm:pt>
    <dgm:pt modelId="{361C7245-9383-43E2-998D-A4E92B64748A}" type="parTrans" cxnId="{11507786-7E44-4D03-A482-0E04FBEB1247}">
      <dgm:prSet/>
      <dgm:spPr/>
      <dgm:t>
        <a:bodyPr/>
        <a:lstStyle/>
        <a:p>
          <a:endParaRPr lang="en-IN"/>
        </a:p>
      </dgm:t>
    </dgm:pt>
    <dgm:pt modelId="{24916D84-E488-4083-9FBF-FBCF0BC2360B}" type="sibTrans" cxnId="{11507786-7E44-4D03-A482-0E04FBEB1247}">
      <dgm:prSet/>
      <dgm:spPr/>
      <dgm:t>
        <a:bodyPr/>
        <a:lstStyle/>
        <a:p>
          <a:endParaRPr lang="en-IN"/>
        </a:p>
      </dgm:t>
    </dgm:pt>
    <dgm:pt modelId="{1E0E2A22-07DA-404D-BFEF-B20FDE5E0894}">
      <dgm:prSet/>
      <dgm:spPr/>
      <dgm:t>
        <a:bodyPr/>
        <a:lstStyle/>
        <a:p>
          <a:r>
            <a:rPr lang="en-IN" b="1" dirty="0"/>
            <a:t>Target Audience</a:t>
          </a:r>
          <a:r>
            <a:rPr lang="en-IN" dirty="0"/>
            <a:t>: </a:t>
          </a:r>
          <a:r>
            <a:rPr lang="en-IN" b="1" dirty="0"/>
            <a:t>The target audience is the Local Administration of Los Angeles City</a:t>
          </a:r>
        </a:p>
      </dgm:t>
    </dgm:pt>
    <dgm:pt modelId="{1492BFC7-F395-45B0-AEDD-349A169B42FA}" type="parTrans" cxnId="{41582CFE-B863-4F62-93AD-DF3E25ADE9F1}">
      <dgm:prSet/>
      <dgm:spPr/>
      <dgm:t>
        <a:bodyPr/>
        <a:lstStyle/>
        <a:p>
          <a:endParaRPr lang="en-IN"/>
        </a:p>
      </dgm:t>
    </dgm:pt>
    <dgm:pt modelId="{CE56BD83-7853-488D-B6BA-11B6A237E11A}" type="sibTrans" cxnId="{41582CFE-B863-4F62-93AD-DF3E25ADE9F1}">
      <dgm:prSet/>
      <dgm:spPr/>
      <dgm:t>
        <a:bodyPr/>
        <a:lstStyle/>
        <a:p>
          <a:endParaRPr lang="en-IN"/>
        </a:p>
      </dgm:t>
    </dgm:pt>
    <dgm:pt modelId="{B91F47FA-6A27-4D5A-8ED4-BCF31B847F8C}">
      <dgm:prSet/>
      <dgm:spPr/>
      <dgm:t>
        <a:bodyPr/>
        <a:lstStyle/>
        <a:p>
          <a:r>
            <a:rPr lang="en-IN" b="0" dirty="0"/>
            <a:t>Assuming that Los Angeles city administration wants to open a few new hospitals for catering to traffic collision victims, this analysis aims to identify the optimum locations in order minimize hospital coverage gaps</a:t>
          </a:r>
        </a:p>
      </dgm:t>
    </dgm:pt>
    <dgm:pt modelId="{5BDA7638-2D35-4006-B594-B9592CEC710D}" type="parTrans" cxnId="{A46EA86E-F4A1-4017-8E48-E3DB82961155}">
      <dgm:prSet/>
      <dgm:spPr/>
      <dgm:t>
        <a:bodyPr/>
        <a:lstStyle/>
        <a:p>
          <a:endParaRPr lang="en-IN"/>
        </a:p>
      </dgm:t>
    </dgm:pt>
    <dgm:pt modelId="{74549CDB-2111-4637-8143-D58D14588376}" type="sibTrans" cxnId="{A46EA86E-F4A1-4017-8E48-E3DB82961155}">
      <dgm:prSet/>
      <dgm:spPr/>
      <dgm:t>
        <a:bodyPr/>
        <a:lstStyle/>
        <a:p>
          <a:endParaRPr lang="en-IN"/>
        </a:p>
      </dgm:t>
    </dgm:pt>
    <dgm:pt modelId="{6D566BCA-BF70-4CE0-9076-558989F8FE2A}">
      <dgm:prSet/>
      <dgm:spPr/>
      <dgm:t>
        <a:bodyPr/>
        <a:lstStyle/>
        <a:p>
          <a:r>
            <a:rPr lang="en-IN" b="0" dirty="0"/>
            <a:t>Any individual hospital can provide timely health services only to accident victims located within a coverage radius of 10 to 12 km around it. The hospital coverage zone can be visualized as a circle with the hospital at the centre and radius as coverage radius set at a reasonable distance of around 10 to 12 km .</a:t>
          </a:r>
        </a:p>
      </dgm:t>
    </dgm:pt>
    <dgm:pt modelId="{53F4B71B-982C-4035-AA61-1F717884287D}" type="parTrans" cxnId="{EA5D0FC1-E61E-42E1-9B75-8F37AB7B0C9D}">
      <dgm:prSet/>
      <dgm:spPr/>
      <dgm:t>
        <a:bodyPr/>
        <a:lstStyle/>
        <a:p>
          <a:endParaRPr lang="en-IN"/>
        </a:p>
      </dgm:t>
    </dgm:pt>
    <dgm:pt modelId="{E9FA8B2B-F044-4E2F-B2CA-31444D57D404}" type="sibTrans" cxnId="{EA5D0FC1-E61E-42E1-9B75-8F37AB7B0C9D}">
      <dgm:prSet/>
      <dgm:spPr/>
      <dgm:t>
        <a:bodyPr/>
        <a:lstStyle/>
        <a:p>
          <a:endParaRPr lang="en-IN"/>
        </a:p>
      </dgm:t>
    </dgm:pt>
    <dgm:pt modelId="{C0E0CE7D-CB32-4881-A95E-563E434033FF}">
      <dgm:prSet/>
      <dgm:spPr/>
      <dgm:t>
        <a:bodyPr/>
        <a:lstStyle/>
        <a:p>
          <a:r>
            <a:rPr lang="en-IN" b="1" dirty="0"/>
            <a:t>Having a hospital nearby the accident location can be the crucial difference between life and death</a:t>
          </a:r>
          <a:endParaRPr lang="en-IN" b="0" dirty="0"/>
        </a:p>
      </dgm:t>
    </dgm:pt>
    <dgm:pt modelId="{7024F7E3-9471-46C7-B9BD-37F52E662AA1}" type="parTrans" cxnId="{7A2275C6-1862-41E4-A2D8-B17CF79442DB}">
      <dgm:prSet/>
      <dgm:spPr/>
      <dgm:t>
        <a:bodyPr/>
        <a:lstStyle/>
        <a:p>
          <a:endParaRPr lang="en-IN"/>
        </a:p>
      </dgm:t>
    </dgm:pt>
    <dgm:pt modelId="{08F697C1-9A12-4FF4-8CB8-292D3DAE95ED}" type="sibTrans" cxnId="{7A2275C6-1862-41E4-A2D8-B17CF79442DB}">
      <dgm:prSet/>
      <dgm:spPr/>
      <dgm:t>
        <a:bodyPr/>
        <a:lstStyle/>
        <a:p>
          <a:endParaRPr lang="en-IN"/>
        </a:p>
      </dgm:t>
    </dgm:pt>
    <dgm:pt modelId="{DBF8C534-3F5F-4365-A1F9-61739216A9F1}" type="pres">
      <dgm:prSet presAssocID="{D32C4F2B-FE1A-4F44-B41A-D7C34D2D1A3F}" presName="linear" presStyleCnt="0">
        <dgm:presLayoutVars>
          <dgm:dir/>
          <dgm:animLvl val="lvl"/>
          <dgm:resizeHandles val="exact"/>
        </dgm:presLayoutVars>
      </dgm:prSet>
      <dgm:spPr/>
    </dgm:pt>
    <dgm:pt modelId="{20D48249-DB8D-4791-8D80-29A6E7447251}" type="pres">
      <dgm:prSet presAssocID="{F8534B60-A961-465F-8BB8-BDBF9094756D}" presName="parentLin" presStyleCnt="0"/>
      <dgm:spPr/>
    </dgm:pt>
    <dgm:pt modelId="{5D4CF8B0-A7D8-490B-8CF8-D24B8331D98C}" type="pres">
      <dgm:prSet presAssocID="{F8534B60-A961-465F-8BB8-BDBF9094756D}" presName="parentLeftMargin" presStyleLbl="node1" presStyleIdx="0" presStyleCnt="3"/>
      <dgm:spPr/>
    </dgm:pt>
    <dgm:pt modelId="{878D6377-9365-4A4B-BC63-B69172CF3681}" type="pres">
      <dgm:prSet presAssocID="{F8534B60-A961-465F-8BB8-BDBF9094756D}" presName="parentText" presStyleLbl="node1" presStyleIdx="0" presStyleCnt="3" custLinFactNeighborX="-25200">
        <dgm:presLayoutVars>
          <dgm:chMax val="0"/>
          <dgm:bulletEnabled val="1"/>
        </dgm:presLayoutVars>
      </dgm:prSet>
      <dgm:spPr/>
    </dgm:pt>
    <dgm:pt modelId="{CCE022D5-1ACD-410A-991C-59C509F4BE4F}" type="pres">
      <dgm:prSet presAssocID="{F8534B60-A961-465F-8BB8-BDBF9094756D}" presName="negativeSpace" presStyleCnt="0"/>
      <dgm:spPr/>
    </dgm:pt>
    <dgm:pt modelId="{D2696560-B419-4C6D-B971-31F621A1168C}" type="pres">
      <dgm:prSet presAssocID="{F8534B60-A961-465F-8BB8-BDBF9094756D}" presName="childText" presStyleLbl="conFgAcc1" presStyleIdx="0" presStyleCnt="3">
        <dgm:presLayoutVars>
          <dgm:bulletEnabled val="1"/>
        </dgm:presLayoutVars>
      </dgm:prSet>
      <dgm:spPr/>
    </dgm:pt>
    <dgm:pt modelId="{F3551F9F-9F5A-4A0B-98B9-DCAE6B0317B8}" type="pres">
      <dgm:prSet presAssocID="{3E0D4EEB-F0BE-48C3-88CF-77D10D739B61}" presName="spaceBetweenRectangles" presStyleCnt="0"/>
      <dgm:spPr/>
    </dgm:pt>
    <dgm:pt modelId="{30324DC5-31ED-445B-84C1-7909E1DDBF5A}" type="pres">
      <dgm:prSet presAssocID="{805E5CEE-94A8-4A3C-A3C8-F8F9A001E655}" presName="parentLin" presStyleCnt="0"/>
      <dgm:spPr/>
    </dgm:pt>
    <dgm:pt modelId="{5A0216E6-79F9-4C4A-A8B4-CE828206DF3F}" type="pres">
      <dgm:prSet presAssocID="{805E5CEE-94A8-4A3C-A3C8-F8F9A001E655}" presName="parentLeftMargin" presStyleLbl="node1" presStyleIdx="0" presStyleCnt="3"/>
      <dgm:spPr/>
    </dgm:pt>
    <dgm:pt modelId="{09C881CD-C528-4FB7-A60C-994E2CDC8C20}" type="pres">
      <dgm:prSet presAssocID="{805E5CEE-94A8-4A3C-A3C8-F8F9A001E655}" presName="parentText" presStyleLbl="node1" presStyleIdx="1" presStyleCnt="3" custLinFactNeighborX="-25200">
        <dgm:presLayoutVars>
          <dgm:chMax val="0"/>
          <dgm:bulletEnabled val="1"/>
        </dgm:presLayoutVars>
      </dgm:prSet>
      <dgm:spPr/>
    </dgm:pt>
    <dgm:pt modelId="{9FAB7957-6236-49F9-8318-411C00BFF143}" type="pres">
      <dgm:prSet presAssocID="{805E5CEE-94A8-4A3C-A3C8-F8F9A001E655}" presName="negativeSpace" presStyleCnt="0"/>
      <dgm:spPr/>
    </dgm:pt>
    <dgm:pt modelId="{688C5F43-D371-49E1-8E05-D173C3B24311}" type="pres">
      <dgm:prSet presAssocID="{805E5CEE-94A8-4A3C-A3C8-F8F9A001E655}" presName="childText" presStyleLbl="conFgAcc1" presStyleIdx="1" presStyleCnt="3">
        <dgm:presLayoutVars>
          <dgm:bulletEnabled val="1"/>
        </dgm:presLayoutVars>
      </dgm:prSet>
      <dgm:spPr/>
    </dgm:pt>
    <dgm:pt modelId="{ABB04730-A6CE-4616-9E37-09F4D65FE779}" type="pres">
      <dgm:prSet presAssocID="{32F13AD5-D7D3-46D0-846C-A06472E82C73}" presName="spaceBetweenRectangles" presStyleCnt="0"/>
      <dgm:spPr/>
    </dgm:pt>
    <dgm:pt modelId="{F23A6299-5617-415F-A498-3CC8E998926A}" type="pres">
      <dgm:prSet presAssocID="{34E5D45F-BC05-458D-B9B9-BFCBD8FB3072}" presName="parentLin" presStyleCnt="0"/>
      <dgm:spPr/>
    </dgm:pt>
    <dgm:pt modelId="{CD8748FE-AE97-4E6D-AC36-A2894EF02CCC}" type="pres">
      <dgm:prSet presAssocID="{34E5D45F-BC05-458D-B9B9-BFCBD8FB3072}" presName="parentLeftMargin" presStyleLbl="node1" presStyleIdx="1" presStyleCnt="3"/>
      <dgm:spPr/>
    </dgm:pt>
    <dgm:pt modelId="{4BB84082-2462-4346-917B-5F2ED2AD78DD}" type="pres">
      <dgm:prSet presAssocID="{34E5D45F-BC05-458D-B9B9-BFCBD8FB3072}" presName="parentText" presStyleLbl="node1" presStyleIdx="2" presStyleCnt="3" custLinFactNeighborX="-25200">
        <dgm:presLayoutVars>
          <dgm:chMax val="0"/>
          <dgm:bulletEnabled val="1"/>
        </dgm:presLayoutVars>
      </dgm:prSet>
      <dgm:spPr/>
    </dgm:pt>
    <dgm:pt modelId="{D29D36EF-03FA-4C92-9806-1B49441F8FAB}" type="pres">
      <dgm:prSet presAssocID="{34E5D45F-BC05-458D-B9B9-BFCBD8FB3072}" presName="negativeSpace" presStyleCnt="0"/>
      <dgm:spPr/>
    </dgm:pt>
    <dgm:pt modelId="{7D6A2E80-5DD5-4201-B36A-E162F661985B}" type="pres">
      <dgm:prSet presAssocID="{34E5D45F-BC05-458D-B9B9-BFCBD8FB3072}" presName="childText" presStyleLbl="conFgAcc1" presStyleIdx="2" presStyleCnt="3">
        <dgm:presLayoutVars>
          <dgm:bulletEnabled val="1"/>
        </dgm:presLayoutVars>
      </dgm:prSet>
      <dgm:spPr/>
    </dgm:pt>
  </dgm:ptLst>
  <dgm:cxnLst>
    <dgm:cxn modelId="{C0BC2900-4EC8-4DA4-A685-7134033A9518}" type="presOf" srcId="{805E5CEE-94A8-4A3C-A3C8-F8F9A001E655}" destId="{5A0216E6-79F9-4C4A-A8B4-CE828206DF3F}" srcOrd="0" destOrd="0" presId="urn:microsoft.com/office/officeart/2005/8/layout/list1"/>
    <dgm:cxn modelId="{CCB34906-DC55-4EE9-B65F-706C9ABE50C2}" type="presOf" srcId="{D29A0D3F-5EC7-4774-A028-E7EE640B256B}" destId="{D2696560-B419-4C6D-B971-31F621A1168C}" srcOrd="0" destOrd="0" presId="urn:microsoft.com/office/officeart/2005/8/layout/list1"/>
    <dgm:cxn modelId="{56FB2D07-56DB-4426-AE8B-EC5CB3E7AB32}" srcId="{F8534B60-A961-465F-8BB8-BDBF9094756D}" destId="{D29A0D3F-5EC7-4774-A028-E7EE640B256B}" srcOrd="0" destOrd="0" parTransId="{AA0078D7-387C-4D54-91E9-1036EA2545F0}" sibTransId="{20A9FF38-0F5B-4CDB-8FEC-CA9B4DD14445}"/>
    <dgm:cxn modelId="{67CC4D12-DA7B-4B47-86E5-A3CC880C0BFE}" type="presOf" srcId="{FB8CADCE-2149-4BB7-884E-BE760F935493}" destId="{7D6A2E80-5DD5-4201-B36A-E162F661985B}" srcOrd="0" destOrd="2" presId="urn:microsoft.com/office/officeart/2005/8/layout/list1"/>
    <dgm:cxn modelId="{138BDF15-035A-4A41-906B-A10141D9DAC9}" srcId="{34E5D45F-BC05-458D-B9B9-BFCBD8FB3072}" destId="{FB8CADCE-2149-4BB7-884E-BE760F935493}" srcOrd="1" destOrd="0" parTransId="{CB2B86DC-40A6-4B86-8997-2A87FCEFA06B}" sibTransId="{157D9ABC-2933-4DFD-9D6D-3473B0B6DA7B}"/>
    <dgm:cxn modelId="{8B59B527-2F3C-4837-9423-CE1D4F7C28A2}" type="presOf" srcId="{5E50782C-30CF-4E18-8D5A-C7E7FD21F550}" destId="{688C5F43-D371-49E1-8E05-D173C3B24311}" srcOrd="0" destOrd="0" presId="urn:microsoft.com/office/officeart/2005/8/layout/list1"/>
    <dgm:cxn modelId="{74D9C929-BCBF-42FE-91A6-2D3A218552A6}" type="presOf" srcId="{6D566BCA-BF70-4CE0-9076-558989F8FE2A}" destId="{D2696560-B419-4C6D-B971-31F621A1168C}" srcOrd="0" destOrd="1" presId="urn:microsoft.com/office/officeart/2005/8/layout/list1"/>
    <dgm:cxn modelId="{513A7337-7B65-4B90-BADB-4C38BAE12D14}" srcId="{D32C4F2B-FE1A-4F44-B41A-D7C34D2D1A3F}" destId="{805E5CEE-94A8-4A3C-A3C8-F8F9A001E655}" srcOrd="1" destOrd="0" parTransId="{79FC3EAE-6B46-44F9-B78E-473D53EB37A0}" sibTransId="{32F13AD5-D7D3-46D0-846C-A06472E82C73}"/>
    <dgm:cxn modelId="{5476343A-1247-49CB-B635-97EEBFA7BB79}" srcId="{FB8CADCE-2149-4BB7-884E-BE760F935493}" destId="{259024D7-5A20-4920-99F2-F5D7BFAC253D}" srcOrd="0" destOrd="0" parTransId="{794E8D65-03D9-4FB3-A390-7CC3711961B9}" sibTransId="{8624C428-0D5F-4CA8-ACA6-CDE6824735DB}"/>
    <dgm:cxn modelId="{A9A5103D-323B-4852-94F2-C40792010BBF}" type="presOf" srcId="{ADD27189-7E56-4231-A43E-9A35E691071C}" destId="{7D6A2E80-5DD5-4201-B36A-E162F661985B}" srcOrd="0" destOrd="0" presId="urn:microsoft.com/office/officeart/2005/8/layout/list1"/>
    <dgm:cxn modelId="{7CF48A5F-5651-4E7A-9FC8-2C17EA0D8707}" type="presOf" srcId="{92A41B2C-6DBD-40E2-B67B-F6B7C97390FF}" destId="{7D6A2E80-5DD5-4201-B36A-E162F661985B}" srcOrd="0" destOrd="4" presId="urn:microsoft.com/office/officeart/2005/8/layout/list1"/>
    <dgm:cxn modelId="{FE297460-D834-4DEE-BAF2-889C01BE4B74}" type="presOf" srcId="{F8534B60-A961-465F-8BB8-BDBF9094756D}" destId="{878D6377-9365-4A4B-BC63-B69172CF3681}" srcOrd="1" destOrd="0" presId="urn:microsoft.com/office/officeart/2005/8/layout/list1"/>
    <dgm:cxn modelId="{8445B361-EB9A-4DF1-B79A-4DCAE835EDCD}" type="presOf" srcId="{B91F47FA-6A27-4D5A-8ED4-BCF31B847F8C}" destId="{D2696560-B419-4C6D-B971-31F621A1168C}" srcOrd="0" destOrd="3" presId="urn:microsoft.com/office/officeart/2005/8/layout/list1"/>
    <dgm:cxn modelId="{1D099744-7C32-4B0A-96B9-3D9EE7B29C82}" type="presOf" srcId="{D32C4F2B-FE1A-4F44-B41A-D7C34D2D1A3F}" destId="{DBF8C534-3F5F-4365-A1F9-61739216A9F1}" srcOrd="0" destOrd="0" presId="urn:microsoft.com/office/officeart/2005/8/layout/list1"/>
    <dgm:cxn modelId="{A46EA86E-F4A1-4017-8E48-E3DB82961155}" srcId="{F8534B60-A961-465F-8BB8-BDBF9094756D}" destId="{B91F47FA-6A27-4D5A-8ED4-BCF31B847F8C}" srcOrd="3" destOrd="0" parTransId="{5BDA7638-2D35-4006-B594-B9592CEC710D}" sibTransId="{74549CDB-2111-4637-8143-D58D14588376}"/>
    <dgm:cxn modelId="{33365853-4CAD-4338-A360-F9065F106CED}" srcId="{ADD27189-7E56-4231-A43E-9A35E691071C}" destId="{0DBFFD70-A30E-46D3-93D3-C0BFAEBD1785}" srcOrd="0" destOrd="0" parTransId="{E199D345-9BC0-41B8-A07F-AF1ECC3CBDEA}" sibTransId="{9D5FC96F-2FB8-4340-B03F-7E8FAE71220C}"/>
    <dgm:cxn modelId="{BDF7BD78-E72D-4279-8199-F95D8051E5CF}" srcId="{34E5D45F-BC05-458D-B9B9-BFCBD8FB3072}" destId="{ADD27189-7E56-4231-A43E-9A35E691071C}" srcOrd="0" destOrd="0" parTransId="{DC0691D0-FEAC-48B1-9706-6A32DB27DD20}" sibTransId="{94D0CF29-C70A-4CA2-8251-E33EF336EB8D}"/>
    <dgm:cxn modelId="{09D2BA7B-8BB4-4230-B5C2-104D8D6225B8}" srcId="{805E5CEE-94A8-4A3C-A3C8-F8F9A001E655}" destId="{5E50782C-30CF-4E18-8D5A-C7E7FD21F550}" srcOrd="0" destOrd="0" parTransId="{8D15A72E-6761-41BE-9C8F-CCAC94BD289F}" sibTransId="{90EE92BA-5231-41A3-AF50-28083EF53112}"/>
    <dgm:cxn modelId="{0CB23880-AC04-48E8-9792-90A51536A77D}" type="presOf" srcId="{259024D7-5A20-4920-99F2-F5D7BFAC253D}" destId="{7D6A2E80-5DD5-4201-B36A-E162F661985B}" srcOrd="0" destOrd="3" presId="urn:microsoft.com/office/officeart/2005/8/layout/list1"/>
    <dgm:cxn modelId="{5693DE85-0D7F-46DB-BF51-78877D6781A2}" type="presOf" srcId="{34E5D45F-BC05-458D-B9B9-BFCBD8FB3072}" destId="{CD8748FE-AE97-4E6D-AC36-A2894EF02CCC}" srcOrd="0" destOrd="0" presId="urn:microsoft.com/office/officeart/2005/8/layout/list1"/>
    <dgm:cxn modelId="{11507786-7E44-4D03-A482-0E04FBEB1247}" srcId="{805E5CEE-94A8-4A3C-A3C8-F8F9A001E655}" destId="{F5CEB744-577A-4B20-98D3-FB5B4884AE71}" srcOrd="2" destOrd="0" parTransId="{361C7245-9383-43E2-998D-A4E92B64748A}" sibTransId="{24916D84-E488-4083-9FBF-FBCF0BC2360B}"/>
    <dgm:cxn modelId="{201F8898-CCF5-4D9A-8501-9179EE70B0F1}" type="presOf" srcId="{805E5CEE-94A8-4A3C-A3C8-F8F9A001E655}" destId="{09C881CD-C528-4FB7-A60C-994E2CDC8C20}" srcOrd="1" destOrd="0" presId="urn:microsoft.com/office/officeart/2005/8/layout/list1"/>
    <dgm:cxn modelId="{2E9AC7A3-AEAC-4035-BEE3-92F21148E97C}" srcId="{92A41B2C-6DBD-40E2-B67B-F6B7C97390FF}" destId="{8E127B6C-A50F-489F-9BAD-7784B44FE1C8}" srcOrd="0" destOrd="0" parTransId="{D76E8E78-8296-4D29-A5DD-0A8FC348E990}" sibTransId="{4990509B-1F8E-4870-8A08-1473146C0F4A}"/>
    <dgm:cxn modelId="{49C65FA4-3355-48C8-BA3C-3073920D28DF}" srcId="{34E5D45F-BC05-458D-B9B9-BFCBD8FB3072}" destId="{92A41B2C-6DBD-40E2-B67B-F6B7C97390FF}" srcOrd="2" destOrd="0" parTransId="{6CDF026D-0F60-4A6F-872D-F2CF7D56B1B2}" sibTransId="{2991D4AA-AB04-4EE8-BB2A-84E6B9AF000F}"/>
    <dgm:cxn modelId="{A21A30A6-7CBC-48E8-A61E-226C5C3BB1BE}" type="presOf" srcId="{8E127B6C-A50F-489F-9BAD-7784B44FE1C8}" destId="{7D6A2E80-5DD5-4201-B36A-E162F661985B}" srcOrd="0" destOrd="5" presId="urn:microsoft.com/office/officeart/2005/8/layout/list1"/>
    <dgm:cxn modelId="{3BE2C4B9-A084-4E51-81C6-5E67394158C1}" srcId="{D32C4F2B-FE1A-4F44-B41A-D7C34D2D1A3F}" destId="{F8534B60-A961-465F-8BB8-BDBF9094756D}" srcOrd="0" destOrd="0" parTransId="{FC459B91-3FDC-42C1-AADE-3B94EAB51FB3}" sibTransId="{3E0D4EEB-F0BE-48C3-88CF-77D10D739B61}"/>
    <dgm:cxn modelId="{D650D7BC-9564-40DA-B019-0CB46B165596}" srcId="{D32C4F2B-FE1A-4F44-B41A-D7C34D2D1A3F}" destId="{34E5D45F-BC05-458D-B9B9-BFCBD8FB3072}" srcOrd="2" destOrd="0" parTransId="{2A04AF78-1E10-48C8-B278-1D37CAF5C694}" sibTransId="{D9EAFE48-C646-44D1-AFA6-4BE91F4B765D}"/>
    <dgm:cxn modelId="{EA5D0FC1-E61E-42E1-9B75-8F37AB7B0C9D}" srcId="{F8534B60-A961-465F-8BB8-BDBF9094756D}" destId="{6D566BCA-BF70-4CE0-9076-558989F8FE2A}" srcOrd="1" destOrd="0" parTransId="{53F4B71B-982C-4035-AA61-1F717884287D}" sibTransId="{E9FA8B2B-F044-4E2F-B2CA-31444D57D404}"/>
    <dgm:cxn modelId="{BEEEBFC1-5767-455B-8760-E81B48A5D43A}" type="presOf" srcId="{0DBFFD70-A30E-46D3-93D3-C0BFAEBD1785}" destId="{7D6A2E80-5DD5-4201-B36A-E162F661985B}" srcOrd="0" destOrd="1" presId="urn:microsoft.com/office/officeart/2005/8/layout/list1"/>
    <dgm:cxn modelId="{5E1466C5-7F9A-4F09-9625-80D520EB4035}" type="presOf" srcId="{C0E0CE7D-CB32-4881-A95E-563E434033FF}" destId="{D2696560-B419-4C6D-B971-31F621A1168C}" srcOrd="0" destOrd="2" presId="urn:microsoft.com/office/officeart/2005/8/layout/list1"/>
    <dgm:cxn modelId="{7A2275C6-1862-41E4-A2D8-B17CF79442DB}" srcId="{F8534B60-A961-465F-8BB8-BDBF9094756D}" destId="{C0E0CE7D-CB32-4881-A95E-563E434033FF}" srcOrd="2" destOrd="0" parTransId="{7024F7E3-9471-46C7-B9BD-37F52E662AA1}" sibTransId="{08F697C1-9A12-4FF4-8CB8-292D3DAE95ED}"/>
    <dgm:cxn modelId="{EC1135C7-5344-4901-904C-D6980B965AE0}" type="presOf" srcId="{F8534B60-A961-465F-8BB8-BDBF9094756D}" destId="{5D4CF8B0-A7D8-490B-8CF8-D24B8331D98C}" srcOrd="0" destOrd="0" presId="urn:microsoft.com/office/officeart/2005/8/layout/list1"/>
    <dgm:cxn modelId="{F5FB50C9-C087-4035-A6F1-DE1A2BAB4F24}" type="presOf" srcId="{1E0E2A22-07DA-404D-BFEF-B20FDE5E0894}" destId="{688C5F43-D371-49E1-8E05-D173C3B24311}" srcOrd="0" destOrd="1" presId="urn:microsoft.com/office/officeart/2005/8/layout/list1"/>
    <dgm:cxn modelId="{8BE89FE2-91E5-4FE8-AAF6-13A1EB7C898D}" type="presOf" srcId="{34E5D45F-BC05-458D-B9B9-BFCBD8FB3072}" destId="{4BB84082-2462-4346-917B-5F2ED2AD78DD}" srcOrd="1" destOrd="0" presId="urn:microsoft.com/office/officeart/2005/8/layout/list1"/>
    <dgm:cxn modelId="{41582CFE-B863-4F62-93AD-DF3E25ADE9F1}" srcId="{805E5CEE-94A8-4A3C-A3C8-F8F9A001E655}" destId="{1E0E2A22-07DA-404D-BFEF-B20FDE5E0894}" srcOrd="1" destOrd="0" parTransId="{1492BFC7-F395-45B0-AEDD-349A169B42FA}" sibTransId="{CE56BD83-7853-488D-B6BA-11B6A237E11A}"/>
    <dgm:cxn modelId="{1542C1FF-12AC-43C5-B623-F39B1FD38190}" type="presOf" srcId="{F5CEB744-577A-4B20-98D3-FB5B4884AE71}" destId="{688C5F43-D371-49E1-8E05-D173C3B24311}" srcOrd="0" destOrd="2" presId="urn:microsoft.com/office/officeart/2005/8/layout/list1"/>
    <dgm:cxn modelId="{E823BC09-B98D-499E-8CB7-EC73D8C3728F}" type="presParOf" srcId="{DBF8C534-3F5F-4365-A1F9-61739216A9F1}" destId="{20D48249-DB8D-4791-8D80-29A6E7447251}" srcOrd="0" destOrd="0" presId="urn:microsoft.com/office/officeart/2005/8/layout/list1"/>
    <dgm:cxn modelId="{9654EA59-BA4F-4D08-860E-334655DDDDD8}" type="presParOf" srcId="{20D48249-DB8D-4791-8D80-29A6E7447251}" destId="{5D4CF8B0-A7D8-490B-8CF8-D24B8331D98C}" srcOrd="0" destOrd="0" presId="urn:microsoft.com/office/officeart/2005/8/layout/list1"/>
    <dgm:cxn modelId="{4204317D-E800-4FD0-A842-3A2E0229B1A0}" type="presParOf" srcId="{20D48249-DB8D-4791-8D80-29A6E7447251}" destId="{878D6377-9365-4A4B-BC63-B69172CF3681}" srcOrd="1" destOrd="0" presId="urn:microsoft.com/office/officeart/2005/8/layout/list1"/>
    <dgm:cxn modelId="{A2E05ABA-16B1-45DC-A1BB-5F6663EC5D99}" type="presParOf" srcId="{DBF8C534-3F5F-4365-A1F9-61739216A9F1}" destId="{CCE022D5-1ACD-410A-991C-59C509F4BE4F}" srcOrd="1" destOrd="0" presId="urn:microsoft.com/office/officeart/2005/8/layout/list1"/>
    <dgm:cxn modelId="{8B2C3DD1-A74A-4E4A-9062-02846A960F3E}" type="presParOf" srcId="{DBF8C534-3F5F-4365-A1F9-61739216A9F1}" destId="{D2696560-B419-4C6D-B971-31F621A1168C}" srcOrd="2" destOrd="0" presId="urn:microsoft.com/office/officeart/2005/8/layout/list1"/>
    <dgm:cxn modelId="{CBA10BC0-B6B9-480E-9EB9-9A8EC4739F10}" type="presParOf" srcId="{DBF8C534-3F5F-4365-A1F9-61739216A9F1}" destId="{F3551F9F-9F5A-4A0B-98B9-DCAE6B0317B8}" srcOrd="3" destOrd="0" presId="urn:microsoft.com/office/officeart/2005/8/layout/list1"/>
    <dgm:cxn modelId="{642C4BC9-FC13-42CB-A6C8-29637F5682C8}" type="presParOf" srcId="{DBF8C534-3F5F-4365-A1F9-61739216A9F1}" destId="{30324DC5-31ED-445B-84C1-7909E1DDBF5A}" srcOrd="4" destOrd="0" presId="urn:microsoft.com/office/officeart/2005/8/layout/list1"/>
    <dgm:cxn modelId="{CB0BECCB-D1C4-4631-9DB9-602C9C08F6BE}" type="presParOf" srcId="{30324DC5-31ED-445B-84C1-7909E1DDBF5A}" destId="{5A0216E6-79F9-4C4A-A8B4-CE828206DF3F}" srcOrd="0" destOrd="0" presId="urn:microsoft.com/office/officeart/2005/8/layout/list1"/>
    <dgm:cxn modelId="{10C6E85D-3FBE-4D4A-A2D9-39ACB43FED2E}" type="presParOf" srcId="{30324DC5-31ED-445B-84C1-7909E1DDBF5A}" destId="{09C881CD-C528-4FB7-A60C-994E2CDC8C20}" srcOrd="1" destOrd="0" presId="urn:microsoft.com/office/officeart/2005/8/layout/list1"/>
    <dgm:cxn modelId="{75D8890F-7E32-4124-AA21-47EDC50FF960}" type="presParOf" srcId="{DBF8C534-3F5F-4365-A1F9-61739216A9F1}" destId="{9FAB7957-6236-49F9-8318-411C00BFF143}" srcOrd="5" destOrd="0" presId="urn:microsoft.com/office/officeart/2005/8/layout/list1"/>
    <dgm:cxn modelId="{0E01E839-A246-4F8B-8972-C95150EEC4B2}" type="presParOf" srcId="{DBF8C534-3F5F-4365-A1F9-61739216A9F1}" destId="{688C5F43-D371-49E1-8E05-D173C3B24311}" srcOrd="6" destOrd="0" presId="urn:microsoft.com/office/officeart/2005/8/layout/list1"/>
    <dgm:cxn modelId="{424462C6-86F5-4969-A117-4179EAB1C318}" type="presParOf" srcId="{DBF8C534-3F5F-4365-A1F9-61739216A9F1}" destId="{ABB04730-A6CE-4616-9E37-09F4D65FE779}" srcOrd="7" destOrd="0" presId="urn:microsoft.com/office/officeart/2005/8/layout/list1"/>
    <dgm:cxn modelId="{BA945B06-5FF3-427D-B1E3-3CB9EFA1828A}" type="presParOf" srcId="{DBF8C534-3F5F-4365-A1F9-61739216A9F1}" destId="{F23A6299-5617-415F-A498-3CC8E998926A}" srcOrd="8" destOrd="0" presId="urn:microsoft.com/office/officeart/2005/8/layout/list1"/>
    <dgm:cxn modelId="{8EC39DE0-5888-40EF-9A0A-7EAE759160CE}" type="presParOf" srcId="{F23A6299-5617-415F-A498-3CC8E998926A}" destId="{CD8748FE-AE97-4E6D-AC36-A2894EF02CCC}" srcOrd="0" destOrd="0" presId="urn:microsoft.com/office/officeart/2005/8/layout/list1"/>
    <dgm:cxn modelId="{399367D9-7F20-40B9-BC50-5328ECBB8F0C}" type="presParOf" srcId="{F23A6299-5617-415F-A498-3CC8E998926A}" destId="{4BB84082-2462-4346-917B-5F2ED2AD78DD}" srcOrd="1" destOrd="0" presId="urn:microsoft.com/office/officeart/2005/8/layout/list1"/>
    <dgm:cxn modelId="{AEECFEF4-AE97-4DD8-969D-34C06589D4F5}" type="presParOf" srcId="{DBF8C534-3F5F-4365-A1F9-61739216A9F1}" destId="{D29D36EF-03FA-4C92-9806-1B49441F8FAB}" srcOrd="9" destOrd="0" presId="urn:microsoft.com/office/officeart/2005/8/layout/list1"/>
    <dgm:cxn modelId="{5AC9E56A-D15D-48F0-AD16-D07C780E93C1}" type="presParOf" srcId="{DBF8C534-3F5F-4365-A1F9-61739216A9F1}" destId="{7D6A2E80-5DD5-4201-B36A-E162F661985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96560-B419-4C6D-B971-31F621A1168C}">
      <dsp:nvSpPr>
        <dsp:cNvPr id="0" name=""/>
        <dsp:cNvSpPr/>
      </dsp:nvSpPr>
      <dsp:spPr>
        <a:xfrm>
          <a:off x="0" y="287879"/>
          <a:ext cx="10515601" cy="189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IN" sz="1400" kern="1200" dirty="0"/>
            <a:t>Victims of traffic accidents need to be quickly taken to the nearest hospital </a:t>
          </a:r>
        </a:p>
        <a:p>
          <a:pPr marL="114300" lvl="1" indent="-114300" algn="l" defTabSz="622300">
            <a:lnSpc>
              <a:spcPct val="90000"/>
            </a:lnSpc>
            <a:spcBef>
              <a:spcPct val="0"/>
            </a:spcBef>
            <a:spcAft>
              <a:spcPct val="15000"/>
            </a:spcAft>
            <a:buChar char="•"/>
          </a:pPr>
          <a:r>
            <a:rPr lang="en-IN" sz="1400" b="0" kern="1200" dirty="0"/>
            <a:t>Any individual hospital can provide timely health services only to accident victims located within a coverage radius of 10 to 12 km around it. The hospital coverage zone can be visualized as a circle with the hospital at the centre and radius as coverage radius set at a reasonable distance of around 10 to 12 km .</a:t>
          </a:r>
        </a:p>
        <a:p>
          <a:pPr marL="114300" lvl="1" indent="-114300" algn="l" defTabSz="622300">
            <a:lnSpc>
              <a:spcPct val="90000"/>
            </a:lnSpc>
            <a:spcBef>
              <a:spcPct val="0"/>
            </a:spcBef>
            <a:spcAft>
              <a:spcPct val="15000"/>
            </a:spcAft>
            <a:buChar char="•"/>
          </a:pPr>
          <a:r>
            <a:rPr lang="en-IN" sz="1400" b="1" kern="1200" dirty="0"/>
            <a:t>Having a hospital nearby the accident location can be the crucial difference between life and death</a:t>
          </a:r>
          <a:endParaRPr lang="en-IN" sz="1400" b="0" kern="1200" dirty="0"/>
        </a:p>
        <a:p>
          <a:pPr marL="114300" lvl="1" indent="-114300" algn="l" defTabSz="622300">
            <a:lnSpc>
              <a:spcPct val="90000"/>
            </a:lnSpc>
            <a:spcBef>
              <a:spcPct val="0"/>
            </a:spcBef>
            <a:spcAft>
              <a:spcPct val="15000"/>
            </a:spcAft>
            <a:buChar char="•"/>
          </a:pPr>
          <a:r>
            <a:rPr lang="en-IN" sz="1400" b="0" kern="1200" dirty="0"/>
            <a:t>Assuming that Los Angeles city administration wants to open a few new hospitals for catering to traffic collision victims, this analysis aims to identify the optimum locations in order minimize hospital coverage gaps</a:t>
          </a:r>
        </a:p>
      </dsp:txBody>
      <dsp:txXfrm>
        <a:off x="0" y="287879"/>
        <a:ext cx="10515601" cy="1896300"/>
      </dsp:txXfrm>
    </dsp:sp>
    <dsp:sp modelId="{878D6377-9365-4A4B-BC63-B69172CF3681}">
      <dsp:nvSpPr>
        <dsp:cNvPr id="0" name=""/>
        <dsp:cNvSpPr/>
      </dsp:nvSpPr>
      <dsp:spPr>
        <a:xfrm>
          <a:off x="393283" y="81239"/>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IN" sz="1600" kern="1200" dirty="0"/>
            <a:t>Problem Background</a:t>
          </a:r>
        </a:p>
      </dsp:txBody>
      <dsp:txXfrm>
        <a:off x="413458" y="101414"/>
        <a:ext cx="7320570" cy="372930"/>
      </dsp:txXfrm>
    </dsp:sp>
    <dsp:sp modelId="{688C5F43-D371-49E1-8E05-D173C3B24311}">
      <dsp:nvSpPr>
        <dsp:cNvPr id="0" name=""/>
        <dsp:cNvSpPr/>
      </dsp:nvSpPr>
      <dsp:spPr>
        <a:xfrm>
          <a:off x="0" y="2466419"/>
          <a:ext cx="10515601" cy="1256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IN" sz="1400" b="1" kern="1200" dirty="0"/>
            <a:t>Scope</a:t>
          </a:r>
          <a:r>
            <a:rPr lang="en-IN" sz="1400" kern="1200" dirty="0"/>
            <a:t> : Analysis is </a:t>
          </a:r>
          <a:r>
            <a:rPr lang="en-IN" sz="1400" b="1" kern="1200" dirty="0"/>
            <a:t>limited to the city of Los Angeles</a:t>
          </a:r>
        </a:p>
        <a:p>
          <a:pPr marL="114300" lvl="1" indent="-114300" algn="l" defTabSz="622300">
            <a:lnSpc>
              <a:spcPct val="90000"/>
            </a:lnSpc>
            <a:spcBef>
              <a:spcPct val="0"/>
            </a:spcBef>
            <a:spcAft>
              <a:spcPct val="15000"/>
            </a:spcAft>
            <a:buChar char="•"/>
          </a:pPr>
          <a:r>
            <a:rPr lang="en-IN" sz="1400" b="1" kern="1200" dirty="0"/>
            <a:t>Target Audience</a:t>
          </a:r>
          <a:r>
            <a:rPr lang="en-IN" sz="1400" kern="1200" dirty="0"/>
            <a:t>: </a:t>
          </a:r>
          <a:r>
            <a:rPr lang="en-IN" sz="1400" b="1" kern="1200" dirty="0"/>
            <a:t>The target audience is the Local Administration of Los Angeles City</a:t>
          </a:r>
        </a:p>
        <a:p>
          <a:pPr marL="114300" lvl="1" indent="-114300" algn="l" defTabSz="622300">
            <a:lnSpc>
              <a:spcPct val="90000"/>
            </a:lnSpc>
            <a:spcBef>
              <a:spcPct val="0"/>
            </a:spcBef>
            <a:spcAft>
              <a:spcPct val="15000"/>
            </a:spcAft>
            <a:buChar char="•"/>
          </a:pPr>
          <a:r>
            <a:rPr lang="en-IN" sz="1400" b="1" kern="1200" dirty="0"/>
            <a:t>Assumptions</a:t>
          </a:r>
          <a:r>
            <a:rPr lang="en-IN" sz="1400" kern="1200" dirty="0"/>
            <a:t>: Resources like funds, space along with necessary permissions are assumed to be available for opening few new hospitals at proposed locations. It is assumed that future traffic collisions will follow similar pattern as last few years.</a:t>
          </a:r>
        </a:p>
      </dsp:txBody>
      <dsp:txXfrm>
        <a:off x="0" y="2466419"/>
        <a:ext cx="10515601" cy="1256850"/>
      </dsp:txXfrm>
    </dsp:sp>
    <dsp:sp modelId="{09C881CD-C528-4FB7-A60C-994E2CDC8C20}">
      <dsp:nvSpPr>
        <dsp:cNvPr id="0" name=""/>
        <dsp:cNvSpPr/>
      </dsp:nvSpPr>
      <dsp:spPr>
        <a:xfrm>
          <a:off x="393283" y="2259779"/>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IN" sz="1600" kern="1200" dirty="0"/>
            <a:t>Scope, Target Audience and Assumptions</a:t>
          </a:r>
        </a:p>
      </dsp:txBody>
      <dsp:txXfrm>
        <a:off x="413458" y="2279954"/>
        <a:ext cx="7320570" cy="372930"/>
      </dsp:txXfrm>
    </dsp:sp>
    <dsp:sp modelId="{7D6A2E80-5DD5-4201-B36A-E162F661985B}">
      <dsp:nvSpPr>
        <dsp:cNvPr id="0" name=""/>
        <dsp:cNvSpPr/>
      </dsp:nvSpPr>
      <dsp:spPr>
        <a:xfrm>
          <a:off x="0" y="4005509"/>
          <a:ext cx="10515601" cy="194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IN" sz="1400" b="1" kern="1200" dirty="0"/>
            <a:t>Visualize last few year’s traffic collision history in Los Angeles</a:t>
          </a:r>
        </a:p>
        <a:p>
          <a:pPr marL="228600" lvl="2" indent="-114300" algn="l" defTabSz="622300">
            <a:lnSpc>
              <a:spcPct val="90000"/>
            </a:lnSpc>
            <a:spcBef>
              <a:spcPct val="0"/>
            </a:spcBef>
            <a:spcAft>
              <a:spcPct val="15000"/>
            </a:spcAft>
            <a:buFont typeface="Wingdings" panose="05000000000000000000" pitchFamily="2" charset="2"/>
            <a:buChar char="Ø"/>
          </a:pPr>
          <a:r>
            <a:rPr lang="en-IN" sz="1400" kern="1200" dirty="0"/>
            <a:t>Which regions have the highest intensity of accidents?</a:t>
          </a:r>
        </a:p>
        <a:p>
          <a:pPr marL="114300" lvl="1" indent="-114300" algn="l" defTabSz="622300">
            <a:lnSpc>
              <a:spcPct val="90000"/>
            </a:lnSpc>
            <a:spcBef>
              <a:spcPct val="0"/>
            </a:spcBef>
            <a:spcAft>
              <a:spcPct val="15000"/>
            </a:spcAft>
            <a:buChar char="•"/>
          </a:pPr>
          <a:r>
            <a:rPr lang="en-IN" sz="1400" b="1" kern="1200" dirty="0"/>
            <a:t>Identify the hospital coverage gaps</a:t>
          </a:r>
        </a:p>
        <a:p>
          <a:pPr marL="228600" lvl="2" indent="-114300" algn="l" defTabSz="622300">
            <a:lnSpc>
              <a:spcPct val="90000"/>
            </a:lnSpc>
            <a:spcBef>
              <a:spcPct val="0"/>
            </a:spcBef>
            <a:spcAft>
              <a:spcPct val="15000"/>
            </a:spcAft>
            <a:buFont typeface="Wingdings" panose="05000000000000000000" pitchFamily="2" charset="2"/>
            <a:buChar char="Ø"/>
          </a:pPr>
          <a:r>
            <a:rPr lang="en-IN" sz="1400" kern="1200" dirty="0"/>
            <a:t>What percentage of recent traffic accidents occurred too far from the nearest hospital (outside hosp. coverage zones)?</a:t>
          </a:r>
        </a:p>
        <a:p>
          <a:pPr marL="114300" lvl="1" indent="-114300" algn="l" defTabSz="622300">
            <a:lnSpc>
              <a:spcPct val="90000"/>
            </a:lnSpc>
            <a:spcBef>
              <a:spcPct val="0"/>
            </a:spcBef>
            <a:spcAft>
              <a:spcPct val="15000"/>
            </a:spcAft>
            <a:buChar char="•"/>
          </a:pPr>
          <a:r>
            <a:rPr lang="en-IN" sz="1400" b="1" kern="1200" dirty="0"/>
            <a:t>Provide policy recommendations to Los Angeles administration</a:t>
          </a:r>
        </a:p>
        <a:p>
          <a:pPr marL="228600" lvl="2" indent="-114300" algn="l" defTabSz="622300">
            <a:lnSpc>
              <a:spcPct val="90000"/>
            </a:lnSpc>
            <a:spcBef>
              <a:spcPct val="0"/>
            </a:spcBef>
            <a:spcAft>
              <a:spcPct val="15000"/>
            </a:spcAft>
            <a:buFont typeface="Wingdings" panose="05000000000000000000" pitchFamily="2" charset="2"/>
            <a:buChar char="Ø"/>
          </a:pPr>
          <a:r>
            <a:rPr lang="en-IN" sz="1400" kern="1200" dirty="0"/>
            <a:t>If the LA city administration can afford to open a few new hospitals, where should they be located in order to minimize the hospital coverage gaps?</a:t>
          </a:r>
        </a:p>
      </dsp:txBody>
      <dsp:txXfrm>
        <a:off x="0" y="4005509"/>
        <a:ext cx="10515601" cy="1940400"/>
      </dsp:txXfrm>
    </dsp:sp>
    <dsp:sp modelId="{4BB84082-2462-4346-917B-5F2ED2AD78DD}">
      <dsp:nvSpPr>
        <dsp:cNvPr id="0" name=""/>
        <dsp:cNvSpPr/>
      </dsp:nvSpPr>
      <dsp:spPr>
        <a:xfrm>
          <a:off x="393283" y="3798869"/>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IN" sz="1600" kern="1200" dirty="0"/>
            <a:t>Objective</a:t>
          </a:r>
        </a:p>
      </dsp:txBody>
      <dsp:txXfrm>
        <a:off x="413458" y="3819044"/>
        <a:ext cx="732057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16B70-1300-4C99-A34D-8049394ACDE9}" type="datetimeFigureOut">
              <a:rPr lang="en-IN" smtClean="0"/>
              <a:t>03-05-2020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07192-7EF0-480A-B9B5-BA419D2A1781}" type="slidenum">
              <a:rPr lang="en-IN" smtClean="0"/>
              <a:t>‹#›</a:t>
            </a:fld>
            <a:endParaRPr lang="en-IN"/>
          </a:p>
        </p:txBody>
      </p:sp>
    </p:spTree>
    <p:extLst>
      <p:ext uri="{BB962C8B-B14F-4D97-AF65-F5344CB8AC3E}">
        <p14:creationId xmlns:p14="http://schemas.microsoft.com/office/powerpoint/2010/main" val="417413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B01D-9499-4AB1-AE4C-D0175E43F1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D85BD0-92EC-4A59-BB95-AD056918D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641066-7396-499A-9E21-E2C6A069A676}"/>
              </a:ext>
            </a:extLst>
          </p:cNvPr>
          <p:cNvSpPr>
            <a:spLocks noGrp="1"/>
          </p:cNvSpPr>
          <p:nvPr>
            <p:ph type="dt" sz="half" idx="10"/>
          </p:nvPr>
        </p:nvSpPr>
        <p:spPr/>
        <p:txBody>
          <a:bodyPr/>
          <a:lstStyle/>
          <a:p>
            <a:fld id="{308B520D-3BC7-4B6B-B44E-321573362A6E}" type="datetime1">
              <a:rPr lang="en-IN" smtClean="0"/>
              <a:t>03-05-2020</a:t>
            </a:fld>
            <a:endParaRPr lang="en-IN"/>
          </a:p>
        </p:txBody>
      </p:sp>
      <p:sp>
        <p:nvSpPr>
          <p:cNvPr id="5" name="Footer Placeholder 4">
            <a:extLst>
              <a:ext uri="{FF2B5EF4-FFF2-40B4-BE49-F238E27FC236}">
                <a16:creationId xmlns:a16="http://schemas.microsoft.com/office/drawing/2014/main" id="{4595D0F8-ED04-4178-914F-C5AE4C1E6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E6AD6-3304-4A2A-B631-9FD390F0E4F3}"/>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96863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CD41-3BB7-45B0-9E85-9C418BF00F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AA45D-8BBD-4231-834F-DBE340E229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F67565-FE2C-4D84-925F-C69D6080F584}"/>
              </a:ext>
            </a:extLst>
          </p:cNvPr>
          <p:cNvSpPr>
            <a:spLocks noGrp="1"/>
          </p:cNvSpPr>
          <p:nvPr>
            <p:ph type="dt" sz="half" idx="10"/>
          </p:nvPr>
        </p:nvSpPr>
        <p:spPr/>
        <p:txBody>
          <a:bodyPr/>
          <a:lstStyle/>
          <a:p>
            <a:fld id="{33F0E556-1466-482A-973C-F56A3CD98243}" type="datetime1">
              <a:rPr lang="en-IN" smtClean="0"/>
              <a:t>03-05-2020</a:t>
            </a:fld>
            <a:endParaRPr lang="en-IN"/>
          </a:p>
        </p:txBody>
      </p:sp>
      <p:sp>
        <p:nvSpPr>
          <p:cNvPr id="5" name="Footer Placeholder 4">
            <a:extLst>
              <a:ext uri="{FF2B5EF4-FFF2-40B4-BE49-F238E27FC236}">
                <a16:creationId xmlns:a16="http://schemas.microsoft.com/office/drawing/2014/main" id="{6E4A1AA7-192A-4FB4-BF8E-E833ADD97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5E0759-67AA-4B85-891C-CBC1ED86956A}"/>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328283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10F96-36FD-43C1-8BCF-A70E91D201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05A627-917F-4C7B-88A9-938C7733B0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9D1BC-9BE3-4EE7-8C2C-4D65B9BB5256}"/>
              </a:ext>
            </a:extLst>
          </p:cNvPr>
          <p:cNvSpPr>
            <a:spLocks noGrp="1"/>
          </p:cNvSpPr>
          <p:nvPr>
            <p:ph type="dt" sz="half" idx="10"/>
          </p:nvPr>
        </p:nvSpPr>
        <p:spPr/>
        <p:txBody>
          <a:bodyPr/>
          <a:lstStyle/>
          <a:p>
            <a:fld id="{E455F67A-06C8-4D2A-98F2-4DAE58A9F27E}" type="datetime1">
              <a:rPr lang="en-IN" smtClean="0"/>
              <a:t>03-05-2020</a:t>
            </a:fld>
            <a:endParaRPr lang="en-IN"/>
          </a:p>
        </p:txBody>
      </p:sp>
      <p:sp>
        <p:nvSpPr>
          <p:cNvPr id="5" name="Footer Placeholder 4">
            <a:extLst>
              <a:ext uri="{FF2B5EF4-FFF2-40B4-BE49-F238E27FC236}">
                <a16:creationId xmlns:a16="http://schemas.microsoft.com/office/drawing/2014/main" id="{457BE759-00D4-4CAB-BB9B-A440151A2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7AA213-1D3D-4428-AAE5-FD9EA7F71E1D}"/>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05142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09FB-7332-4894-AC1C-F4738672F4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03DA8B-7233-4BD7-845F-D5F1DE770F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FB3B6D-F2B5-478E-AD92-B261DE3A02AF}"/>
              </a:ext>
            </a:extLst>
          </p:cNvPr>
          <p:cNvSpPr>
            <a:spLocks noGrp="1"/>
          </p:cNvSpPr>
          <p:nvPr>
            <p:ph type="dt" sz="half" idx="10"/>
          </p:nvPr>
        </p:nvSpPr>
        <p:spPr/>
        <p:txBody>
          <a:bodyPr/>
          <a:lstStyle/>
          <a:p>
            <a:fld id="{C883236B-933C-4275-A24A-BA1F66164796}" type="datetime1">
              <a:rPr lang="en-IN" smtClean="0"/>
              <a:t>03-05-2020</a:t>
            </a:fld>
            <a:endParaRPr lang="en-IN"/>
          </a:p>
        </p:txBody>
      </p:sp>
      <p:sp>
        <p:nvSpPr>
          <p:cNvPr id="5" name="Footer Placeholder 4">
            <a:extLst>
              <a:ext uri="{FF2B5EF4-FFF2-40B4-BE49-F238E27FC236}">
                <a16:creationId xmlns:a16="http://schemas.microsoft.com/office/drawing/2014/main" id="{1B0742AF-C163-42F7-9537-EFB2099CA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AF5E4-FEB6-4EC8-861A-433DC8779F1C}"/>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323274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4CB3-CAD3-4846-AED5-ADF853FFEE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D8F263-6848-4AFD-BAC5-688971D6B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6963A7-E1E1-485E-83E9-A38AA9DC078E}"/>
              </a:ext>
            </a:extLst>
          </p:cNvPr>
          <p:cNvSpPr>
            <a:spLocks noGrp="1"/>
          </p:cNvSpPr>
          <p:nvPr>
            <p:ph type="dt" sz="half" idx="10"/>
          </p:nvPr>
        </p:nvSpPr>
        <p:spPr/>
        <p:txBody>
          <a:bodyPr/>
          <a:lstStyle/>
          <a:p>
            <a:fld id="{B4B71193-BE04-4BB9-BB2A-D179DE27D3F3}" type="datetime1">
              <a:rPr lang="en-IN" smtClean="0"/>
              <a:t>03-05-2020</a:t>
            </a:fld>
            <a:endParaRPr lang="en-IN"/>
          </a:p>
        </p:txBody>
      </p:sp>
      <p:sp>
        <p:nvSpPr>
          <p:cNvPr id="5" name="Footer Placeholder 4">
            <a:extLst>
              <a:ext uri="{FF2B5EF4-FFF2-40B4-BE49-F238E27FC236}">
                <a16:creationId xmlns:a16="http://schemas.microsoft.com/office/drawing/2014/main" id="{D8C8553E-139B-4D06-840F-CA1478F30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F93350-6EB2-475C-B2B5-F1528EBF0461}"/>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77868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CF4A-8BA4-4D58-9861-37D41FCE6E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CB03C5-21B8-4012-9A18-88489327A1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31D190-C890-4839-8976-54397EF76B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5F91A8-3B64-45A0-A1F3-E2272B5AAC5F}"/>
              </a:ext>
            </a:extLst>
          </p:cNvPr>
          <p:cNvSpPr>
            <a:spLocks noGrp="1"/>
          </p:cNvSpPr>
          <p:nvPr>
            <p:ph type="dt" sz="half" idx="10"/>
          </p:nvPr>
        </p:nvSpPr>
        <p:spPr/>
        <p:txBody>
          <a:bodyPr/>
          <a:lstStyle/>
          <a:p>
            <a:fld id="{8E7DFD7B-7802-485A-A5A8-2ED77A830894}" type="datetime1">
              <a:rPr lang="en-IN" smtClean="0"/>
              <a:t>03-05-2020</a:t>
            </a:fld>
            <a:endParaRPr lang="en-IN"/>
          </a:p>
        </p:txBody>
      </p:sp>
      <p:sp>
        <p:nvSpPr>
          <p:cNvPr id="6" name="Footer Placeholder 5">
            <a:extLst>
              <a:ext uri="{FF2B5EF4-FFF2-40B4-BE49-F238E27FC236}">
                <a16:creationId xmlns:a16="http://schemas.microsoft.com/office/drawing/2014/main" id="{DC56C37D-4A10-4287-971A-6CC7440AB2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76BCE1-2DDA-435E-88A1-8D5098B30D94}"/>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95515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0D51-95E5-43B6-9639-78D416A3E8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51DC41-2036-43AB-9752-10640897B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A401A-DAA6-4CBC-9759-12FFD77EF0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9813C1-DCB1-420E-9E41-DA5512046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945FE1-32D1-4686-A8E3-F92D37B2B9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08B2CE-9A55-4089-9AEB-879114B8DE3F}"/>
              </a:ext>
            </a:extLst>
          </p:cNvPr>
          <p:cNvSpPr>
            <a:spLocks noGrp="1"/>
          </p:cNvSpPr>
          <p:nvPr>
            <p:ph type="dt" sz="half" idx="10"/>
          </p:nvPr>
        </p:nvSpPr>
        <p:spPr/>
        <p:txBody>
          <a:bodyPr/>
          <a:lstStyle/>
          <a:p>
            <a:fld id="{4C5AA7E0-C127-4999-B308-4A8B4A8F9C66}" type="datetime1">
              <a:rPr lang="en-IN" smtClean="0"/>
              <a:t>03-05-2020</a:t>
            </a:fld>
            <a:endParaRPr lang="en-IN"/>
          </a:p>
        </p:txBody>
      </p:sp>
      <p:sp>
        <p:nvSpPr>
          <p:cNvPr id="8" name="Footer Placeholder 7">
            <a:extLst>
              <a:ext uri="{FF2B5EF4-FFF2-40B4-BE49-F238E27FC236}">
                <a16:creationId xmlns:a16="http://schemas.microsoft.com/office/drawing/2014/main" id="{BA323D65-2948-45E5-8F7C-3F414D7C68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20F5FF-E8E4-4FB7-9CA8-0D65CE86EBC9}"/>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141942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0E80-A8D1-46D7-A6A1-B0F0ED8EF7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2E3DDA-0DD3-40C6-A554-2CDA32E8BBF8}"/>
              </a:ext>
            </a:extLst>
          </p:cNvPr>
          <p:cNvSpPr>
            <a:spLocks noGrp="1"/>
          </p:cNvSpPr>
          <p:nvPr>
            <p:ph type="dt" sz="half" idx="10"/>
          </p:nvPr>
        </p:nvSpPr>
        <p:spPr/>
        <p:txBody>
          <a:bodyPr/>
          <a:lstStyle/>
          <a:p>
            <a:fld id="{61CB3C37-52F0-45D2-A5D0-A29DF175FB2D}" type="datetime1">
              <a:rPr lang="en-IN" smtClean="0"/>
              <a:t>03-05-2020</a:t>
            </a:fld>
            <a:endParaRPr lang="en-IN"/>
          </a:p>
        </p:txBody>
      </p:sp>
      <p:sp>
        <p:nvSpPr>
          <p:cNvPr id="4" name="Footer Placeholder 3">
            <a:extLst>
              <a:ext uri="{FF2B5EF4-FFF2-40B4-BE49-F238E27FC236}">
                <a16:creationId xmlns:a16="http://schemas.microsoft.com/office/drawing/2014/main" id="{B33AA388-6295-4ED4-AC9C-80FA917283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3DB4C-0C50-4C22-A424-CFD38CEAE04E}"/>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347613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9B02EA-6ED3-4A76-891E-FCF695993D9D}"/>
              </a:ext>
            </a:extLst>
          </p:cNvPr>
          <p:cNvSpPr>
            <a:spLocks noGrp="1"/>
          </p:cNvSpPr>
          <p:nvPr>
            <p:ph type="dt" sz="half" idx="10"/>
          </p:nvPr>
        </p:nvSpPr>
        <p:spPr/>
        <p:txBody>
          <a:bodyPr/>
          <a:lstStyle/>
          <a:p>
            <a:fld id="{408F024A-4D22-42DC-BF8C-C8279647AD5A}" type="datetime1">
              <a:rPr lang="en-IN" smtClean="0"/>
              <a:t>03-05-2020</a:t>
            </a:fld>
            <a:endParaRPr lang="en-IN"/>
          </a:p>
        </p:txBody>
      </p:sp>
      <p:sp>
        <p:nvSpPr>
          <p:cNvPr id="3" name="Footer Placeholder 2">
            <a:extLst>
              <a:ext uri="{FF2B5EF4-FFF2-40B4-BE49-F238E27FC236}">
                <a16:creationId xmlns:a16="http://schemas.microsoft.com/office/drawing/2014/main" id="{7DDB8DEC-1AE7-409D-905F-D2D13F6AFC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675C1E-F62A-4082-B59F-9CB8D2532382}"/>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75637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E508-FAE9-49B0-9DDB-5CE8836EC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892C4E-C43E-4373-9DA6-4FFB1AD589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4C30E6-0247-45E5-BCDB-F8EEDE8CF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35777-5098-478A-B4E0-D57DF090FBAB}"/>
              </a:ext>
            </a:extLst>
          </p:cNvPr>
          <p:cNvSpPr>
            <a:spLocks noGrp="1"/>
          </p:cNvSpPr>
          <p:nvPr>
            <p:ph type="dt" sz="half" idx="10"/>
          </p:nvPr>
        </p:nvSpPr>
        <p:spPr/>
        <p:txBody>
          <a:bodyPr/>
          <a:lstStyle/>
          <a:p>
            <a:fld id="{245290DB-B2A3-4EB9-BC73-1B9A8048FABA}" type="datetime1">
              <a:rPr lang="en-IN" smtClean="0"/>
              <a:t>03-05-2020</a:t>
            </a:fld>
            <a:endParaRPr lang="en-IN"/>
          </a:p>
        </p:txBody>
      </p:sp>
      <p:sp>
        <p:nvSpPr>
          <p:cNvPr id="6" name="Footer Placeholder 5">
            <a:extLst>
              <a:ext uri="{FF2B5EF4-FFF2-40B4-BE49-F238E27FC236}">
                <a16:creationId xmlns:a16="http://schemas.microsoft.com/office/drawing/2014/main" id="{81732E2A-24B2-4275-B3FC-CD9DFC350C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76BDD9-2E77-40E4-9779-C09F7D3F06B3}"/>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59904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2FD56-28C7-454A-A6B3-E0E2C58AC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495CEA-4F09-4EFA-BC57-1AC5E55E4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49780-6510-417E-ACC4-F7561A8A8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43501-F410-46F3-B0CF-D281691ED7BE}"/>
              </a:ext>
            </a:extLst>
          </p:cNvPr>
          <p:cNvSpPr>
            <a:spLocks noGrp="1"/>
          </p:cNvSpPr>
          <p:nvPr>
            <p:ph type="dt" sz="half" idx="10"/>
          </p:nvPr>
        </p:nvSpPr>
        <p:spPr/>
        <p:txBody>
          <a:bodyPr/>
          <a:lstStyle/>
          <a:p>
            <a:fld id="{1C625F00-D864-419B-805C-8D0B8FDB44C6}" type="datetime1">
              <a:rPr lang="en-IN" smtClean="0"/>
              <a:t>03-05-2020</a:t>
            </a:fld>
            <a:endParaRPr lang="en-IN"/>
          </a:p>
        </p:txBody>
      </p:sp>
      <p:sp>
        <p:nvSpPr>
          <p:cNvPr id="6" name="Footer Placeholder 5">
            <a:extLst>
              <a:ext uri="{FF2B5EF4-FFF2-40B4-BE49-F238E27FC236}">
                <a16:creationId xmlns:a16="http://schemas.microsoft.com/office/drawing/2014/main" id="{0077DA91-BB32-4F91-92AD-03D50887E6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F2BCCD-FBF2-4918-9114-86055A437175}"/>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0365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2307A-28E5-4AE2-89E8-86210100A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C6981-3084-4B6C-861C-E42343F24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D5EC55F-89A1-4F8D-BC64-BA020737D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C7060-602C-47DE-85F6-B21A0CA4FA0A}" type="datetime1">
              <a:rPr lang="en-IN" smtClean="0"/>
              <a:t>03-05-2020</a:t>
            </a:fld>
            <a:endParaRPr lang="en-IN"/>
          </a:p>
        </p:txBody>
      </p:sp>
      <p:sp>
        <p:nvSpPr>
          <p:cNvPr id="5" name="Footer Placeholder 4">
            <a:extLst>
              <a:ext uri="{FF2B5EF4-FFF2-40B4-BE49-F238E27FC236}">
                <a16:creationId xmlns:a16="http://schemas.microsoft.com/office/drawing/2014/main" id="{A99C1008-B420-4E7C-AAB6-8A8125878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B72283-0E61-4AA2-898F-43DF64B9A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2BDE4-267E-408A-8E9B-97A99B817732}" type="slidenum">
              <a:rPr lang="en-IN" smtClean="0"/>
              <a:t>‹#›</a:t>
            </a:fld>
            <a:endParaRPr lang="en-IN"/>
          </a:p>
        </p:txBody>
      </p:sp>
    </p:spTree>
    <p:extLst>
      <p:ext uri="{BB962C8B-B14F-4D97-AF65-F5344CB8AC3E}">
        <p14:creationId xmlns:p14="http://schemas.microsoft.com/office/powerpoint/2010/main" val="3338674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hub.arcgis.com/datasets/lacounty::hospitals-and-medical-centers" TargetMode="External"/><Relationship Id="rId2" Type="http://schemas.openxmlformats.org/officeDocument/2006/relationships/hyperlink" Target="https://data.lacity.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B890-FCA7-457D-872A-C46724986B04}"/>
              </a:ext>
            </a:extLst>
          </p:cNvPr>
          <p:cNvSpPr>
            <a:spLocks noGrp="1"/>
          </p:cNvSpPr>
          <p:nvPr>
            <p:ph type="ctrTitle"/>
          </p:nvPr>
        </p:nvSpPr>
        <p:spPr/>
        <p:txBody>
          <a:bodyPr>
            <a:normAutofit/>
          </a:bodyPr>
          <a:lstStyle/>
          <a:p>
            <a:r>
              <a:rPr lang="en-IN" sz="5200" b="1" dirty="0">
                <a:solidFill>
                  <a:schemeClr val="accent1"/>
                </a:solidFill>
              </a:rPr>
              <a:t>Coursera IBM Capstone Project</a:t>
            </a:r>
          </a:p>
        </p:txBody>
      </p:sp>
      <p:sp>
        <p:nvSpPr>
          <p:cNvPr id="3" name="Subtitle 2">
            <a:extLst>
              <a:ext uri="{FF2B5EF4-FFF2-40B4-BE49-F238E27FC236}">
                <a16:creationId xmlns:a16="http://schemas.microsoft.com/office/drawing/2014/main" id="{001593BE-892C-4FE3-A6AD-90681508D2E0}"/>
              </a:ext>
            </a:extLst>
          </p:cNvPr>
          <p:cNvSpPr>
            <a:spLocks noGrp="1"/>
          </p:cNvSpPr>
          <p:nvPr>
            <p:ph type="subTitle" idx="1"/>
          </p:nvPr>
        </p:nvSpPr>
        <p:spPr/>
        <p:txBody>
          <a:bodyPr>
            <a:normAutofit/>
          </a:bodyPr>
          <a:lstStyle/>
          <a:p>
            <a:r>
              <a:rPr lang="en-IN" sz="4000" dirty="0"/>
              <a:t>Hospital Coverage for Traffic Collisions in Los Angeles</a:t>
            </a:r>
          </a:p>
        </p:txBody>
      </p:sp>
      <p:cxnSp>
        <p:nvCxnSpPr>
          <p:cNvPr id="5" name="Straight Connector 4">
            <a:extLst>
              <a:ext uri="{FF2B5EF4-FFF2-40B4-BE49-F238E27FC236}">
                <a16:creationId xmlns:a16="http://schemas.microsoft.com/office/drawing/2014/main" id="{404E14B9-3890-48C0-A514-F779AD6B0689}"/>
              </a:ext>
            </a:extLst>
          </p:cNvPr>
          <p:cNvCxnSpPr/>
          <p:nvPr/>
        </p:nvCxnSpPr>
        <p:spPr>
          <a:xfrm>
            <a:off x="927652" y="3509963"/>
            <a:ext cx="1011140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55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2C35-9365-4402-8B09-AE4494AE5F97}"/>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Project Introduction</a:t>
            </a:r>
          </a:p>
        </p:txBody>
      </p:sp>
      <p:graphicFrame>
        <p:nvGraphicFramePr>
          <p:cNvPr id="4" name="Content Placeholder 3">
            <a:extLst>
              <a:ext uri="{FF2B5EF4-FFF2-40B4-BE49-F238E27FC236}">
                <a16:creationId xmlns:a16="http://schemas.microsoft.com/office/drawing/2014/main" id="{C72BB72A-CC3C-468F-A90F-964785B0BBE9}"/>
              </a:ext>
            </a:extLst>
          </p:cNvPr>
          <p:cNvGraphicFramePr>
            <a:graphicFrameLocks noGrp="1"/>
          </p:cNvGraphicFramePr>
          <p:nvPr>
            <p:ph idx="1"/>
            <p:extLst>
              <p:ext uri="{D42A27DB-BD31-4B8C-83A1-F6EECF244321}">
                <p14:modId xmlns:p14="http://schemas.microsoft.com/office/powerpoint/2010/main" val="2001061170"/>
              </p:ext>
            </p:extLst>
          </p:nvPr>
        </p:nvGraphicFramePr>
        <p:xfrm>
          <a:off x="838199" y="783774"/>
          <a:ext cx="10515601" cy="6027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12BED3AA-B432-4CDA-9FD9-832EE0BE8D9A}"/>
              </a:ext>
            </a:extLst>
          </p:cNvPr>
          <p:cNvSpPr>
            <a:spLocks noGrp="1"/>
          </p:cNvSpPr>
          <p:nvPr>
            <p:ph type="sldNum" sz="quarter" idx="12"/>
          </p:nvPr>
        </p:nvSpPr>
        <p:spPr>
          <a:xfrm>
            <a:off x="9448800" y="6445798"/>
            <a:ext cx="2743200" cy="365125"/>
          </a:xfrm>
        </p:spPr>
        <p:txBody>
          <a:bodyPr/>
          <a:lstStyle/>
          <a:p>
            <a:fld id="{0252BDE4-267E-408A-8E9B-97A99B817732}" type="slidenum">
              <a:rPr lang="en-IN" smtClean="0"/>
              <a:t>2</a:t>
            </a:fld>
            <a:endParaRPr lang="en-IN" dirty="0"/>
          </a:p>
        </p:txBody>
      </p:sp>
    </p:spTree>
    <p:extLst>
      <p:ext uri="{BB962C8B-B14F-4D97-AF65-F5344CB8AC3E}">
        <p14:creationId xmlns:p14="http://schemas.microsoft.com/office/powerpoint/2010/main" val="3743789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6F37B8D-8CC1-41C2-9DC2-7EF8311D1D61}"/>
              </a:ext>
            </a:extLst>
          </p:cNvPr>
          <p:cNvGrpSpPr/>
          <p:nvPr/>
        </p:nvGrpSpPr>
        <p:grpSpPr>
          <a:xfrm>
            <a:off x="838199" y="1374294"/>
            <a:ext cx="10515599" cy="5026506"/>
            <a:chOff x="838200" y="1347790"/>
            <a:chExt cx="5430078" cy="5375979"/>
          </a:xfrm>
        </p:grpSpPr>
        <p:sp>
          <p:nvSpPr>
            <p:cNvPr id="7" name="Freeform: Shape 6">
              <a:extLst>
                <a:ext uri="{FF2B5EF4-FFF2-40B4-BE49-F238E27FC236}">
                  <a16:creationId xmlns:a16="http://schemas.microsoft.com/office/drawing/2014/main" id="{9F3B0C6A-5AE5-408F-AAEC-2390B0E6B463}"/>
                </a:ext>
              </a:extLst>
            </p:cNvPr>
            <p:cNvSpPr/>
            <p:nvPr/>
          </p:nvSpPr>
          <p:spPr>
            <a:xfrm>
              <a:off x="838200" y="1572206"/>
              <a:ext cx="5430078" cy="1198773"/>
            </a:xfrm>
            <a:custGeom>
              <a:avLst/>
              <a:gdLst>
                <a:gd name="connsiteX0" fmla="*/ 0 w 5430078"/>
                <a:gd name="connsiteY0" fmla="*/ 0 h 990675"/>
                <a:gd name="connsiteX1" fmla="*/ 5430078 w 5430078"/>
                <a:gd name="connsiteY1" fmla="*/ 0 h 990675"/>
                <a:gd name="connsiteX2" fmla="*/ 5430078 w 5430078"/>
                <a:gd name="connsiteY2" fmla="*/ 990675 h 990675"/>
                <a:gd name="connsiteX3" fmla="*/ 0 w 5430078"/>
                <a:gd name="connsiteY3" fmla="*/ 990675 h 990675"/>
                <a:gd name="connsiteX4" fmla="*/ 0 w 5430078"/>
                <a:gd name="connsiteY4" fmla="*/ 0 h 9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990675">
                  <a:moveTo>
                    <a:pt x="0" y="0"/>
                  </a:moveTo>
                  <a:lnTo>
                    <a:pt x="5430078" y="0"/>
                  </a:lnTo>
                  <a:lnTo>
                    <a:pt x="5430078" y="990675"/>
                  </a:lnTo>
                  <a:lnTo>
                    <a:pt x="0" y="990675"/>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20904" numCol="1" spcCol="1270" anchor="t" anchorCtr="0">
              <a:noAutofit/>
            </a:bodyPr>
            <a:lstStyle/>
            <a:p>
              <a:pPr marL="171450" lvl="1" indent="-171450" algn="l" defTabSz="755650">
                <a:lnSpc>
                  <a:spcPct val="90000"/>
                </a:lnSpc>
                <a:spcBef>
                  <a:spcPct val="0"/>
                </a:spcBef>
                <a:spcAft>
                  <a:spcPct val="15000"/>
                </a:spcAft>
                <a:buChar char="•"/>
              </a:pPr>
              <a:r>
                <a:rPr lang="en-IN" sz="1600" kern="1200" dirty="0"/>
                <a:t>Location data of last few year’s  traffic collisions in Los Angeles city </a:t>
              </a:r>
            </a:p>
            <a:p>
              <a:pPr marL="171450" lvl="1" indent="-171450" algn="l" defTabSz="755650">
                <a:lnSpc>
                  <a:spcPct val="90000"/>
                </a:lnSpc>
                <a:spcBef>
                  <a:spcPct val="0"/>
                </a:spcBef>
                <a:spcAft>
                  <a:spcPct val="15000"/>
                </a:spcAft>
                <a:buChar char="•"/>
              </a:pPr>
              <a:r>
                <a:rPr lang="en-IN" sz="1600" kern="1200" dirty="0"/>
                <a:t>Location of hospitals in Los Angeles city</a:t>
              </a:r>
            </a:p>
            <a:p>
              <a:pPr marL="171450" lvl="1" indent="-171450" algn="l" defTabSz="755650">
                <a:lnSpc>
                  <a:spcPct val="90000"/>
                </a:lnSpc>
                <a:spcBef>
                  <a:spcPct val="0"/>
                </a:spcBef>
                <a:spcAft>
                  <a:spcPct val="15000"/>
                </a:spcAft>
                <a:buChar char="•"/>
              </a:pPr>
              <a:endParaRPr lang="en-IN" sz="1600" kern="1200" dirty="0"/>
            </a:p>
          </p:txBody>
        </p:sp>
        <p:sp>
          <p:nvSpPr>
            <p:cNvPr id="8" name="Freeform: Shape 7">
              <a:extLst>
                <a:ext uri="{FF2B5EF4-FFF2-40B4-BE49-F238E27FC236}">
                  <a16:creationId xmlns:a16="http://schemas.microsoft.com/office/drawing/2014/main" id="{5E48748D-47D6-46B4-A91B-63B00060ADFB}"/>
                </a:ext>
              </a:extLst>
            </p:cNvPr>
            <p:cNvSpPr/>
            <p:nvPr/>
          </p:nvSpPr>
          <p:spPr>
            <a:xfrm>
              <a:off x="1109703" y="1347790"/>
              <a:ext cx="3801054"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What data is required for this project?</a:t>
              </a:r>
            </a:p>
          </p:txBody>
        </p:sp>
        <p:sp>
          <p:nvSpPr>
            <p:cNvPr id="9" name="Freeform: Shape 8">
              <a:extLst>
                <a:ext uri="{FF2B5EF4-FFF2-40B4-BE49-F238E27FC236}">
                  <a16:creationId xmlns:a16="http://schemas.microsoft.com/office/drawing/2014/main" id="{25D32F6C-6B01-4AB9-BF7C-D67239B1F12F}"/>
                </a:ext>
              </a:extLst>
            </p:cNvPr>
            <p:cNvSpPr/>
            <p:nvPr/>
          </p:nvSpPr>
          <p:spPr>
            <a:xfrm>
              <a:off x="838200" y="3241818"/>
              <a:ext cx="5430078" cy="3481951"/>
            </a:xfrm>
            <a:custGeom>
              <a:avLst/>
              <a:gdLst>
                <a:gd name="connsiteX0" fmla="*/ 0 w 5430078"/>
                <a:gd name="connsiteY0" fmla="*/ 0 h 2677500"/>
                <a:gd name="connsiteX1" fmla="*/ 5430078 w 5430078"/>
                <a:gd name="connsiteY1" fmla="*/ 0 h 2677500"/>
                <a:gd name="connsiteX2" fmla="*/ 5430078 w 5430078"/>
                <a:gd name="connsiteY2" fmla="*/ 2677500 h 2677500"/>
                <a:gd name="connsiteX3" fmla="*/ 0 w 5430078"/>
                <a:gd name="connsiteY3" fmla="*/ 2677500 h 2677500"/>
                <a:gd name="connsiteX4" fmla="*/ 0 w 5430078"/>
                <a:gd name="connsiteY4" fmla="*/ 0 h 267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2677500">
                  <a:moveTo>
                    <a:pt x="0" y="0"/>
                  </a:moveTo>
                  <a:lnTo>
                    <a:pt x="5430078" y="0"/>
                  </a:lnTo>
                  <a:lnTo>
                    <a:pt x="5430078" y="2677500"/>
                  </a:lnTo>
                  <a:lnTo>
                    <a:pt x="0" y="26775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13792" numCol="1" spcCol="1270" anchor="t" anchorCtr="0">
              <a:noAutofit/>
            </a:bodyPr>
            <a:lstStyle/>
            <a:p>
              <a:pPr marL="171450" lvl="1" indent="-171450" algn="l" defTabSz="800100">
                <a:lnSpc>
                  <a:spcPct val="90000"/>
                </a:lnSpc>
                <a:spcBef>
                  <a:spcPct val="0"/>
                </a:spcBef>
                <a:spcAft>
                  <a:spcPct val="15000"/>
                </a:spcAft>
                <a:buChar char="•"/>
              </a:pPr>
              <a:r>
                <a:rPr lang="en-IN" sz="1800" b="1" kern="1200" dirty="0"/>
                <a:t>Traffic Collision History</a:t>
              </a:r>
            </a:p>
            <a:p>
              <a:pPr marL="342900" lvl="2" indent="-171450" algn="l" defTabSz="711200">
                <a:lnSpc>
                  <a:spcPct val="90000"/>
                </a:lnSpc>
                <a:spcBef>
                  <a:spcPct val="0"/>
                </a:spcBef>
                <a:spcAft>
                  <a:spcPct val="15000"/>
                </a:spcAft>
                <a:buFont typeface="Wingdings" panose="05000000000000000000" pitchFamily="2" charset="2"/>
                <a:buChar char="Ø"/>
              </a:pPr>
              <a:r>
                <a:rPr lang="en-IN" sz="1600" kern="1200" dirty="0"/>
                <a:t>Public Dataset : Available from below link</a:t>
              </a:r>
            </a:p>
            <a:p>
              <a:pPr marL="342900" lvl="3" indent="-114300" algn="l" defTabSz="622300">
                <a:lnSpc>
                  <a:spcPct val="90000"/>
                </a:lnSpc>
                <a:spcBef>
                  <a:spcPct val="0"/>
                </a:spcBef>
                <a:spcAft>
                  <a:spcPct val="15000"/>
                </a:spcAft>
                <a:buFont typeface="Wingdings" panose="05000000000000000000" pitchFamily="2" charset="2"/>
                <a:buNone/>
              </a:pPr>
              <a:r>
                <a:rPr lang="en-IN" sz="1400" kern="1200" dirty="0">
                  <a:hlinkClick r:id="rId2"/>
                </a:rPr>
                <a:t>https://data.lacity.org/</a:t>
              </a:r>
              <a:endParaRPr lang="en-IN" sz="1400" kern="1200" dirty="0"/>
            </a:p>
            <a:p>
              <a:pPr marL="342900" lvl="3" indent="-114300" algn="l" defTabSz="622300">
                <a:lnSpc>
                  <a:spcPct val="90000"/>
                </a:lnSpc>
                <a:spcBef>
                  <a:spcPct val="0"/>
                </a:spcBef>
                <a:spcAft>
                  <a:spcPct val="15000"/>
                </a:spcAft>
                <a:buFont typeface="Wingdings" panose="05000000000000000000" pitchFamily="2" charset="2"/>
                <a:buNone/>
              </a:pPr>
              <a:endParaRPr lang="en-IN" sz="1400" kern="1200" dirty="0"/>
            </a:p>
            <a:p>
              <a:pPr marL="171450" lvl="1" indent="-171450" algn="l" defTabSz="800100">
                <a:lnSpc>
                  <a:spcPct val="90000"/>
                </a:lnSpc>
                <a:spcBef>
                  <a:spcPct val="0"/>
                </a:spcBef>
                <a:spcAft>
                  <a:spcPct val="15000"/>
                </a:spcAft>
                <a:buChar char="•"/>
              </a:pPr>
              <a:r>
                <a:rPr lang="en-IN" sz="1800" b="1" kern="1200" dirty="0"/>
                <a:t>Hospital Locations</a:t>
              </a:r>
            </a:p>
            <a:p>
              <a:pPr marL="342900" lvl="2" indent="-171450" algn="l" defTabSz="711200">
                <a:lnSpc>
                  <a:spcPct val="90000"/>
                </a:lnSpc>
                <a:spcBef>
                  <a:spcPct val="0"/>
                </a:spcBef>
                <a:spcAft>
                  <a:spcPct val="15000"/>
                </a:spcAft>
                <a:buFont typeface="Wingdings" panose="05000000000000000000" pitchFamily="2" charset="2"/>
                <a:buChar char="Ø"/>
              </a:pPr>
              <a:r>
                <a:rPr lang="en-IN" sz="1600" kern="1200" dirty="0"/>
                <a:t>Foursquare API: The city is divided into search zones and browse for hospitals at each zone</a:t>
              </a:r>
            </a:p>
            <a:p>
              <a:pPr marL="342900" lvl="2" indent="-171450" algn="l" defTabSz="711200">
                <a:lnSpc>
                  <a:spcPct val="90000"/>
                </a:lnSpc>
                <a:spcBef>
                  <a:spcPct val="0"/>
                </a:spcBef>
                <a:spcAft>
                  <a:spcPct val="15000"/>
                </a:spcAft>
                <a:buFont typeface="Wingdings" panose="05000000000000000000" pitchFamily="2" charset="2"/>
                <a:buChar char="Ø"/>
              </a:pPr>
              <a:r>
                <a:rPr lang="en-IN" sz="1600" kern="1200" dirty="0"/>
                <a:t>Public Dataset: Available from below link</a:t>
              </a:r>
            </a:p>
            <a:p>
              <a:pPr marL="342900" lvl="3" indent="-114300" algn="l" defTabSz="622300">
                <a:lnSpc>
                  <a:spcPct val="90000"/>
                </a:lnSpc>
                <a:spcBef>
                  <a:spcPct val="0"/>
                </a:spcBef>
                <a:spcAft>
                  <a:spcPct val="15000"/>
                </a:spcAft>
                <a:buFont typeface="Wingdings" panose="05000000000000000000" pitchFamily="2" charset="2"/>
                <a:buNone/>
              </a:pPr>
              <a:r>
                <a:rPr lang="en-IN" sz="1400" kern="1200" dirty="0">
                  <a:hlinkClick r:id="rId3"/>
                </a:rPr>
                <a:t>https://hub.arcgis.com/datasets/lacounty::hospitals-and-medical-centers</a:t>
              </a:r>
              <a:endParaRPr lang="en-IN" sz="1400" kern="1200" dirty="0"/>
            </a:p>
          </p:txBody>
        </p:sp>
        <p:sp>
          <p:nvSpPr>
            <p:cNvPr id="10" name="Freeform: Shape 9">
              <a:extLst>
                <a:ext uri="{FF2B5EF4-FFF2-40B4-BE49-F238E27FC236}">
                  <a16:creationId xmlns:a16="http://schemas.microsoft.com/office/drawing/2014/main" id="{C547AF71-91BC-42AA-B34F-A04BB885E4DB}"/>
                </a:ext>
              </a:extLst>
            </p:cNvPr>
            <p:cNvSpPr/>
            <p:nvPr/>
          </p:nvSpPr>
          <p:spPr>
            <a:xfrm>
              <a:off x="1109703" y="2990898"/>
              <a:ext cx="3801054"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Data Sources</a:t>
              </a:r>
            </a:p>
          </p:txBody>
        </p:sp>
      </p:grpSp>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3</a:t>
            </a:fld>
            <a:endParaRPr lang="en-IN" dirty="0"/>
          </a:p>
        </p:txBody>
      </p:sp>
      <p:sp>
        <p:nvSpPr>
          <p:cNvPr id="22" name="Title 1">
            <a:extLst>
              <a:ext uri="{FF2B5EF4-FFF2-40B4-BE49-F238E27FC236}">
                <a16:creationId xmlns:a16="http://schemas.microsoft.com/office/drawing/2014/main" id="{6B41A8F9-728A-4AFE-BE5C-73C7E033BC58}"/>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Data (1/3)</a:t>
            </a:r>
          </a:p>
        </p:txBody>
      </p:sp>
    </p:spTree>
    <p:extLst>
      <p:ext uri="{BB962C8B-B14F-4D97-AF65-F5344CB8AC3E}">
        <p14:creationId xmlns:p14="http://schemas.microsoft.com/office/powerpoint/2010/main" val="226267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ED3AA-B432-4CDA-9FD9-832EE0BE8D9A}"/>
              </a:ext>
            </a:extLst>
          </p:cNvPr>
          <p:cNvSpPr>
            <a:spLocks noGrp="1"/>
          </p:cNvSpPr>
          <p:nvPr>
            <p:ph type="sldNum" sz="quarter" idx="12"/>
          </p:nvPr>
        </p:nvSpPr>
        <p:spPr>
          <a:xfrm>
            <a:off x="9448800" y="6445798"/>
            <a:ext cx="2743200" cy="365125"/>
          </a:xfrm>
        </p:spPr>
        <p:txBody>
          <a:bodyPr/>
          <a:lstStyle/>
          <a:p>
            <a:fld id="{0252BDE4-267E-408A-8E9B-97A99B817732}" type="slidenum">
              <a:rPr lang="en-IN" smtClean="0"/>
              <a:t>4</a:t>
            </a:fld>
            <a:endParaRPr lang="en-IN" dirty="0"/>
          </a:p>
        </p:txBody>
      </p:sp>
      <p:grpSp>
        <p:nvGrpSpPr>
          <p:cNvPr id="7" name="Group 6">
            <a:extLst>
              <a:ext uri="{FF2B5EF4-FFF2-40B4-BE49-F238E27FC236}">
                <a16:creationId xmlns:a16="http://schemas.microsoft.com/office/drawing/2014/main" id="{4DDEA402-F6BC-4B31-B5A7-042622241A51}"/>
              </a:ext>
            </a:extLst>
          </p:cNvPr>
          <p:cNvGrpSpPr/>
          <p:nvPr/>
        </p:nvGrpSpPr>
        <p:grpSpPr>
          <a:xfrm>
            <a:off x="838200" y="914400"/>
            <a:ext cx="4604658" cy="5896523"/>
            <a:chOff x="838200" y="1347790"/>
            <a:chExt cx="5430078" cy="3365565"/>
          </a:xfrm>
        </p:grpSpPr>
        <p:sp>
          <p:nvSpPr>
            <p:cNvPr id="8" name="Freeform: Shape 7">
              <a:extLst>
                <a:ext uri="{FF2B5EF4-FFF2-40B4-BE49-F238E27FC236}">
                  <a16:creationId xmlns:a16="http://schemas.microsoft.com/office/drawing/2014/main" id="{A3C7B3E8-FE72-4736-8BBC-CA23E45CC5C8}"/>
                </a:ext>
              </a:extLst>
            </p:cNvPr>
            <p:cNvSpPr/>
            <p:nvPr/>
          </p:nvSpPr>
          <p:spPr>
            <a:xfrm>
              <a:off x="838200" y="1572206"/>
              <a:ext cx="5430078" cy="3141149"/>
            </a:xfrm>
            <a:custGeom>
              <a:avLst/>
              <a:gdLst>
                <a:gd name="connsiteX0" fmla="*/ 0 w 5430078"/>
                <a:gd name="connsiteY0" fmla="*/ 0 h 990675"/>
                <a:gd name="connsiteX1" fmla="*/ 5430078 w 5430078"/>
                <a:gd name="connsiteY1" fmla="*/ 0 h 990675"/>
                <a:gd name="connsiteX2" fmla="*/ 5430078 w 5430078"/>
                <a:gd name="connsiteY2" fmla="*/ 990675 h 990675"/>
                <a:gd name="connsiteX3" fmla="*/ 0 w 5430078"/>
                <a:gd name="connsiteY3" fmla="*/ 990675 h 990675"/>
                <a:gd name="connsiteX4" fmla="*/ 0 w 5430078"/>
                <a:gd name="connsiteY4" fmla="*/ 0 h 9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990675">
                  <a:moveTo>
                    <a:pt x="0" y="0"/>
                  </a:moveTo>
                  <a:lnTo>
                    <a:pt x="5430078" y="0"/>
                  </a:lnTo>
                  <a:lnTo>
                    <a:pt x="5430078" y="990675"/>
                  </a:lnTo>
                  <a:lnTo>
                    <a:pt x="0" y="990675"/>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20904" numCol="1" spcCol="1270" anchor="t" anchorCtr="0">
              <a:noAutofit/>
            </a:bodyPr>
            <a:lstStyle/>
            <a:p>
              <a:pPr marL="0" lvl="1" defTabSz="755650">
                <a:lnSpc>
                  <a:spcPct val="90000"/>
                </a:lnSpc>
                <a:spcBef>
                  <a:spcPct val="0"/>
                </a:spcBef>
                <a:spcAft>
                  <a:spcPct val="15000"/>
                </a:spcAft>
              </a:pPr>
              <a:endParaRPr lang="en-IN" sz="200" b="1" dirty="0"/>
            </a:p>
            <a:p>
              <a:pPr marL="0" lvl="1" defTabSz="755650">
                <a:lnSpc>
                  <a:spcPct val="90000"/>
                </a:lnSpc>
                <a:spcBef>
                  <a:spcPct val="0"/>
                </a:spcBef>
                <a:spcAft>
                  <a:spcPct val="15000"/>
                </a:spcAft>
              </a:pPr>
              <a:r>
                <a:rPr lang="en-IN" sz="1600" b="1" dirty="0"/>
                <a:t>Traffic Collision History</a:t>
              </a:r>
            </a:p>
            <a:p>
              <a:pPr marL="171450" lvl="1" indent="-171450" defTabSz="755650">
                <a:lnSpc>
                  <a:spcPct val="90000"/>
                </a:lnSpc>
                <a:spcBef>
                  <a:spcPct val="0"/>
                </a:spcBef>
                <a:spcAft>
                  <a:spcPct val="15000"/>
                </a:spcAft>
                <a:buChar char="•"/>
              </a:pPr>
              <a:r>
                <a:rPr lang="en-IN" sz="1400" dirty="0"/>
                <a:t>Dropped: Most columns like accident date, victim details along with rows outside LA city limits</a:t>
              </a:r>
            </a:p>
            <a:p>
              <a:pPr marL="171450" lvl="1" indent="-171450" defTabSz="755650">
                <a:lnSpc>
                  <a:spcPct val="90000"/>
                </a:lnSpc>
                <a:spcBef>
                  <a:spcPct val="0"/>
                </a:spcBef>
                <a:spcAft>
                  <a:spcPct val="15000"/>
                </a:spcAft>
                <a:buChar char="•"/>
              </a:pPr>
              <a:r>
                <a:rPr lang="en-IN" sz="1400" dirty="0"/>
                <a:t>Latitude and Longitude are extracted to separate columns from a single column in the raw data</a:t>
              </a:r>
            </a:p>
            <a:p>
              <a:pPr marL="0" lvl="1" defTabSz="755650">
                <a:lnSpc>
                  <a:spcPct val="90000"/>
                </a:lnSpc>
                <a:spcBef>
                  <a:spcPct val="0"/>
                </a:spcBef>
                <a:spcAft>
                  <a:spcPct val="15000"/>
                </a:spcAft>
              </a:pPr>
              <a:endParaRPr lang="en-IN" sz="1600" dirty="0"/>
            </a:p>
            <a:p>
              <a:pPr marL="0" lvl="1" defTabSz="755650">
                <a:lnSpc>
                  <a:spcPct val="90000"/>
                </a:lnSpc>
                <a:spcBef>
                  <a:spcPct val="0"/>
                </a:spcBef>
                <a:spcAft>
                  <a:spcPct val="15000"/>
                </a:spcAft>
              </a:pPr>
              <a:r>
                <a:rPr lang="en-IN" sz="1600" dirty="0"/>
                <a:t> </a:t>
              </a:r>
              <a:r>
                <a:rPr lang="en-IN" sz="1600" b="1" dirty="0"/>
                <a:t>Hospital Locations</a:t>
              </a:r>
            </a:p>
            <a:p>
              <a:pPr marL="171450" lvl="1" indent="-171450" defTabSz="755650">
                <a:lnSpc>
                  <a:spcPct val="90000"/>
                </a:lnSpc>
                <a:spcBef>
                  <a:spcPct val="0"/>
                </a:spcBef>
                <a:spcAft>
                  <a:spcPct val="15000"/>
                </a:spcAft>
                <a:buChar char="•"/>
              </a:pPr>
              <a:r>
                <a:rPr lang="en-IN" sz="1400" dirty="0"/>
                <a:t>The city is divided into 8 search zones. Each search zone is a circle with radius 30 km. The centres of these search zones are set through trial and error using visual inspection of the map.</a:t>
              </a:r>
            </a:p>
            <a:p>
              <a:pPr marL="171450" lvl="1" indent="-171450" defTabSz="755650">
                <a:lnSpc>
                  <a:spcPct val="90000"/>
                </a:lnSpc>
                <a:spcBef>
                  <a:spcPct val="0"/>
                </a:spcBef>
                <a:spcAft>
                  <a:spcPct val="15000"/>
                </a:spcAft>
                <a:buChar char="•"/>
              </a:pPr>
              <a:r>
                <a:rPr lang="en-IN" sz="1400" dirty="0"/>
                <a:t>Foursquare API is used to browse for hospitals at each search zone. The API limits the results per zone to max 50.</a:t>
              </a:r>
            </a:p>
            <a:p>
              <a:pPr marL="171450" lvl="1" indent="-171450" defTabSz="755650">
                <a:lnSpc>
                  <a:spcPct val="90000"/>
                </a:lnSpc>
                <a:spcBef>
                  <a:spcPct val="0"/>
                </a:spcBef>
                <a:spcAft>
                  <a:spcPct val="15000"/>
                </a:spcAft>
                <a:buChar char="•"/>
              </a:pPr>
              <a:r>
                <a:rPr lang="en-IN" sz="1400" dirty="0"/>
                <a:t>The results from all the search zones are aggregated into a single hospital master table with removal of duplicates.</a:t>
              </a:r>
            </a:p>
            <a:p>
              <a:pPr marL="171450" lvl="1" indent="-171450" defTabSz="755650">
                <a:lnSpc>
                  <a:spcPct val="90000"/>
                </a:lnSpc>
                <a:spcBef>
                  <a:spcPct val="0"/>
                </a:spcBef>
                <a:spcAft>
                  <a:spcPct val="15000"/>
                </a:spcAft>
                <a:buChar char="•"/>
              </a:pPr>
              <a:r>
                <a:rPr lang="en-IN" sz="1400" dirty="0"/>
                <a:t>The public dataset lists hospitals from all cities in LA county. Hospitals missed out by API search are added to the master table using the public dataset, after limiting results to LA city.</a:t>
              </a:r>
            </a:p>
            <a:p>
              <a:pPr marL="0" lvl="1" defTabSz="755650">
                <a:lnSpc>
                  <a:spcPct val="90000"/>
                </a:lnSpc>
                <a:spcBef>
                  <a:spcPct val="0"/>
                </a:spcBef>
                <a:spcAft>
                  <a:spcPct val="15000"/>
                </a:spcAft>
              </a:pPr>
              <a:endParaRPr lang="en-IN" sz="1600" dirty="0"/>
            </a:p>
            <a:p>
              <a:pPr marL="171450" lvl="1" indent="-171450" defTabSz="755650">
                <a:lnSpc>
                  <a:spcPct val="90000"/>
                </a:lnSpc>
                <a:spcBef>
                  <a:spcPct val="0"/>
                </a:spcBef>
                <a:spcAft>
                  <a:spcPct val="15000"/>
                </a:spcAft>
                <a:buChar char="•"/>
              </a:pPr>
              <a:endParaRPr lang="en-IN" sz="1600" kern="1200" dirty="0"/>
            </a:p>
          </p:txBody>
        </p:sp>
        <p:sp>
          <p:nvSpPr>
            <p:cNvPr id="9" name="Freeform: Shape 8">
              <a:extLst>
                <a:ext uri="{FF2B5EF4-FFF2-40B4-BE49-F238E27FC236}">
                  <a16:creationId xmlns:a16="http://schemas.microsoft.com/office/drawing/2014/main" id="{F61127E4-50DD-4A91-8E4D-267F1CE83FF5}"/>
                </a:ext>
              </a:extLst>
            </p:cNvPr>
            <p:cNvSpPr/>
            <p:nvPr/>
          </p:nvSpPr>
          <p:spPr>
            <a:xfrm>
              <a:off x="1013900" y="1347790"/>
              <a:ext cx="3801054" cy="39177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Data </a:t>
              </a:r>
              <a:r>
                <a:rPr lang="en-IN" sz="1700" dirty="0"/>
                <a:t>Processing</a:t>
              </a:r>
              <a:r>
                <a:rPr lang="en-IN" sz="1700" kern="1200" dirty="0"/>
                <a:t> Methodology</a:t>
              </a:r>
            </a:p>
          </p:txBody>
        </p:sp>
      </p:grpSp>
      <p:sp>
        <p:nvSpPr>
          <p:cNvPr id="3" name="Rectangle 2">
            <a:extLst>
              <a:ext uri="{FF2B5EF4-FFF2-40B4-BE49-F238E27FC236}">
                <a16:creationId xmlns:a16="http://schemas.microsoft.com/office/drawing/2014/main" id="{AE6CBC17-CB6A-4339-AA2C-18B8044FD415}"/>
              </a:ext>
            </a:extLst>
          </p:cNvPr>
          <p:cNvSpPr/>
          <p:nvPr/>
        </p:nvSpPr>
        <p:spPr>
          <a:xfrm>
            <a:off x="10381343" y="1502231"/>
            <a:ext cx="972457" cy="696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Final</a:t>
            </a:r>
          </a:p>
        </p:txBody>
      </p:sp>
      <p:sp>
        <p:nvSpPr>
          <p:cNvPr id="4" name="Cylinder 3">
            <a:extLst>
              <a:ext uri="{FF2B5EF4-FFF2-40B4-BE49-F238E27FC236}">
                <a16:creationId xmlns:a16="http://schemas.microsoft.com/office/drawing/2014/main" id="{60866BE4-3D8A-45F7-B235-896ED72C8447}"/>
              </a:ext>
            </a:extLst>
          </p:cNvPr>
          <p:cNvSpPr/>
          <p:nvPr/>
        </p:nvSpPr>
        <p:spPr>
          <a:xfrm>
            <a:off x="5939973" y="1487718"/>
            <a:ext cx="765628" cy="764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Raw</a:t>
            </a:r>
          </a:p>
        </p:txBody>
      </p:sp>
      <p:cxnSp>
        <p:nvCxnSpPr>
          <p:cNvPr id="10" name="Straight Arrow Connector 9">
            <a:extLst>
              <a:ext uri="{FF2B5EF4-FFF2-40B4-BE49-F238E27FC236}">
                <a16:creationId xmlns:a16="http://schemas.microsoft.com/office/drawing/2014/main" id="{575B55DD-A05C-4057-8E67-12AA67C08CE4}"/>
              </a:ext>
            </a:extLst>
          </p:cNvPr>
          <p:cNvCxnSpPr>
            <a:cxnSpLocks/>
          </p:cNvCxnSpPr>
          <p:nvPr/>
        </p:nvCxnSpPr>
        <p:spPr>
          <a:xfrm>
            <a:off x="6865257" y="1741721"/>
            <a:ext cx="3381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A543538-CC0C-4BC1-B119-3756D4D93C36}"/>
              </a:ext>
            </a:extLst>
          </p:cNvPr>
          <p:cNvSpPr/>
          <p:nvPr/>
        </p:nvSpPr>
        <p:spPr>
          <a:xfrm>
            <a:off x="7487736" y="869924"/>
            <a:ext cx="2136867" cy="313932"/>
          </a:xfrm>
          <a:prstGeom prst="rect">
            <a:avLst/>
          </a:prstGeom>
          <a:ln>
            <a:solidFill>
              <a:schemeClr val="tx1"/>
            </a:solidFill>
          </a:ln>
        </p:spPr>
        <p:txBody>
          <a:bodyPr wrap="none">
            <a:spAutoFit/>
          </a:bodyPr>
          <a:lstStyle/>
          <a:p>
            <a:pPr marL="0" lvl="1" defTabSz="755650">
              <a:lnSpc>
                <a:spcPct val="90000"/>
              </a:lnSpc>
              <a:spcBef>
                <a:spcPct val="0"/>
              </a:spcBef>
              <a:spcAft>
                <a:spcPct val="15000"/>
              </a:spcAft>
            </a:pPr>
            <a:r>
              <a:rPr lang="en-IN" sz="1600" b="1" dirty="0"/>
              <a:t>Traffic Collision History</a:t>
            </a:r>
          </a:p>
        </p:txBody>
      </p:sp>
      <p:sp>
        <p:nvSpPr>
          <p:cNvPr id="13" name="TextBox 12">
            <a:extLst>
              <a:ext uri="{FF2B5EF4-FFF2-40B4-BE49-F238E27FC236}">
                <a16:creationId xmlns:a16="http://schemas.microsoft.com/office/drawing/2014/main" id="{A94F6690-0BC6-456C-B35F-95C7FA3B80D2}"/>
              </a:ext>
            </a:extLst>
          </p:cNvPr>
          <p:cNvSpPr txBox="1"/>
          <p:nvPr/>
        </p:nvSpPr>
        <p:spPr>
          <a:xfrm>
            <a:off x="6821715" y="1357090"/>
            <a:ext cx="3062513" cy="461665"/>
          </a:xfrm>
          <a:prstGeom prst="rect">
            <a:avLst/>
          </a:prstGeom>
          <a:noFill/>
        </p:spPr>
        <p:txBody>
          <a:bodyPr wrap="square" rtlCol="0">
            <a:spAutoFit/>
          </a:bodyPr>
          <a:lstStyle/>
          <a:p>
            <a:r>
              <a:rPr lang="en-IN" sz="1200" b="1" dirty="0"/>
              <a:t>Dropped columns</a:t>
            </a:r>
            <a:r>
              <a:rPr lang="en-IN" sz="1200" dirty="0"/>
              <a:t>: Dates, Victim Info, Crime  Code, MO Codes, Premise Code etc.  </a:t>
            </a:r>
          </a:p>
        </p:txBody>
      </p:sp>
      <p:sp>
        <p:nvSpPr>
          <p:cNvPr id="14" name="TextBox 13">
            <a:extLst>
              <a:ext uri="{FF2B5EF4-FFF2-40B4-BE49-F238E27FC236}">
                <a16:creationId xmlns:a16="http://schemas.microsoft.com/office/drawing/2014/main" id="{1A0BA5C4-D6C7-4368-A9E8-C173390AFB6C}"/>
              </a:ext>
            </a:extLst>
          </p:cNvPr>
          <p:cNvSpPr txBox="1"/>
          <p:nvPr/>
        </p:nvSpPr>
        <p:spPr>
          <a:xfrm>
            <a:off x="6843488" y="1799778"/>
            <a:ext cx="3062513" cy="276999"/>
          </a:xfrm>
          <a:prstGeom prst="rect">
            <a:avLst/>
          </a:prstGeom>
          <a:noFill/>
        </p:spPr>
        <p:txBody>
          <a:bodyPr wrap="square" rtlCol="0">
            <a:spAutoFit/>
          </a:bodyPr>
          <a:lstStyle/>
          <a:p>
            <a:r>
              <a:rPr lang="en-IN" sz="1200" b="1" dirty="0"/>
              <a:t>Dropped rows</a:t>
            </a:r>
            <a:r>
              <a:rPr lang="en-IN" sz="1200" dirty="0"/>
              <a:t>: Outliers outside city limits</a:t>
            </a:r>
          </a:p>
        </p:txBody>
      </p:sp>
      <p:sp>
        <p:nvSpPr>
          <p:cNvPr id="15" name="TextBox 14">
            <a:extLst>
              <a:ext uri="{FF2B5EF4-FFF2-40B4-BE49-F238E27FC236}">
                <a16:creationId xmlns:a16="http://schemas.microsoft.com/office/drawing/2014/main" id="{D3D16DDE-A36A-404D-83D3-D64D92348AB9}"/>
              </a:ext>
            </a:extLst>
          </p:cNvPr>
          <p:cNvSpPr txBox="1"/>
          <p:nvPr/>
        </p:nvSpPr>
        <p:spPr>
          <a:xfrm>
            <a:off x="6836233" y="2155376"/>
            <a:ext cx="3062513" cy="461665"/>
          </a:xfrm>
          <a:prstGeom prst="rect">
            <a:avLst/>
          </a:prstGeom>
          <a:noFill/>
        </p:spPr>
        <p:txBody>
          <a:bodyPr wrap="square" rtlCol="0">
            <a:spAutoFit/>
          </a:bodyPr>
          <a:lstStyle/>
          <a:p>
            <a:r>
              <a:rPr lang="en-IN" sz="1200" b="1" dirty="0"/>
              <a:t>Feature Extraction</a:t>
            </a:r>
            <a:r>
              <a:rPr lang="en-IN" sz="1200" dirty="0"/>
              <a:t>: Extract separate ‘Lat’ and ‘Long’ columns from single ‘Location’ column </a:t>
            </a:r>
          </a:p>
        </p:txBody>
      </p:sp>
      <p:sp>
        <p:nvSpPr>
          <p:cNvPr id="16" name="Oval 15">
            <a:extLst>
              <a:ext uri="{FF2B5EF4-FFF2-40B4-BE49-F238E27FC236}">
                <a16:creationId xmlns:a16="http://schemas.microsoft.com/office/drawing/2014/main" id="{B57605FA-5165-4ADB-9F86-2B4F45DA9622}"/>
              </a:ext>
            </a:extLst>
          </p:cNvPr>
          <p:cNvSpPr/>
          <p:nvPr/>
        </p:nvSpPr>
        <p:spPr>
          <a:xfrm>
            <a:off x="6096000" y="4484911"/>
            <a:ext cx="507999" cy="4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7" name="TextBox 16">
            <a:extLst>
              <a:ext uri="{FF2B5EF4-FFF2-40B4-BE49-F238E27FC236}">
                <a16:creationId xmlns:a16="http://schemas.microsoft.com/office/drawing/2014/main" id="{E10D6812-1285-40E1-BCFA-A5B06C8DCEDE}"/>
              </a:ext>
            </a:extLst>
          </p:cNvPr>
          <p:cNvSpPr txBox="1"/>
          <p:nvPr/>
        </p:nvSpPr>
        <p:spPr>
          <a:xfrm>
            <a:off x="6139541" y="4577765"/>
            <a:ext cx="653144" cy="307777"/>
          </a:xfrm>
          <a:prstGeom prst="rect">
            <a:avLst/>
          </a:prstGeom>
          <a:noFill/>
        </p:spPr>
        <p:txBody>
          <a:bodyPr wrap="square" rtlCol="0">
            <a:spAutoFit/>
          </a:bodyPr>
          <a:lstStyle/>
          <a:p>
            <a:r>
              <a:rPr lang="en-IN" sz="1400" b="1" dirty="0">
                <a:solidFill>
                  <a:schemeClr val="bg1"/>
                </a:solidFill>
              </a:rPr>
              <a:t>SZ1</a:t>
            </a:r>
          </a:p>
        </p:txBody>
      </p:sp>
      <p:sp>
        <p:nvSpPr>
          <p:cNvPr id="19" name="Oval 18">
            <a:extLst>
              <a:ext uri="{FF2B5EF4-FFF2-40B4-BE49-F238E27FC236}">
                <a16:creationId xmlns:a16="http://schemas.microsoft.com/office/drawing/2014/main" id="{EB6950AC-D0F6-4F32-8FDC-11F10D839586}"/>
              </a:ext>
            </a:extLst>
          </p:cNvPr>
          <p:cNvSpPr/>
          <p:nvPr/>
        </p:nvSpPr>
        <p:spPr>
          <a:xfrm>
            <a:off x="6088744" y="5769425"/>
            <a:ext cx="507999" cy="4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20" name="TextBox 19">
            <a:extLst>
              <a:ext uri="{FF2B5EF4-FFF2-40B4-BE49-F238E27FC236}">
                <a16:creationId xmlns:a16="http://schemas.microsoft.com/office/drawing/2014/main" id="{5C0CEF9E-F81A-4F26-A9DB-F6A3C9AD82DA}"/>
              </a:ext>
            </a:extLst>
          </p:cNvPr>
          <p:cNvSpPr txBox="1"/>
          <p:nvPr/>
        </p:nvSpPr>
        <p:spPr>
          <a:xfrm>
            <a:off x="6117771" y="5862279"/>
            <a:ext cx="653144" cy="307777"/>
          </a:xfrm>
          <a:prstGeom prst="rect">
            <a:avLst/>
          </a:prstGeom>
          <a:noFill/>
        </p:spPr>
        <p:txBody>
          <a:bodyPr wrap="square" rtlCol="0">
            <a:spAutoFit/>
          </a:bodyPr>
          <a:lstStyle/>
          <a:p>
            <a:r>
              <a:rPr lang="en-IN" sz="1400" b="1" dirty="0">
                <a:solidFill>
                  <a:schemeClr val="bg1"/>
                </a:solidFill>
              </a:rPr>
              <a:t>SZ8</a:t>
            </a:r>
          </a:p>
        </p:txBody>
      </p:sp>
      <p:cxnSp>
        <p:nvCxnSpPr>
          <p:cNvPr id="22" name="Straight Connector 21">
            <a:extLst>
              <a:ext uri="{FF2B5EF4-FFF2-40B4-BE49-F238E27FC236}">
                <a16:creationId xmlns:a16="http://schemas.microsoft.com/office/drawing/2014/main" id="{F7E88DAB-79BB-445A-85C4-4EC263C88C0B}"/>
              </a:ext>
            </a:extLst>
          </p:cNvPr>
          <p:cNvCxnSpPr/>
          <p:nvPr/>
        </p:nvCxnSpPr>
        <p:spPr>
          <a:xfrm>
            <a:off x="6357257" y="5065485"/>
            <a:ext cx="0" cy="61685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B6ED7261-2B2F-478E-9D0A-FE0B47CB0381}"/>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Data (2/3)</a:t>
            </a:r>
          </a:p>
        </p:txBody>
      </p:sp>
      <p:sp>
        <p:nvSpPr>
          <p:cNvPr id="26" name="Rectangle 25">
            <a:extLst>
              <a:ext uri="{FF2B5EF4-FFF2-40B4-BE49-F238E27FC236}">
                <a16:creationId xmlns:a16="http://schemas.microsoft.com/office/drawing/2014/main" id="{868EE2F6-9301-4459-A9B8-D389876C7E52}"/>
              </a:ext>
            </a:extLst>
          </p:cNvPr>
          <p:cNvSpPr/>
          <p:nvPr/>
        </p:nvSpPr>
        <p:spPr>
          <a:xfrm>
            <a:off x="8069942" y="4885542"/>
            <a:ext cx="972457" cy="696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Master Table</a:t>
            </a:r>
          </a:p>
        </p:txBody>
      </p:sp>
      <p:cxnSp>
        <p:nvCxnSpPr>
          <p:cNvPr id="27" name="Straight Arrow Connector 26">
            <a:extLst>
              <a:ext uri="{FF2B5EF4-FFF2-40B4-BE49-F238E27FC236}">
                <a16:creationId xmlns:a16="http://schemas.microsoft.com/office/drawing/2014/main" id="{723B6AD3-3CF2-4949-8359-D807CC149211}"/>
              </a:ext>
            </a:extLst>
          </p:cNvPr>
          <p:cNvCxnSpPr>
            <a:cxnSpLocks/>
            <a:endCxn id="26" idx="1"/>
          </p:cNvCxnSpPr>
          <p:nvPr/>
        </p:nvCxnSpPr>
        <p:spPr>
          <a:xfrm>
            <a:off x="6544309" y="4731653"/>
            <a:ext cx="1525633" cy="502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00DD63E-B107-4474-B90C-AE13C72433C3}"/>
              </a:ext>
            </a:extLst>
          </p:cNvPr>
          <p:cNvCxnSpPr>
            <a:cxnSpLocks/>
          </p:cNvCxnSpPr>
          <p:nvPr/>
        </p:nvCxnSpPr>
        <p:spPr>
          <a:xfrm>
            <a:off x="6865257" y="2097314"/>
            <a:ext cx="3381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0B3E6EA-7135-47BC-87AB-E6EBF5EFBF18}"/>
              </a:ext>
            </a:extLst>
          </p:cNvPr>
          <p:cNvCxnSpPr>
            <a:cxnSpLocks/>
          </p:cNvCxnSpPr>
          <p:nvPr/>
        </p:nvCxnSpPr>
        <p:spPr>
          <a:xfrm flipV="1">
            <a:off x="6603999" y="5373913"/>
            <a:ext cx="1465943" cy="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B0B8097-54A4-4136-86A3-2784F5857AFF}"/>
              </a:ext>
            </a:extLst>
          </p:cNvPr>
          <p:cNvSpPr txBox="1"/>
          <p:nvPr/>
        </p:nvSpPr>
        <p:spPr>
          <a:xfrm>
            <a:off x="5722262" y="4223654"/>
            <a:ext cx="1226818" cy="307777"/>
          </a:xfrm>
          <a:prstGeom prst="rect">
            <a:avLst/>
          </a:prstGeom>
          <a:noFill/>
        </p:spPr>
        <p:txBody>
          <a:bodyPr wrap="square" rtlCol="0">
            <a:spAutoFit/>
          </a:bodyPr>
          <a:lstStyle/>
          <a:p>
            <a:r>
              <a:rPr lang="en-IN" sz="1400" b="1" dirty="0"/>
              <a:t>Search Zones</a:t>
            </a:r>
          </a:p>
        </p:txBody>
      </p:sp>
      <p:cxnSp>
        <p:nvCxnSpPr>
          <p:cNvPr id="34" name="Straight Arrow Connector 33">
            <a:extLst>
              <a:ext uri="{FF2B5EF4-FFF2-40B4-BE49-F238E27FC236}">
                <a16:creationId xmlns:a16="http://schemas.microsoft.com/office/drawing/2014/main" id="{E3B767B7-CFF1-4B97-A6B4-E94B295216BD}"/>
              </a:ext>
            </a:extLst>
          </p:cNvPr>
          <p:cNvCxnSpPr>
            <a:cxnSpLocks/>
          </p:cNvCxnSpPr>
          <p:nvPr/>
        </p:nvCxnSpPr>
        <p:spPr>
          <a:xfrm flipH="1">
            <a:off x="9060546" y="5572672"/>
            <a:ext cx="1654626" cy="83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AD04B4C-54EB-4F0E-86E6-B32E5851C0AE}"/>
              </a:ext>
            </a:extLst>
          </p:cNvPr>
          <p:cNvSpPr txBox="1"/>
          <p:nvPr/>
        </p:nvSpPr>
        <p:spPr>
          <a:xfrm>
            <a:off x="8483600" y="5617155"/>
            <a:ext cx="3062513" cy="276999"/>
          </a:xfrm>
          <a:prstGeom prst="rect">
            <a:avLst/>
          </a:prstGeom>
          <a:noFill/>
        </p:spPr>
        <p:txBody>
          <a:bodyPr wrap="square" rtlCol="0">
            <a:spAutoFit/>
          </a:bodyPr>
          <a:lstStyle/>
          <a:p>
            <a:r>
              <a:rPr lang="en-IN" sz="1200" b="1" dirty="0"/>
              <a:t>Drop Duplicates</a:t>
            </a:r>
          </a:p>
        </p:txBody>
      </p:sp>
      <p:cxnSp>
        <p:nvCxnSpPr>
          <p:cNvPr id="44" name="Straight Arrow Connector 43">
            <a:extLst>
              <a:ext uri="{FF2B5EF4-FFF2-40B4-BE49-F238E27FC236}">
                <a16:creationId xmlns:a16="http://schemas.microsoft.com/office/drawing/2014/main" id="{1D6FF490-1E43-4AB9-BB81-EE3D07A36D99}"/>
              </a:ext>
            </a:extLst>
          </p:cNvPr>
          <p:cNvCxnSpPr>
            <a:stCxn id="26" idx="2"/>
          </p:cNvCxnSpPr>
          <p:nvPr/>
        </p:nvCxnSpPr>
        <p:spPr>
          <a:xfrm flipH="1">
            <a:off x="8556170" y="5582223"/>
            <a:ext cx="1" cy="433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B983DA1-6EFB-409D-853A-4F544B92C773}"/>
              </a:ext>
            </a:extLst>
          </p:cNvPr>
          <p:cNvSpPr/>
          <p:nvPr/>
        </p:nvSpPr>
        <p:spPr>
          <a:xfrm>
            <a:off x="8088088" y="6054911"/>
            <a:ext cx="972457" cy="696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Final</a:t>
            </a:r>
          </a:p>
        </p:txBody>
      </p:sp>
      <p:sp>
        <p:nvSpPr>
          <p:cNvPr id="47" name="Rectangle 46">
            <a:extLst>
              <a:ext uri="{FF2B5EF4-FFF2-40B4-BE49-F238E27FC236}">
                <a16:creationId xmlns:a16="http://schemas.microsoft.com/office/drawing/2014/main" id="{7B69D1E5-4303-44DA-A224-755706C1F5B2}"/>
              </a:ext>
            </a:extLst>
          </p:cNvPr>
          <p:cNvSpPr/>
          <p:nvPr/>
        </p:nvSpPr>
        <p:spPr>
          <a:xfrm>
            <a:off x="7687341" y="3988282"/>
            <a:ext cx="1737655" cy="313932"/>
          </a:xfrm>
          <a:prstGeom prst="rect">
            <a:avLst/>
          </a:prstGeom>
          <a:ln>
            <a:solidFill>
              <a:schemeClr val="tx1"/>
            </a:solidFill>
          </a:ln>
        </p:spPr>
        <p:txBody>
          <a:bodyPr wrap="none">
            <a:spAutoFit/>
          </a:bodyPr>
          <a:lstStyle/>
          <a:p>
            <a:pPr marL="0" lvl="1" defTabSz="755650">
              <a:lnSpc>
                <a:spcPct val="90000"/>
              </a:lnSpc>
              <a:spcBef>
                <a:spcPct val="0"/>
              </a:spcBef>
              <a:spcAft>
                <a:spcPct val="15000"/>
              </a:spcAft>
            </a:pPr>
            <a:r>
              <a:rPr lang="en-IN" sz="1600" b="1" dirty="0"/>
              <a:t>Hospital Locations</a:t>
            </a:r>
          </a:p>
        </p:txBody>
      </p:sp>
      <p:sp>
        <p:nvSpPr>
          <p:cNvPr id="48" name="TextBox 47">
            <a:extLst>
              <a:ext uri="{FF2B5EF4-FFF2-40B4-BE49-F238E27FC236}">
                <a16:creationId xmlns:a16="http://schemas.microsoft.com/office/drawing/2014/main" id="{AD0F5D21-56C9-4EF0-ABCE-0BF135E405C0}"/>
              </a:ext>
            </a:extLst>
          </p:cNvPr>
          <p:cNvSpPr txBox="1"/>
          <p:nvPr/>
        </p:nvSpPr>
        <p:spPr>
          <a:xfrm>
            <a:off x="6379029" y="5036718"/>
            <a:ext cx="3062513" cy="646331"/>
          </a:xfrm>
          <a:prstGeom prst="rect">
            <a:avLst/>
          </a:prstGeom>
          <a:noFill/>
        </p:spPr>
        <p:txBody>
          <a:bodyPr wrap="square" rtlCol="0">
            <a:spAutoFit/>
          </a:bodyPr>
          <a:lstStyle/>
          <a:p>
            <a:r>
              <a:rPr lang="en-IN" sz="1200" b="1" dirty="0"/>
              <a:t>Foursquare API</a:t>
            </a:r>
          </a:p>
          <a:p>
            <a:r>
              <a:rPr lang="en-IN" sz="1200" dirty="0"/>
              <a:t>Extract Name, Category</a:t>
            </a:r>
          </a:p>
          <a:p>
            <a:r>
              <a:rPr lang="en-IN" sz="1200" dirty="0"/>
              <a:t>Lat and Long</a:t>
            </a:r>
          </a:p>
        </p:txBody>
      </p:sp>
      <p:sp>
        <p:nvSpPr>
          <p:cNvPr id="49" name="Cylinder 48">
            <a:extLst>
              <a:ext uri="{FF2B5EF4-FFF2-40B4-BE49-F238E27FC236}">
                <a16:creationId xmlns:a16="http://schemas.microsoft.com/office/drawing/2014/main" id="{E48609F0-E491-4BB6-B217-012DDD1D2BA7}"/>
              </a:ext>
            </a:extLst>
          </p:cNvPr>
          <p:cNvSpPr/>
          <p:nvPr/>
        </p:nvSpPr>
        <p:spPr>
          <a:xfrm>
            <a:off x="10749641" y="4807697"/>
            <a:ext cx="765628" cy="764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Raw</a:t>
            </a:r>
          </a:p>
        </p:txBody>
      </p:sp>
      <p:sp>
        <p:nvSpPr>
          <p:cNvPr id="50" name="TextBox 49">
            <a:extLst>
              <a:ext uri="{FF2B5EF4-FFF2-40B4-BE49-F238E27FC236}">
                <a16:creationId xmlns:a16="http://schemas.microsoft.com/office/drawing/2014/main" id="{A94DD710-17A1-458D-B63C-31885F554155}"/>
              </a:ext>
            </a:extLst>
          </p:cNvPr>
          <p:cNvSpPr txBox="1"/>
          <p:nvPr/>
        </p:nvSpPr>
        <p:spPr>
          <a:xfrm>
            <a:off x="5976261" y="2256974"/>
            <a:ext cx="1226818" cy="523220"/>
          </a:xfrm>
          <a:prstGeom prst="rect">
            <a:avLst/>
          </a:prstGeom>
          <a:noFill/>
        </p:spPr>
        <p:txBody>
          <a:bodyPr wrap="square" rtlCol="0">
            <a:spAutoFit/>
          </a:bodyPr>
          <a:lstStyle/>
          <a:p>
            <a:r>
              <a:rPr lang="en-IN" sz="1400" b="1" dirty="0"/>
              <a:t>Public Dataset</a:t>
            </a:r>
          </a:p>
        </p:txBody>
      </p:sp>
      <p:sp>
        <p:nvSpPr>
          <p:cNvPr id="51" name="TextBox 50">
            <a:extLst>
              <a:ext uri="{FF2B5EF4-FFF2-40B4-BE49-F238E27FC236}">
                <a16:creationId xmlns:a16="http://schemas.microsoft.com/office/drawing/2014/main" id="{FD625BFE-842B-4E85-A918-2529E55A83D5}"/>
              </a:ext>
            </a:extLst>
          </p:cNvPr>
          <p:cNvSpPr txBox="1"/>
          <p:nvPr/>
        </p:nvSpPr>
        <p:spPr>
          <a:xfrm>
            <a:off x="10806251" y="5716548"/>
            <a:ext cx="1226818" cy="738664"/>
          </a:xfrm>
          <a:prstGeom prst="rect">
            <a:avLst/>
          </a:prstGeom>
          <a:noFill/>
        </p:spPr>
        <p:txBody>
          <a:bodyPr wrap="square" rtlCol="0">
            <a:spAutoFit/>
          </a:bodyPr>
          <a:lstStyle/>
          <a:p>
            <a:r>
              <a:rPr lang="en-IN" sz="1400" b="1" dirty="0"/>
              <a:t>Public Dataset</a:t>
            </a:r>
          </a:p>
          <a:p>
            <a:r>
              <a:rPr lang="en-IN" sz="1400" b="1" dirty="0"/>
              <a:t>(LA County)</a:t>
            </a:r>
          </a:p>
        </p:txBody>
      </p:sp>
      <p:sp>
        <p:nvSpPr>
          <p:cNvPr id="52" name="TextBox 51">
            <a:extLst>
              <a:ext uri="{FF2B5EF4-FFF2-40B4-BE49-F238E27FC236}">
                <a16:creationId xmlns:a16="http://schemas.microsoft.com/office/drawing/2014/main" id="{0A10C16C-C237-48C3-AB6E-49F5CAB9A16D}"/>
              </a:ext>
            </a:extLst>
          </p:cNvPr>
          <p:cNvSpPr txBox="1"/>
          <p:nvPr/>
        </p:nvSpPr>
        <p:spPr>
          <a:xfrm>
            <a:off x="10749641" y="4346032"/>
            <a:ext cx="983344" cy="461665"/>
          </a:xfrm>
          <a:prstGeom prst="rect">
            <a:avLst/>
          </a:prstGeom>
          <a:noFill/>
        </p:spPr>
        <p:txBody>
          <a:bodyPr wrap="square" rtlCol="0">
            <a:spAutoFit/>
          </a:bodyPr>
          <a:lstStyle/>
          <a:p>
            <a:r>
              <a:rPr lang="en-IN" sz="1200" b="1" dirty="0"/>
              <a:t>Filter rows</a:t>
            </a:r>
            <a:r>
              <a:rPr lang="en-IN" sz="1200" dirty="0"/>
              <a:t>: LA City</a:t>
            </a:r>
          </a:p>
        </p:txBody>
      </p:sp>
      <p:sp>
        <p:nvSpPr>
          <p:cNvPr id="53" name="TextBox 52">
            <a:extLst>
              <a:ext uri="{FF2B5EF4-FFF2-40B4-BE49-F238E27FC236}">
                <a16:creationId xmlns:a16="http://schemas.microsoft.com/office/drawing/2014/main" id="{CF8AAC73-2438-4BEE-B7DB-2589A655A114}"/>
              </a:ext>
            </a:extLst>
          </p:cNvPr>
          <p:cNvSpPr txBox="1"/>
          <p:nvPr/>
        </p:nvSpPr>
        <p:spPr>
          <a:xfrm rot="19947527">
            <a:off x="9188036" y="5716706"/>
            <a:ext cx="1581153" cy="461665"/>
          </a:xfrm>
          <a:prstGeom prst="rect">
            <a:avLst/>
          </a:prstGeom>
          <a:noFill/>
        </p:spPr>
        <p:txBody>
          <a:bodyPr wrap="square" rtlCol="0">
            <a:spAutoFit/>
          </a:bodyPr>
          <a:lstStyle/>
          <a:p>
            <a:r>
              <a:rPr lang="en-IN" sz="1200" dirty="0"/>
              <a:t>Add hospitals missed by API search</a:t>
            </a:r>
          </a:p>
        </p:txBody>
      </p:sp>
      <p:graphicFrame>
        <p:nvGraphicFramePr>
          <p:cNvPr id="2" name="Table 5">
            <a:extLst>
              <a:ext uri="{FF2B5EF4-FFF2-40B4-BE49-F238E27FC236}">
                <a16:creationId xmlns:a16="http://schemas.microsoft.com/office/drawing/2014/main" id="{8D0C1812-1689-4A0C-BE9F-0B68002485CE}"/>
              </a:ext>
            </a:extLst>
          </p:cNvPr>
          <p:cNvGraphicFramePr>
            <a:graphicFrameLocks noGrp="1"/>
          </p:cNvGraphicFramePr>
          <p:nvPr>
            <p:extLst>
              <p:ext uri="{D42A27DB-BD31-4B8C-83A1-F6EECF244321}">
                <p14:modId xmlns:p14="http://schemas.microsoft.com/office/powerpoint/2010/main" val="4264119704"/>
              </p:ext>
            </p:extLst>
          </p:nvPr>
        </p:nvGraphicFramePr>
        <p:xfrm>
          <a:off x="6865257" y="2613173"/>
          <a:ext cx="1222831" cy="682779"/>
        </p:xfrm>
        <a:graphic>
          <a:graphicData uri="http://schemas.openxmlformats.org/drawingml/2006/table">
            <a:tbl>
              <a:tblPr firstRow="1" bandRow="1">
                <a:tableStyleId>{5C22544A-7EE6-4342-B048-85BDC9FD1C3A}</a:tableStyleId>
              </a:tblPr>
              <a:tblGrid>
                <a:gridCol w="1222831">
                  <a:extLst>
                    <a:ext uri="{9D8B030D-6E8A-4147-A177-3AD203B41FA5}">
                      <a16:colId xmlns:a16="http://schemas.microsoft.com/office/drawing/2014/main" val="2675021779"/>
                    </a:ext>
                  </a:extLst>
                </a:gridCol>
              </a:tblGrid>
              <a:tr h="93173">
                <a:tc>
                  <a:txBody>
                    <a:bodyPr/>
                    <a:lstStyle/>
                    <a:p>
                      <a:pPr algn="ctr" fontAlgn="b"/>
                      <a:r>
                        <a:rPr lang="en-IN" sz="1200" b="1" i="0" u="none" strike="noStrike" dirty="0">
                          <a:solidFill>
                            <a:schemeClr val="bg1"/>
                          </a:solidFill>
                          <a:effectLst/>
                          <a:latin typeface="Calibri" panose="020F0502020204030204" pitchFamily="34" charset="0"/>
                        </a:rPr>
                        <a:t>Location</a:t>
                      </a:r>
                    </a:p>
                  </a:txBody>
                  <a:tcPr marL="9525" marR="9525" marT="9525" marB="0" anchor="ctr"/>
                </a:tc>
                <a:extLst>
                  <a:ext uri="{0D108BD9-81ED-4DB2-BD59-A6C34878D82A}">
                    <a16:rowId xmlns:a16="http://schemas.microsoft.com/office/drawing/2014/main" val="384325123"/>
                  </a:ext>
                </a:extLst>
              </a:tr>
              <a:tr h="245187">
                <a:tc>
                  <a:txBody>
                    <a:bodyPr/>
                    <a:lstStyle/>
                    <a:p>
                      <a:pPr algn="l" fontAlgn="b"/>
                      <a:r>
                        <a:rPr lang="en-IN" sz="1100" b="0" i="0" u="none" strike="noStrike" dirty="0">
                          <a:solidFill>
                            <a:srgbClr val="000000"/>
                          </a:solidFill>
                          <a:effectLst/>
                          <a:latin typeface="Calibri" panose="020F0502020204030204" pitchFamily="34" charset="0"/>
                        </a:rPr>
                        <a:t>(34.0508, -118.2731)</a:t>
                      </a:r>
                    </a:p>
                  </a:txBody>
                  <a:tcPr marL="9525" marR="9525" marT="9525" marB="0" anchor="ctr"/>
                </a:tc>
                <a:extLst>
                  <a:ext uri="{0D108BD9-81ED-4DB2-BD59-A6C34878D82A}">
                    <a16:rowId xmlns:a16="http://schemas.microsoft.com/office/drawing/2014/main" val="2792376861"/>
                  </a:ext>
                </a:extLst>
              </a:tr>
              <a:tr h="245187">
                <a:tc>
                  <a:txBody>
                    <a:bodyPr/>
                    <a:lstStyle/>
                    <a:p>
                      <a:pPr algn="l" fontAlgn="b"/>
                      <a:r>
                        <a:rPr lang="en-IN" sz="1100" b="0" i="0" u="none" strike="noStrike" dirty="0">
                          <a:solidFill>
                            <a:srgbClr val="000000"/>
                          </a:solidFill>
                          <a:effectLst/>
                          <a:latin typeface="Calibri" panose="020F0502020204030204" pitchFamily="34" charset="0"/>
                        </a:rPr>
                        <a:t>(33.8542, -118.2905)</a:t>
                      </a:r>
                    </a:p>
                  </a:txBody>
                  <a:tcPr marL="9525" marR="9525" marT="9525" marB="0" anchor="ctr"/>
                </a:tc>
                <a:extLst>
                  <a:ext uri="{0D108BD9-81ED-4DB2-BD59-A6C34878D82A}">
                    <a16:rowId xmlns:a16="http://schemas.microsoft.com/office/drawing/2014/main" val="3927170515"/>
                  </a:ext>
                </a:extLst>
              </a:tr>
            </a:tbl>
          </a:graphicData>
        </a:graphic>
      </p:graphicFrame>
      <p:graphicFrame>
        <p:nvGraphicFramePr>
          <p:cNvPr id="37" name="Table 5">
            <a:extLst>
              <a:ext uri="{FF2B5EF4-FFF2-40B4-BE49-F238E27FC236}">
                <a16:creationId xmlns:a16="http://schemas.microsoft.com/office/drawing/2014/main" id="{6AACB574-A602-444E-A8D4-FA0231D71D26}"/>
              </a:ext>
            </a:extLst>
          </p:cNvPr>
          <p:cNvGraphicFramePr>
            <a:graphicFrameLocks noGrp="1"/>
          </p:cNvGraphicFramePr>
          <p:nvPr>
            <p:extLst>
              <p:ext uri="{D42A27DB-BD31-4B8C-83A1-F6EECF244321}">
                <p14:modId xmlns:p14="http://schemas.microsoft.com/office/powerpoint/2010/main" val="980763629"/>
              </p:ext>
            </p:extLst>
          </p:nvPr>
        </p:nvGraphicFramePr>
        <p:xfrm>
          <a:off x="9122225" y="2591404"/>
          <a:ext cx="1415146" cy="682779"/>
        </p:xfrm>
        <a:graphic>
          <a:graphicData uri="http://schemas.openxmlformats.org/drawingml/2006/table">
            <a:tbl>
              <a:tblPr firstRow="1" bandRow="1">
                <a:tableStyleId>{5C22544A-7EE6-4342-B048-85BDC9FD1C3A}</a:tableStyleId>
              </a:tblPr>
              <a:tblGrid>
                <a:gridCol w="707573">
                  <a:extLst>
                    <a:ext uri="{9D8B030D-6E8A-4147-A177-3AD203B41FA5}">
                      <a16:colId xmlns:a16="http://schemas.microsoft.com/office/drawing/2014/main" val="2675021779"/>
                    </a:ext>
                  </a:extLst>
                </a:gridCol>
                <a:gridCol w="707573">
                  <a:extLst>
                    <a:ext uri="{9D8B030D-6E8A-4147-A177-3AD203B41FA5}">
                      <a16:colId xmlns:a16="http://schemas.microsoft.com/office/drawing/2014/main" val="2541307457"/>
                    </a:ext>
                  </a:extLst>
                </a:gridCol>
              </a:tblGrid>
              <a:tr h="93173">
                <a:tc>
                  <a:txBody>
                    <a:bodyPr/>
                    <a:lstStyle/>
                    <a:p>
                      <a:pPr algn="ctr" fontAlgn="b"/>
                      <a:r>
                        <a:rPr lang="en-IN" sz="1200" b="1" i="0" u="none" strike="noStrike" dirty="0">
                          <a:solidFill>
                            <a:schemeClr val="bg1"/>
                          </a:solidFill>
                          <a:effectLst/>
                          <a:latin typeface="Calibri" panose="020F0502020204030204" pitchFamily="34" charset="0"/>
                        </a:rPr>
                        <a:t>Latitude</a:t>
                      </a:r>
                    </a:p>
                  </a:txBody>
                  <a:tcPr marL="9525" marR="9525" marT="9525" marB="0" anchor="ctr"/>
                </a:tc>
                <a:tc>
                  <a:txBody>
                    <a:bodyPr/>
                    <a:lstStyle/>
                    <a:p>
                      <a:pPr algn="ctr" fontAlgn="b"/>
                      <a:r>
                        <a:rPr lang="en-IN" sz="1200" b="1" i="0" u="none" strike="noStrike" dirty="0">
                          <a:solidFill>
                            <a:schemeClr val="bg1"/>
                          </a:solidFill>
                          <a:effectLst/>
                          <a:latin typeface="Calibri" panose="020F0502020204030204" pitchFamily="34" charset="0"/>
                        </a:rPr>
                        <a:t>Longitude</a:t>
                      </a:r>
                    </a:p>
                  </a:txBody>
                  <a:tcPr marL="9525" marR="9525" marT="9525" marB="0" anchor="ctr"/>
                </a:tc>
                <a:extLst>
                  <a:ext uri="{0D108BD9-81ED-4DB2-BD59-A6C34878D82A}">
                    <a16:rowId xmlns:a16="http://schemas.microsoft.com/office/drawing/2014/main" val="384325123"/>
                  </a:ext>
                </a:extLst>
              </a:tr>
              <a:tr h="245187">
                <a:tc>
                  <a:txBody>
                    <a:bodyPr/>
                    <a:lstStyle/>
                    <a:p>
                      <a:pPr algn="ctr" fontAlgn="b"/>
                      <a:r>
                        <a:rPr lang="en-IN" sz="1100" b="0" i="0" u="none" strike="noStrike" dirty="0">
                          <a:solidFill>
                            <a:srgbClr val="000000"/>
                          </a:solidFill>
                          <a:effectLst/>
                          <a:latin typeface="Calibri" panose="020F0502020204030204" pitchFamily="34" charset="0"/>
                        </a:rPr>
                        <a:t>34.0508</a:t>
                      </a:r>
                    </a:p>
                  </a:txBody>
                  <a:tcPr marL="9525" marR="9525" marT="9525" marB="0" anchor="ctr"/>
                </a:tc>
                <a:tc>
                  <a:txBody>
                    <a:bodyPr/>
                    <a:lstStyle/>
                    <a:p>
                      <a:pPr algn="ctr" fontAlgn="b"/>
                      <a:r>
                        <a:rPr lang="en-IN" sz="1100" b="0" i="0" u="none" strike="noStrike" dirty="0">
                          <a:solidFill>
                            <a:srgbClr val="000000"/>
                          </a:solidFill>
                          <a:effectLst/>
                          <a:latin typeface="Calibri" panose="020F0502020204030204" pitchFamily="34" charset="0"/>
                        </a:rPr>
                        <a:t>-118.2731</a:t>
                      </a:r>
                    </a:p>
                  </a:txBody>
                  <a:tcPr marL="9525" marR="9525" marT="9525" marB="0" anchor="ctr"/>
                </a:tc>
                <a:extLst>
                  <a:ext uri="{0D108BD9-81ED-4DB2-BD59-A6C34878D82A}">
                    <a16:rowId xmlns:a16="http://schemas.microsoft.com/office/drawing/2014/main" val="2792376861"/>
                  </a:ext>
                </a:extLst>
              </a:tr>
              <a:tr h="245187">
                <a:tc>
                  <a:txBody>
                    <a:bodyPr/>
                    <a:lstStyle/>
                    <a:p>
                      <a:pPr algn="ctr" fontAlgn="b"/>
                      <a:r>
                        <a:rPr lang="en-IN" sz="1100" b="0" i="0" u="none" strike="noStrike" dirty="0">
                          <a:solidFill>
                            <a:srgbClr val="000000"/>
                          </a:solidFill>
                          <a:effectLst/>
                          <a:latin typeface="Calibri" panose="020F0502020204030204" pitchFamily="34" charset="0"/>
                        </a:rPr>
                        <a:t>33.8542</a:t>
                      </a:r>
                    </a:p>
                  </a:txBody>
                  <a:tcPr marL="9525" marR="9525" marT="9525" marB="0" anchor="ctr"/>
                </a:tc>
                <a:tc>
                  <a:txBody>
                    <a:bodyPr/>
                    <a:lstStyle/>
                    <a:p>
                      <a:pPr algn="ctr" fontAlgn="b"/>
                      <a:r>
                        <a:rPr lang="en-IN" sz="1100" b="0" i="0" u="none" strike="noStrike" dirty="0">
                          <a:solidFill>
                            <a:srgbClr val="000000"/>
                          </a:solidFill>
                          <a:effectLst/>
                          <a:latin typeface="Calibri" panose="020F0502020204030204" pitchFamily="34" charset="0"/>
                        </a:rPr>
                        <a:t>-118.2905</a:t>
                      </a:r>
                    </a:p>
                  </a:txBody>
                  <a:tcPr marL="9525" marR="9525" marT="9525" marB="0" anchor="ctr"/>
                </a:tc>
                <a:extLst>
                  <a:ext uri="{0D108BD9-81ED-4DB2-BD59-A6C34878D82A}">
                    <a16:rowId xmlns:a16="http://schemas.microsoft.com/office/drawing/2014/main" val="3927170515"/>
                  </a:ext>
                </a:extLst>
              </a:tr>
            </a:tbl>
          </a:graphicData>
        </a:graphic>
      </p:graphicFrame>
      <p:cxnSp>
        <p:nvCxnSpPr>
          <p:cNvPr id="38" name="Straight Arrow Connector 37">
            <a:extLst>
              <a:ext uri="{FF2B5EF4-FFF2-40B4-BE49-F238E27FC236}">
                <a16:creationId xmlns:a16="http://schemas.microsoft.com/office/drawing/2014/main" id="{9F75E669-E1A9-439D-B556-E7D9A36588FB}"/>
              </a:ext>
            </a:extLst>
          </p:cNvPr>
          <p:cNvCxnSpPr>
            <a:cxnSpLocks/>
          </p:cNvCxnSpPr>
          <p:nvPr/>
        </p:nvCxnSpPr>
        <p:spPr>
          <a:xfrm>
            <a:off x="8069942" y="3013629"/>
            <a:ext cx="1066797" cy="3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1E2F67F-726C-4933-9944-ABC18C9F5D2A}"/>
              </a:ext>
            </a:extLst>
          </p:cNvPr>
          <p:cNvSpPr txBox="1"/>
          <p:nvPr/>
        </p:nvSpPr>
        <p:spPr>
          <a:xfrm>
            <a:off x="8160655" y="2777798"/>
            <a:ext cx="925286" cy="461665"/>
          </a:xfrm>
          <a:prstGeom prst="rect">
            <a:avLst/>
          </a:prstGeom>
          <a:noFill/>
        </p:spPr>
        <p:txBody>
          <a:bodyPr wrap="square" rtlCol="0">
            <a:spAutoFit/>
          </a:bodyPr>
          <a:lstStyle/>
          <a:p>
            <a:r>
              <a:rPr lang="en-IN" sz="1200" b="1" dirty="0"/>
              <a:t>Feature</a:t>
            </a:r>
          </a:p>
          <a:p>
            <a:r>
              <a:rPr lang="en-IN" sz="1200" b="1" dirty="0"/>
              <a:t>Extraction</a:t>
            </a:r>
          </a:p>
        </p:txBody>
      </p:sp>
    </p:spTree>
    <p:extLst>
      <p:ext uri="{BB962C8B-B14F-4D97-AF65-F5344CB8AC3E}">
        <p14:creationId xmlns:p14="http://schemas.microsoft.com/office/powerpoint/2010/main" val="335976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37E5E66-7661-44E5-A220-72350176129A}"/>
              </a:ext>
            </a:extLst>
          </p:cNvPr>
          <p:cNvGrpSpPr/>
          <p:nvPr/>
        </p:nvGrpSpPr>
        <p:grpSpPr>
          <a:xfrm>
            <a:off x="838200" y="1338777"/>
            <a:ext cx="11131659" cy="4492180"/>
            <a:chOff x="838200" y="2866713"/>
            <a:chExt cx="5430078" cy="3723552"/>
          </a:xfrm>
        </p:grpSpPr>
        <p:sp>
          <p:nvSpPr>
            <p:cNvPr id="14" name="Freeform: Shape 13">
              <a:extLst>
                <a:ext uri="{FF2B5EF4-FFF2-40B4-BE49-F238E27FC236}">
                  <a16:creationId xmlns:a16="http://schemas.microsoft.com/office/drawing/2014/main" id="{09CB0973-7289-422C-B988-78F6558EBA86}"/>
                </a:ext>
              </a:extLst>
            </p:cNvPr>
            <p:cNvSpPr/>
            <p:nvPr/>
          </p:nvSpPr>
          <p:spPr>
            <a:xfrm>
              <a:off x="838200" y="3054007"/>
              <a:ext cx="5430078" cy="3536258"/>
            </a:xfrm>
            <a:custGeom>
              <a:avLst/>
              <a:gdLst>
                <a:gd name="connsiteX0" fmla="*/ 0 w 5430078"/>
                <a:gd name="connsiteY0" fmla="*/ 0 h 2677500"/>
                <a:gd name="connsiteX1" fmla="*/ 5430078 w 5430078"/>
                <a:gd name="connsiteY1" fmla="*/ 0 h 2677500"/>
                <a:gd name="connsiteX2" fmla="*/ 5430078 w 5430078"/>
                <a:gd name="connsiteY2" fmla="*/ 2677500 h 2677500"/>
                <a:gd name="connsiteX3" fmla="*/ 0 w 5430078"/>
                <a:gd name="connsiteY3" fmla="*/ 2677500 h 2677500"/>
                <a:gd name="connsiteX4" fmla="*/ 0 w 5430078"/>
                <a:gd name="connsiteY4" fmla="*/ 0 h 267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2677500">
                  <a:moveTo>
                    <a:pt x="0" y="0"/>
                  </a:moveTo>
                  <a:lnTo>
                    <a:pt x="5430078" y="0"/>
                  </a:lnTo>
                  <a:lnTo>
                    <a:pt x="5430078" y="2677500"/>
                  </a:lnTo>
                  <a:lnTo>
                    <a:pt x="0" y="26775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13792" numCol="1" spcCol="1270" anchor="t" anchorCtr="0">
              <a:noAutofit/>
            </a:bodyPr>
            <a:lstStyle/>
            <a:p>
              <a:pPr marL="0" lvl="1" algn="l" defTabSz="800100">
                <a:lnSpc>
                  <a:spcPct val="90000"/>
                </a:lnSpc>
                <a:spcBef>
                  <a:spcPct val="0"/>
                </a:spcBef>
                <a:spcAft>
                  <a:spcPct val="15000"/>
                </a:spcAft>
              </a:pPr>
              <a:endParaRPr lang="en-IN" sz="1800" b="1" kern="1200" dirty="0"/>
            </a:p>
          </p:txBody>
        </p:sp>
        <p:sp>
          <p:nvSpPr>
            <p:cNvPr id="15" name="Freeform: Shape 14">
              <a:extLst>
                <a:ext uri="{FF2B5EF4-FFF2-40B4-BE49-F238E27FC236}">
                  <a16:creationId xmlns:a16="http://schemas.microsoft.com/office/drawing/2014/main" id="{281F43B9-E61A-4D60-A195-666D7FEC877D}"/>
                </a:ext>
              </a:extLst>
            </p:cNvPr>
            <p:cNvSpPr/>
            <p:nvPr/>
          </p:nvSpPr>
          <p:spPr>
            <a:xfrm>
              <a:off x="1109703" y="2866713"/>
              <a:ext cx="3801054" cy="40471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Sample Final Data after Processing</a:t>
              </a:r>
            </a:p>
          </p:txBody>
        </p:sp>
      </p:grpSp>
      <p:graphicFrame>
        <p:nvGraphicFramePr>
          <p:cNvPr id="17" name="Table 16">
            <a:extLst>
              <a:ext uri="{FF2B5EF4-FFF2-40B4-BE49-F238E27FC236}">
                <a16:creationId xmlns:a16="http://schemas.microsoft.com/office/drawing/2014/main" id="{B8DBF79C-51F0-4377-B2FF-8373A2F8CA82}"/>
              </a:ext>
            </a:extLst>
          </p:cNvPr>
          <p:cNvGraphicFramePr>
            <a:graphicFrameLocks noGrp="1"/>
          </p:cNvGraphicFramePr>
          <p:nvPr>
            <p:extLst>
              <p:ext uri="{D42A27DB-BD31-4B8C-83A1-F6EECF244321}">
                <p14:modId xmlns:p14="http://schemas.microsoft.com/office/powerpoint/2010/main" val="3071357972"/>
              </p:ext>
            </p:extLst>
          </p:nvPr>
        </p:nvGraphicFramePr>
        <p:xfrm>
          <a:off x="2235199" y="2315857"/>
          <a:ext cx="6778170" cy="1263659"/>
        </p:xfrm>
        <a:graphic>
          <a:graphicData uri="http://schemas.openxmlformats.org/drawingml/2006/table">
            <a:tbl>
              <a:tblPr/>
              <a:tblGrid>
                <a:gridCol w="306437">
                  <a:extLst>
                    <a:ext uri="{9D8B030D-6E8A-4147-A177-3AD203B41FA5}">
                      <a16:colId xmlns:a16="http://schemas.microsoft.com/office/drawing/2014/main" val="3266566644"/>
                    </a:ext>
                  </a:extLst>
                </a:gridCol>
                <a:gridCol w="1188313">
                  <a:extLst>
                    <a:ext uri="{9D8B030D-6E8A-4147-A177-3AD203B41FA5}">
                      <a16:colId xmlns:a16="http://schemas.microsoft.com/office/drawing/2014/main" val="1699014831"/>
                    </a:ext>
                  </a:extLst>
                </a:gridCol>
                <a:gridCol w="1517385">
                  <a:extLst>
                    <a:ext uri="{9D8B030D-6E8A-4147-A177-3AD203B41FA5}">
                      <a16:colId xmlns:a16="http://schemas.microsoft.com/office/drawing/2014/main" val="3680192607"/>
                    </a:ext>
                  </a:extLst>
                </a:gridCol>
                <a:gridCol w="1506645">
                  <a:extLst>
                    <a:ext uri="{9D8B030D-6E8A-4147-A177-3AD203B41FA5}">
                      <a16:colId xmlns:a16="http://schemas.microsoft.com/office/drawing/2014/main" val="958729138"/>
                    </a:ext>
                  </a:extLst>
                </a:gridCol>
                <a:gridCol w="1129695">
                  <a:extLst>
                    <a:ext uri="{9D8B030D-6E8A-4147-A177-3AD203B41FA5}">
                      <a16:colId xmlns:a16="http://schemas.microsoft.com/office/drawing/2014/main" val="2979148076"/>
                    </a:ext>
                  </a:extLst>
                </a:gridCol>
                <a:gridCol w="1129695">
                  <a:extLst>
                    <a:ext uri="{9D8B030D-6E8A-4147-A177-3AD203B41FA5}">
                      <a16:colId xmlns:a16="http://schemas.microsoft.com/office/drawing/2014/main" val="3039304547"/>
                    </a:ext>
                  </a:extLst>
                </a:gridCol>
              </a:tblGrid>
              <a:tr h="254968">
                <a:tc>
                  <a:txBody>
                    <a:bodyPr/>
                    <a:lstStyle/>
                    <a:p>
                      <a:pPr algn="ctr" fontAlgn="ctr"/>
                      <a:r>
                        <a:rPr lang="en-IN" sz="1200" b="1"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solidFill>
                            <a:srgbClr val="000000"/>
                          </a:solidFill>
                          <a:effectLst/>
                          <a:latin typeface="Calibri" panose="020F0502020204030204" pitchFamily="34" charset="0"/>
                        </a:rPr>
                        <a:t>Area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Address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Cross Street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a:solidFill>
                            <a:srgbClr val="000000"/>
                          </a:solidFill>
                          <a:effectLst/>
                          <a:latin typeface="Calibri" panose="020F0502020204030204" pitchFamily="34" charset="0"/>
                        </a:rPr>
                        <a:t>Latitude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Longitude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8580416"/>
                  </a:ext>
                </a:extLst>
              </a:tr>
              <a:tr h="243787">
                <a:tc>
                  <a:txBody>
                    <a:bodyPr/>
                    <a:lstStyle/>
                    <a:p>
                      <a:pPr algn="ctr" fontAlgn="ctr"/>
                      <a:r>
                        <a:rPr lang="en-IN" sz="12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Rampart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UNION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JAMES M WOOD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34.0508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-118.273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8646798"/>
                  </a:ext>
                </a:extLst>
              </a:tr>
              <a:tr h="254968">
                <a:tc>
                  <a:txBody>
                    <a:bodyPr/>
                    <a:lstStyle/>
                    <a:p>
                      <a:pPr algn="ctr" fontAlgn="ctr"/>
                      <a:r>
                        <a:rPr lang="en-IN" sz="12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err="1">
                          <a:solidFill>
                            <a:srgbClr val="000000"/>
                          </a:solidFill>
                          <a:effectLst/>
                          <a:latin typeface="Calibri" panose="020F0502020204030204" pitchFamily="34" charset="0"/>
                        </a:rPr>
                        <a:t>Harbor</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VERMONT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KNOX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33.8542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-118.291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388645"/>
                  </a:ext>
                </a:extLst>
              </a:tr>
              <a:tr h="254968">
                <a:tc>
                  <a:txBody>
                    <a:bodyPr/>
                    <a:lstStyle/>
                    <a:p>
                      <a:pPr algn="ctr" fontAlgn="ctr"/>
                      <a:r>
                        <a:rPr lang="en-IN" sz="12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Hollywood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FRANKLIN AV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ARGYLE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34.1052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-118.325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0162253"/>
                  </a:ext>
                </a:extLst>
              </a:tr>
              <a:tr h="254968">
                <a:tc>
                  <a:txBody>
                    <a:bodyPr/>
                    <a:lstStyle/>
                    <a:p>
                      <a:pPr algn="ctr" fontAlgn="ctr"/>
                      <a:r>
                        <a:rPr lang="en-IN" sz="12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Southwest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LA BREA AV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JEFFERSON BL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34.0255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-118.3548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248843"/>
                  </a:ext>
                </a:extLst>
              </a:tr>
            </a:tbl>
          </a:graphicData>
        </a:graphic>
      </p:graphicFrame>
      <p:sp>
        <p:nvSpPr>
          <p:cNvPr id="18" name="TextBox 17">
            <a:extLst>
              <a:ext uri="{FF2B5EF4-FFF2-40B4-BE49-F238E27FC236}">
                <a16:creationId xmlns:a16="http://schemas.microsoft.com/office/drawing/2014/main" id="{FB1BC33B-548B-4BAD-9855-1B61F8BE3461}"/>
              </a:ext>
            </a:extLst>
          </p:cNvPr>
          <p:cNvSpPr txBox="1"/>
          <p:nvPr/>
        </p:nvSpPr>
        <p:spPr>
          <a:xfrm>
            <a:off x="2104128" y="1995877"/>
            <a:ext cx="3546658" cy="338554"/>
          </a:xfrm>
          <a:prstGeom prst="rect">
            <a:avLst/>
          </a:prstGeom>
          <a:noFill/>
        </p:spPr>
        <p:txBody>
          <a:bodyPr wrap="square" rtlCol="0">
            <a:spAutoFit/>
          </a:bodyPr>
          <a:lstStyle/>
          <a:p>
            <a:r>
              <a:rPr lang="en-IN" sz="1600" b="1" dirty="0"/>
              <a:t>Traffic Collision History</a:t>
            </a:r>
          </a:p>
        </p:txBody>
      </p:sp>
      <p:graphicFrame>
        <p:nvGraphicFramePr>
          <p:cNvPr id="19" name="Table 18">
            <a:extLst>
              <a:ext uri="{FF2B5EF4-FFF2-40B4-BE49-F238E27FC236}">
                <a16:creationId xmlns:a16="http://schemas.microsoft.com/office/drawing/2014/main" id="{90AF9E11-3013-4EEA-8DFA-4361B129D0E7}"/>
              </a:ext>
            </a:extLst>
          </p:cNvPr>
          <p:cNvGraphicFramePr>
            <a:graphicFrameLocks noGrp="1"/>
          </p:cNvGraphicFramePr>
          <p:nvPr>
            <p:extLst>
              <p:ext uri="{D42A27DB-BD31-4B8C-83A1-F6EECF244321}">
                <p14:modId xmlns:p14="http://schemas.microsoft.com/office/powerpoint/2010/main" val="1873032272"/>
              </p:ext>
            </p:extLst>
          </p:nvPr>
        </p:nvGraphicFramePr>
        <p:xfrm>
          <a:off x="2178086" y="4305898"/>
          <a:ext cx="6835283" cy="1213324"/>
        </p:xfrm>
        <a:graphic>
          <a:graphicData uri="http://schemas.openxmlformats.org/drawingml/2006/table">
            <a:tbl>
              <a:tblPr/>
              <a:tblGrid>
                <a:gridCol w="309019">
                  <a:extLst>
                    <a:ext uri="{9D8B030D-6E8A-4147-A177-3AD203B41FA5}">
                      <a16:colId xmlns:a16="http://schemas.microsoft.com/office/drawing/2014/main" val="3266566644"/>
                    </a:ext>
                  </a:extLst>
                </a:gridCol>
                <a:gridCol w="2728496">
                  <a:extLst>
                    <a:ext uri="{9D8B030D-6E8A-4147-A177-3AD203B41FA5}">
                      <a16:colId xmlns:a16="http://schemas.microsoft.com/office/drawing/2014/main" val="1699014831"/>
                    </a:ext>
                  </a:extLst>
                </a:gridCol>
                <a:gridCol w="1519340">
                  <a:extLst>
                    <a:ext uri="{9D8B030D-6E8A-4147-A177-3AD203B41FA5}">
                      <a16:colId xmlns:a16="http://schemas.microsoft.com/office/drawing/2014/main" val="958729138"/>
                    </a:ext>
                  </a:extLst>
                </a:gridCol>
                <a:gridCol w="1139214">
                  <a:extLst>
                    <a:ext uri="{9D8B030D-6E8A-4147-A177-3AD203B41FA5}">
                      <a16:colId xmlns:a16="http://schemas.microsoft.com/office/drawing/2014/main" val="2979148076"/>
                    </a:ext>
                  </a:extLst>
                </a:gridCol>
                <a:gridCol w="1139214">
                  <a:extLst>
                    <a:ext uri="{9D8B030D-6E8A-4147-A177-3AD203B41FA5}">
                      <a16:colId xmlns:a16="http://schemas.microsoft.com/office/drawing/2014/main" val="3039304547"/>
                    </a:ext>
                  </a:extLst>
                </a:gridCol>
              </a:tblGrid>
              <a:tr h="244812">
                <a:tc>
                  <a:txBody>
                    <a:bodyPr/>
                    <a:lstStyle/>
                    <a:p>
                      <a:pPr algn="ctr" fontAlgn="ctr"/>
                      <a:r>
                        <a:rPr lang="en-IN" sz="1200" b="1"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solidFill>
                            <a:srgbClr val="000000"/>
                          </a:solidFill>
                          <a:effectLst/>
                          <a:latin typeface="Calibri" panose="020F0502020204030204" pitchFamily="34" charset="0"/>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Category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Lat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Long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8580416"/>
                  </a:ext>
                </a:extLst>
              </a:tr>
              <a:tr h="234076">
                <a:tc>
                  <a:txBody>
                    <a:bodyPr/>
                    <a:lstStyle/>
                    <a:p>
                      <a:pPr algn="ctr" fontAlgn="ctr"/>
                      <a:r>
                        <a:rPr lang="en-IN" sz="12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Ronald Reagan UCLA </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Hospital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34.0665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-118.4465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8646798"/>
                  </a:ext>
                </a:extLst>
              </a:tr>
              <a:tr h="244812">
                <a:tc>
                  <a:txBody>
                    <a:bodyPr/>
                    <a:lstStyle/>
                    <a:p>
                      <a:pPr algn="ctr" fontAlgn="ctr"/>
                      <a:r>
                        <a:rPr lang="en-IN" sz="12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Healthline Medical Group / Urgent Care</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Urgent Care </a:t>
                      </a:r>
                      <a:r>
                        <a:rPr lang="en-IN" sz="1200" b="0" i="0" u="none" strike="noStrike" dirty="0" err="1">
                          <a:solidFill>
                            <a:srgbClr val="000000"/>
                          </a:solidFill>
                          <a:effectLst/>
                          <a:latin typeface="Calibri" panose="020F0502020204030204" pitchFamily="34" charset="0"/>
                        </a:rPr>
                        <a:t>Center</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34.1945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-118.4642</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388645"/>
                  </a:ext>
                </a:extLst>
              </a:tr>
              <a:tr h="244812">
                <a:tc>
                  <a:txBody>
                    <a:bodyPr/>
                    <a:lstStyle/>
                    <a:p>
                      <a:pPr algn="ctr" fontAlgn="ctr"/>
                      <a:r>
                        <a:rPr lang="en-IN" sz="12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Santa Monica UCLA</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Hospital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34.0272</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-118.4865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0162253"/>
                  </a:ext>
                </a:extLst>
              </a:tr>
              <a:tr h="244812">
                <a:tc>
                  <a:txBody>
                    <a:bodyPr/>
                    <a:lstStyle/>
                    <a:p>
                      <a:pPr algn="ctr" fontAlgn="ctr"/>
                      <a:r>
                        <a:rPr lang="en-IN" sz="12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Sherman Oaks Hospital</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Hospital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34.1603</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-118.4495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248843"/>
                  </a:ext>
                </a:extLst>
              </a:tr>
            </a:tbl>
          </a:graphicData>
        </a:graphic>
      </p:graphicFrame>
      <p:sp>
        <p:nvSpPr>
          <p:cNvPr id="20" name="TextBox 19">
            <a:extLst>
              <a:ext uri="{FF2B5EF4-FFF2-40B4-BE49-F238E27FC236}">
                <a16:creationId xmlns:a16="http://schemas.microsoft.com/office/drawing/2014/main" id="{EA128170-2C6F-4ADC-BB31-09468302D252}"/>
              </a:ext>
            </a:extLst>
          </p:cNvPr>
          <p:cNvSpPr txBox="1"/>
          <p:nvPr/>
        </p:nvSpPr>
        <p:spPr>
          <a:xfrm>
            <a:off x="2121924" y="3985918"/>
            <a:ext cx="3576542" cy="338554"/>
          </a:xfrm>
          <a:prstGeom prst="rect">
            <a:avLst/>
          </a:prstGeom>
          <a:noFill/>
        </p:spPr>
        <p:txBody>
          <a:bodyPr wrap="square" rtlCol="0">
            <a:spAutoFit/>
          </a:bodyPr>
          <a:lstStyle/>
          <a:p>
            <a:r>
              <a:rPr lang="en-IN" sz="1600" b="1" dirty="0"/>
              <a:t>Hospital Locations</a:t>
            </a:r>
          </a:p>
        </p:txBody>
      </p:sp>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5</a:t>
            </a:fld>
            <a:endParaRPr lang="en-IN" dirty="0"/>
          </a:p>
        </p:txBody>
      </p:sp>
      <p:sp>
        <p:nvSpPr>
          <p:cNvPr id="22" name="Title 1">
            <a:extLst>
              <a:ext uri="{FF2B5EF4-FFF2-40B4-BE49-F238E27FC236}">
                <a16:creationId xmlns:a16="http://schemas.microsoft.com/office/drawing/2014/main" id="{6B41A8F9-728A-4AFE-BE5C-73C7E033BC58}"/>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Data (3/3)</a:t>
            </a:r>
          </a:p>
        </p:txBody>
      </p:sp>
    </p:spTree>
    <p:extLst>
      <p:ext uri="{BB962C8B-B14F-4D97-AF65-F5344CB8AC3E}">
        <p14:creationId xmlns:p14="http://schemas.microsoft.com/office/powerpoint/2010/main" val="2568132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758</Words>
  <Application>Microsoft Office PowerPoint</Application>
  <PresentationFormat>Widescreen</PresentationFormat>
  <Paragraphs>140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Coursera IBM Capstone Project</vt:lpstr>
      <vt:lpstr>Project Introduction</vt:lpstr>
      <vt:lpstr>Data (1/3)</vt:lpstr>
      <vt:lpstr>Data (2/3)</vt:lpstr>
      <vt:lpstr>Data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D</dc:creator>
  <cp:lastModifiedBy>Abhijit D</cp:lastModifiedBy>
  <cp:revision>71</cp:revision>
  <dcterms:created xsi:type="dcterms:W3CDTF">2020-05-02T13:12:07Z</dcterms:created>
  <dcterms:modified xsi:type="dcterms:W3CDTF">2020-05-03T08:44:12Z</dcterms:modified>
</cp:coreProperties>
</file>