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40"/>
  </p:notesMasterIdLst>
  <p:sldIdLst>
    <p:sldId id="256" r:id="rId2"/>
    <p:sldId id="257" r:id="rId3"/>
    <p:sldId id="302" r:id="rId4"/>
    <p:sldId id="260" r:id="rId5"/>
    <p:sldId id="259" r:id="rId6"/>
    <p:sldId id="263" r:id="rId7"/>
    <p:sldId id="303" r:id="rId8"/>
    <p:sldId id="304" r:id="rId9"/>
    <p:sldId id="262" r:id="rId10"/>
    <p:sldId id="264" r:id="rId11"/>
    <p:sldId id="280" r:id="rId12"/>
    <p:sldId id="305" r:id="rId13"/>
    <p:sldId id="306" r:id="rId14"/>
    <p:sldId id="308" r:id="rId15"/>
    <p:sldId id="281" r:id="rId16"/>
    <p:sldId id="307" r:id="rId17"/>
    <p:sldId id="265" r:id="rId18"/>
    <p:sldId id="294" r:id="rId19"/>
    <p:sldId id="295" r:id="rId20"/>
    <p:sldId id="296" r:id="rId21"/>
    <p:sldId id="297" r:id="rId22"/>
    <p:sldId id="298" r:id="rId23"/>
    <p:sldId id="266" r:id="rId24"/>
    <p:sldId id="299" r:id="rId25"/>
    <p:sldId id="300" r:id="rId26"/>
    <p:sldId id="301" r:id="rId27"/>
    <p:sldId id="284" r:id="rId28"/>
    <p:sldId id="283" r:id="rId29"/>
    <p:sldId id="282" r:id="rId30"/>
    <p:sldId id="287" r:id="rId31"/>
    <p:sldId id="277" r:id="rId32"/>
    <p:sldId id="293" r:id="rId33"/>
    <p:sldId id="278" r:id="rId34"/>
    <p:sldId id="268" r:id="rId35"/>
    <p:sldId id="271" r:id="rId36"/>
    <p:sldId id="273" r:id="rId37"/>
    <p:sldId id="272" r:id="rId38"/>
    <p:sldId id="288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8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EB8A8F-E297-43EA-AB28-0FF3D89F4D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412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004D5-2616-4E45-9BE9-090251530BC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SET MEM: 13.8mb</a:t>
            </a:r>
          </a:p>
        </p:txBody>
      </p:sp>
    </p:spTree>
    <p:extLst>
      <p:ext uri="{BB962C8B-B14F-4D97-AF65-F5344CB8AC3E}">
        <p14:creationId xmlns:p14="http://schemas.microsoft.com/office/powerpoint/2010/main" val="21676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58E3-1FAF-4A85-BB0E-D08128B7AE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84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5AE2-0E6B-483E-A32B-CD386ED166F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51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4954-ECBB-4DCA-97CE-B0935897E9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04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62ECAB2-62FB-4A33-867B-EB7DE5BDF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12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985-078C-40C9-B2D8-D3AA59D2A9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84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57D7-2460-4EEE-BB0A-62922BE18D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02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B6B2-C9F3-485D-9D02-B14A4AC5B4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67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2165-9D3F-4242-9EB0-8C8A0C8B30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92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C1C0-97E8-498E-A538-749DB0654B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27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2477-7B76-4EC1-9208-84C78B8507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72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CDB0-2A66-4EF2-A5C3-59B7418BA5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66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88007-DC3F-46DF-9415-D2661E9C59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68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83DB-7FCE-484F-80E5-B7397CAB74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 smtClean="0"/>
              <a:t>Stata 101</a:t>
            </a:r>
            <a:endParaRPr lang="en-US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4000" dirty="0" smtClean="0"/>
              <a:t>Karl Ho</a:t>
            </a:r>
            <a:endParaRPr lang="en-U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Outline of Session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altLang="en-US"/>
              <a:t>Beginning (Opening Program and Data)</a:t>
            </a:r>
          </a:p>
          <a:p>
            <a:pPr marL="609600" indent="-609600">
              <a:buFontTx/>
              <a:buAutoNum type="arabicParenR"/>
            </a:pPr>
            <a:r>
              <a:rPr lang="en-US" altLang="en-US" b="1"/>
              <a:t>Exploring the Data</a:t>
            </a:r>
          </a:p>
          <a:p>
            <a:pPr marL="609600" indent="-609600">
              <a:buFontTx/>
              <a:buAutoNum type="arabicParenR"/>
            </a:pPr>
            <a:r>
              <a:rPr lang="en-US" altLang="en-US"/>
              <a:t>Modifying the Dataset</a:t>
            </a:r>
            <a:r>
              <a:rPr lang="en-US" altLang="en-US" b="1"/>
              <a:t>	</a:t>
            </a:r>
            <a:r>
              <a:rPr lang="en-US" altLang="en-US"/>
              <a:t>	</a:t>
            </a:r>
          </a:p>
          <a:p>
            <a:pPr marL="609600" indent="-609600">
              <a:buFontTx/>
              <a:buAutoNum type="arabicParenR"/>
            </a:pPr>
            <a:r>
              <a:rPr lang="en-US" altLang="en-US"/>
              <a:t>Keeping Good Records</a:t>
            </a:r>
          </a:p>
          <a:p>
            <a:pPr marL="609600" indent="-609600">
              <a:buFontTx/>
              <a:buAutoNum type="arabicParenR"/>
            </a:pPr>
            <a:r>
              <a:rPr lang="en-US" altLang="en-US"/>
              <a:t>Helpful Hints</a:t>
            </a:r>
          </a:p>
          <a:p>
            <a:pPr marL="609600" indent="-609600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/>
              <a:t>Exploring the Data:</a:t>
            </a:r>
            <a:br>
              <a:rPr lang="en-US" altLang="en-US" sz="4000" b="1" dirty="0"/>
            </a:br>
            <a:r>
              <a:rPr lang="en-US" altLang="en-US" sz="4000" b="1" i="1" dirty="0"/>
              <a:t>Getting to Know the Variables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describe </a:t>
            </a:r>
            <a:r>
              <a:rPr lang="en-US" altLang="en-US" sz="2800" dirty="0"/>
              <a:t>command</a:t>
            </a:r>
          </a:p>
          <a:p>
            <a:pPr lvl="1">
              <a:buFontTx/>
              <a:buNone/>
            </a:pPr>
            <a:endParaRPr lang="en-US" altLang="en-US" sz="2400" dirty="0"/>
          </a:p>
          <a:p>
            <a:pPr lvl="1"/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8467875" cy="557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Exploring the Data:</a:t>
            </a:r>
            <a:br>
              <a:rPr lang="en-US" altLang="en-US" sz="4000" b="1"/>
            </a:br>
            <a:r>
              <a:rPr lang="en-US" altLang="en-US" sz="4000" b="1" i="1"/>
              <a:t>Getting to Know the Variables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/>
              <a:t>describe </a:t>
            </a:r>
            <a:r>
              <a:rPr lang="en-US" altLang="en-US" sz="2800" dirty="0"/>
              <a:t>command</a:t>
            </a:r>
          </a:p>
          <a:p>
            <a:pPr lvl="1"/>
            <a:r>
              <a:rPr lang="en-US" altLang="en-US" sz="2400" dirty="0"/>
              <a:t>Overview of the dataset:</a:t>
            </a:r>
          </a:p>
          <a:p>
            <a:pPr lvl="2"/>
            <a:r>
              <a:rPr lang="en-US" altLang="en-US" sz="2000" dirty="0"/>
              <a:t>The number of observations in the dataset</a:t>
            </a:r>
          </a:p>
          <a:p>
            <a:pPr lvl="2"/>
            <a:r>
              <a:rPr lang="en-US" altLang="en-US" sz="2000" dirty="0"/>
              <a:t>Number of variables in the dataset</a:t>
            </a:r>
          </a:p>
          <a:p>
            <a:pPr lvl="2"/>
            <a:r>
              <a:rPr lang="en-US" altLang="en-US" sz="2000" dirty="0"/>
              <a:t>The amount of memory the dataset is using and how much memory you still have to work with</a:t>
            </a:r>
          </a:p>
          <a:p>
            <a:pPr lvl="2"/>
            <a:r>
              <a:rPr lang="en-US" altLang="en-US" sz="2000" dirty="0"/>
              <a:t>Basic information about the variables in our dataset</a:t>
            </a:r>
          </a:p>
          <a:p>
            <a:r>
              <a:rPr lang="en-US" altLang="en-US" sz="2800" b="1" dirty="0"/>
              <a:t>codebook</a:t>
            </a:r>
            <a:r>
              <a:rPr lang="en-US" altLang="en-US" sz="2800" dirty="0"/>
              <a:t> command</a:t>
            </a:r>
          </a:p>
          <a:p>
            <a:pPr lvl="1"/>
            <a:r>
              <a:rPr lang="en-US" altLang="en-US" sz="2400" dirty="0"/>
              <a:t>More detailed overview of the variables</a:t>
            </a:r>
          </a:p>
          <a:p>
            <a:pPr lvl="2"/>
            <a:r>
              <a:rPr lang="en-US" altLang="en-US" sz="2000" dirty="0"/>
              <a:t>Variable name, label and type</a:t>
            </a:r>
          </a:p>
          <a:p>
            <a:pPr lvl="2"/>
            <a:r>
              <a:rPr lang="en-US" altLang="en-US" sz="2000" dirty="0"/>
              <a:t>Some basic descriptive statistics for variable</a:t>
            </a:r>
          </a:p>
          <a:p>
            <a:pPr lvl="1">
              <a:buFontTx/>
              <a:buNone/>
            </a:pPr>
            <a:endParaRPr lang="en-US" altLang="en-US" sz="2400" dirty="0"/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0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Exploring the Data:</a:t>
            </a:r>
            <a:br>
              <a:rPr lang="en-US" altLang="en-US" sz="4000" b="1"/>
            </a:br>
            <a:r>
              <a:rPr lang="en-US" altLang="en-US" sz="4000" b="1" i="1"/>
              <a:t>Getting to Know the Variables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b="1" dirty="0"/>
              <a:t>describe </a:t>
            </a:r>
            <a:r>
              <a:rPr lang="en-US" altLang="en-US" sz="2800" dirty="0"/>
              <a:t>command</a:t>
            </a:r>
          </a:p>
          <a:p>
            <a:pPr lvl="1"/>
            <a:r>
              <a:rPr lang="en-US" altLang="en-US" sz="2400" dirty="0"/>
              <a:t>Overview of the dataset:</a:t>
            </a:r>
          </a:p>
          <a:p>
            <a:pPr lvl="2"/>
            <a:r>
              <a:rPr lang="en-US" altLang="en-US" sz="2000" dirty="0"/>
              <a:t>The number of observations in the dataset</a:t>
            </a:r>
          </a:p>
          <a:p>
            <a:pPr lvl="2"/>
            <a:r>
              <a:rPr lang="en-US" altLang="en-US" sz="2000" dirty="0"/>
              <a:t>Number of variables in the dataset</a:t>
            </a:r>
          </a:p>
          <a:p>
            <a:pPr lvl="2"/>
            <a:r>
              <a:rPr lang="en-US" altLang="en-US" sz="2000" dirty="0"/>
              <a:t>The amount of memory the dataset is using 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Basic </a:t>
            </a:r>
            <a:r>
              <a:rPr lang="en-US" altLang="en-US" sz="2000" dirty="0"/>
              <a:t>information about the variables in our dataset</a:t>
            </a:r>
          </a:p>
          <a:p>
            <a:pPr lvl="1">
              <a:buFontTx/>
              <a:buNone/>
            </a:pPr>
            <a:endParaRPr lang="en-US" altLang="en-US" sz="2400" dirty="0"/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70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44702"/>
            <a:ext cx="6096000" cy="4713298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Exploring the Data:</a:t>
            </a:r>
            <a:br>
              <a:rPr lang="en-US" altLang="en-US" sz="4000" b="1"/>
            </a:br>
            <a:r>
              <a:rPr lang="en-US" altLang="en-US" sz="4000" b="1" i="1"/>
              <a:t>Getting to Know the Variables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smtClean="0"/>
              <a:t>Note about data type: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03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Exploring the Data:</a:t>
            </a:r>
            <a:br>
              <a:rPr lang="en-US" altLang="en-US" sz="4000" b="1"/>
            </a:br>
            <a:r>
              <a:rPr lang="en-US" altLang="en-US" sz="4000" b="1" i="1"/>
              <a:t>Variable Types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Variable Types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Numeric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Stata reads as number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Different types: byte,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, long, float, double (different #’s of decimal points stored)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String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Stata reads as text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String types are str1, str2, str3, etc… (indicates # spots available for a variable’s value)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Words can never be in numeric format but numbers can be in string format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Some commands are for numeric variables, some only for string, other for both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Commands in today’s session work mostly with numeric or with both string and numeric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Exploring the Data:</a:t>
            </a:r>
            <a:br>
              <a:rPr lang="en-US" altLang="en-US" sz="4000" b="1"/>
            </a:br>
            <a:r>
              <a:rPr lang="en-US" altLang="en-US" sz="4000" b="1" i="1"/>
              <a:t>Getting to Know the Variables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 smtClean="0"/>
              <a:t>codebook</a:t>
            </a:r>
            <a:r>
              <a:rPr lang="en-US" altLang="en-US" sz="2800" dirty="0" smtClean="0"/>
              <a:t> command</a:t>
            </a:r>
          </a:p>
          <a:p>
            <a:pPr lvl="1"/>
            <a:r>
              <a:rPr lang="en-US" altLang="en-US" sz="2400" dirty="0" smtClean="0"/>
              <a:t>More detailed overview of the variables</a:t>
            </a:r>
          </a:p>
          <a:p>
            <a:pPr lvl="2"/>
            <a:r>
              <a:rPr lang="en-US" altLang="en-US" sz="2000" dirty="0" smtClean="0"/>
              <a:t>Variable name, label and type</a:t>
            </a:r>
          </a:p>
          <a:p>
            <a:pPr lvl="2"/>
            <a:r>
              <a:rPr lang="en-US" altLang="en-US" sz="2000" dirty="0" smtClean="0"/>
              <a:t>Some basic descriptive statistics for variable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304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Exploring the Data:</a:t>
            </a:r>
            <a:br>
              <a:rPr lang="en-US" altLang="en-US" sz="4000" b="1"/>
            </a:br>
            <a:r>
              <a:rPr lang="en-US" altLang="en-US" sz="4000" b="1" i="1"/>
              <a:t>Looking at the Data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browse </a:t>
            </a:r>
            <a:r>
              <a:rPr lang="en-US" altLang="en-US" sz="2800" dirty="0"/>
              <a:t>command</a:t>
            </a:r>
            <a:endParaRPr lang="en-US" altLang="en-US" sz="2800" b="1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Type </a:t>
            </a:r>
            <a:r>
              <a:rPr lang="en-US" altLang="en-US" sz="2400" b="1" dirty="0"/>
              <a:t>browse </a:t>
            </a:r>
            <a:r>
              <a:rPr lang="en-US" altLang="en-US" sz="2400" dirty="0"/>
              <a:t>in the command window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STATA Matrix: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Column holds the </a:t>
            </a:r>
            <a:r>
              <a:rPr lang="en-US" altLang="en-US" sz="2400" b="1" dirty="0"/>
              <a:t>variable</a:t>
            </a:r>
            <a:r>
              <a:rPr lang="en-US" altLang="en-US" sz="24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Information we collect on respondents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Row holds the </a:t>
            </a:r>
            <a:r>
              <a:rPr lang="en-US" altLang="en-US" sz="2400" b="1" dirty="0"/>
              <a:t>observation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Information on a given person who participated.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Cell of a particular variable for a particular observation is a </a:t>
            </a:r>
            <a:r>
              <a:rPr lang="en-US" altLang="en-US" sz="2400" b="1" dirty="0"/>
              <a:t>value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When no information is recorded on a particular observation for a particular variable, it is called a </a:t>
            </a:r>
            <a:r>
              <a:rPr lang="en-US" altLang="en-US" sz="2000" b="1" dirty="0"/>
              <a:t>missing 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Exploring the Data:</a:t>
            </a:r>
            <a:br>
              <a:rPr lang="en-US" altLang="en-US" sz="4000" b="1"/>
            </a:br>
            <a:r>
              <a:rPr lang="en-US" altLang="en-US" sz="4000" b="1" i="1"/>
              <a:t>Variable Labels and Value Labels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Variable labels give a brief description of the variable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Value labels puts word labels on category variables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E.g. </a:t>
            </a:r>
            <a:r>
              <a:rPr lang="en-US" altLang="en-US" sz="2000" dirty="0" smtClean="0"/>
              <a:t>region each region with </a:t>
            </a:r>
            <a:r>
              <a:rPr lang="en-US" altLang="en-US" sz="2000" dirty="0"/>
              <a:t>a numeric </a:t>
            </a:r>
            <a:r>
              <a:rPr lang="en-US" altLang="en-US" sz="2000" dirty="0" smtClean="0"/>
              <a:t>value</a:t>
            </a:r>
            <a:br>
              <a:rPr lang="en-US" altLang="en-US" sz="2000" dirty="0" smtClean="0"/>
            </a:br>
            <a:r>
              <a:rPr lang="en-US" altLang="en-US" sz="2000" dirty="0" smtClean="0"/>
              <a:t>01		Rest of South East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02		East Anglia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03		South West	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en-US" sz="2000" dirty="0"/>
          </a:p>
          <a:p>
            <a:pPr lvl="3">
              <a:lnSpc>
                <a:spcPct val="90000"/>
              </a:lnSpc>
            </a:pPr>
            <a:r>
              <a:rPr lang="en-US" altLang="en-US" sz="1800" dirty="0" smtClean="0"/>
              <a:t>We </a:t>
            </a:r>
            <a:r>
              <a:rPr lang="en-US" altLang="en-US" sz="1800" dirty="0"/>
              <a:t>can read </a:t>
            </a:r>
            <a:r>
              <a:rPr lang="en-US" altLang="en-US" sz="1800" dirty="0" smtClean="0"/>
              <a:t>region names </a:t>
            </a:r>
            <a:r>
              <a:rPr lang="en-US" altLang="en-US" sz="1800" dirty="0"/>
              <a:t>in output even though variable values are numeric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altLang="en-US" sz="4000" b="1"/>
              <a:t>Exploring the Data:</a:t>
            </a: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 sz="4000"/>
              <a:t> </a:t>
            </a:r>
            <a:r>
              <a:rPr lang="en-US" altLang="en-US" sz="3200" i="1"/>
              <a:t>Tabulating Values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Gives count of times each value appears in data for specified variable(s)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1 variable specified: </a:t>
            </a:r>
            <a:r>
              <a:rPr lang="en-US" altLang="en-US" sz="1800" b="1" dirty="0"/>
              <a:t>tab VARIABLE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Also gives % of observations that take on that value (e.g. % of observations that are male vs. female, % from each province)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2 variables specified: </a:t>
            </a:r>
            <a:r>
              <a:rPr lang="en-US" altLang="en-US" sz="1800" b="1" dirty="0"/>
              <a:t>tab VAR1 VAR2</a:t>
            </a:r>
            <a:r>
              <a:rPr lang="en-US" altLang="en-US" sz="1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E.g. </a:t>
            </a:r>
            <a:r>
              <a:rPr lang="en-US" altLang="en-US" sz="1600" b="1" dirty="0"/>
              <a:t>tab </a:t>
            </a:r>
            <a:r>
              <a:rPr lang="en-US" altLang="en-US" sz="1600" b="1" dirty="0" smtClean="0"/>
              <a:t>region gender</a:t>
            </a:r>
            <a:endParaRPr lang="en-US" altLang="en-US" sz="1600" b="1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VAR1 appears as row, VAR2 appears as column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No option specified: gives only # observations in a table cell tells how many observations have both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Can include options to see: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% of </a:t>
            </a:r>
            <a:r>
              <a:rPr lang="en-US" altLang="en-US" sz="1400" dirty="0" err="1"/>
              <a:t>obs</a:t>
            </a:r>
            <a:r>
              <a:rPr lang="en-US" altLang="en-US" sz="1400" dirty="0"/>
              <a:t> with each value combination of VAR1 &amp; VAR2</a:t>
            </a:r>
          </a:p>
          <a:p>
            <a:pPr lvl="3">
              <a:lnSpc>
                <a:spcPct val="80000"/>
              </a:lnSpc>
            </a:pPr>
            <a:r>
              <a:rPr lang="en-US" altLang="en-US" sz="1200" dirty="0"/>
              <a:t>tab </a:t>
            </a:r>
            <a:r>
              <a:rPr lang="en-US" altLang="en-US" sz="1200" dirty="0" smtClean="0"/>
              <a:t>region gender, </a:t>
            </a:r>
            <a:r>
              <a:rPr lang="en-US" altLang="en-US" sz="1200" dirty="0"/>
              <a:t>cell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% of </a:t>
            </a:r>
            <a:r>
              <a:rPr lang="en-US" altLang="en-US" sz="1400" dirty="0" err="1"/>
              <a:t>obs</a:t>
            </a:r>
            <a:r>
              <a:rPr lang="en-US" altLang="en-US" sz="1400" dirty="0"/>
              <a:t> with each VAR1 value for each VAR2 column separately</a:t>
            </a:r>
          </a:p>
          <a:p>
            <a:pPr lvl="3">
              <a:lnSpc>
                <a:spcPct val="80000"/>
              </a:lnSpc>
            </a:pPr>
            <a:r>
              <a:rPr lang="en-US" altLang="en-US" sz="1200" dirty="0"/>
              <a:t>tab </a:t>
            </a:r>
            <a:r>
              <a:rPr lang="en-US" altLang="en-US" sz="1200" dirty="0" smtClean="0"/>
              <a:t>region gender, </a:t>
            </a:r>
            <a:r>
              <a:rPr lang="en-US" altLang="en-US" sz="1200" dirty="0"/>
              <a:t>col 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% of </a:t>
            </a:r>
            <a:r>
              <a:rPr lang="en-US" altLang="en-US" sz="1400" dirty="0" err="1"/>
              <a:t>obs</a:t>
            </a:r>
            <a:r>
              <a:rPr lang="en-US" altLang="en-US" sz="1400" dirty="0"/>
              <a:t> with each VAR2 value VAR2 for each VAR1 row separately</a:t>
            </a:r>
          </a:p>
          <a:p>
            <a:pPr lvl="3">
              <a:lnSpc>
                <a:spcPct val="80000"/>
              </a:lnSpc>
            </a:pPr>
            <a:r>
              <a:rPr lang="en-US" altLang="en-US" sz="1200" dirty="0"/>
              <a:t>tab </a:t>
            </a:r>
            <a:r>
              <a:rPr lang="en-US" altLang="en-US" sz="1200" dirty="0" smtClean="0"/>
              <a:t>region gender, </a:t>
            </a:r>
            <a:r>
              <a:rPr lang="en-US" altLang="en-US" sz="1200" dirty="0"/>
              <a:t>row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Options go after the command and before a comma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Can eliminate the variable count and include only percentages by adding </a:t>
            </a:r>
            <a:r>
              <a:rPr lang="en-US" altLang="en-US" sz="1600" dirty="0" err="1"/>
              <a:t>nofreq</a:t>
            </a:r>
            <a:r>
              <a:rPr lang="en-US" altLang="en-US" sz="1600" dirty="0"/>
              <a:t> at the end</a:t>
            </a:r>
          </a:p>
          <a:p>
            <a:pPr lvl="2">
              <a:lnSpc>
                <a:spcPct val="80000"/>
              </a:lnSpc>
            </a:pPr>
            <a:r>
              <a:rPr lang="en-US" altLang="en-US" sz="1400" b="1" dirty="0"/>
              <a:t>E.g. </a:t>
            </a:r>
            <a:r>
              <a:rPr lang="en-US" altLang="en-US" sz="1400" dirty="0"/>
              <a:t>tab </a:t>
            </a:r>
            <a:r>
              <a:rPr lang="en-US" altLang="en-US" sz="1400" dirty="0" smtClean="0"/>
              <a:t>region gender, </a:t>
            </a:r>
            <a:r>
              <a:rPr lang="en-US" altLang="en-US" sz="1400" dirty="0"/>
              <a:t>row </a:t>
            </a:r>
            <a:r>
              <a:rPr lang="en-US" altLang="en-US" sz="1400" dirty="0" err="1"/>
              <a:t>nofreq</a:t>
            </a:r>
            <a:endParaRPr lang="en-US" altLang="en-US" sz="1400" dirty="0"/>
          </a:p>
          <a:p>
            <a:pPr lvl="2">
              <a:lnSpc>
                <a:spcPct val="80000"/>
              </a:lnSpc>
            </a:pPr>
            <a:endParaRPr lang="en-US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 of Session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altLang="en-US" dirty="0" smtClean="0"/>
              <a:t>Stata Basics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 smtClean="0"/>
              <a:t>Beginning </a:t>
            </a:r>
            <a:r>
              <a:rPr lang="en-US" altLang="en-US" dirty="0"/>
              <a:t>(Opening Program and Data)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Exploring the Data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Modifying the Dataset</a:t>
            </a:r>
            <a:r>
              <a:rPr lang="en-US" altLang="en-US" b="1" dirty="0"/>
              <a:t>	</a:t>
            </a:r>
            <a:r>
              <a:rPr lang="en-US" altLang="en-US" dirty="0"/>
              <a:t>		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Keeping Good Records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Helpful Hints</a:t>
            </a:r>
          </a:p>
          <a:p>
            <a:pPr marL="609600" indent="-609600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altLang="en-US" sz="3600"/>
              <a:t>Descriptive Statistics and Graphs:</a:t>
            </a:r>
            <a:br>
              <a:rPr lang="en-US" altLang="en-US" sz="3600"/>
            </a:br>
            <a:r>
              <a:rPr lang="en-US" altLang="en-US" sz="4000"/>
              <a:t> </a:t>
            </a:r>
            <a:r>
              <a:rPr lang="en-US" altLang="en-US" sz="3200" i="1"/>
              <a:t>Summary Statistics Tables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summarize (or sum)</a:t>
            </a:r>
          </a:p>
          <a:p>
            <a:pPr lvl="1"/>
            <a:r>
              <a:rPr lang="en-US" altLang="en-US" sz="2400" dirty="0"/>
              <a:t>Returns basic summary statistics (# non-missing observations and mean, </a:t>
            </a:r>
            <a:r>
              <a:rPr lang="en-US" altLang="en-US" sz="2400" dirty="0" err="1"/>
              <a:t>sd</a:t>
            </a:r>
            <a:r>
              <a:rPr lang="en-US" altLang="en-US" sz="2400" dirty="0"/>
              <a:t>, min &amp; max of values)</a:t>
            </a:r>
          </a:p>
          <a:p>
            <a:pPr lvl="1"/>
            <a:r>
              <a:rPr lang="en-US" altLang="en-US" sz="2400" dirty="0"/>
              <a:t>How to use:</a:t>
            </a:r>
          </a:p>
          <a:p>
            <a:pPr lvl="2"/>
            <a:r>
              <a:rPr lang="en-US" altLang="en-US" sz="2000" b="1" dirty="0"/>
              <a:t>sum VAR1 VAR2 VAR3</a:t>
            </a:r>
            <a:r>
              <a:rPr lang="en-US" altLang="en-US" sz="2000" dirty="0"/>
              <a:t> …. (all the variables you want)</a:t>
            </a:r>
          </a:p>
          <a:p>
            <a:r>
              <a:rPr lang="en-US" altLang="en-US" sz="2800" dirty="0"/>
              <a:t>When to use tab vs. sum? General guidelines:</a:t>
            </a:r>
          </a:p>
          <a:p>
            <a:pPr lvl="2"/>
            <a:r>
              <a:rPr lang="en-US" altLang="en-US" sz="2000" dirty="0"/>
              <a:t>tab: category variables </a:t>
            </a:r>
            <a:r>
              <a:rPr lang="en-US" altLang="en-US" sz="2000" dirty="0" smtClean="0"/>
              <a:t>(gender, region) </a:t>
            </a:r>
            <a:r>
              <a:rPr lang="en-US" altLang="en-US" sz="2000" dirty="0"/>
              <a:t>&amp; variables that take on few values (# times hospitalized last year)</a:t>
            </a:r>
          </a:p>
          <a:p>
            <a:pPr lvl="2"/>
            <a:r>
              <a:rPr lang="en-US" altLang="en-US" sz="2000" dirty="0"/>
              <a:t>sum: continuous variables for which mean, </a:t>
            </a:r>
            <a:r>
              <a:rPr lang="en-US" altLang="en-US" sz="2000" dirty="0" err="1"/>
              <a:t>sd</a:t>
            </a:r>
            <a:r>
              <a:rPr lang="en-US" altLang="en-US" sz="2000" dirty="0"/>
              <a:t>, etc. make sense (e.g. income)</a:t>
            </a:r>
          </a:p>
          <a:p>
            <a:pPr lvl="2"/>
            <a:r>
              <a:rPr lang="en-US" altLang="en-US" sz="2000" dirty="0"/>
              <a:t>Sometimes variables can be tabulated or summarized (e.g. age, household size)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/>
              <a:t>Descriptive Statistics and Graphs:</a:t>
            </a:r>
            <a:br>
              <a:rPr lang="en-US" altLang="en-US" sz="4000"/>
            </a:br>
            <a:r>
              <a:rPr lang="en-US" altLang="en-US" sz="3200" i="1"/>
              <a:t>Tabstat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Produces table of statistics you choose for as many variables as you’d like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Often produces nicer tables for presentation than sum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Can also return summary stats by sub-groups in one table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How to Use: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Specify variables and stats you want in table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 err="1"/>
              <a:t>tabstat</a:t>
            </a:r>
            <a:r>
              <a:rPr lang="en-US" altLang="en-US" sz="1800" b="1" dirty="0"/>
              <a:t> VAR1 VAR2 … , s(mean </a:t>
            </a:r>
            <a:r>
              <a:rPr lang="en-US" altLang="en-US" sz="1800" b="1" dirty="0" err="1"/>
              <a:t>sd</a:t>
            </a:r>
            <a:r>
              <a:rPr lang="en-US" altLang="en-US" sz="1800" b="1" dirty="0"/>
              <a:t> … 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Other statistics are also possible (type </a:t>
            </a:r>
            <a:r>
              <a:rPr lang="en-US" altLang="en-US" sz="1800" b="1" dirty="0"/>
              <a:t>help </a:t>
            </a:r>
            <a:r>
              <a:rPr lang="en-US" altLang="en-US" sz="1800" b="1" dirty="0" err="1"/>
              <a:t>tabstat</a:t>
            </a:r>
            <a:r>
              <a:rPr lang="en-US" altLang="en-US" sz="1800" dirty="0"/>
              <a:t> to see them)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Note: if you choose nothing, default is mean only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stats by sub-group, add </a:t>
            </a:r>
            <a:r>
              <a:rPr lang="en-US" altLang="en-US" sz="2000" b="1" dirty="0"/>
              <a:t>by(SUBGROUP)</a:t>
            </a:r>
            <a:r>
              <a:rPr lang="en-US" altLang="en-US" sz="2000" dirty="0"/>
              <a:t> in option section (after command and after comma)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E.g. to see mean &amp; </a:t>
            </a:r>
            <a:r>
              <a:rPr lang="en-US" altLang="en-US" sz="1800" dirty="0" err="1"/>
              <a:t>sd</a:t>
            </a:r>
            <a:r>
              <a:rPr lang="en-US" altLang="en-US" sz="1800" dirty="0"/>
              <a:t> of income by </a:t>
            </a:r>
            <a:r>
              <a:rPr lang="en-US" altLang="en-US" sz="1800" dirty="0" smtClean="0"/>
              <a:t>region</a:t>
            </a:r>
            <a:endParaRPr lang="en-US" altLang="en-US" sz="1800" dirty="0"/>
          </a:p>
          <a:p>
            <a:pPr lvl="3">
              <a:lnSpc>
                <a:spcPct val="90000"/>
              </a:lnSpc>
            </a:pPr>
            <a:r>
              <a:rPr lang="en-US" altLang="en-US" sz="1600" b="1" dirty="0" err="1"/>
              <a:t>tabstat</a:t>
            </a:r>
            <a:r>
              <a:rPr lang="en-US" altLang="en-US" sz="1600" b="1" dirty="0"/>
              <a:t> income , s(mean </a:t>
            </a:r>
            <a:r>
              <a:rPr lang="en-US" altLang="en-US" sz="1600" b="1" dirty="0" err="1"/>
              <a:t>sd</a:t>
            </a:r>
            <a:r>
              <a:rPr lang="en-US" altLang="en-US" sz="1600" b="1" dirty="0"/>
              <a:t>) </a:t>
            </a:r>
            <a:r>
              <a:rPr lang="en-US" altLang="en-US" sz="1600" b="1" dirty="0" smtClean="0"/>
              <a:t>by(region)</a:t>
            </a:r>
            <a:r>
              <a:rPr lang="en-US" altLang="en-US" sz="1600" dirty="0" smtClean="0"/>
              <a:t> </a:t>
            </a:r>
            <a:endParaRPr lang="en-US" altLang="en-US" sz="16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/>
              <a:t>Descriptive Statistics and Graphs:</a:t>
            </a:r>
            <a:br>
              <a:rPr lang="en-US" altLang="en-US" sz="4000"/>
            </a:br>
            <a:r>
              <a:rPr lang="en-US" altLang="en-US" sz="4000" i="1"/>
              <a:t>Exporting Tables to Excel, etc.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Copy &amp; Paste Method</a:t>
            </a:r>
          </a:p>
          <a:p>
            <a:pPr lvl="1"/>
            <a:r>
              <a:rPr lang="en-US" altLang="en-US" dirty="0"/>
              <a:t>Paste into Word for informal tables</a:t>
            </a:r>
          </a:p>
          <a:p>
            <a:r>
              <a:rPr lang="en-US" altLang="en-US" dirty="0"/>
              <a:t>Copy Table &amp; Paste Method</a:t>
            </a:r>
          </a:p>
          <a:p>
            <a:pPr lvl="1"/>
            <a:r>
              <a:rPr lang="en-US" altLang="en-US" dirty="0"/>
              <a:t>Past into Excel for formal, formatted tables</a:t>
            </a:r>
          </a:p>
          <a:p>
            <a:pPr lvl="1"/>
            <a:endParaRPr lang="en-US" altLang="en-US" dirty="0"/>
          </a:p>
          <a:p>
            <a:pPr algn="ctr">
              <a:buFontTx/>
              <a:buNone/>
            </a:pPr>
            <a:r>
              <a:rPr lang="en-US" altLang="en-US" sz="2800" i="1" dirty="0"/>
              <a:t>REMINDER: Copy only the table and not other output to maintain formatting!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Outline of Session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altLang="en-US" dirty="0"/>
              <a:t>Beginning (Opening Program and Data)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Exploring the Data</a:t>
            </a:r>
          </a:p>
          <a:p>
            <a:pPr marL="609600" indent="-609600">
              <a:buFontTx/>
              <a:buAutoNum type="arabicParenR"/>
            </a:pPr>
            <a:r>
              <a:rPr lang="en-US" altLang="en-US" b="1" dirty="0"/>
              <a:t>Modifying the Dataset	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Keeping Good Records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Helpful Hints</a:t>
            </a:r>
          </a:p>
          <a:p>
            <a:pPr marL="609600" indent="-609600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Modifying &amp; Managing Data:</a:t>
            </a:r>
            <a:br>
              <a:rPr lang="en-US" altLang="en-US" sz="4000" b="1"/>
            </a:br>
            <a:r>
              <a:rPr lang="en-US" altLang="en-US" sz="4000" i="1"/>
              <a:t>Some STATA “Grammar”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Basic STATA Command Structure has the following parts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1 Sometimes: “by” qualifying clause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Depends on command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2 Command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3 Variables to which the command will be applied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Sometimes just one, sometimes more (depends on command &amp; your goals)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4 Sometimes: specify more information for the command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Examples in the next slide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5 Sometimes: qualifying “if” clause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When you want command applied only to certain observations (rows)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6 Options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Extra specifications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Always at the end and always after a comma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Putting the pieces together (optional pieces in italics):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/>
              <a:t>[</a:t>
            </a:r>
            <a:r>
              <a:rPr lang="en-US" altLang="en-US" sz="1800" i="1" dirty="0"/>
              <a:t>1 By</a:t>
            </a:r>
            <a:r>
              <a:rPr lang="en-US" altLang="en-US" sz="1800" dirty="0"/>
              <a:t>] : [2 Command] [3 </a:t>
            </a:r>
            <a:r>
              <a:rPr lang="en-US" altLang="en-US" sz="1800" dirty="0" err="1"/>
              <a:t>Var</a:t>
            </a:r>
            <a:r>
              <a:rPr lang="en-US" altLang="en-US" sz="1800" dirty="0"/>
              <a:t>] [4 Specify] [</a:t>
            </a:r>
            <a:r>
              <a:rPr lang="en-US" altLang="en-US" sz="1800" i="1" dirty="0"/>
              <a:t>5 If</a:t>
            </a:r>
            <a:r>
              <a:rPr lang="en-US" altLang="en-US" sz="1800" dirty="0"/>
              <a:t>], [</a:t>
            </a:r>
            <a:r>
              <a:rPr lang="en-US" altLang="en-US" sz="1800" i="1" dirty="0"/>
              <a:t>6 Options</a:t>
            </a:r>
            <a:r>
              <a:rPr lang="en-US" altLang="en-US" sz="1800" dirty="0"/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pPr marL="838200" indent="-838200"/>
            <a:r>
              <a:rPr lang="en-US" altLang="en-US" sz="4000" b="1"/>
              <a:t>Modifying &amp; Managing Data:</a:t>
            </a:r>
            <a:br>
              <a:rPr lang="en-US" altLang="en-US" sz="4000" b="1"/>
            </a:br>
            <a:r>
              <a:rPr lang="en-US" altLang="en-US" sz="4000" b="1"/>
              <a:t>“</a:t>
            </a:r>
            <a:r>
              <a:rPr lang="en-US" altLang="en-US" sz="4000" i="1"/>
              <a:t>if” clause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8768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/>
              <a:t>[</a:t>
            </a:r>
            <a:r>
              <a:rPr lang="en-US" altLang="en-US" sz="2000" i="1" dirty="0"/>
              <a:t>1 By</a:t>
            </a:r>
            <a:r>
              <a:rPr lang="en-US" altLang="en-US" sz="2000" dirty="0"/>
              <a:t>] : [2 command] [3 </a:t>
            </a:r>
            <a:r>
              <a:rPr lang="en-US" altLang="en-US" sz="2000" dirty="0" err="1"/>
              <a:t>Var</a:t>
            </a:r>
            <a:r>
              <a:rPr lang="en-US" altLang="en-US" sz="2000" dirty="0"/>
              <a:t>] [4 Specify] [</a:t>
            </a:r>
            <a:r>
              <a:rPr lang="en-US" altLang="en-US" sz="2000" i="1" dirty="0"/>
              <a:t>5 If</a:t>
            </a:r>
            <a:r>
              <a:rPr lang="en-US" altLang="en-US" sz="2000" dirty="0"/>
              <a:t>], [</a:t>
            </a:r>
            <a:r>
              <a:rPr lang="en-US" altLang="en-US" sz="2000" i="1" dirty="0"/>
              <a:t>6 Options</a:t>
            </a:r>
            <a:r>
              <a:rPr lang="en-US" altLang="en-US" sz="2000" dirty="0"/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Comes after you have told STATA what you want to do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Tells STATA for which observations you want to apply your command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‘Do something” (specified in [3] and [4])] if “such and such is true” (specified in [5])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Common “if” Expressions: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 &gt;, &gt;=, &lt;, &lt;=, ==, != or ~=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/>
              <a:t>Note: STATA reads missing values as infinity, so be careful when using &gt; and &gt;=!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For more than one restriction use &amp; (and)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E.g. if age&gt;10 &amp; age&lt;=20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For multiple possibilities use | (or)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E.g. if year==2004 | year==2005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Modifying &amp; Managing Data:</a:t>
            </a:r>
            <a:br>
              <a:rPr lang="en-US" altLang="en-US" sz="4000" b="1"/>
            </a:br>
            <a:r>
              <a:rPr lang="en-US" altLang="en-US" sz="4000" b="1"/>
              <a:t>“</a:t>
            </a:r>
            <a:r>
              <a:rPr lang="en-US" altLang="en-US" sz="4000" i="1"/>
              <a:t>by” clause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300" dirty="0"/>
              <a:t>[</a:t>
            </a:r>
            <a:r>
              <a:rPr lang="en-US" altLang="en-US" sz="2300" i="1" dirty="0"/>
              <a:t>1 By</a:t>
            </a:r>
            <a:r>
              <a:rPr lang="en-US" altLang="en-US" sz="2300" dirty="0"/>
              <a:t>] : [2 command] [3 </a:t>
            </a:r>
            <a:r>
              <a:rPr lang="en-US" altLang="en-US" sz="2300" dirty="0" err="1"/>
              <a:t>Var</a:t>
            </a:r>
            <a:r>
              <a:rPr lang="en-US" altLang="en-US" sz="2300" dirty="0"/>
              <a:t>] [4 Specify] [</a:t>
            </a:r>
            <a:r>
              <a:rPr lang="en-US" altLang="en-US" sz="2300" i="1" dirty="0"/>
              <a:t>5 If</a:t>
            </a:r>
            <a:r>
              <a:rPr lang="en-US" altLang="en-US" sz="2300" dirty="0"/>
              <a:t>], [</a:t>
            </a:r>
            <a:r>
              <a:rPr lang="en-US" altLang="en-US" sz="2300" i="1" dirty="0"/>
              <a:t>6 Options</a:t>
            </a:r>
            <a:r>
              <a:rPr lang="en-US" altLang="en-US" sz="2300" dirty="0"/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3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Performs commands by sub-groups (specified by a variable)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Examples: Mean income by </a:t>
            </a:r>
            <a:r>
              <a:rPr lang="en-US" altLang="en-US" sz="2000" dirty="0" smtClean="0"/>
              <a:t>region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Other sub-group possibilities: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by </a:t>
            </a:r>
            <a:r>
              <a:rPr lang="en-US" altLang="en-US" sz="1800" dirty="0" smtClean="0"/>
              <a:t>year, </a:t>
            </a:r>
            <a:r>
              <a:rPr lang="en-US" altLang="en-US" sz="1800" dirty="0"/>
              <a:t>by age group, etc.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At </a:t>
            </a:r>
            <a:r>
              <a:rPr lang="en-US" altLang="en-US" sz="2000" dirty="0"/>
              <a:t>the beginning: by xxx, sort: …..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 the end ….. , by(xxx)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Modifying &amp; Managing Data:</a:t>
            </a:r>
            <a:br>
              <a:rPr lang="en-US" altLang="en-US" sz="4000" b="1"/>
            </a:br>
            <a:r>
              <a:rPr lang="en-US" altLang="en-US" sz="4000" i="1"/>
              <a:t>Some Basic Commands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drop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Drops the variables or observations specified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keep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Keeps only variables or observations specified (drops all others)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Generate (gen) &amp; extended generate (</a:t>
            </a:r>
            <a:r>
              <a:rPr lang="en-US" altLang="en-US" sz="2000" dirty="0" err="1"/>
              <a:t>egen</a:t>
            </a:r>
            <a:r>
              <a:rPr lang="en-US" altLang="en-US" sz="20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Both generate new variables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 smtClean="0"/>
              <a:t>egen</a:t>
            </a:r>
            <a:r>
              <a:rPr lang="en-US" altLang="en-US" sz="1800" dirty="0" smtClean="0"/>
              <a:t> is extension to gen</a:t>
            </a:r>
            <a:endParaRPr lang="en-US" altLang="en-US" sz="1800" dirty="0"/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Some functions work with gen, some with </a:t>
            </a:r>
            <a:r>
              <a:rPr lang="en-US" altLang="en-US" sz="1600" dirty="0" err="1" smtClean="0"/>
              <a:t>egen</a:t>
            </a:r>
            <a:endParaRPr lang="en-US" altLang="en-US" sz="1600" dirty="0" smtClean="0"/>
          </a:p>
          <a:p>
            <a:pPr lvl="2">
              <a:lnSpc>
                <a:spcPct val="80000"/>
              </a:lnSpc>
            </a:pPr>
            <a:r>
              <a:rPr lang="en-US" altLang="en-US" sz="1600" dirty="0" smtClean="0"/>
              <a:t>E.g. </a:t>
            </a:r>
            <a:r>
              <a:rPr lang="en-US" altLang="zh-TW" sz="1600" b="1" dirty="0"/>
              <a:t>by gender, sort: </a:t>
            </a:r>
            <a:r>
              <a:rPr lang="en-US" altLang="zh-TW" sz="1600" b="1" dirty="0" err="1"/>
              <a:t>egen</a:t>
            </a:r>
            <a:r>
              <a:rPr lang="en-US" altLang="zh-TW" sz="1600" b="1" dirty="0"/>
              <a:t> </a:t>
            </a:r>
            <a:r>
              <a:rPr lang="en-US" altLang="zh-TW" sz="1600" b="1" dirty="0" err="1"/>
              <a:t>avg</a:t>
            </a:r>
            <a:r>
              <a:rPr lang="en-US" altLang="zh-TW" sz="1600" b="1" dirty="0"/>
              <a:t>=mean(income)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replace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Replaces values for existing </a:t>
            </a:r>
            <a:r>
              <a:rPr lang="en-US" altLang="en-US" sz="1800" dirty="0" smtClean="0"/>
              <a:t>variables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Works the same as the gen command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rename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Changes the name of a variable</a:t>
            </a:r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Note: all commands (and most variable names) are lower case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90600" y="6019800"/>
            <a:ext cx="7162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[</a:t>
            </a:r>
            <a:r>
              <a:rPr lang="en-US" altLang="en-US" i="1"/>
              <a:t>1 By</a:t>
            </a:r>
            <a:r>
              <a:rPr lang="en-US" altLang="en-US"/>
              <a:t>] : [2 Command] [3 Var] [4 Specify] [</a:t>
            </a:r>
            <a:r>
              <a:rPr lang="en-US" altLang="en-US" i="1"/>
              <a:t>5 If</a:t>
            </a:r>
            <a:r>
              <a:rPr lang="en-US" altLang="en-US"/>
              <a:t>], [</a:t>
            </a:r>
            <a:r>
              <a:rPr lang="en-US" altLang="en-US" i="1"/>
              <a:t>6 Options</a:t>
            </a:r>
            <a:r>
              <a:rPr lang="en-US" altLang="en-US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pPr marL="838200" indent="-838200"/>
            <a:r>
              <a:rPr lang="en-US" altLang="en-US" sz="4000" b="1"/>
              <a:t>Modifying &amp; Managing Data:</a:t>
            </a:r>
            <a:br>
              <a:rPr lang="en-US" altLang="en-US" sz="4000" b="1"/>
            </a:br>
            <a:r>
              <a:rPr lang="en-US" altLang="en-US" sz="4000" i="1"/>
              <a:t>Using “gen” &amp; “replace”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754563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000" dirty="0"/>
              <a:t>[</a:t>
            </a:r>
            <a:r>
              <a:rPr lang="en-US" altLang="en-US" sz="2000" i="1" dirty="0"/>
              <a:t>1 By</a:t>
            </a:r>
            <a:r>
              <a:rPr lang="en-US" altLang="en-US" sz="2000" dirty="0"/>
              <a:t>] : [2 command] [3 </a:t>
            </a:r>
            <a:r>
              <a:rPr lang="en-US" altLang="en-US" sz="2000" dirty="0" err="1"/>
              <a:t>Var</a:t>
            </a:r>
            <a:r>
              <a:rPr lang="en-US" altLang="en-US" sz="2000" dirty="0"/>
              <a:t>] [4 Specify] [</a:t>
            </a:r>
            <a:r>
              <a:rPr lang="en-US" altLang="en-US" sz="2000" i="1" dirty="0"/>
              <a:t>5 If</a:t>
            </a:r>
            <a:r>
              <a:rPr lang="en-US" altLang="en-US" sz="2000" dirty="0"/>
              <a:t>], [</a:t>
            </a:r>
            <a:r>
              <a:rPr lang="en-US" altLang="en-US" sz="2000" i="1" dirty="0"/>
              <a:t>6 Options</a:t>
            </a:r>
            <a:r>
              <a:rPr lang="en-US" altLang="en-US" sz="2000" dirty="0"/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Examples of gen command: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gen ones = 1 (column of ones)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gen GENVAR = var1 + var2 (adds var1 &amp; var2)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Functions that work with gen tend to be more basic functions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gen </a:t>
            </a:r>
            <a:r>
              <a:rPr lang="en-US" altLang="en-US" sz="2000" dirty="0" smtClean="0"/>
              <a:t>age30=1 </a:t>
            </a:r>
            <a:r>
              <a:rPr lang="en-US" altLang="en-US" sz="2000" dirty="0"/>
              <a:t>if age</a:t>
            </a:r>
            <a:r>
              <a:rPr lang="en-US" altLang="en-US" sz="2000" dirty="0" smtClean="0"/>
              <a:t>==30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gen </a:t>
            </a:r>
            <a:r>
              <a:rPr lang="en-US" altLang="en-US" sz="2000" dirty="0" smtClean="0"/>
              <a:t>over30=1 </a:t>
            </a:r>
            <a:r>
              <a:rPr lang="en-US" altLang="en-US" sz="2000" dirty="0"/>
              <a:t>if </a:t>
            </a:r>
            <a:r>
              <a:rPr lang="en-US" altLang="en-US" sz="2000" dirty="0" smtClean="0"/>
              <a:t>age&gt;30 </a:t>
            </a:r>
            <a:r>
              <a:rPr lang="en-US" altLang="en-US" sz="2000" dirty="0"/>
              <a:t>&amp; age!=.  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STATA reads missing values as infinity, so be careful when using &gt; and &gt;=!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 dirty="0"/>
              <a:t>Reminder: variable names can’t start with numbers!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Examples of replace command: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replace age=. if age==9999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E.g. questionnaire non-response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replace </a:t>
            </a:r>
            <a:r>
              <a:rPr lang="en-US" altLang="en-US" sz="2000" dirty="0" smtClean="0"/>
              <a:t>over30=0 </a:t>
            </a:r>
            <a:r>
              <a:rPr lang="en-US" altLang="en-US" sz="2000" dirty="0"/>
              <a:t>if </a:t>
            </a:r>
            <a:r>
              <a:rPr lang="en-US" altLang="en-US" sz="2000" dirty="0" smtClean="0"/>
              <a:t>age&lt;30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Modifying &amp; Managing Data:</a:t>
            </a:r>
            <a:br>
              <a:rPr lang="en-US" altLang="en-US" sz="4000" b="1"/>
            </a:br>
            <a:r>
              <a:rPr lang="en-US" altLang="en-US" sz="4000" i="1"/>
              <a:t>Renaming and</a:t>
            </a:r>
            <a:r>
              <a:rPr lang="en-US" altLang="en-US" sz="4000" b="1"/>
              <a:t> </a:t>
            </a:r>
            <a:r>
              <a:rPr lang="en-US" altLang="en-US" sz="4000" i="1"/>
              <a:t>Labeling Variables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/>
          </a:bodyPr>
          <a:lstStyle/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altLang="en-US" sz="2100" dirty="0"/>
              <a:t>[</a:t>
            </a:r>
            <a:r>
              <a:rPr lang="en-US" altLang="en-US" sz="2100" i="1" dirty="0"/>
              <a:t>1 By</a:t>
            </a:r>
            <a:r>
              <a:rPr lang="en-US" altLang="en-US" sz="2100" dirty="0"/>
              <a:t>] : [2 command] [3 </a:t>
            </a:r>
            <a:r>
              <a:rPr lang="en-US" altLang="en-US" sz="2100" dirty="0" err="1"/>
              <a:t>Var</a:t>
            </a:r>
            <a:r>
              <a:rPr lang="en-US" altLang="en-US" sz="2100" dirty="0"/>
              <a:t>] [4 Specify] [</a:t>
            </a:r>
            <a:r>
              <a:rPr lang="en-US" altLang="en-US" sz="2100" i="1" dirty="0"/>
              <a:t>5 If</a:t>
            </a:r>
            <a:r>
              <a:rPr lang="en-US" altLang="en-US" sz="2100" dirty="0"/>
              <a:t>], [</a:t>
            </a:r>
            <a:r>
              <a:rPr lang="en-US" altLang="en-US" sz="2100" i="1" dirty="0"/>
              <a:t>6 Options</a:t>
            </a:r>
            <a:r>
              <a:rPr lang="en-US" altLang="en-US" sz="2100" dirty="0"/>
              <a:t>]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100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2400" dirty="0"/>
              <a:t>Renaming Variables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rename command changes the variable name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To Use: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b="1" dirty="0"/>
              <a:t>rename [current variable name] [new variable name]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/>
              <a:t>Example: </a:t>
            </a:r>
            <a:r>
              <a:rPr lang="en-US" altLang="en-US" sz="1800" b="1" dirty="0"/>
              <a:t>rename </a:t>
            </a:r>
            <a:r>
              <a:rPr lang="en-US" altLang="en-US" sz="1800" b="1" dirty="0" smtClean="0"/>
              <a:t>voted voted2001</a:t>
            </a:r>
            <a:endParaRPr lang="en-US" altLang="en-US" sz="1800" b="1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2400" dirty="0"/>
              <a:t>Labeling Variables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Variable labels describe the variable you created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/>
              <a:t>Good idea to do this so that you remember later and so others understand your dataset!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en-US" sz="2000" dirty="0"/>
              <a:t>To Use: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b="1" dirty="0"/>
              <a:t>label </a:t>
            </a:r>
            <a:r>
              <a:rPr lang="en-US" altLang="en-US" sz="1800" b="1" dirty="0" err="1"/>
              <a:t>var</a:t>
            </a:r>
            <a:r>
              <a:rPr lang="en-US" altLang="en-US" sz="1800" b="1" dirty="0"/>
              <a:t> [variable] “[short description of the variable]”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altLang="en-US" sz="1800" dirty="0"/>
              <a:t>Example: </a:t>
            </a:r>
            <a:r>
              <a:rPr lang="en-US" altLang="en-US" sz="1800" b="1" dirty="0"/>
              <a:t>label </a:t>
            </a:r>
            <a:r>
              <a:rPr lang="en-US" altLang="en-US" sz="1800" b="1" dirty="0" smtClean="0"/>
              <a:t>over30 </a:t>
            </a:r>
            <a:r>
              <a:rPr lang="en-US" altLang="en-US" sz="1800" b="1" dirty="0"/>
              <a:t>“=1 if </a:t>
            </a:r>
            <a:r>
              <a:rPr lang="en-US" altLang="en-US" sz="1800" b="1" dirty="0" smtClean="0"/>
              <a:t>respondent is </a:t>
            </a:r>
            <a:r>
              <a:rPr lang="en-US" altLang="en-US" sz="1800" b="1" dirty="0"/>
              <a:t>older than </a:t>
            </a:r>
            <a:r>
              <a:rPr lang="en-US" altLang="en-US" sz="1800" b="1" dirty="0" smtClean="0"/>
              <a:t>30</a:t>
            </a:r>
            <a:r>
              <a:rPr lang="en-US" altLang="en-US" sz="1800" b="1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Groundrules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altLang="en-US" dirty="0" smtClean="0"/>
              <a:t>Point &amp; Click (P&amp;C)</a:t>
            </a:r>
          </a:p>
          <a:p>
            <a:pPr marL="1009650" lvl="1" indent="-609600">
              <a:buFontTx/>
              <a:buAutoNum type="arabicParenR"/>
            </a:pPr>
            <a:r>
              <a:rPr lang="en-US" altLang="en-US" dirty="0" smtClean="0"/>
              <a:t>Operation using the mouse</a:t>
            </a:r>
          </a:p>
          <a:p>
            <a:pPr marL="1009650" lvl="1" indent="-609600">
              <a:buFontTx/>
              <a:buAutoNum type="arabicParenR"/>
            </a:pPr>
            <a:r>
              <a:rPr lang="en-US" altLang="en-US" dirty="0" smtClean="0"/>
              <a:t>Pro: easy to use, logically linked; Con: cumbersome, not good for replication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 smtClean="0"/>
              <a:t>Command</a:t>
            </a:r>
          </a:p>
          <a:p>
            <a:pPr marL="1009650" lvl="1" indent="-609600">
              <a:buFontTx/>
              <a:buAutoNum type="arabicParenR"/>
            </a:pPr>
            <a:r>
              <a:rPr lang="en-US" altLang="en-US" dirty="0" smtClean="0"/>
              <a:t>Operation using command and typing syntax</a:t>
            </a:r>
          </a:p>
          <a:p>
            <a:pPr marL="1009650" lvl="1" indent="-609600">
              <a:buFontTx/>
              <a:buAutoNum type="arabicParenR"/>
            </a:pPr>
            <a:r>
              <a:rPr lang="en-US" altLang="en-US" dirty="0" smtClean="0"/>
              <a:t>Pro: easily replicable, program can be saved; Con: learning curve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36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Modifying &amp; Managing Data:</a:t>
            </a:r>
            <a:br>
              <a:rPr lang="en-US" altLang="en-US" sz="4000" b="1"/>
            </a:br>
            <a:r>
              <a:rPr lang="en-US" altLang="en-US" sz="4000" i="1"/>
              <a:t>Labeling Values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2400" dirty="0"/>
              <a:t>Value labels puts word labels on category variables 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en-US" sz="1800" dirty="0"/>
              <a:t>Example: no=0 and yes=1 in dataset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en-US" sz="1800" dirty="0"/>
              <a:t>We can read Yes &amp; No in output even though variable values are 0 or 1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 dirty="0"/>
              <a:t>To make value labels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 dirty="0"/>
              <a:t>Step One: Define the label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en-US" sz="1800" dirty="0"/>
              <a:t>label </a:t>
            </a:r>
            <a:r>
              <a:rPr lang="en-US" altLang="en-US" sz="1800" dirty="0" err="1"/>
              <a:t>def</a:t>
            </a:r>
            <a:r>
              <a:rPr lang="en-US" altLang="en-US" sz="1800" dirty="0"/>
              <a:t> [label name] [value1] “[label for value1]” value2 “[label for value2]”</a:t>
            </a:r>
          </a:p>
          <a:p>
            <a:pPr marL="1752600" lvl="3" indent="-381000">
              <a:lnSpc>
                <a:spcPct val="90000"/>
              </a:lnSpc>
            </a:pPr>
            <a:r>
              <a:rPr lang="en-US" altLang="en-US" sz="1600" i="1" dirty="0"/>
              <a:t>Remember: Value always comes first and labels always go in  quotes  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en-US" sz="1800" dirty="0"/>
              <a:t>Ex: label </a:t>
            </a:r>
            <a:r>
              <a:rPr lang="en-US" altLang="en-US" sz="1800" dirty="0" err="1"/>
              <a:t>def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votelabel</a:t>
            </a:r>
            <a:r>
              <a:rPr lang="en-US" altLang="en-US" sz="1800" dirty="0" smtClean="0"/>
              <a:t> 0 </a:t>
            </a:r>
            <a:r>
              <a:rPr lang="en-US" altLang="en-US" sz="1800" dirty="0"/>
              <a:t>“No” 1 “Yes”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 dirty="0"/>
              <a:t>Step Two: Apply the value label to that variable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altLang="en-US" sz="1800" dirty="0"/>
              <a:t>label </a:t>
            </a:r>
            <a:r>
              <a:rPr lang="en-US" altLang="en-US" sz="1800" dirty="0" err="1"/>
              <a:t>val</a:t>
            </a:r>
            <a:r>
              <a:rPr lang="en-US" altLang="en-US" sz="1800" dirty="0"/>
              <a:t> [variable you are labeling] [label you want to apply]</a:t>
            </a:r>
          </a:p>
          <a:p>
            <a:pPr marL="1371600" lvl="2" indent="-457200"/>
            <a:r>
              <a:rPr lang="en-US" altLang="en-US" sz="1800" dirty="0"/>
              <a:t>Ex: </a:t>
            </a:r>
            <a:r>
              <a:rPr lang="en-US" altLang="en-US" sz="1800" dirty="0"/>
              <a:t>label </a:t>
            </a:r>
            <a:r>
              <a:rPr lang="en-US" altLang="en-US" sz="1800" dirty="0" err="1"/>
              <a:t>def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votelabel</a:t>
            </a:r>
            <a:r>
              <a:rPr lang="en-US" altLang="en-US" sz="1800" dirty="0"/>
              <a:t> 0 No 1 Yes , </a:t>
            </a:r>
            <a:r>
              <a:rPr lang="en-US" altLang="en-US" sz="1800" dirty="0" smtClean="0"/>
              <a:t>replace</a:t>
            </a:r>
          </a:p>
          <a:p>
            <a:pPr marL="1371600" lvl="2" indent="-457200"/>
            <a:r>
              <a:rPr lang="en-US" altLang="en-US" sz="1800" dirty="0" smtClean="0"/>
              <a:t>Note</a:t>
            </a:r>
            <a:r>
              <a:rPr lang="en-US" altLang="en-US" sz="1800" dirty="0"/>
              <a:t>: the same label can be used for multiple </a:t>
            </a:r>
            <a:r>
              <a:rPr lang="en-US" altLang="en-US" sz="1800" dirty="0" smtClean="0"/>
              <a:t>variables! </a:t>
            </a:r>
            <a:endParaRPr lang="en-US" altLang="en-US" sz="1800" dirty="0"/>
          </a:p>
          <a:p>
            <a:pPr marL="1371600" lvl="2" indent="-457200">
              <a:lnSpc>
                <a:spcPct val="90000"/>
              </a:lnSpc>
            </a:pPr>
            <a:endParaRPr lang="en-US" altLang="en-US" sz="1800" dirty="0"/>
          </a:p>
          <a:p>
            <a:pPr marL="609600" indent="-609600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 fontScale="90000"/>
          </a:bodyPr>
          <a:lstStyle/>
          <a:p>
            <a:pPr marL="838200" indent="-838200"/>
            <a:r>
              <a:rPr lang="en-US" altLang="en-US" sz="4000" b="1"/>
              <a:t>Managing &amp; Modifying Data:</a:t>
            </a:r>
            <a:br>
              <a:rPr lang="en-US" altLang="en-US" sz="4000" b="1"/>
            </a:br>
            <a:r>
              <a:rPr lang="en-US" altLang="en-US" sz="3200" b="1" i="1"/>
              <a:t>Dropping &amp; Keeping Observations</a:t>
            </a:r>
            <a:r>
              <a:rPr lang="en-US" altLang="en-US" sz="4000" b="1" i="1"/>
              <a:t>	</a:t>
            </a:r>
            <a:br>
              <a:rPr lang="en-US" altLang="en-US" sz="4000" b="1" i="1"/>
            </a:br>
            <a:endParaRPr lang="en-US" altLang="en-US" sz="4000" b="1" i="1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Drop/ Keep Commands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Both used in the same way but with opposite functions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drop deletes observations (rows) or variables (columns) that you tell it to keep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keep gets rid of everything EXCEPT the observations (rows) or variables (columns) that you tell it to keep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Dropping &amp; Keeping variables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Specify </a:t>
            </a:r>
            <a:r>
              <a:rPr lang="en-US" altLang="en-US" sz="1600" dirty="0" smtClean="0"/>
              <a:t>the </a:t>
            </a:r>
            <a:r>
              <a:rPr lang="en-US" altLang="en-US" sz="1600" dirty="0"/>
              <a:t>variables you want to drop or keep</a:t>
            </a:r>
          </a:p>
          <a:p>
            <a:pPr lvl="1">
              <a:lnSpc>
                <a:spcPct val="80000"/>
              </a:lnSpc>
            </a:pPr>
            <a:r>
              <a:rPr lang="en-US" altLang="en-US" sz="1600" b="1" dirty="0" smtClean="0"/>
              <a:t>drop age </a:t>
            </a:r>
            <a:r>
              <a:rPr lang="en-US" altLang="en-US" sz="1600" dirty="0" smtClean="0"/>
              <a:t> </a:t>
            </a:r>
            <a:endParaRPr lang="en-US" altLang="en-US" sz="1600" dirty="0"/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Drops the variable </a:t>
            </a:r>
            <a:r>
              <a:rPr lang="en-US" altLang="en-US" sz="1400" dirty="0" err="1"/>
              <a:t>age_months</a:t>
            </a:r>
            <a:endParaRPr lang="en-US" altLang="en-US" sz="1400" dirty="0"/>
          </a:p>
          <a:p>
            <a:pPr lvl="1">
              <a:lnSpc>
                <a:spcPct val="80000"/>
              </a:lnSpc>
            </a:pPr>
            <a:r>
              <a:rPr lang="en-US" altLang="en-US" sz="1600" b="1" dirty="0"/>
              <a:t>keep  </a:t>
            </a:r>
            <a:r>
              <a:rPr lang="en-US" altLang="en-US" sz="1600" b="1" dirty="0" smtClean="0"/>
              <a:t>region </a:t>
            </a:r>
            <a:r>
              <a:rPr lang="en-US" altLang="en-US" sz="1600" b="1" dirty="0" smtClean="0"/>
              <a:t>age voted…</a:t>
            </a:r>
            <a:endParaRPr lang="en-US" altLang="en-US" sz="1600" b="1" dirty="0"/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Keeps only these 3 variables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Dropping and Keeping observations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Specify the observations you want to delete using the “if” clause</a:t>
            </a:r>
          </a:p>
          <a:p>
            <a:pPr lvl="1">
              <a:lnSpc>
                <a:spcPct val="80000"/>
              </a:lnSpc>
            </a:pPr>
            <a:r>
              <a:rPr lang="en-US" altLang="en-US" sz="1600" b="1" dirty="0"/>
              <a:t>drop if </a:t>
            </a:r>
            <a:r>
              <a:rPr lang="en-US" altLang="en-US" sz="1600" b="1" dirty="0" smtClean="0"/>
              <a:t>over30</a:t>
            </a:r>
            <a:r>
              <a:rPr lang="en-US" altLang="en-US" sz="1600" b="1" dirty="0"/>
              <a:t>==0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Drops all observations for which variable over10 is equal to zero</a:t>
            </a:r>
          </a:p>
          <a:p>
            <a:pPr lvl="1">
              <a:lnSpc>
                <a:spcPct val="80000"/>
              </a:lnSpc>
            </a:pPr>
            <a:r>
              <a:rPr lang="en-US" altLang="en-US" sz="1600" b="1" dirty="0"/>
              <a:t>keep if </a:t>
            </a:r>
            <a:r>
              <a:rPr lang="en-US" altLang="en-US" sz="1600" b="1" dirty="0" smtClean="0"/>
              <a:t>over30</a:t>
            </a:r>
            <a:r>
              <a:rPr lang="en-US" altLang="en-US" sz="1600" b="1" dirty="0"/>
              <a:t>==1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Keeps all observations for which variable over10 is equal to one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/>
              <a:t>Note: In this case, both commands will lead to the same result!</a:t>
            </a:r>
          </a:p>
          <a:p>
            <a:pPr>
              <a:lnSpc>
                <a:spcPct val="80000"/>
              </a:lnSpc>
            </a:pPr>
            <a:endParaRPr lang="en-US" alt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/>
              <a:t>Managing &amp; Modifying Data:	</a:t>
            </a:r>
            <a:r>
              <a:rPr lang="en-US" altLang="en-US" sz="4000" b="1"/>
              <a:t/>
            </a:r>
            <a:br>
              <a:rPr lang="en-US" altLang="en-US" sz="4000" b="1"/>
            </a:br>
            <a:r>
              <a:rPr lang="en-US" altLang="en-US" sz="3200" b="1"/>
              <a:t>Saving Changes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Save altered dataset with a new name </a:t>
            </a:r>
          </a:p>
          <a:p>
            <a:pPr lvl="2"/>
            <a:r>
              <a:rPr lang="en-US" altLang="en-US" b="1" dirty="0"/>
              <a:t>save NEWDATASET</a:t>
            </a:r>
            <a:r>
              <a:rPr lang="en-US" altLang="en-US" dirty="0"/>
              <a:t> to save a new dataset</a:t>
            </a:r>
          </a:p>
          <a:p>
            <a:pPr lvl="2"/>
            <a:r>
              <a:rPr lang="en-US" altLang="en-US" b="1" dirty="0"/>
              <a:t>save NEWDATASET, replace</a:t>
            </a:r>
            <a:r>
              <a:rPr lang="en-US" altLang="en-US" dirty="0"/>
              <a:t> to save over old</a:t>
            </a:r>
          </a:p>
          <a:p>
            <a:pPr lvl="1"/>
            <a:r>
              <a:rPr lang="en-US" altLang="en-US" dirty="0"/>
              <a:t>Never write over the original data!!!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38200" indent="-838200"/>
            <a:r>
              <a:rPr lang="en-US" altLang="en-US" sz="3600" b="1"/>
              <a:t>Managing &amp; Modifying Data:	</a:t>
            </a:r>
            <a:r>
              <a:rPr lang="en-US" altLang="en-US" sz="4000" b="1"/>
              <a:t/>
            </a:r>
            <a:br>
              <a:rPr lang="en-US" altLang="en-US" sz="4000" b="1"/>
            </a:br>
            <a:r>
              <a:rPr lang="en-US" altLang="en-US" sz="3200" b="1"/>
              <a:t>Merging Datasets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45820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600" dirty="0"/>
              <a:t>Merge combines multiple datasets into one by matching on the variable you choose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Example: Want to examine health facility usage and health facility quality </a:t>
            </a:r>
            <a:r>
              <a:rPr lang="en-US" altLang="en-US" sz="1400" dirty="0">
                <a:sym typeface="Wingdings" panose="05000000000000000000" pitchFamily="2" charset="2"/>
              </a:rPr>
              <a:t> Need data from household survey and data from the health facility survey</a:t>
            </a:r>
            <a:endParaRPr lang="en-US" altLang="en-US" sz="1400" dirty="0"/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To do so: combine the two datasets by merging on health facility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Step One: Identify the appropriate variable to use for merging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Note: The variable must exist in both datasets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Step Two: Format data for merging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Make sure variable has the same name in both datasets </a:t>
            </a:r>
          </a:p>
          <a:p>
            <a:pPr lvl="2">
              <a:lnSpc>
                <a:spcPct val="80000"/>
              </a:lnSpc>
            </a:pPr>
            <a:r>
              <a:rPr lang="en-US" altLang="en-US" sz="1200" dirty="0"/>
              <a:t>If not, rename or create a new variable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Sort both datasets by the merging variable and save</a:t>
            </a:r>
          </a:p>
          <a:p>
            <a:pPr lvl="2">
              <a:lnSpc>
                <a:spcPct val="80000"/>
              </a:lnSpc>
            </a:pPr>
            <a:r>
              <a:rPr lang="en-US" altLang="en-US" sz="1200" b="1" dirty="0"/>
              <a:t>sort </a:t>
            </a:r>
            <a:r>
              <a:rPr lang="en-US" altLang="en-US" sz="1200" b="1" dirty="0" err="1"/>
              <a:t>facility_id</a:t>
            </a:r>
            <a:endParaRPr lang="en-US" altLang="en-US" sz="1200" b="1" dirty="0"/>
          </a:p>
          <a:p>
            <a:pPr lvl="2">
              <a:lnSpc>
                <a:spcPct val="80000"/>
              </a:lnSpc>
            </a:pPr>
            <a:r>
              <a:rPr lang="en-US" altLang="en-US" sz="1200" b="1" dirty="0"/>
              <a:t>save </a:t>
            </a:r>
            <a:r>
              <a:rPr lang="en-US" altLang="en-US" sz="1200" b="1" dirty="0" err="1"/>
              <a:t>xxx.dta</a:t>
            </a:r>
            <a:r>
              <a:rPr lang="en-US" altLang="en-US" sz="1200" b="1" dirty="0"/>
              <a:t>, replace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Step Three: Open the “master” dataset (the primary dataset)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Step Four: Merge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merge [variable used for merging] using [DATASET BEING MERGED INTO the current one]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Ex: </a:t>
            </a:r>
            <a:r>
              <a:rPr lang="en-US" altLang="en-US" sz="1400" b="1" dirty="0"/>
              <a:t>merge </a:t>
            </a:r>
            <a:r>
              <a:rPr lang="en-US" altLang="en-US" sz="1400" b="1" dirty="0" smtClean="0"/>
              <a:t>region </a:t>
            </a:r>
            <a:r>
              <a:rPr lang="en-US" altLang="en-US" sz="1400" b="1" dirty="0"/>
              <a:t>using [DATASET]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Step Five: Examine merge success</a:t>
            </a:r>
          </a:p>
          <a:p>
            <a:pPr lvl="1">
              <a:lnSpc>
                <a:spcPct val="80000"/>
              </a:lnSpc>
            </a:pPr>
            <a:r>
              <a:rPr lang="en-US" altLang="en-US" sz="1400" b="1" dirty="0"/>
              <a:t>tab _merge</a:t>
            </a:r>
          </a:p>
          <a:p>
            <a:pPr lvl="2">
              <a:lnSpc>
                <a:spcPct val="80000"/>
              </a:lnSpc>
            </a:pPr>
            <a:r>
              <a:rPr lang="en-US" altLang="en-US" sz="1200" dirty="0"/>
              <a:t>Master only means observations were found in the primary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Outline of Session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altLang="en-US" dirty="0"/>
              <a:t>Beginning (Opening Program and Data)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Exploring the Data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Modifying the Dataset</a:t>
            </a:r>
            <a:r>
              <a:rPr lang="en-US" altLang="en-US" b="1" dirty="0"/>
              <a:t>	</a:t>
            </a:r>
            <a:r>
              <a:rPr lang="en-US" altLang="en-US" dirty="0"/>
              <a:t>		</a:t>
            </a:r>
          </a:p>
          <a:p>
            <a:pPr marL="609600" indent="-609600">
              <a:buFontTx/>
              <a:buAutoNum type="arabicParenR"/>
            </a:pPr>
            <a:r>
              <a:rPr lang="en-US" altLang="en-US" b="1" dirty="0"/>
              <a:t>Keeping Good Records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Helpful Hints</a:t>
            </a:r>
          </a:p>
          <a:p>
            <a:pPr marL="609600" indent="-609600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38200" indent="-838200"/>
            <a:r>
              <a:rPr lang="en-US" altLang="en-US" sz="4000" b="1"/>
              <a:t>Keeping Good Records:</a:t>
            </a:r>
            <a:br>
              <a:rPr lang="en-US" altLang="en-US" sz="4000" b="1"/>
            </a:br>
            <a:r>
              <a:rPr lang="en-US" altLang="en-US" sz="4000" b="1" i="1"/>
              <a:t>Log Files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Log and command log: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log</a:t>
            </a:r>
            <a:r>
              <a:rPr lang="en-US" altLang="en-US" sz="1800" dirty="0"/>
              <a:t> records all commands and output during the session while the log file is open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Command log (</a:t>
            </a:r>
            <a:r>
              <a:rPr lang="en-US" altLang="en-US" sz="1800" b="1" dirty="0" err="1"/>
              <a:t>cmdlog</a:t>
            </a:r>
            <a:r>
              <a:rPr lang="en-US" altLang="en-US" sz="1800" dirty="0"/>
              <a:t>) records all commands typed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Both can be open at same time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To Use: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Open new log:</a:t>
            </a:r>
          </a:p>
          <a:p>
            <a:pPr lvl="2">
              <a:lnSpc>
                <a:spcPct val="80000"/>
              </a:lnSpc>
            </a:pPr>
            <a:r>
              <a:rPr lang="en-US" altLang="en-US" sz="1600" b="1" dirty="0"/>
              <a:t>log using LOGNAME.txt / </a:t>
            </a:r>
            <a:r>
              <a:rPr lang="en-US" altLang="en-US" sz="1600" b="1" dirty="0" err="1"/>
              <a:t>cmdlog</a:t>
            </a:r>
            <a:r>
              <a:rPr lang="en-US" altLang="en-US" sz="1600" b="1" dirty="0"/>
              <a:t> using CLOGNAME.txt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Write over an existing log</a:t>
            </a:r>
          </a:p>
          <a:p>
            <a:pPr lvl="2">
              <a:lnSpc>
                <a:spcPct val="80000"/>
              </a:lnSpc>
            </a:pPr>
            <a:r>
              <a:rPr lang="en-US" altLang="en-US" sz="1600" b="1" dirty="0"/>
              <a:t>log using LOGNAME.txt / </a:t>
            </a:r>
            <a:r>
              <a:rPr lang="en-US" altLang="en-US" sz="1600" b="1" dirty="0" err="1"/>
              <a:t>cmdlog</a:t>
            </a:r>
            <a:r>
              <a:rPr lang="en-US" altLang="en-US" sz="1600" b="1" dirty="0"/>
              <a:t> using CMDLOGNAME.txt, replace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Add to an existing log</a:t>
            </a:r>
          </a:p>
          <a:p>
            <a:pPr lvl="2">
              <a:lnSpc>
                <a:spcPct val="80000"/>
              </a:lnSpc>
            </a:pPr>
            <a:r>
              <a:rPr lang="en-US" altLang="en-US" sz="1600" b="1" dirty="0"/>
              <a:t>log using LOGNAME.txt / </a:t>
            </a:r>
            <a:r>
              <a:rPr lang="en-US" altLang="en-US" sz="1600" b="1" dirty="0" err="1"/>
              <a:t>cmdlog</a:t>
            </a:r>
            <a:r>
              <a:rPr lang="en-US" altLang="en-US" sz="1600" b="1" dirty="0"/>
              <a:t> using CMDLOGNAME.txt, append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Conduct your STATA session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Close log:</a:t>
            </a:r>
          </a:p>
          <a:p>
            <a:pPr lvl="2">
              <a:lnSpc>
                <a:spcPct val="80000"/>
              </a:lnSpc>
            </a:pPr>
            <a:r>
              <a:rPr lang="en-US" altLang="en-US" sz="1600" b="1" dirty="0"/>
              <a:t>log close / </a:t>
            </a:r>
            <a:r>
              <a:rPr lang="en-US" altLang="en-US" sz="1600" b="1" dirty="0" err="1"/>
              <a:t>cmdlog</a:t>
            </a:r>
            <a:r>
              <a:rPr lang="en-US" altLang="en-US" sz="1600" b="1" dirty="0"/>
              <a:t> close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38200" indent="-838200"/>
            <a:r>
              <a:rPr lang="en-US" altLang="en-US" sz="4000" b="1"/>
              <a:t>Keeping Good Records:</a:t>
            </a:r>
            <a:br>
              <a:rPr lang="en-US" altLang="en-US" sz="4000" b="1"/>
            </a:br>
            <a:r>
              <a:rPr lang="en-US" altLang="en-US" sz="4000" b="1" i="1"/>
              <a:t>Do 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List of all the commands you need for your project (in the right order)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Don’t have to repeat </a:t>
            </a:r>
            <a:r>
              <a:rPr lang="en-US" altLang="en-US" sz="1600" dirty="0" err="1"/>
              <a:t>work</a:t>
            </a:r>
            <a:r>
              <a:rPr lang="en-US" altLang="en-US" sz="1600" dirty="0" err="1">
                <a:sym typeface="Wingdings" panose="05000000000000000000" pitchFamily="2" charset="2"/>
              </a:rPr>
              <a:t></a:t>
            </a:r>
            <a:r>
              <a:rPr lang="en-US" altLang="en-US" sz="1600" dirty="0" err="1"/>
              <a:t>re-create</a:t>
            </a:r>
            <a:r>
              <a:rPr lang="en-US" altLang="en-US" sz="1600" dirty="0"/>
              <a:t> your dataset by running the do-file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Easy to correct mistakes you find later (just change do-file commands!)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More concise &amp; polished record of your work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To create/ edit do-file: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Starting a new  do-file: </a:t>
            </a:r>
            <a:r>
              <a:rPr lang="en-US" altLang="en-US" sz="1600" b="1" dirty="0" err="1"/>
              <a:t>doedit</a:t>
            </a:r>
            <a:endParaRPr lang="en-US" altLang="en-US" sz="1600" b="1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Editing an existing do-file: </a:t>
            </a:r>
            <a:r>
              <a:rPr lang="en-US" altLang="en-US" sz="1600" b="1" dirty="0" err="1"/>
              <a:t>doedit</a:t>
            </a:r>
            <a:r>
              <a:rPr lang="en-US" altLang="en-US" sz="1600" b="1" dirty="0"/>
              <a:t> DOFILENAME.do</a:t>
            </a:r>
          </a:p>
          <a:p>
            <a:pPr lvl="2">
              <a:lnSpc>
                <a:spcPct val="80000"/>
              </a:lnSpc>
            </a:pPr>
            <a:r>
              <a:rPr lang="en-US" altLang="en-US" sz="1400" i="1" dirty="0"/>
              <a:t>Remember: If do-file is kept in different folder, must change directory (</a:t>
            </a:r>
            <a:r>
              <a:rPr lang="en-US" altLang="en-US" sz="1400" b="1" i="1" dirty="0"/>
              <a:t>cd</a:t>
            </a:r>
            <a:r>
              <a:rPr lang="en-US" altLang="en-US" sz="1400" i="1" dirty="0"/>
              <a:t>) or include folder name!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Type in Commands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Save do-file (control + s) or, in do-file click </a:t>
            </a:r>
            <a:r>
              <a:rPr lang="en-US" altLang="en-US" sz="1600" dirty="0" err="1"/>
              <a:t>File</a:t>
            </a:r>
            <a:r>
              <a:rPr lang="en-US" altLang="en-US" sz="1600" dirty="0" err="1">
                <a:sym typeface="Wingdings" panose="05000000000000000000" pitchFamily="2" charset="2"/>
              </a:rPr>
              <a:t>Save</a:t>
            </a:r>
            <a:endParaRPr lang="en-US" altLang="en-US" sz="16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To use:</a:t>
            </a:r>
          </a:p>
          <a:p>
            <a:pPr lvl="1">
              <a:lnSpc>
                <a:spcPct val="80000"/>
              </a:lnSpc>
            </a:pPr>
            <a:r>
              <a:rPr lang="en-US" altLang="en-US" sz="1600" b="1" dirty="0"/>
              <a:t>do  DOFILENAME.do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Be Organized!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Use headings: 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To describe do-file content, datasets used, etc. at beginning of do-file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Describing the goals of a particular section of the do-file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Include comments and notes to yourself 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For all text in do-files that are not commands, begin the line with “ *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Outline of Session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altLang="en-US"/>
              <a:t>Beginning (Opening Program and Data)</a:t>
            </a:r>
          </a:p>
          <a:p>
            <a:pPr marL="609600" indent="-609600">
              <a:buFontTx/>
              <a:buAutoNum type="arabicParenR"/>
            </a:pPr>
            <a:r>
              <a:rPr lang="en-US" altLang="en-US"/>
              <a:t>Exploring the Data</a:t>
            </a:r>
          </a:p>
          <a:p>
            <a:pPr marL="609600" indent="-609600">
              <a:buFontTx/>
              <a:buAutoNum type="arabicParenR"/>
            </a:pPr>
            <a:r>
              <a:rPr lang="en-US" altLang="en-US"/>
              <a:t>Modifying the Dataset</a:t>
            </a:r>
            <a:r>
              <a:rPr lang="en-US" altLang="en-US" b="1"/>
              <a:t>	</a:t>
            </a:r>
            <a:r>
              <a:rPr lang="en-US" altLang="en-US"/>
              <a:t>		</a:t>
            </a:r>
          </a:p>
          <a:p>
            <a:pPr marL="609600" indent="-609600">
              <a:buFontTx/>
              <a:buAutoNum type="arabicParenR"/>
            </a:pPr>
            <a:r>
              <a:rPr lang="en-US" altLang="en-US"/>
              <a:t>Keeping Good Records</a:t>
            </a:r>
          </a:p>
          <a:p>
            <a:pPr marL="609600" indent="-609600">
              <a:buFontTx/>
              <a:buAutoNum type="arabicParenR"/>
            </a:pPr>
            <a:r>
              <a:rPr lang="en-US" altLang="en-US" b="1"/>
              <a:t>Helpful Hints</a:t>
            </a:r>
          </a:p>
          <a:p>
            <a:pPr marL="609600" indent="-609600"/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en-US" b="1"/>
              <a:t>Some Helpful Hints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STATA Help</a:t>
            </a:r>
          </a:p>
          <a:p>
            <a:pPr lvl="1">
              <a:lnSpc>
                <a:spcPct val="80000"/>
              </a:lnSpc>
            </a:pPr>
            <a:r>
              <a:rPr lang="en-US" altLang="en-US" sz="1600" b="1" dirty="0"/>
              <a:t>help [STATACOMMAND]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Gives instructions on how to use command, options you can use, etc.</a:t>
            </a:r>
          </a:p>
          <a:p>
            <a:pPr lvl="1">
              <a:lnSpc>
                <a:spcPct val="80000"/>
              </a:lnSpc>
            </a:pPr>
            <a:r>
              <a:rPr lang="en-US" altLang="en-US" sz="1600" i="1" dirty="0"/>
              <a:t>Note: you must know what command you are looking for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Hints for commands with string vs. numeric variables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Always include quotations for string!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Missing values in string and  numeric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In string format: “”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In numeric format: . 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When “-more-” appears on the screen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Keep going by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Clicking on –more- on the output screen</a:t>
            </a:r>
          </a:p>
          <a:p>
            <a:pPr lvl="2">
              <a:lnSpc>
                <a:spcPct val="80000"/>
              </a:lnSpc>
            </a:pPr>
            <a:r>
              <a:rPr lang="en-US" altLang="en-US" sz="1400" dirty="0"/>
              <a:t>Tapping space bar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Turn off –more- for future </a:t>
            </a:r>
          </a:p>
          <a:p>
            <a:pPr lvl="2">
              <a:lnSpc>
                <a:spcPct val="80000"/>
              </a:lnSpc>
            </a:pPr>
            <a:r>
              <a:rPr lang="en-US" altLang="en-US" sz="1400" b="1" dirty="0"/>
              <a:t>set more off</a:t>
            </a:r>
            <a:r>
              <a:rPr lang="en-US" altLang="en-US" sz="1400" dirty="0"/>
              <a:t> (</a:t>
            </a:r>
            <a:r>
              <a:rPr lang="en-US" altLang="en-US" sz="1400" b="1" dirty="0"/>
              <a:t>set more on</a:t>
            </a:r>
            <a:r>
              <a:rPr lang="en-US" altLang="en-US" sz="1400" dirty="0"/>
              <a:t> to turn back on)</a:t>
            </a:r>
          </a:p>
          <a:p>
            <a:pPr lvl="2">
              <a:lnSpc>
                <a:spcPct val="80000"/>
              </a:lnSpc>
            </a:pPr>
            <a:r>
              <a:rPr lang="en-US" altLang="en-US" sz="1400" i="1" dirty="0"/>
              <a:t>Note: Sometimes makes it difficult to examine output when it appears without stop</a:t>
            </a:r>
          </a:p>
          <a:p>
            <a:pPr>
              <a:lnSpc>
                <a:spcPct val="80000"/>
              </a:lnSpc>
            </a:pPr>
            <a:endParaRPr lang="en-US" alt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 of Session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altLang="en-US" b="1" dirty="0"/>
              <a:t>Beginning (Opening program &amp; data)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Exploring the Data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Modifying the Dataset</a:t>
            </a:r>
            <a:r>
              <a:rPr lang="en-US" altLang="en-US" b="1" dirty="0"/>
              <a:t>	</a:t>
            </a:r>
            <a:r>
              <a:rPr lang="en-US" altLang="en-US" dirty="0"/>
              <a:t>		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Keeping Good Records</a:t>
            </a:r>
          </a:p>
          <a:p>
            <a:pPr marL="609600" indent="-609600">
              <a:buFontTx/>
              <a:buAutoNum type="arabicParenR"/>
            </a:pPr>
            <a:r>
              <a:rPr lang="en-US" altLang="en-US" dirty="0"/>
              <a:t>Helpful Hints</a:t>
            </a:r>
          </a:p>
          <a:p>
            <a:pPr marL="609600" indent="-609600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dirty="0"/>
              <a:t>Beginning</a:t>
            </a:r>
            <a:r>
              <a:rPr lang="en-US" altLang="en-US" sz="4000" dirty="0"/>
              <a:t>:</a:t>
            </a:r>
            <a:br>
              <a:rPr lang="en-US" altLang="en-US" sz="4000" dirty="0"/>
            </a:br>
            <a:r>
              <a:rPr lang="en-US" altLang="en-US" sz="4000" b="1" i="1" dirty="0"/>
              <a:t>Opening STATA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543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dirty="0"/>
              <a:t>Option 1: </a:t>
            </a:r>
          </a:p>
          <a:p>
            <a:pPr>
              <a:buFontTx/>
              <a:buNone/>
            </a:pPr>
            <a:r>
              <a:rPr lang="en-US" altLang="en-US" sz="2800" dirty="0"/>
              <a:t>	Start </a:t>
            </a:r>
            <a:r>
              <a:rPr lang="en-US" altLang="en-US" sz="2800" dirty="0">
                <a:sym typeface="Wingdings" panose="05000000000000000000" pitchFamily="2" charset="2"/>
              </a:rPr>
              <a:t> Programs  Stata </a:t>
            </a:r>
          </a:p>
          <a:p>
            <a:pPr>
              <a:buFontTx/>
              <a:buNone/>
            </a:pPr>
            <a:endParaRPr lang="en-US" altLang="en-US" sz="2800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2800" b="1" dirty="0">
                <a:sym typeface="Wingdings" panose="05000000000000000000" pitchFamily="2" charset="2"/>
              </a:rPr>
              <a:t>Option 2: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sz="2800" dirty="0">
                <a:sym typeface="Wingdings" panose="05000000000000000000" pitchFamily="2" charset="2"/>
              </a:rPr>
              <a:t>	Double-click on STATA Icon on your Desktop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1054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Beginning</a:t>
            </a:r>
            <a:r>
              <a:rPr lang="en-US" altLang="en-US" sz="4000"/>
              <a:t>:</a:t>
            </a:r>
            <a:br>
              <a:rPr lang="en-US" altLang="en-US" sz="4000"/>
            </a:br>
            <a:r>
              <a:rPr lang="en-US" altLang="en-US" sz="4000"/>
              <a:t>STATA Windows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Variables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Lists the variables that are in your data </a:t>
            </a:r>
            <a:r>
              <a:rPr lang="en-US" altLang="en-US" sz="2000" dirty="0" smtClean="0"/>
              <a:t>set 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Command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Where we will tell STATA what to do by typing commands </a:t>
            </a: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Review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Lists all the commands that you have already used.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Allows us to easily repeat command by clicking on the right one 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Properties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Gives detail of the data set and variable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Results</a:t>
            </a:r>
            <a:endParaRPr lang="en-US" altLang="en-US" sz="2400" b="1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Where all the output from our commands will appear 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Graph</a:t>
            </a:r>
            <a:endParaRPr lang="en-US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Beginning</a:t>
            </a:r>
            <a:r>
              <a:rPr lang="en-US" altLang="en-US" sz="4000"/>
              <a:t>:</a:t>
            </a:r>
            <a:br>
              <a:rPr lang="en-US" altLang="en-US" sz="4000"/>
            </a:br>
            <a:r>
              <a:rPr lang="en-US" altLang="en-US" sz="4000"/>
              <a:t>STATA Windows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 smtClean="0"/>
              <a:t>Command </a:t>
            </a:r>
            <a:r>
              <a:rPr lang="en-US" altLang="en-US" sz="2400" b="1" dirty="0" smtClean="0">
                <a:sym typeface="Wingdings" panose="05000000000000000000" pitchFamily="2" charset="2"/>
              </a:rPr>
              <a:t> Results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ym typeface="Wingdings" panose="05000000000000000000" pitchFamily="2" charset="2"/>
              </a:rPr>
              <a:t>E.g. memory, help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ym typeface="Wingdings" panose="05000000000000000000" pitchFamily="2" charset="2"/>
              </a:rPr>
              <a:t>Try: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ym typeface="Wingdings" panose="05000000000000000000" pitchFamily="2" charset="2"/>
              </a:rPr>
              <a:t>query mem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ym typeface="Wingdings" panose="05000000000000000000" pitchFamily="2" charset="2"/>
              </a:rPr>
              <a:t>How about: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ym typeface="Wingdings" panose="05000000000000000000" pitchFamily="2" charset="2"/>
              </a:rPr>
              <a:t>Query mem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ym typeface="Wingdings" panose="05000000000000000000" pitchFamily="2" charset="2"/>
              </a:rPr>
              <a:t>Or: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ym typeface="Wingdings" panose="05000000000000000000" pitchFamily="2" charset="2"/>
              </a:rPr>
              <a:t>q mem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ym typeface="Wingdings" panose="05000000000000000000" pitchFamily="2" charset="2"/>
              </a:rPr>
              <a:t>What do you know about Stata now?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ym typeface="Wingdings" panose="05000000000000000000" pitchFamily="2" charset="2"/>
              </a:rPr>
              <a:t>Command case-sensitive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ym typeface="Wingdings" panose="05000000000000000000" pitchFamily="2" charset="2"/>
              </a:rPr>
              <a:t>Abbreviated commands</a:t>
            </a:r>
          </a:p>
          <a:p>
            <a:pPr>
              <a:lnSpc>
                <a:spcPct val="90000"/>
              </a:lnSpc>
            </a:pPr>
            <a:endParaRPr lang="en-US" altLang="en-US" sz="2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28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Beginning</a:t>
            </a:r>
            <a:r>
              <a:rPr lang="en-US" altLang="en-US" sz="4000"/>
              <a:t>:</a:t>
            </a:r>
            <a:br>
              <a:rPr lang="en-US" altLang="en-US" sz="4000"/>
            </a:br>
            <a:r>
              <a:rPr lang="en-US" altLang="en-US" sz="4000"/>
              <a:t>STATA Windows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 smtClean="0"/>
              <a:t>Set command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ym typeface="Wingdings" panose="05000000000000000000" pitchFamily="2" charset="2"/>
              </a:rPr>
              <a:t>Setting up system commands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ym typeface="Wingdings" panose="05000000000000000000" pitchFamily="2" charset="2"/>
              </a:rPr>
              <a:t>E.g. set more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ym typeface="Wingdings" panose="05000000000000000000" pitchFamily="2" charset="2"/>
              </a:rPr>
              <a:t>Try: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ym typeface="Wingdings" panose="05000000000000000000" pitchFamily="2" charset="2"/>
              </a:rPr>
              <a:t>set more off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ym typeface="Wingdings" panose="05000000000000000000" pitchFamily="2" charset="2"/>
              </a:rPr>
              <a:t>How about setting it on back?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smtClean="0">
                <a:sym typeface="Wingdings" panose="05000000000000000000" pitchFamily="2" charset="2"/>
              </a:rPr>
              <a:t>Other examples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sym typeface="Wingdings" panose="05000000000000000000" pitchFamily="2" charset="2"/>
              </a:rPr>
              <a:t>help, </a:t>
            </a:r>
            <a:r>
              <a:rPr lang="en-US" altLang="en-US" sz="2000" b="1" dirty="0" err="1" smtClean="0">
                <a:sym typeface="Wingdings" panose="05000000000000000000" pitchFamily="2" charset="2"/>
              </a:rPr>
              <a:t>findit</a:t>
            </a:r>
            <a:endParaRPr lang="en-US" altLang="en-US" sz="2000" b="1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 smtClean="0">
                <a:sym typeface="Wingdings" panose="05000000000000000000" pitchFamily="2" charset="2"/>
              </a:rPr>
              <a:t>Hint: Stata is designed for replications, which is great for modeling different specifications.  </a:t>
            </a:r>
            <a:r>
              <a:rPr lang="en-US" altLang="en-US" sz="2000" b="1" dirty="0" err="1" smtClean="0">
                <a:sym typeface="Wingdings" panose="05000000000000000000" pitchFamily="2" charset="2"/>
              </a:rPr>
              <a:t>PageUp</a:t>
            </a:r>
            <a:r>
              <a:rPr lang="en-US" altLang="en-US" sz="2000" b="1" dirty="0" smtClean="0">
                <a:sym typeface="Wingdings" panose="05000000000000000000" pitchFamily="2" charset="2"/>
              </a:rPr>
              <a:t> and </a:t>
            </a:r>
            <a:r>
              <a:rPr lang="en-US" altLang="en-US" sz="2000" b="1" dirty="0" err="1" smtClean="0">
                <a:sym typeface="Wingdings" panose="05000000000000000000" pitchFamily="2" charset="2"/>
              </a:rPr>
              <a:t>PageDown</a:t>
            </a:r>
            <a:r>
              <a:rPr lang="en-US" altLang="en-US" sz="2000" b="1" dirty="0" smtClean="0">
                <a:sym typeface="Wingdings" panose="05000000000000000000" pitchFamily="2" charset="2"/>
              </a:rPr>
              <a:t> keys are your favorite buttons</a:t>
            </a:r>
            <a:endParaRPr lang="en-US" altLang="en-US" sz="2000" b="1" dirty="0"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sz="1600" b="1" dirty="0" smtClean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altLang="en-US" sz="2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841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/>
              <a:t>Beginning</a:t>
            </a:r>
            <a:r>
              <a:rPr lang="en-US" altLang="en-US" sz="4000"/>
              <a:t>:</a:t>
            </a:r>
            <a:br>
              <a:rPr lang="en-US" altLang="en-US" sz="4000"/>
            </a:br>
            <a:r>
              <a:rPr lang="en-US" altLang="en-US" sz="4000" b="1" i="1"/>
              <a:t>Opening STATA Data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Point and click (P&amp;C): File </a:t>
            </a:r>
            <a:r>
              <a:rPr lang="en-US" altLang="en-US" sz="2400" dirty="0" smtClean="0">
                <a:sym typeface="Wingdings" panose="05000000000000000000" pitchFamily="2" charset="2"/>
              </a:rPr>
              <a:t> Open or 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Command: Use </a:t>
            </a:r>
            <a:r>
              <a:rPr lang="en-US" altLang="en-US" sz="2400" dirty="0"/>
              <a:t>the </a:t>
            </a:r>
            <a:r>
              <a:rPr lang="en-US" altLang="en-US" sz="2400" b="1" dirty="0"/>
              <a:t>use </a:t>
            </a:r>
            <a:r>
              <a:rPr lang="en-US" altLang="en-US" sz="2400" dirty="0"/>
              <a:t>command for data already in STATA format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 smtClean="0"/>
              <a:t>use T:\</a:t>
            </a:r>
            <a:r>
              <a:rPr lang="en-US" altLang="en-US" sz="1800" b="1" dirty="0" smtClean="0"/>
              <a:t>Ho\stata\BRMAR03.DTA</a:t>
            </a:r>
            <a:r>
              <a:rPr lang="en-US" altLang="en-US" sz="1800" b="1" dirty="0" smtClean="0"/>
              <a:t>, clear</a:t>
            </a:r>
            <a:endParaRPr lang="en-US" altLang="en-US" sz="1800" b="1" dirty="0"/>
          </a:p>
          <a:p>
            <a:pPr lvl="1">
              <a:lnSpc>
                <a:spcPct val="90000"/>
              </a:lnSpc>
            </a:pPr>
            <a:r>
              <a:rPr lang="en-US" altLang="en-US" sz="2000" i="1" dirty="0" smtClean="0"/>
              <a:t>Note</a:t>
            </a:r>
            <a:r>
              <a:rPr lang="en-US" altLang="en-US" sz="2000" i="1" dirty="0"/>
              <a:t>: </a:t>
            </a:r>
            <a:r>
              <a:rPr lang="en-US" altLang="en-US" sz="2000" dirty="0" smtClean="0"/>
              <a:t>clear option </a:t>
            </a:r>
            <a:r>
              <a:rPr lang="en-US" altLang="en-US" sz="2000" i="1" dirty="0" smtClean="0"/>
              <a:t>clears </a:t>
            </a:r>
            <a:r>
              <a:rPr lang="en-US" altLang="en-US" sz="2000" dirty="0" smtClean="0"/>
              <a:t>any previous data in the memory</a:t>
            </a:r>
            <a:endParaRPr lang="en-US" altLang="en-US" sz="2000" dirty="0"/>
          </a:p>
        </p:txBody>
      </p:sp>
      <p:pic>
        <p:nvPicPr>
          <p:cNvPr id="12295" name="Picture 7" descr="Image result for file op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319254" cy="288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2448</TotalTime>
  <Words>2751</Words>
  <Application>Microsoft Office PowerPoint</Application>
  <PresentationFormat>On-screen Show (4:3)</PresentationFormat>
  <Paragraphs>390</Paragraphs>
  <Slides>38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新細明體</vt:lpstr>
      <vt:lpstr>Arial</vt:lpstr>
      <vt:lpstr>Calibri</vt:lpstr>
      <vt:lpstr>Calibri Light</vt:lpstr>
      <vt:lpstr>Wingdings</vt:lpstr>
      <vt:lpstr>Office Theme</vt:lpstr>
      <vt:lpstr>Stata 101</vt:lpstr>
      <vt:lpstr>Outline of Session</vt:lpstr>
      <vt:lpstr>Groundrules</vt:lpstr>
      <vt:lpstr>Outline of Session</vt:lpstr>
      <vt:lpstr>Beginning: Opening STATA</vt:lpstr>
      <vt:lpstr>Beginning: STATA Windows</vt:lpstr>
      <vt:lpstr>Beginning: STATA Windows</vt:lpstr>
      <vt:lpstr>Beginning: STATA Windows</vt:lpstr>
      <vt:lpstr>Beginning: Opening STATA Data</vt:lpstr>
      <vt:lpstr>Outline of Session</vt:lpstr>
      <vt:lpstr>Exploring the Data: Getting to Know the Variables</vt:lpstr>
      <vt:lpstr>Exploring the Data: Getting to Know the Variables</vt:lpstr>
      <vt:lpstr>Exploring the Data: Getting to Know the Variables</vt:lpstr>
      <vt:lpstr>Exploring the Data: Getting to Know the Variables</vt:lpstr>
      <vt:lpstr>Exploring the Data: Variable Types</vt:lpstr>
      <vt:lpstr>Exploring the Data: Getting to Know the Variables</vt:lpstr>
      <vt:lpstr>Exploring the Data: Looking at the Data</vt:lpstr>
      <vt:lpstr>Exploring the Data: Variable Labels and Value Labels</vt:lpstr>
      <vt:lpstr>Exploring the Data:  Tabulating Values</vt:lpstr>
      <vt:lpstr>Descriptive Statistics and Graphs:  Summary Statistics Tables</vt:lpstr>
      <vt:lpstr>Descriptive Statistics and Graphs: Tabstat</vt:lpstr>
      <vt:lpstr>Descriptive Statistics and Graphs: Exporting Tables to Excel, etc.</vt:lpstr>
      <vt:lpstr>Outline of Session</vt:lpstr>
      <vt:lpstr>Modifying &amp; Managing Data: Some STATA “Grammar”</vt:lpstr>
      <vt:lpstr>Modifying &amp; Managing Data: “if” clause</vt:lpstr>
      <vt:lpstr>Modifying &amp; Managing Data: “by” clause</vt:lpstr>
      <vt:lpstr>Modifying &amp; Managing Data: Some Basic Commands</vt:lpstr>
      <vt:lpstr>Modifying &amp; Managing Data: Using “gen” &amp; “replace”</vt:lpstr>
      <vt:lpstr>Modifying &amp; Managing Data: Renaming and Labeling Variables</vt:lpstr>
      <vt:lpstr>Modifying &amp; Managing Data: Labeling Values</vt:lpstr>
      <vt:lpstr>Managing &amp; Modifying Data: Dropping &amp; Keeping Observations  </vt:lpstr>
      <vt:lpstr>Managing &amp; Modifying Data:  Saving Changes</vt:lpstr>
      <vt:lpstr>Managing &amp; Modifying Data:  Merging Datasets</vt:lpstr>
      <vt:lpstr>Outline of Session</vt:lpstr>
      <vt:lpstr>Keeping Good Records: Log Files</vt:lpstr>
      <vt:lpstr>Keeping Good Records: Do Files</vt:lpstr>
      <vt:lpstr>Outline of Session</vt:lpstr>
      <vt:lpstr>Some Helpful Hints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E Gardner</dc:creator>
  <cp:lastModifiedBy>Ho, Karl</cp:lastModifiedBy>
  <cp:revision>1104</cp:revision>
  <dcterms:created xsi:type="dcterms:W3CDTF">2010-03-10T16:54:40Z</dcterms:created>
  <dcterms:modified xsi:type="dcterms:W3CDTF">2016-09-12T20:50:55Z</dcterms:modified>
</cp:coreProperties>
</file>