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3D2F-5651-475A-B1E2-244B19A66F1D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9DEC-F353-4FC0-BAC9-926BD93670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33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3D2F-5651-475A-B1E2-244B19A66F1D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9DEC-F353-4FC0-BAC9-926BD93670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72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3D2F-5651-475A-B1E2-244B19A66F1D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9DEC-F353-4FC0-BAC9-926BD93670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71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3D2F-5651-475A-B1E2-244B19A66F1D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9DEC-F353-4FC0-BAC9-926BD93670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00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3D2F-5651-475A-B1E2-244B19A66F1D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9DEC-F353-4FC0-BAC9-926BD93670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395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3D2F-5651-475A-B1E2-244B19A66F1D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9DEC-F353-4FC0-BAC9-926BD93670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97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3D2F-5651-475A-B1E2-244B19A66F1D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9DEC-F353-4FC0-BAC9-926BD93670E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58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3D2F-5651-475A-B1E2-244B19A66F1D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9DEC-F353-4FC0-BAC9-926BD93670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28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3D2F-5651-475A-B1E2-244B19A66F1D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9DEC-F353-4FC0-BAC9-926BD93670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92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3D2F-5651-475A-B1E2-244B19A66F1D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9DEC-F353-4FC0-BAC9-926BD93670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26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D753D2F-5651-475A-B1E2-244B19A66F1D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39DEC-F353-4FC0-BAC9-926BD93670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50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D753D2F-5651-475A-B1E2-244B19A66F1D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C539DEC-F353-4FC0-BAC9-926BD93670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15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5040F0-16B6-4B5A-8F88-2946DA2DB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908" y="1167618"/>
            <a:ext cx="10138543" cy="278220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2200" dirty="0"/>
              <a:t>2025 North Texas – Taiwan Technology Summit</a:t>
            </a:r>
            <a:br>
              <a:rPr lang="en-US" altLang="zh-TW" sz="2200" dirty="0"/>
            </a:br>
            <a:br>
              <a:rPr lang="zh-TW" altLang="zh-TW" dirty="0"/>
            </a:br>
            <a:r>
              <a:rPr lang="en-US" altLang="zh-TW" sz="4000" dirty="0"/>
              <a:t>Innovation of Industry-Academia Collaboration and Talent Cultivation in Taiwan </a:t>
            </a:r>
            <a:endParaRPr lang="zh-TW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7BB1363-DF35-4DEF-90EB-79A8C68E2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138543" cy="1551285"/>
          </a:xfrm>
        </p:spPr>
        <p:txBody>
          <a:bodyPr>
            <a:noAutofit/>
          </a:bodyPr>
          <a:lstStyle/>
          <a:p>
            <a:pPr algn="ctr"/>
            <a:r>
              <a:rPr lang="en-US" altLang="zh-TW" dirty="0" err="1">
                <a:latin typeface="+mn-lt"/>
              </a:rPr>
              <a:t>Fuh</a:t>
            </a:r>
            <a:r>
              <a:rPr lang="en-US" altLang="zh-TW" dirty="0">
                <a:latin typeface="+mn-lt"/>
              </a:rPr>
              <a:t>-Sheng </a:t>
            </a:r>
            <a:r>
              <a:rPr lang="en-US" altLang="zh-TW" dirty="0" err="1">
                <a:latin typeface="+mn-lt"/>
              </a:rPr>
              <a:t>Shieu</a:t>
            </a:r>
            <a:r>
              <a:rPr lang="en-US" altLang="zh-TW" dirty="0">
                <a:latin typeface="+mn-lt"/>
              </a:rPr>
              <a:t>, Ph D, FIET, FIMMM, FAIE</a:t>
            </a:r>
            <a:br>
              <a:rPr lang="zh-TW" altLang="zh-TW" dirty="0">
                <a:latin typeface="+mn-lt"/>
              </a:rPr>
            </a:br>
            <a:r>
              <a:rPr lang="en-US" altLang="zh-TW" dirty="0">
                <a:latin typeface="+mn-lt"/>
              </a:rPr>
              <a:t>Department of Materials Science &amp; Engineering</a:t>
            </a:r>
            <a:br>
              <a:rPr lang="zh-TW" altLang="zh-TW" dirty="0">
                <a:latin typeface="+mn-lt"/>
              </a:rPr>
            </a:br>
            <a:r>
              <a:rPr lang="en-US" altLang="zh-TW" dirty="0">
                <a:latin typeface="+mn-lt"/>
              </a:rPr>
              <a:t>National Chung </a:t>
            </a:r>
            <a:r>
              <a:rPr lang="en-US" altLang="zh-TW" dirty="0" err="1">
                <a:latin typeface="+mn-lt"/>
              </a:rPr>
              <a:t>Hsing</a:t>
            </a:r>
            <a:r>
              <a:rPr lang="en-US" altLang="zh-TW" dirty="0">
                <a:latin typeface="+mn-lt"/>
              </a:rPr>
              <a:t> University, Taichung, TAIWAN</a:t>
            </a:r>
            <a:br>
              <a:rPr lang="zh-TW" altLang="zh-TW" dirty="0">
                <a:latin typeface="+mn-lt"/>
              </a:rPr>
            </a:br>
            <a:r>
              <a:rPr lang="en-US" altLang="zh-TW" dirty="0">
                <a:latin typeface="+mn-lt"/>
              </a:rPr>
              <a:t>Date: January 15, 2025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443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0C37E-948E-4274-9A3B-CD036879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212" y="422028"/>
            <a:ext cx="11549574" cy="1266093"/>
          </a:xfrm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US" altLang="zh-TW" sz="2000" dirty="0"/>
              <a:t>Act for the Innovation </a:t>
            </a:r>
            <a:r>
              <a:rPr lang="en-US" altLang="zh-TW" sz="2000" dirty="0">
                <a:solidFill>
                  <a:schemeClr val="tx1"/>
                </a:solidFill>
              </a:rPr>
              <a:t>of Industry-Academia </a:t>
            </a:r>
            <a:r>
              <a:rPr lang="en-US" altLang="zh-TW" sz="2000" dirty="0"/>
              <a:t>Collaboration </a:t>
            </a:r>
            <a:br>
              <a:rPr lang="en-US" altLang="zh-TW" sz="2000" dirty="0"/>
            </a:br>
            <a:r>
              <a:rPr lang="en-US" altLang="zh-TW" sz="2000" dirty="0"/>
              <a:t>and Talent Cultivation in Key National Fields</a:t>
            </a:r>
            <a:r>
              <a:rPr lang="zh-TW" altLang="en-US" sz="2000" dirty="0"/>
              <a:t> </a:t>
            </a:r>
            <a:r>
              <a:rPr lang="en-US" altLang="zh-TW" sz="2000" dirty="0"/>
              <a:t>-</a:t>
            </a:r>
            <a:r>
              <a:rPr lang="zh-TW" altLang="en-US" sz="2000" dirty="0"/>
              <a:t> </a:t>
            </a:r>
            <a:r>
              <a:rPr lang="en-US" altLang="zh-TW" sz="2000"/>
              <a:t>Taiwan</a:t>
            </a:r>
            <a:endParaRPr lang="zh-TW" altLang="en-US" sz="2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02FF1F-B6D1-470C-85F6-B63312D0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87" y="2539571"/>
            <a:ext cx="10853225" cy="3868264"/>
          </a:xfrm>
          <a:ln>
            <a:solidFill>
              <a:schemeClr val="bg1">
                <a:lumMod val="95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600" dirty="0"/>
              <a:t>Semiconductors</a:t>
            </a:r>
            <a:endParaRPr lang="zh-TW" altLang="zh-TW" sz="26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600" dirty="0"/>
              <a:t>Information and Communication Technology (ICT)</a:t>
            </a:r>
            <a:endParaRPr lang="zh-TW" altLang="zh-TW" sz="26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600" dirty="0"/>
              <a:t>Intelligent Manufacturing</a:t>
            </a:r>
            <a:endParaRPr lang="zh-TW" altLang="zh-TW" sz="26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600" dirty="0"/>
              <a:t>Sustainable Energy and Circular Economy</a:t>
            </a:r>
            <a:endParaRPr lang="zh-TW" altLang="zh-TW" sz="26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600" dirty="0"/>
              <a:t>Biotechnology and Pharmaceuticals</a:t>
            </a:r>
          </a:p>
          <a:p>
            <a:pPr marL="0" indent="0">
              <a:buNone/>
            </a:pPr>
            <a:endParaRPr lang="en-US" altLang="zh-TW" sz="2300" dirty="0"/>
          </a:p>
          <a:p>
            <a:r>
              <a:rPr lang="en-US" altLang="zh-TW" sz="2400" dirty="0"/>
              <a:t>Degree conferred: Master (MS/ME) and Ph. D.</a:t>
            </a:r>
            <a:endParaRPr lang="zh-TW" altLang="zh-TW" sz="2400" dirty="0"/>
          </a:p>
          <a:p>
            <a:r>
              <a:rPr lang="en-US" altLang="zh-TW" sz="2400" dirty="0"/>
              <a:t>11 public universities endorsed by Ministry of Education</a:t>
            </a:r>
            <a:endParaRPr lang="zh-TW" altLang="zh-TW" sz="2400" dirty="0"/>
          </a:p>
          <a:p>
            <a:r>
              <a:rPr lang="en-US" altLang="zh-TW" sz="2400" dirty="0"/>
              <a:t>50% of the funding endowed by private sectors, 50% by National Development Fund (NDF)</a:t>
            </a:r>
            <a:endParaRPr lang="zh-TW" altLang="zh-TW" sz="2400" dirty="0"/>
          </a:p>
          <a:p>
            <a:pPr marL="0" indent="0">
              <a:buNone/>
            </a:pPr>
            <a:endParaRPr lang="en-US" altLang="zh-TW" sz="23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zh-TW" altLang="zh-TW" sz="23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051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0C37E-948E-4274-9A3B-CD036879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212" y="422028"/>
            <a:ext cx="11549574" cy="738557"/>
          </a:xfrm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US" altLang="zh-TW" sz="2000" dirty="0"/>
              <a:t>Key Strengths and challenges of Taiwan</a:t>
            </a:r>
            <a:endParaRPr lang="zh-TW" altLang="en-US" sz="2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02FF1F-B6D1-470C-85F6-B63312D0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87" y="1758813"/>
            <a:ext cx="10853225" cy="4360633"/>
          </a:xfrm>
          <a:ln>
            <a:solidFill>
              <a:schemeClr val="bg1">
                <a:lumMod val="95000"/>
              </a:schemeClr>
            </a:solidFill>
          </a:ln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sz="2600" dirty="0"/>
              <a:t>Economic Powerhouse in Technology: a global leader in semiconductor manufacturing</a:t>
            </a:r>
            <a:endParaRPr lang="zh-TW" altLang="zh-TW" sz="26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600" dirty="0"/>
              <a:t>Highly Skilled Workforce and Education: a robust education system emphasizing innovation and research</a:t>
            </a:r>
            <a:endParaRPr lang="zh-TW" altLang="zh-TW" sz="26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600" dirty="0"/>
              <a:t>Strategic Location: serving as a key logistics and trade hub in Asia-Pacific</a:t>
            </a:r>
            <a:endParaRPr lang="zh-TW" altLang="zh-TW" sz="26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600" dirty="0"/>
              <a:t>Democratic Government and Civil Liberties: a model for democratic governance in Asia</a:t>
            </a:r>
            <a:endParaRPr lang="zh-TW" altLang="zh-TW" sz="26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600" dirty="0"/>
              <a:t>Cultural Heritage and Tourism: blending Chinese cultural traditions with indigenous influences and modern creativity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600" dirty="0"/>
              <a:t>Healthcare System: NHI provides affordable and comprehensive healthcare coverage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z="2600" dirty="0"/>
              <a:t>Environmental Beauty and Biodiversity: diverse landscapes from mountains and beaches to hot springs and forests</a:t>
            </a:r>
          </a:p>
          <a:p>
            <a:pPr marL="0" indent="0">
              <a:buNone/>
            </a:pPr>
            <a:endParaRPr lang="en-US" altLang="zh-TW" sz="2300" dirty="0"/>
          </a:p>
          <a:p>
            <a:r>
              <a:rPr lang="en-US" altLang="zh-TW" sz="2400" dirty="0"/>
              <a:t>Geopolitical Tensions: ongoing military threats and diplomatic isolation from China</a:t>
            </a:r>
            <a:endParaRPr lang="zh-TW" altLang="zh-TW" sz="2400" dirty="0"/>
          </a:p>
          <a:p>
            <a:r>
              <a:rPr lang="en-US" altLang="zh-TW" sz="2400" dirty="0"/>
              <a:t>Economic Dependence on Technology Exports: vulnerable to global market shifts and competition</a:t>
            </a:r>
            <a:endParaRPr lang="zh-TW" altLang="zh-TW" sz="2400" dirty="0"/>
          </a:p>
          <a:p>
            <a:r>
              <a:rPr lang="en-US" altLang="zh-TW" sz="2400" dirty="0"/>
              <a:t>Aging Population and Workforce Challenges: a need for reforms and policies to boost fertility and support seniors</a:t>
            </a:r>
          </a:p>
          <a:p>
            <a:r>
              <a:rPr lang="en-US" altLang="zh-TW" sz="2400" dirty="0"/>
              <a:t>Environmental Vulnerabilities: natural disasters such as typhoons and earthquakes, landslides</a:t>
            </a:r>
          </a:p>
          <a:p>
            <a:r>
              <a:rPr lang="en-US" altLang="zh-TW" sz="2400" dirty="0"/>
              <a:t>Energy Dependence: majority of the energy are imported</a:t>
            </a:r>
          </a:p>
          <a:p>
            <a:r>
              <a:rPr lang="en-US" altLang="zh-TW" sz="2400" dirty="0"/>
              <a:t>International Recognition</a:t>
            </a:r>
          </a:p>
          <a:p>
            <a:endParaRPr lang="zh-TW" altLang="zh-TW" sz="2400" dirty="0"/>
          </a:p>
          <a:p>
            <a:pPr marL="0" indent="0">
              <a:buNone/>
            </a:pPr>
            <a:endParaRPr lang="en-US" altLang="zh-TW" sz="2300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zh-TW" altLang="zh-TW" sz="23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9790276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180</TotalTime>
  <Words>291</Words>
  <Application>Microsoft Office PowerPoint</Application>
  <PresentationFormat>寬螢幕</PresentationFormat>
  <Paragraphs>30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Gill Sans MT</vt:lpstr>
      <vt:lpstr>Wingdings</vt:lpstr>
      <vt:lpstr>包裹</vt:lpstr>
      <vt:lpstr>2025 North Texas – Taiwan Technology Summit  Innovation of Industry-Academia Collaboration and Talent Cultivation in Taiwan </vt:lpstr>
      <vt:lpstr>Act for the Innovation of Industry-Academia Collaboration  and Talent Cultivation in Key National Fields - Taiwan</vt:lpstr>
      <vt:lpstr>Key Strengths and challenges of Taiwan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2025 North Texas – Taiwan Technology Summit  Innovation of Industry-Academia Collaboration and Talent Cultivation in Taiwan</dc:title>
  <dc:creator>User</dc:creator>
  <cp:lastModifiedBy>User</cp:lastModifiedBy>
  <cp:revision>17</cp:revision>
  <dcterms:created xsi:type="dcterms:W3CDTF">2025-01-12T22:34:06Z</dcterms:created>
  <dcterms:modified xsi:type="dcterms:W3CDTF">2025-01-13T22:34:37Z</dcterms:modified>
</cp:coreProperties>
</file>