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0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8">
            <a:extLst>
              <a:ext uri="{FF2B5EF4-FFF2-40B4-BE49-F238E27FC236}">
                <a16:creationId xmlns:a16="http://schemas.microsoft.com/office/drawing/2014/main" id="{A9D41CEA-9BD6-4D8A-9BBE-A419E3F8944A}"/>
              </a:ext>
            </a:extLst>
          </p:cNvPr>
          <p:cNvSpPr/>
          <p:nvPr userDrawn="1"/>
        </p:nvSpPr>
        <p:spPr>
          <a:xfrm>
            <a:off x="6096000" y="837246"/>
            <a:ext cx="6096000" cy="25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61">
            <a:extLst>
              <a:ext uri="{FF2B5EF4-FFF2-40B4-BE49-F238E27FC236}">
                <a16:creationId xmlns:a16="http://schemas.microsoft.com/office/drawing/2014/main" id="{C55784C2-A625-4992-85BC-279ED49F5E54}"/>
              </a:ext>
            </a:extLst>
          </p:cNvPr>
          <p:cNvGrpSpPr/>
          <p:nvPr userDrawn="1"/>
        </p:nvGrpSpPr>
        <p:grpSpPr>
          <a:xfrm>
            <a:off x="1058291" y="3689597"/>
            <a:ext cx="2892793" cy="3168403"/>
            <a:chOff x="1058291" y="3689597"/>
            <a:chExt cx="2892793" cy="3168403"/>
          </a:xfrm>
        </p:grpSpPr>
        <p:sp>
          <p:nvSpPr>
            <p:cNvPr id="6" name="Freeform: Shape 53">
              <a:extLst>
                <a:ext uri="{FF2B5EF4-FFF2-40B4-BE49-F238E27FC236}">
                  <a16:creationId xmlns:a16="http://schemas.microsoft.com/office/drawing/2014/main" id="{13077F57-5725-450D-B772-BCD9A94C02A3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54">
              <a:extLst>
                <a:ext uri="{FF2B5EF4-FFF2-40B4-BE49-F238E27FC236}">
                  <a16:creationId xmlns:a16="http://schemas.microsoft.com/office/drawing/2014/main" id="{0194C56D-0A74-4F25-BE44-939F18CA1333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4E3F047C-1D8A-462E-93CB-7E62D82ADD9E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68A1BEE2-731F-4E06-8AE6-9774771FDABE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EDDCD7F6-B6F3-4503-B930-8229A9CB403F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33F453F5-45C4-4CA9-BA46-64D6BC0CE6FD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0FFB74C1-B1C0-43D3-8844-E198E8331C96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561C812A-62A1-47A9-955D-CC8D5F1FFABF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52A5E994-BDA9-46CA-8D64-0ED4FBE664E3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DC342C15-8643-4ADB-AF3A-E634DF95EA7D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6BFAA6ED-F1A4-49E9-9012-B56FDE93768E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32">
              <a:extLst>
                <a:ext uri="{FF2B5EF4-FFF2-40B4-BE49-F238E27FC236}">
                  <a16:creationId xmlns:a16="http://schemas.microsoft.com/office/drawing/2014/main" id="{E9F64D36-24F5-4419-994A-1690ADF482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id="{A45C3D91-9FBD-4568-865E-9ACDEC823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34">
              <a:extLst>
                <a:ext uri="{FF2B5EF4-FFF2-40B4-BE49-F238E27FC236}">
                  <a16:creationId xmlns:a16="http://schemas.microsoft.com/office/drawing/2014/main" id="{7BF8D94C-8FB1-4928-A96F-404CFE1E0694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35">
              <a:extLst>
                <a:ext uri="{FF2B5EF4-FFF2-40B4-BE49-F238E27FC236}">
                  <a16:creationId xmlns:a16="http://schemas.microsoft.com/office/drawing/2014/main" id="{559B0B8A-3610-44DE-9002-193CFBFDBFFB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D8D01082-2C6E-43A7-A82A-B29AF7C2C329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60">
            <a:extLst>
              <a:ext uri="{FF2B5EF4-FFF2-40B4-BE49-F238E27FC236}">
                <a16:creationId xmlns:a16="http://schemas.microsoft.com/office/drawing/2014/main" id="{3CB92BF0-1182-4A3F-B65E-7DDE5C646618}"/>
              </a:ext>
            </a:extLst>
          </p:cNvPr>
          <p:cNvGrpSpPr/>
          <p:nvPr userDrawn="1"/>
        </p:nvGrpSpPr>
        <p:grpSpPr>
          <a:xfrm>
            <a:off x="8332411" y="0"/>
            <a:ext cx="2885112" cy="2622090"/>
            <a:chOff x="833153" y="6858000"/>
            <a:chExt cx="2885112" cy="2622090"/>
          </a:xfrm>
        </p:grpSpPr>
        <p:sp>
          <p:nvSpPr>
            <p:cNvPr id="23" name="Freeform: Shape 57">
              <a:extLst>
                <a:ext uri="{FF2B5EF4-FFF2-40B4-BE49-F238E27FC236}">
                  <a16:creationId xmlns:a16="http://schemas.microsoft.com/office/drawing/2014/main" id="{F1F7CCD7-6766-4478-B7D5-6483CFE1BBB1}"/>
                </a:ext>
              </a:extLst>
            </p:cNvPr>
            <p:cNvSpPr/>
            <p:nvPr/>
          </p:nvSpPr>
          <p:spPr>
            <a:xfrm>
              <a:off x="833153" y="6858000"/>
              <a:ext cx="2885112" cy="2622090"/>
            </a:xfrm>
            <a:custGeom>
              <a:avLst/>
              <a:gdLst>
                <a:gd name="connsiteX0" fmla="*/ 0 w 2885112"/>
                <a:gd name="connsiteY0" fmla="*/ 0 h 2622090"/>
                <a:gd name="connsiteX1" fmla="*/ 2885112 w 2885112"/>
                <a:gd name="connsiteY1" fmla="*/ 0 h 2622090"/>
                <a:gd name="connsiteX2" fmla="*/ 2885112 w 2885112"/>
                <a:gd name="connsiteY2" fmla="*/ 2245726 h 2622090"/>
                <a:gd name="connsiteX3" fmla="*/ 2504286 w 2885112"/>
                <a:gd name="connsiteY3" fmla="*/ 2622090 h 2622090"/>
                <a:gd name="connsiteX4" fmla="*/ 380827 w 2885112"/>
                <a:gd name="connsiteY4" fmla="*/ 2622090 h 2622090"/>
                <a:gd name="connsiteX5" fmla="*/ 0 w 2885112"/>
                <a:gd name="connsiteY5" fmla="*/ 2245668 h 26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5112" h="2622090">
                  <a:moveTo>
                    <a:pt x="0" y="0"/>
                  </a:moveTo>
                  <a:lnTo>
                    <a:pt x="2885112" y="0"/>
                  </a:lnTo>
                  <a:lnTo>
                    <a:pt x="2885112" y="2245726"/>
                  </a:lnTo>
                  <a:cubicBezTo>
                    <a:pt x="2885055" y="2453556"/>
                    <a:pt x="2714549" y="2622090"/>
                    <a:pt x="2504286" y="2622090"/>
                  </a:cubicBezTo>
                  <a:lnTo>
                    <a:pt x="380827" y="2622090"/>
                  </a:lnTo>
                  <a:cubicBezTo>
                    <a:pt x="170506" y="2622090"/>
                    <a:pt x="0" y="2453556"/>
                    <a:pt x="0" y="2245668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58">
              <a:extLst>
                <a:ext uri="{FF2B5EF4-FFF2-40B4-BE49-F238E27FC236}">
                  <a16:creationId xmlns:a16="http://schemas.microsoft.com/office/drawing/2014/main" id="{93907175-EA85-49EF-9579-0F7B0E576DBF}"/>
                </a:ext>
              </a:extLst>
            </p:cNvPr>
            <p:cNvSpPr/>
            <p:nvPr/>
          </p:nvSpPr>
          <p:spPr>
            <a:xfrm>
              <a:off x="871808" y="6858000"/>
              <a:ext cx="2807801" cy="2591752"/>
            </a:xfrm>
            <a:custGeom>
              <a:avLst/>
              <a:gdLst>
                <a:gd name="connsiteX0" fmla="*/ 0 w 2807801"/>
                <a:gd name="connsiteY0" fmla="*/ 0 h 2591752"/>
                <a:gd name="connsiteX1" fmla="*/ 2807801 w 2807801"/>
                <a:gd name="connsiteY1" fmla="*/ 0 h 2591752"/>
                <a:gd name="connsiteX2" fmla="*/ 2807801 w 2807801"/>
                <a:gd name="connsiteY2" fmla="*/ 2215388 h 2591752"/>
                <a:gd name="connsiteX3" fmla="*/ 2428061 w 2807801"/>
                <a:gd name="connsiteY3" fmla="*/ 2591752 h 2591752"/>
                <a:gd name="connsiteX4" fmla="*/ 379798 w 2807801"/>
                <a:gd name="connsiteY4" fmla="*/ 2591752 h 2591752"/>
                <a:gd name="connsiteX5" fmla="*/ 0 w 2807801"/>
                <a:gd name="connsiteY5" fmla="*/ 2215332 h 259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7801" h="2591752">
                  <a:moveTo>
                    <a:pt x="0" y="0"/>
                  </a:moveTo>
                  <a:lnTo>
                    <a:pt x="2807801" y="0"/>
                  </a:lnTo>
                  <a:lnTo>
                    <a:pt x="2807801" y="2215388"/>
                  </a:lnTo>
                  <a:cubicBezTo>
                    <a:pt x="2807801" y="2423218"/>
                    <a:pt x="2637756" y="2591752"/>
                    <a:pt x="2428061" y="2591752"/>
                  </a:cubicBezTo>
                  <a:lnTo>
                    <a:pt x="379798" y="2591752"/>
                  </a:lnTo>
                  <a:cubicBezTo>
                    <a:pt x="170045" y="2591752"/>
                    <a:pt x="0" y="2423218"/>
                    <a:pt x="0" y="2215332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5" name="Freeform: Shape 66">
            <a:extLst>
              <a:ext uri="{FF2B5EF4-FFF2-40B4-BE49-F238E27FC236}">
                <a16:creationId xmlns:a16="http://schemas.microsoft.com/office/drawing/2014/main" id="{62A3DC99-B5AB-4925-B3A0-7440E18AC3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38563" y="1"/>
            <a:ext cx="2672808" cy="2493421"/>
          </a:xfrm>
          <a:custGeom>
            <a:avLst/>
            <a:gdLst>
              <a:gd name="connsiteX0" fmla="*/ 0 w 2672808"/>
              <a:gd name="connsiteY0" fmla="*/ 0 h 2493421"/>
              <a:gd name="connsiteX1" fmla="*/ 2672808 w 2672808"/>
              <a:gd name="connsiteY1" fmla="*/ 0 h 2493421"/>
              <a:gd name="connsiteX2" fmla="*/ 2672808 w 2672808"/>
              <a:gd name="connsiteY2" fmla="*/ 2221227 h 2493421"/>
              <a:gd name="connsiteX3" fmla="*/ 2385313 w 2672808"/>
              <a:gd name="connsiteY3" fmla="*/ 2493421 h 2493421"/>
              <a:gd name="connsiteX4" fmla="*/ 287495 w 2672808"/>
              <a:gd name="connsiteY4" fmla="*/ 2493421 h 2493421"/>
              <a:gd name="connsiteX5" fmla="*/ 0 w 2672808"/>
              <a:gd name="connsiteY5" fmla="*/ 2221227 h 24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08" h="2493421">
                <a:moveTo>
                  <a:pt x="0" y="0"/>
                </a:moveTo>
                <a:lnTo>
                  <a:pt x="2672808" y="0"/>
                </a:lnTo>
                <a:lnTo>
                  <a:pt x="2672808" y="2221227"/>
                </a:lnTo>
                <a:cubicBezTo>
                  <a:pt x="2672808" y="2371557"/>
                  <a:pt x="2544095" y="2493421"/>
                  <a:pt x="2385313" y="2493421"/>
                </a:cubicBezTo>
                <a:lnTo>
                  <a:pt x="287495" y="2493421"/>
                </a:lnTo>
                <a:cubicBezTo>
                  <a:pt x="128714" y="2493421"/>
                  <a:pt x="0" y="2371557"/>
                  <a:pt x="0" y="22212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Freeform: Shape 67">
            <a:extLst>
              <a:ext uri="{FF2B5EF4-FFF2-40B4-BE49-F238E27FC236}">
                <a16:creationId xmlns:a16="http://schemas.microsoft.com/office/drawing/2014/main" id="{9B856AEE-ADC7-4DEB-9041-B378F56493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68921" y="3818265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9A5893F2-A884-4E0F-A9DE-65AB9DBEC9F9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3E594-245D-49BF-A849-93434AD94294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E22463-5978-48DC-BCAC-3E2F51E45250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C461A0-970C-4DEF-9409-12FF5610A66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3727ADF3-242D-4FD7-A02C-43B21E3CAC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8418" y="2"/>
            <a:ext cx="6533583" cy="6857999"/>
          </a:xfrm>
          <a:custGeom>
            <a:avLst/>
            <a:gdLst>
              <a:gd name="connsiteX0" fmla="*/ 2592666 w 6533583"/>
              <a:gd name="connsiteY0" fmla="*/ 0 h 6857999"/>
              <a:gd name="connsiteX1" fmla="*/ 6533583 w 6533583"/>
              <a:gd name="connsiteY1" fmla="*/ 0 h 6857999"/>
              <a:gd name="connsiteX2" fmla="*/ 6533583 w 6533583"/>
              <a:gd name="connsiteY2" fmla="*/ 1085634 h 6857999"/>
              <a:gd name="connsiteX3" fmla="*/ 4351340 w 6533583"/>
              <a:gd name="connsiteY3" fmla="*/ 6857999 h 6857999"/>
              <a:gd name="connsiteX4" fmla="*/ 0 w 6533583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3583" h="6857999">
                <a:moveTo>
                  <a:pt x="2592666" y="0"/>
                </a:moveTo>
                <a:lnTo>
                  <a:pt x="6533583" y="0"/>
                </a:lnTo>
                <a:lnTo>
                  <a:pt x="6533583" y="1085634"/>
                </a:lnTo>
                <a:lnTo>
                  <a:pt x="435134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32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1B43571-EB74-4DFB-9BB9-B977D516C2F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DB5FB7B-6C25-4DDB-8392-8EB212AF513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2C50E7C-EB32-4D95-B8F1-8BE10A07310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DBFA302-365D-4257-9D0E-2277073B145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FAA807E4-56C6-402E-848D-BB4C3322FB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0" y="2345890"/>
            <a:ext cx="6992983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0F4677-9B15-4116-A37F-EA517F96B608}"/>
              </a:ext>
            </a:extLst>
          </p:cNvPr>
          <p:cNvSpPr/>
          <p:nvPr userDrawn="1"/>
        </p:nvSpPr>
        <p:spPr>
          <a:xfrm>
            <a:off x="7724503" y="2345890"/>
            <a:ext cx="3735976" cy="2376000"/>
          </a:xfrm>
          <a:prstGeom prst="rect">
            <a:avLst/>
          </a:prstGeom>
          <a:solidFill>
            <a:schemeClr val="accent1">
              <a:alpha val="8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7B23F21-9999-4814-9DE0-1C1D035FAF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0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csv-file-reading-and-writing-tutorial/" TargetMode="External"/><Relationship Id="rId2" Type="http://schemas.openxmlformats.org/officeDocument/2006/relationships/hyperlink" Target="https://weikaiwei.com/finance/yfinance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rich01.com/what-is-moving-average-line/" TargetMode="External"/><Relationship Id="rId4" Type="http://schemas.openxmlformats.org/officeDocument/2006/relationships/hyperlink" Target="https://www.learncodewithmike.com/2021/05/pandas-and-sqlite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40B7C1A-C50C-404D-A7B2-1762B76D5ED9}"/>
              </a:ext>
            </a:extLst>
          </p:cNvPr>
          <p:cNvSpPr txBox="1"/>
          <p:nvPr/>
        </p:nvSpPr>
        <p:spPr>
          <a:xfrm rot="20949520">
            <a:off x="7077725" y="1544474"/>
            <a:ext cx="481593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台股策略分析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39609DED-6354-46D3-B0D4-6AD725DAD6A1}"/>
              </a:ext>
            </a:extLst>
          </p:cNvPr>
          <p:cNvGrpSpPr/>
          <p:nvPr/>
        </p:nvGrpSpPr>
        <p:grpSpPr>
          <a:xfrm rot="20838794">
            <a:off x="7506916" y="2789280"/>
            <a:ext cx="4475372" cy="171303"/>
            <a:chOff x="1569493" y="491319"/>
            <a:chExt cx="7710985" cy="286603"/>
          </a:xfrm>
        </p:grpSpPr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CC719BB5-ABCF-4E15-BB7D-665C4EF0E488}"/>
                </a:ext>
              </a:extLst>
            </p:cNvPr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C2B19788-D995-4B5F-90CC-1447D0D890D5}"/>
                </a:ext>
              </a:extLst>
            </p:cNvPr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DD631CA2-F1A9-442E-8E8D-A9767C9D8FA0}"/>
                </a:ext>
              </a:extLst>
            </p:cNvPr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8DC021CC-DAF6-4FD8-AF3A-D61B6315DC60}"/>
                </a:ext>
              </a:extLst>
            </p:cNvPr>
            <p:cNvSpPr/>
            <p:nvPr userDrawn="1"/>
          </p:nvSpPr>
          <p:spPr>
            <a:xfrm>
              <a:off x="6196084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5D7C0C87-D229-452F-980B-6B92A99CC5F8}"/>
                </a:ext>
              </a:extLst>
            </p:cNvPr>
            <p:cNvSpPr/>
            <p:nvPr userDrawn="1"/>
          </p:nvSpPr>
          <p:spPr>
            <a:xfrm>
              <a:off x="7738281" y="491319"/>
              <a:ext cx="1542197" cy="2866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34">
            <a:extLst>
              <a:ext uri="{FF2B5EF4-FFF2-40B4-BE49-F238E27FC236}">
                <a16:creationId xmlns:a16="http://schemas.microsoft.com/office/drawing/2014/main" id="{82B818CD-6FEC-E328-F5E5-AE14B05865E1}"/>
              </a:ext>
            </a:extLst>
          </p:cNvPr>
          <p:cNvSpPr txBox="1"/>
          <p:nvPr/>
        </p:nvSpPr>
        <p:spPr>
          <a:xfrm rot="21084078">
            <a:off x="8342163" y="3029078"/>
            <a:ext cx="375057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組長：陳羿達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r"/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組員：傅華健、</a:t>
            </a:r>
            <a:r>
              <a:rPr lang="zh-TW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周廷勳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3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A51101F2-6B43-64B9-AB14-5EDE0550A464}"/>
              </a:ext>
            </a:extLst>
          </p:cNvPr>
          <p:cNvSpPr/>
          <p:nvPr/>
        </p:nvSpPr>
        <p:spPr>
          <a:xfrm>
            <a:off x="219479" y="257175"/>
            <a:ext cx="7912844" cy="695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latin typeface="標楷體" panose="03000509000000000000" pitchFamily="65" charset="-12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EE61F4CC-D118-FB77-4E21-E8ECBB1E6FDC}"/>
              </a:ext>
            </a:extLst>
          </p:cNvPr>
          <p:cNvSpPr txBox="1">
            <a:spLocks/>
          </p:cNvSpPr>
          <p:nvPr/>
        </p:nvSpPr>
        <p:spPr>
          <a:xfrm>
            <a:off x="3121248" y="423326"/>
            <a:ext cx="1731787" cy="36286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流程圖</a:t>
            </a:r>
            <a:endParaRPr lang="en-US" altLang="ko-KR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7" y="1118497"/>
            <a:ext cx="7662174" cy="3132658"/>
          </a:xfrm>
          <a:prstGeom prst="rect">
            <a:avLst/>
          </a:prstGeom>
        </p:spPr>
      </p:pic>
      <p:grpSp>
        <p:nvGrpSpPr>
          <p:cNvPr id="17" name="그룹 2">
            <a:extLst>
              <a:ext uri="{FF2B5EF4-FFF2-40B4-BE49-F238E27FC236}">
                <a16:creationId xmlns:a16="http://schemas.microsoft.com/office/drawing/2014/main" id="{5A0358DE-F709-D6AF-5070-F7CD02A50BBD}"/>
              </a:ext>
            </a:extLst>
          </p:cNvPr>
          <p:cNvGrpSpPr/>
          <p:nvPr/>
        </p:nvGrpSpPr>
        <p:grpSpPr>
          <a:xfrm>
            <a:off x="8316777" y="1352145"/>
            <a:ext cx="2824323" cy="4792967"/>
            <a:chOff x="7115736" y="1951051"/>
            <a:chExt cx="2824323" cy="4039422"/>
          </a:xfrm>
          <a:effectLst/>
        </p:grpSpPr>
        <p:sp>
          <p:nvSpPr>
            <p:cNvPr id="18" name="Frame 5">
              <a:extLst>
                <a:ext uri="{FF2B5EF4-FFF2-40B4-BE49-F238E27FC236}">
                  <a16:creationId xmlns:a16="http://schemas.microsoft.com/office/drawing/2014/main" id="{4748A164-699F-F914-F85D-DC090AD5BB9D}"/>
                </a:ext>
              </a:extLst>
            </p:cNvPr>
            <p:cNvSpPr/>
            <p:nvPr/>
          </p:nvSpPr>
          <p:spPr>
            <a:xfrm rot="120000">
              <a:off x="7824197" y="5275258"/>
              <a:ext cx="1407076" cy="7152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Left">
                <a:rot lat="1140000" lon="3000000" rev="120000"/>
              </a:camera>
              <a:lightRig rig="balanced" dir="t"/>
            </a:scene3d>
            <a:sp3d extrusionH="1320800" prstMaterial="matte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Frame 6">
              <a:extLst>
                <a:ext uri="{FF2B5EF4-FFF2-40B4-BE49-F238E27FC236}">
                  <a16:creationId xmlns:a16="http://schemas.microsoft.com/office/drawing/2014/main" id="{128CBC1B-5F13-C9D5-ADB5-974FC9F86D45}"/>
                </a:ext>
              </a:extLst>
            </p:cNvPr>
            <p:cNvSpPr/>
            <p:nvPr/>
          </p:nvSpPr>
          <p:spPr>
            <a:xfrm rot="120000">
              <a:off x="7824197" y="4340656"/>
              <a:ext cx="1407076" cy="7152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Left">
                <a:rot lat="1140000" lon="3000000" rev="120000"/>
              </a:camera>
              <a:lightRig rig="balanced" dir="t"/>
            </a:scene3d>
            <a:sp3d extrusionH="1320800" contourW="6350" prstMaterial="matte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20" name="Frame 7">
              <a:extLst>
                <a:ext uri="{FF2B5EF4-FFF2-40B4-BE49-F238E27FC236}">
                  <a16:creationId xmlns:a16="http://schemas.microsoft.com/office/drawing/2014/main" id="{A3C6B9A5-409D-F5A1-8F5B-7239318E8A4F}"/>
                </a:ext>
              </a:extLst>
            </p:cNvPr>
            <p:cNvSpPr/>
            <p:nvPr/>
          </p:nvSpPr>
          <p:spPr>
            <a:xfrm rot="120000">
              <a:off x="7831879" y="3406055"/>
              <a:ext cx="1407076" cy="7152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isometricOffAxis1Left">
                <a:rot lat="1140000" lon="3000000" rev="120000"/>
              </a:camera>
              <a:lightRig rig="balanced" dir="t"/>
            </a:scene3d>
            <a:sp3d extrusionH="1320800" prstMaterial="matte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Up 28">
              <a:extLst>
                <a:ext uri="{FF2B5EF4-FFF2-40B4-BE49-F238E27FC236}">
                  <a16:creationId xmlns:a16="http://schemas.microsoft.com/office/drawing/2014/main" id="{9F47AE0E-D37A-6EE6-B810-89D1FC18AA65}"/>
                </a:ext>
              </a:extLst>
            </p:cNvPr>
            <p:cNvSpPr/>
            <p:nvPr/>
          </p:nvSpPr>
          <p:spPr>
            <a:xfrm rot="120000">
              <a:off x="7115736" y="1951051"/>
              <a:ext cx="2824323" cy="1235618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1Left">
                <a:rot lat="1140000" lon="3000000" rev="120000"/>
              </a:camera>
              <a:lightRig rig="balanced" dir="t"/>
            </a:scene3d>
            <a:sp3d extrusionH="1320800" prstMaterial="matte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29" y="3707112"/>
            <a:ext cx="8321406" cy="31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C6A205A-CCF5-0A4E-5832-60C47C202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46" y="257175"/>
            <a:ext cx="5743575" cy="6600825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A51101F2-6B43-64B9-AB14-5EDE0550A464}"/>
              </a:ext>
            </a:extLst>
          </p:cNvPr>
          <p:cNvSpPr/>
          <p:nvPr/>
        </p:nvSpPr>
        <p:spPr>
          <a:xfrm>
            <a:off x="219479" y="257175"/>
            <a:ext cx="5860526" cy="695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latin typeface="標楷體" panose="03000509000000000000" pitchFamily="65" charset="-12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EE61F4CC-D118-FB77-4E21-E8ECBB1E6FDC}"/>
              </a:ext>
            </a:extLst>
          </p:cNvPr>
          <p:cNvSpPr txBox="1">
            <a:spLocks/>
          </p:cNvSpPr>
          <p:nvPr/>
        </p:nvSpPr>
        <p:spPr>
          <a:xfrm>
            <a:off x="2198187" y="423326"/>
            <a:ext cx="1731787" cy="36286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GUI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介面</a:t>
            </a:r>
            <a:endParaRPr lang="en-US" altLang="ko-KR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7C5CE3B5-9853-9293-0CEB-D62255A5479A}"/>
              </a:ext>
            </a:extLst>
          </p:cNvPr>
          <p:cNvSpPr txBox="1"/>
          <p:nvPr/>
        </p:nvSpPr>
        <p:spPr>
          <a:xfrm>
            <a:off x="1089500" y="3295977"/>
            <a:ext cx="43871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請依照文字輸入對應資料。</a:t>
            </a:r>
            <a:endParaRPr lang="ko-KR" altLang="en-US" sz="2800" dirty="0"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0" name="Trapezoid 13">
            <a:extLst>
              <a:ext uri="{FF2B5EF4-FFF2-40B4-BE49-F238E27FC236}">
                <a16:creationId xmlns:a16="http://schemas.microsoft.com/office/drawing/2014/main" id="{0D4F9CDC-215B-17C8-3CD8-1B6EDDBF0C5D}"/>
              </a:ext>
            </a:extLst>
          </p:cNvPr>
          <p:cNvSpPr/>
          <p:nvPr/>
        </p:nvSpPr>
        <p:spPr>
          <a:xfrm>
            <a:off x="2884820" y="2744669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accent1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440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997309-CDBB-474A-72A8-FD065B715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1" y="0"/>
            <a:ext cx="4848631" cy="7563814"/>
          </a:xfrm>
          <a:prstGeom prst="rect">
            <a:avLst/>
          </a:prstGeom>
        </p:spPr>
      </p:pic>
      <p:sp>
        <p:nvSpPr>
          <p:cNvPr id="11" name="Rectangle 12">
            <a:extLst>
              <a:ext uri="{FF2B5EF4-FFF2-40B4-BE49-F238E27FC236}">
                <a16:creationId xmlns:a16="http://schemas.microsoft.com/office/drawing/2014/main" id="{DDC7B5E8-45BB-C9EF-A86D-45A47C67154A}"/>
              </a:ext>
            </a:extLst>
          </p:cNvPr>
          <p:cNvSpPr/>
          <p:nvPr/>
        </p:nvSpPr>
        <p:spPr>
          <a:xfrm>
            <a:off x="5696152" y="198353"/>
            <a:ext cx="5860526" cy="695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latin typeface="標楷體" panose="03000509000000000000" pitchFamily="65" charset="-12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3F9685B-F0C4-CB27-A293-99BC77410A63}"/>
              </a:ext>
            </a:extLst>
          </p:cNvPr>
          <p:cNvSpPr txBox="1">
            <a:spLocks/>
          </p:cNvSpPr>
          <p:nvPr/>
        </p:nvSpPr>
        <p:spPr>
          <a:xfrm>
            <a:off x="7618526" y="364504"/>
            <a:ext cx="2015777" cy="36286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詳細數據</a:t>
            </a:r>
            <a:endParaRPr lang="en-US" altLang="ko-KR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7B95A8D3-D016-61EC-5DEF-D033E096D206}"/>
              </a:ext>
            </a:extLst>
          </p:cNvPr>
          <p:cNvSpPr txBox="1"/>
          <p:nvPr/>
        </p:nvSpPr>
        <p:spPr>
          <a:xfrm>
            <a:off x="7519483" y="3429000"/>
            <a:ext cx="43871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產出分析資料。</a:t>
            </a:r>
            <a:endParaRPr lang="ko-KR" altLang="en-US" sz="2800" dirty="0"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17B41AAA-19A8-4258-05B8-FED564D71809}"/>
              </a:ext>
            </a:extLst>
          </p:cNvPr>
          <p:cNvSpPr>
            <a:spLocks noChangeAspect="1"/>
          </p:cNvSpPr>
          <p:nvPr/>
        </p:nvSpPr>
        <p:spPr>
          <a:xfrm>
            <a:off x="8361869" y="26566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8804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01EE9F-C651-5D0A-7FD7-B3DB70D10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12192000" cy="5854700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E55C39C5-98BB-98CA-922B-DE0C8D19CA94}"/>
              </a:ext>
            </a:extLst>
          </p:cNvPr>
          <p:cNvSpPr/>
          <p:nvPr/>
        </p:nvSpPr>
        <p:spPr>
          <a:xfrm>
            <a:off x="966973" y="308129"/>
            <a:ext cx="10194587" cy="695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latin typeface="標楷體" panose="03000509000000000000" pitchFamily="65" charset="-120"/>
            </a:endParaRP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62E22F73-F2CE-150B-C33A-A636CC3601CE}"/>
              </a:ext>
            </a:extLst>
          </p:cNvPr>
          <p:cNvSpPr txBox="1">
            <a:spLocks/>
          </p:cNvSpPr>
          <p:nvPr/>
        </p:nvSpPr>
        <p:spPr>
          <a:xfrm>
            <a:off x="4863172" y="474281"/>
            <a:ext cx="2402187" cy="36286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視覺化資訊</a:t>
            </a:r>
            <a:endParaRPr lang="en-US" altLang="ko-KR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E4B04A6-A7AB-A2B9-CDDC-C0D56441E8D3}"/>
              </a:ext>
            </a:extLst>
          </p:cNvPr>
          <p:cNvSpPr/>
          <p:nvPr/>
        </p:nvSpPr>
        <p:spPr>
          <a:xfrm>
            <a:off x="216316" y="42024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C1A8C024-7D96-7D42-5BF9-4F32891B3A68}"/>
              </a:ext>
            </a:extLst>
          </p:cNvPr>
          <p:cNvSpPr/>
          <p:nvPr/>
        </p:nvSpPr>
        <p:spPr>
          <a:xfrm rot="5400000">
            <a:off x="11440337" y="419931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81550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772024" y="5794059"/>
            <a:ext cx="70008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參考資料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407B0E-F26F-7083-4F6E-6B73E1CD9022}"/>
              </a:ext>
            </a:extLst>
          </p:cNvPr>
          <p:cNvSpPr txBox="1"/>
          <p:nvPr/>
        </p:nvSpPr>
        <p:spPr>
          <a:xfrm>
            <a:off x="2294005" y="2174293"/>
            <a:ext cx="86351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u="sng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https://weikaiwei.com/finance/yfinance/</a:t>
            </a:r>
            <a:endParaRPr lang="en-US" altLang="zh-TW" sz="1800" u="sng" dirty="0">
              <a:solidFill>
                <a:srgbClr val="0070C0"/>
              </a:solidFill>
              <a:effectLst/>
              <a:latin typeface="標楷體" panose="03000509000000000000" pitchFamily="65" charset="-12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en-US" altLang="zh-TW" sz="1800" u="sng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https://blog.gtwang.org/programming/python-csv-file-reading-and-writing-tutorial/</a:t>
            </a:r>
            <a:endParaRPr lang="en-US" altLang="zh-TW" u="sng" dirty="0">
              <a:solidFill>
                <a:srgbClr val="0070C0"/>
              </a:solidFill>
              <a:latin typeface="標楷體" panose="03000509000000000000" pitchFamily="65" charset="-12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en-US" altLang="zh-TW" sz="1800" u="sng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https://www.learncodewithmike.com/2021/05/pandas-and-sqlite.html</a:t>
            </a:r>
            <a:endParaRPr lang="en-US" altLang="zh-TW" sz="1800" u="sng" dirty="0">
              <a:solidFill>
                <a:srgbClr val="0070C0"/>
              </a:solidFill>
              <a:effectLst/>
              <a:latin typeface="標楷體" panose="03000509000000000000" pitchFamily="65" charset="-12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en-US" altLang="zh-TW" sz="1800" u="sng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https://rich01.com/what-is-moving-average-line/</a:t>
            </a:r>
            <a:endParaRPr lang="en-US" altLang="zh-TW" u="sng" dirty="0">
              <a:solidFill>
                <a:srgbClr val="0070C0"/>
              </a:solidFill>
              <a:latin typeface="標楷體" panose="03000509000000000000" pitchFamily="65" charset="-12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en-US" altLang="zh-TW" sz="1800" u="sng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Arial" panose="020B0604020202020204" pitchFamily="34" charset="0"/>
              </a:rPr>
              <a:t>https://havocfuture.tw/blog/python-backtesting-py</a:t>
            </a:r>
          </a:p>
          <a:p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82B5E68-B867-49B7-954C-B16CDE565418}"/>
              </a:ext>
            </a:extLst>
          </p:cNvPr>
          <p:cNvSpPr/>
          <p:nvPr/>
        </p:nvSpPr>
        <p:spPr>
          <a:xfrm>
            <a:off x="0" y="4733925"/>
            <a:ext cx="12191853" cy="180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標楷體" panose="03000509000000000000" pitchFamily="65" charset="-12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44FA2-6F5E-4346-A17E-AE03B623BBCB}"/>
              </a:ext>
            </a:extLst>
          </p:cNvPr>
          <p:cNvSpPr/>
          <p:nvPr/>
        </p:nvSpPr>
        <p:spPr>
          <a:xfrm>
            <a:off x="0" y="4823925"/>
            <a:ext cx="12191853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標楷體" panose="03000509000000000000" pitchFamily="65" charset="-12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140085-551B-4543-9263-F520713C85BD}"/>
              </a:ext>
            </a:extLst>
          </p:cNvPr>
          <p:cNvSpPr/>
          <p:nvPr/>
        </p:nvSpPr>
        <p:spPr>
          <a:xfrm>
            <a:off x="0" y="4913925"/>
            <a:ext cx="12191853" cy="144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標楷體" panose="03000509000000000000" pitchFamily="65" charset="-12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D07AB-9188-4D32-A0A5-C1D5B61381B6}"/>
              </a:ext>
            </a:extLst>
          </p:cNvPr>
          <p:cNvSpPr/>
          <p:nvPr/>
        </p:nvSpPr>
        <p:spPr>
          <a:xfrm>
            <a:off x="0" y="4913925"/>
            <a:ext cx="12191853" cy="144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28A33-9F6B-4002-A187-4C8902051B80}"/>
              </a:ext>
            </a:extLst>
          </p:cNvPr>
          <p:cNvSpPr txBox="1"/>
          <p:nvPr/>
        </p:nvSpPr>
        <p:spPr>
          <a:xfrm>
            <a:off x="1" y="5126093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報告完畢、謝謝聆聽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-13199" y="1623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目錄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DE173E3-C8C2-4D91-51C3-F5AFB94C72F3}"/>
              </a:ext>
            </a:extLst>
          </p:cNvPr>
          <p:cNvGrpSpPr/>
          <p:nvPr/>
        </p:nvGrpSpPr>
        <p:grpSpPr>
          <a:xfrm>
            <a:off x="4842463" y="1085693"/>
            <a:ext cx="6906803" cy="5125213"/>
            <a:chOff x="4667365" y="866393"/>
            <a:chExt cx="6906803" cy="5125213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B51A1EB7-73A3-9A21-32A8-3AA3E1CE075A}"/>
                </a:ext>
              </a:extLst>
            </p:cNvPr>
            <p:cNvGrpSpPr/>
            <p:nvPr/>
          </p:nvGrpSpPr>
          <p:grpSpPr>
            <a:xfrm>
              <a:off x="4667365" y="866393"/>
              <a:ext cx="6906803" cy="648000"/>
              <a:chOff x="4653765" y="819809"/>
              <a:chExt cx="6906803" cy="648000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82D7C1A4-5FAF-B670-14FD-7F8A0DD71E8A}"/>
                  </a:ext>
                </a:extLst>
              </p:cNvPr>
              <p:cNvSpPr/>
              <p:nvPr/>
            </p:nvSpPr>
            <p:spPr>
              <a:xfrm>
                <a:off x="4653765" y="819809"/>
                <a:ext cx="6906803" cy="64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24D4869D-A55B-570C-9AE2-90001DEF120D}"/>
                  </a:ext>
                </a:extLst>
              </p:cNvPr>
              <p:cNvSpPr/>
              <p:nvPr/>
            </p:nvSpPr>
            <p:spPr>
              <a:xfrm>
                <a:off x="5453743" y="891809"/>
                <a:ext cx="5997113" cy="50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69C86E23-ED5B-3D20-459D-176BF9B74E13}"/>
                  </a:ext>
                </a:extLst>
              </p:cNvPr>
              <p:cNvSpPr/>
              <p:nvPr/>
            </p:nvSpPr>
            <p:spPr>
              <a:xfrm>
                <a:off x="4746105" y="891809"/>
                <a:ext cx="612000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51" name="TextBox 58">
                <a:extLst>
                  <a:ext uri="{FF2B5EF4-FFF2-40B4-BE49-F238E27FC236}">
                    <a16:creationId xmlns:a16="http://schemas.microsoft.com/office/drawing/2014/main" id="{3E91D3F7-F1B7-C706-E8FF-6E5FF2CB0398}"/>
                  </a:ext>
                </a:extLst>
              </p:cNvPr>
              <p:cNvSpPr txBox="1"/>
              <p:nvPr/>
            </p:nvSpPr>
            <p:spPr>
              <a:xfrm>
                <a:off x="4752824" y="912978"/>
                <a:ext cx="605282" cy="4616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01</a:t>
                </a:r>
                <a:endParaRPr lang="ko-KR" altLang="en-US" sz="24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  <p:sp>
            <p:nvSpPr>
              <p:cNvPr id="52" name="TextBox 12">
                <a:extLst>
                  <a:ext uri="{FF2B5EF4-FFF2-40B4-BE49-F238E27FC236}">
                    <a16:creationId xmlns:a16="http://schemas.microsoft.com/office/drawing/2014/main" id="{4C5ECE32-58D8-2FFF-E8B8-CFBA02EF2171}"/>
                  </a:ext>
                </a:extLst>
              </p:cNvPr>
              <p:cNvSpPr txBox="1"/>
              <p:nvPr/>
            </p:nvSpPr>
            <p:spPr bwMode="auto">
              <a:xfrm>
                <a:off x="5582234" y="856240"/>
                <a:ext cx="5740130" cy="523220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工作分配</a:t>
                </a:r>
                <a:endParaRPr lang="ko-KR" altLang="en-US" sz="2800" dirty="0"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</p:grp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E8374A9-86FF-B3E7-C48F-E1D99C99674C}"/>
                </a:ext>
              </a:extLst>
            </p:cNvPr>
            <p:cNvGrpSpPr/>
            <p:nvPr/>
          </p:nvGrpSpPr>
          <p:grpSpPr>
            <a:xfrm>
              <a:off x="4667365" y="1985696"/>
              <a:ext cx="6906803" cy="648000"/>
              <a:chOff x="4653765" y="1726558"/>
              <a:chExt cx="6906803" cy="648000"/>
            </a:xfrm>
          </p:grpSpPr>
          <p:sp>
            <p:nvSpPr>
              <p:cNvPr id="38" name="Rectangle 60">
                <a:extLst>
                  <a:ext uri="{FF2B5EF4-FFF2-40B4-BE49-F238E27FC236}">
                    <a16:creationId xmlns:a16="http://schemas.microsoft.com/office/drawing/2014/main" id="{FC731445-5083-BD7B-7796-086DD1E37122}"/>
                  </a:ext>
                </a:extLst>
              </p:cNvPr>
              <p:cNvSpPr/>
              <p:nvPr/>
            </p:nvSpPr>
            <p:spPr>
              <a:xfrm>
                <a:off x="4653765" y="1726558"/>
                <a:ext cx="6906803" cy="64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43" name="Rectangle 61">
                <a:extLst>
                  <a:ext uri="{FF2B5EF4-FFF2-40B4-BE49-F238E27FC236}">
                    <a16:creationId xmlns:a16="http://schemas.microsoft.com/office/drawing/2014/main" id="{56CCF967-3130-7AB1-7E11-733C7A4DD614}"/>
                  </a:ext>
                </a:extLst>
              </p:cNvPr>
              <p:cNvSpPr/>
              <p:nvPr/>
            </p:nvSpPr>
            <p:spPr>
              <a:xfrm>
                <a:off x="5453743" y="1798558"/>
                <a:ext cx="5997113" cy="50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A0C458"/>
                  </a:solidFill>
                  <a:latin typeface="標楷體" panose="03000509000000000000" pitchFamily="65" charset="-120"/>
                </a:endParaRPr>
              </a:p>
            </p:txBody>
          </p:sp>
          <p:sp>
            <p:nvSpPr>
              <p:cNvPr id="44" name="Rectangle 62">
                <a:extLst>
                  <a:ext uri="{FF2B5EF4-FFF2-40B4-BE49-F238E27FC236}">
                    <a16:creationId xmlns:a16="http://schemas.microsoft.com/office/drawing/2014/main" id="{CFF3DC62-EFF1-607A-25E2-7D2380FA1D36}"/>
                  </a:ext>
                </a:extLst>
              </p:cNvPr>
              <p:cNvSpPr/>
              <p:nvPr/>
            </p:nvSpPr>
            <p:spPr>
              <a:xfrm>
                <a:off x="4746105" y="1798558"/>
                <a:ext cx="612000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45" name="TextBox 63">
                <a:extLst>
                  <a:ext uri="{FF2B5EF4-FFF2-40B4-BE49-F238E27FC236}">
                    <a16:creationId xmlns:a16="http://schemas.microsoft.com/office/drawing/2014/main" id="{97FA37BC-2879-B626-68DE-09C0D0B726FC}"/>
                  </a:ext>
                </a:extLst>
              </p:cNvPr>
              <p:cNvSpPr txBox="1"/>
              <p:nvPr/>
            </p:nvSpPr>
            <p:spPr>
              <a:xfrm>
                <a:off x="4752824" y="1819727"/>
                <a:ext cx="605282" cy="4616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02</a:t>
                </a:r>
                <a:endParaRPr lang="ko-KR" altLang="en-US" sz="24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  <p:sp>
            <p:nvSpPr>
              <p:cNvPr id="46" name="TextBox 12">
                <a:extLst>
                  <a:ext uri="{FF2B5EF4-FFF2-40B4-BE49-F238E27FC236}">
                    <a16:creationId xmlns:a16="http://schemas.microsoft.com/office/drawing/2014/main" id="{2DD0CF20-E7B7-D07C-1659-25C006031CAD}"/>
                  </a:ext>
                </a:extLst>
              </p:cNvPr>
              <p:cNvSpPr txBox="1"/>
              <p:nvPr/>
            </p:nvSpPr>
            <p:spPr bwMode="auto">
              <a:xfrm>
                <a:off x="5582234" y="1779102"/>
                <a:ext cx="5740130" cy="523220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動機：題目選擇</a:t>
                </a:r>
                <a:endParaRPr lang="ko-KR" altLang="en-US" sz="2800" dirty="0"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</p:grp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64113CA8-BC7B-950E-BF3C-3200D37DF8A1}"/>
                </a:ext>
              </a:extLst>
            </p:cNvPr>
            <p:cNvGrpSpPr/>
            <p:nvPr/>
          </p:nvGrpSpPr>
          <p:grpSpPr>
            <a:xfrm>
              <a:off x="4667365" y="3104999"/>
              <a:ext cx="6906803" cy="648000"/>
              <a:chOff x="4653765" y="2633307"/>
              <a:chExt cx="6906803" cy="648000"/>
            </a:xfrm>
          </p:grpSpPr>
          <p:sp>
            <p:nvSpPr>
              <p:cNvPr id="31" name="Rectangle 64">
                <a:extLst>
                  <a:ext uri="{FF2B5EF4-FFF2-40B4-BE49-F238E27FC236}">
                    <a16:creationId xmlns:a16="http://schemas.microsoft.com/office/drawing/2014/main" id="{CB2730A8-412C-2E6B-4F5C-FC9A1F93BC94}"/>
                  </a:ext>
                </a:extLst>
              </p:cNvPr>
              <p:cNvSpPr/>
              <p:nvPr/>
            </p:nvSpPr>
            <p:spPr>
              <a:xfrm>
                <a:off x="4653765" y="2633307"/>
                <a:ext cx="6906803" cy="64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32" name="Rectangle 65">
                <a:extLst>
                  <a:ext uri="{FF2B5EF4-FFF2-40B4-BE49-F238E27FC236}">
                    <a16:creationId xmlns:a16="http://schemas.microsoft.com/office/drawing/2014/main" id="{C80976D1-17EE-89A0-CBD5-AC4B6354A41A}"/>
                  </a:ext>
                </a:extLst>
              </p:cNvPr>
              <p:cNvSpPr/>
              <p:nvPr/>
            </p:nvSpPr>
            <p:spPr>
              <a:xfrm>
                <a:off x="5453743" y="2705307"/>
                <a:ext cx="5997113" cy="50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34" name="Rectangle 66">
                <a:extLst>
                  <a:ext uri="{FF2B5EF4-FFF2-40B4-BE49-F238E27FC236}">
                    <a16:creationId xmlns:a16="http://schemas.microsoft.com/office/drawing/2014/main" id="{5B155D42-3FBD-3E6E-4CC1-9BA67D133444}"/>
                  </a:ext>
                </a:extLst>
              </p:cNvPr>
              <p:cNvSpPr/>
              <p:nvPr/>
            </p:nvSpPr>
            <p:spPr>
              <a:xfrm>
                <a:off x="4746105" y="2705307"/>
                <a:ext cx="612000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35" name="TextBox 67">
                <a:extLst>
                  <a:ext uri="{FF2B5EF4-FFF2-40B4-BE49-F238E27FC236}">
                    <a16:creationId xmlns:a16="http://schemas.microsoft.com/office/drawing/2014/main" id="{F0C8E85A-9960-FFBB-5FFC-1DA6E604932A}"/>
                  </a:ext>
                </a:extLst>
              </p:cNvPr>
              <p:cNvSpPr txBox="1"/>
              <p:nvPr/>
            </p:nvSpPr>
            <p:spPr>
              <a:xfrm>
                <a:off x="4752824" y="2726476"/>
                <a:ext cx="605282" cy="4616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03</a:t>
                </a:r>
                <a:endParaRPr lang="ko-KR" altLang="en-US" sz="24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  <p:sp>
            <p:nvSpPr>
              <p:cNvPr id="37" name="TextBox 12">
                <a:extLst>
                  <a:ext uri="{FF2B5EF4-FFF2-40B4-BE49-F238E27FC236}">
                    <a16:creationId xmlns:a16="http://schemas.microsoft.com/office/drawing/2014/main" id="{A4465D93-E3B2-4E8D-8607-41201CE414BB}"/>
                  </a:ext>
                </a:extLst>
              </p:cNvPr>
              <p:cNvSpPr txBox="1"/>
              <p:nvPr/>
            </p:nvSpPr>
            <p:spPr bwMode="auto">
              <a:xfrm>
                <a:off x="5450445" y="2695697"/>
                <a:ext cx="5740130" cy="523220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簡單移動平均線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(SMA)</a:t>
                </a:r>
                <a:endParaRPr lang="ko-KR" altLang="en-US" sz="2800" dirty="0"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</p:grpSp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B13A7A0B-89C0-C5CE-F135-A4B428913501}"/>
                </a:ext>
              </a:extLst>
            </p:cNvPr>
            <p:cNvGrpSpPr/>
            <p:nvPr/>
          </p:nvGrpSpPr>
          <p:grpSpPr>
            <a:xfrm>
              <a:off x="4667365" y="4224302"/>
              <a:ext cx="6906803" cy="648000"/>
              <a:chOff x="4653765" y="3540055"/>
              <a:chExt cx="6906803" cy="648000"/>
            </a:xfrm>
          </p:grpSpPr>
          <p:sp>
            <p:nvSpPr>
              <p:cNvPr id="14" name="Rectangle 68">
                <a:extLst>
                  <a:ext uri="{FF2B5EF4-FFF2-40B4-BE49-F238E27FC236}">
                    <a16:creationId xmlns:a16="http://schemas.microsoft.com/office/drawing/2014/main" id="{1495E2D0-686A-423A-8843-EE1FED43F9C0}"/>
                  </a:ext>
                </a:extLst>
              </p:cNvPr>
              <p:cNvSpPr/>
              <p:nvPr/>
            </p:nvSpPr>
            <p:spPr>
              <a:xfrm>
                <a:off x="4653765" y="3540055"/>
                <a:ext cx="6906803" cy="64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15" name="Rectangle 69">
                <a:extLst>
                  <a:ext uri="{FF2B5EF4-FFF2-40B4-BE49-F238E27FC236}">
                    <a16:creationId xmlns:a16="http://schemas.microsoft.com/office/drawing/2014/main" id="{4D0B5B12-5F0B-3FA5-C842-64485B1E4E6A}"/>
                  </a:ext>
                </a:extLst>
              </p:cNvPr>
              <p:cNvSpPr/>
              <p:nvPr/>
            </p:nvSpPr>
            <p:spPr>
              <a:xfrm>
                <a:off x="5453743" y="3612055"/>
                <a:ext cx="5997113" cy="5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25" name="Rectangle 70">
                <a:extLst>
                  <a:ext uri="{FF2B5EF4-FFF2-40B4-BE49-F238E27FC236}">
                    <a16:creationId xmlns:a16="http://schemas.microsoft.com/office/drawing/2014/main" id="{06C862E1-84C5-34B9-89CC-37915F049FFB}"/>
                  </a:ext>
                </a:extLst>
              </p:cNvPr>
              <p:cNvSpPr/>
              <p:nvPr/>
            </p:nvSpPr>
            <p:spPr>
              <a:xfrm>
                <a:off x="4746105" y="3612055"/>
                <a:ext cx="612000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26" name="TextBox 71">
                <a:extLst>
                  <a:ext uri="{FF2B5EF4-FFF2-40B4-BE49-F238E27FC236}">
                    <a16:creationId xmlns:a16="http://schemas.microsoft.com/office/drawing/2014/main" id="{C0303D32-CA3F-1A1F-06B9-93F57BB7FF82}"/>
                  </a:ext>
                </a:extLst>
              </p:cNvPr>
              <p:cNvSpPr txBox="1"/>
              <p:nvPr/>
            </p:nvSpPr>
            <p:spPr>
              <a:xfrm>
                <a:off x="4752824" y="3633224"/>
                <a:ext cx="605282" cy="4616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04</a:t>
                </a:r>
                <a:endParaRPr lang="ko-KR" altLang="en-US" sz="24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A772BDF-3E03-E0C6-5973-A7B3FE6F6C3A}"/>
                  </a:ext>
                </a:extLst>
              </p:cNvPr>
              <p:cNvSpPr txBox="1"/>
              <p:nvPr/>
            </p:nvSpPr>
            <p:spPr bwMode="auto">
              <a:xfrm>
                <a:off x="5601178" y="3572028"/>
                <a:ext cx="5740130" cy="523220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作品介紹</a:t>
                </a:r>
                <a:endParaRPr lang="ko-KR" altLang="en-US" sz="2800" dirty="0"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</p:grpSp>
        <p:grpSp>
          <p:nvGrpSpPr>
            <p:cNvPr id="8" name="Group 1">
              <a:extLst>
                <a:ext uri="{FF2B5EF4-FFF2-40B4-BE49-F238E27FC236}">
                  <a16:creationId xmlns:a16="http://schemas.microsoft.com/office/drawing/2014/main" id="{EECD9FB1-E1FC-0AAF-17A3-A2DFCD70CEFD}"/>
                </a:ext>
              </a:extLst>
            </p:cNvPr>
            <p:cNvGrpSpPr/>
            <p:nvPr/>
          </p:nvGrpSpPr>
          <p:grpSpPr>
            <a:xfrm>
              <a:off x="4667365" y="5343606"/>
              <a:ext cx="6906803" cy="648000"/>
              <a:chOff x="4653765" y="4464401"/>
              <a:chExt cx="6906803" cy="648000"/>
            </a:xfrm>
          </p:grpSpPr>
          <p:sp>
            <p:nvSpPr>
              <p:cNvPr id="9" name="Rectangle 72">
                <a:extLst>
                  <a:ext uri="{FF2B5EF4-FFF2-40B4-BE49-F238E27FC236}">
                    <a16:creationId xmlns:a16="http://schemas.microsoft.com/office/drawing/2014/main" id="{F76A5465-AC3D-6DF9-14B5-71216BE218C7}"/>
                  </a:ext>
                </a:extLst>
              </p:cNvPr>
              <p:cNvSpPr/>
              <p:nvPr/>
            </p:nvSpPr>
            <p:spPr>
              <a:xfrm>
                <a:off x="4653765" y="4464401"/>
                <a:ext cx="6906803" cy="64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10" name="Rectangle 73">
                <a:extLst>
                  <a:ext uri="{FF2B5EF4-FFF2-40B4-BE49-F238E27FC236}">
                    <a16:creationId xmlns:a16="http://schemas.microsoft.com/office/drawing/2014/main" id="{8F0ED04F-7254-B2BF-9D45-5C60C21F5AF7}"/>
                  </a:ext>
                </a:extLst>
              </p:cNvPr>
              <p:cNvSpPr/>
              <p:nvPr/>
            </p:nvSpPr>
            <p:spPr>
              <a:xfrm>
                <a:off x="5453743" y="4536401"/>
                <a:ext cx="5997113" cy="50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11" name="Rectangle 74">
                <a:extLst>
                  <a:ext uri="{FF2B5EF4-FFF2-40B4-BE49-F238E27FC236}">
                    <a16:creationId xmlns:a16="http://schemas.microsoft.com/office/drawing/2014/main" id="{6ECE20E0-20C4-EE23-C49D-C921858642CA}"/>
                  </a:ext>
                </a:extLst>
              </p:cNvPr>
              <p:cNvSpPr/>
              <p:nvPr/>
            </p:nvSpPr>
            <p:spPr>
              <a:xfrm>
                <a:off x="4746105" y="4536401"/>
                <a:ext cx="612000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標楷體" panose="03000509000000000000" pitchFamily="65" charset="-120"/>
                </a:endParaRPr>
              </a:p>
            </p:txBody>
          </p:sp>
          <p:sp>
            <p:nvSpPr>
              <p:cNvPr id="12" name="TextBox 75">
                <a:extLst>
                  <a:ext uri="{FF2B5EF4-FFF2-40B4-BE49-F238E27FC236}">
                    <a16:creationId xmlns:a16="http://schemas.microsoft.com/office/drawing/2014/main" id="{5E415FDA-92AA-3F17-3E76-1158C9E45844}"/>
                  </a:ext>
                </a:extLst>
              </p:cNvPr>
              <p:cNvSpPr txBox="1"/>
              <p:nvPr/>
            </p:nvSpPr>
            <p:spPr>
              <a:xfrm>
                <a:off x="4752824" y="4557569"/>
                <a:ext cx="605282" cy="4616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05</a:t>
                </a:r>
                <a:endParaRPr lang="ko-KR" altLang="en-US" sz="24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</p:grpSp>
      </p:grpSp>
      <p:sp>
        <p:nvSpPr>
          <p:cNvPr id="53" name="TextBox 12">
            <a:extLst>
              <a:ext uri="{FF2B5EF4-FFF2-40B4-BE49-F238E27FC236}">
                <a16:creationId xmlns:a16="http://schemas.microsoft.com/office/drawing/2014/main" id="{DD028A98-F7AB-F7EB-F78F-B3CF4CB41664}"/>
              </a:ext>
            </a:extLst>
          </p:cNvPr>
          <p:cNvSpPr txBox="1"/>
          <p:nvPr/>
        </p:nvSpPr>
        <p:spPr bwMode="auto">
          <a:xfrm>
            <a:off x="5770932" y="5594519"/>
            <a:ext cx="5740130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參考資料</a:t>
            </a:r>
            <a:endParaRPr lang="ko-KR" altLang="en-US" sz="2800" dirty="0"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8">
            <a:extLst>
              <a:ext uri="{FF2B5EF4-FFF2-40B4-BE49-F238E27FC236}">
                <a16:creationId xmlns:a16="http://schemas.microsoft.com/office/drawing/2014/main" id="{7788E2C7-95CC-4FF7-8EE3-34B5BF4EEAD3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標楷體" panose="03000509000000000000" pitchFamily="65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5C127-FAC4-4F2D-8C61-E0ACECCEB568}"/>
              </a:ext>
            </a:extLst>
          </p:cNvPr>
          <p:cNvSpPr txBox="1"/>
          <p:nvPr/>
        </p:nvSpPr>
        <p:spPr>
          <a:xfrm rot="5400000">
            <a:off x="-2566987" y="2921169"/>
            <a:ext cx="6400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工作分配</a:t>
            </a:r>
            <a:endParaRPr lang="ko-KR" altLang="en-US" sz="60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07" name="Rectangle 12">
            <a:extLst>
              <a:ext uri="{FF2B5EF4-FFF2-40B4-BE49-F238E27FC236}">
                <a16:creationId xmlns:a16="http://schemas.microsoft.com/office/drawing/2014/main" id="{1BBAB6A5-D257-4A6F-A395-40504DC345E1}"/>
              </a:ext>
            </a:extLst>
          </p:cNvPr>
          <p:cNvSpPr/>
          <p:nvPr/>
        </p:nvSpPr>
        <p:spPr>
          <a:xfrm>
            <a:off x="1775686" y="4410132"/>
            <a:ext cx="9449033" cy="427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latin typeface="標楷體" panose="03000509000000000000" pitchFamily="65" charset="-120"/>
            </a:endParaRPr>
          </a:p>
        </p:txBody>
      </p:sp>
      <p:sp>
        <p:nvSpPr>
          <p:cNvPr id="108" name="Rectangle 13">
            <a:extLst>
              <a:ext uri="{FF2B5EF4-FFF2-40B4-BE49-F238E27FC236}">
                <a16:creationId xmlns:a16="http://schemas.microsoft.com/office/drawing/2014/main" id="{42630210-E0FE-4A06-8A96-20F6B487B313}"/>
              </a:ext>
            </a:extLst>
          </p:cNvPr>
          <p:cNvSpPr/>
          <p:nvPr/>
        </p:nvSpPr>
        <p:spPr>
          <a:xfrm>
            <a:off x="1776686" y="436820"/>
            <a:ext cx="9448033" cy="42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標楷體" panose="03000509000000000000" pitchFamily="65" charset="-120"/>
            </a:endParaRPr>
          </a:p>
        </p:txBody>
      </p:sp>
      <p:sp>
        <p:nvSpPr>
          <p:cNvPr id="109" name="Rectangle 14">
            <a:extLst>
              <a:ext uri="{FF2B5EF4-FFF2-40B4-BE49-F238E27FC236}">
                <a16:creationId xmlns:a16="http://schemas.microsoft.com/office/drawing/2014/main" id="{362317FE-298D-4663-B8FD-DBE80FA037FF}"/>
              </a:ext>
            </a:extLst>
          </p:cNvPr>
          <p:cNvSpPr/>
          <p:nvPr/>
        </p:nvSpPr>
        <p:spPr>
          <a:xfrm>
            <a:off x="1776686" y="2384979"/>
            <a:ext cx="9448033" cy="423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標楷體" panose="03000509000000000000" pitchFamily="65" charset="-120"/>
            </a:endParaRPr>
          </a:p>
        </p:txBody>
      </p:sp>
      <p:sp>
        <p:nvSpPr>
          <p:cNvPr id="110" name="Text Placeholder 15">
            <a:extLst>
              <a:ext uri="{FF2B5EF4-FFF2-40B4-BE49-F238E27FC236}">
                <a16:creationId xmlns:a16="http://schemas.microsoft.com/office/drawing/2014/main" id="{41C57D5C-68BB-49C8-9A09-2F27847C6CD7}"/>
              </a:ext>
            </a:extLst>
          </p:cNvPr>
          <p:cNvSpPr txBox="1">
            <a:spLocks/>
          </p:cNvSpPr>
          <p:nvPr/>
        </p:nvSpPr>
        <p:spPr>
          <a:xfrm>
            <a:off x="1922225" y="50047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陳羿達</a:t>
            </a:r>
            <a:endParaRPr lang="en-US" altLang="ko-KR" sz="2800" b="1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11" name="Text Placeholder 15">
            <a:extLst>
              <a:ext uri="{FF2B5EF4-FFF2-40B4-BE49-F238E27FC236}">
                <a16:creationId xmlns:a16="http://schemas.microsoft.com/office/drawing/2014/main" id="{F98AD72B-45A8-4DD9-BADB-F361DC3F0475}"/>
              </a:ext>
            </a:extLst>
          </p:cNvPr>
          <p:cNvSpPr txBox="1">
            <a:spLocks/>
          </p:cNvSpPr>
          <p:nvPr/>
        </p:nvSpPr>
        <p:spPr>
          <a:xfrm>
            <a:off x="1922224" y="2432416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傅華健</a:t>
            </a:r>
            <a:endParaRPr lang="en-US" altLang="ko-KR" sz="2800" b="1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12" name="Text Placeholder 15">
            <a:extLst>
              <a:ext uri="{FF2B5EF4-FFF2-40B4-BE49-F238E27FC236}">
                <a16:creationId xmlns:a16="http://schemas.microsoft.com/office/drawing/2014/main" id="{09825852-069B-4D3C-BF5D-2E63041BC8D0}"/>
              </a:ext>
            </a:extLst>
          </p:cNvPr>
          <p:cNvSpPr txBox="1">
            <a:spLocks/>
          </p:cNvSpPr>
          <p:nvPr/>
        </p:nvSpPr>
        <p:spPr>
          <a:xfrm>
            <a:off x="1850225" y="4478349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周廷勳</a:t>
            </a:r>
            <a:endParaRPr lang="en-US" altLang="ko-KR" sz="2800" b="1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F8132B-3B57-4225-BCE7-2FA1E2375116}"/>
              </a:ext>
            </a:extLst>
          </p:cNvPr>
          <p:cNvSpPr txBox="1"/>
          <p:nvPr/>
        </p:nvSpPr>
        <p:spPr>
          <a:xfrm>
            <a:off x="1922225" y="1024781"/>
            <a:ext cx="961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從資料庫中取出資料，並進行分析、產出最後結果及圖表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18D18C-0CD3-4D4B-A4EE-44001743ECEE}"/>
              </a:ext>
            </a:extLst>
          </p:cNvPr>
          <p:cNvSpPr txBox="1"/>
          <p:nvPr/>
        </p:nvSpPr>
        <p:spPr>
          <a:xfrm>
            <a:off x="1922225" y="1597830"/>
            <a:ext cx="573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撰寫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GUI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介面</a:t>
            </a:r>
            <a:endParaRPr lang="en-US" altLang="ko-KR" sz="2800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16" name="Oval 20">
            <a:extLst>
              <a:ext uri="{FF2B5EF4-FFF2-40B4-BE49-F238E27FC236}">
                <a16:creationId xmlns:a16="http://schemas.microsoft.com/office/drawing/2014/main" id="{0743C5F7-A65A-45B9-9B91-9A7E9EA25265}"/>
              </a:ext>
            </a:extLst>
          </p:cNvPr>
          <p:cNvSpPr/>
          <p:nvPr/>
        </p:nvSpPr>
        <p:spPr>
          <a:xfrm>
            <a:off x="1778225" y="122647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標楷體" panose="03000509000000000000" pitchFamily="65" charset="-120"/>
            </a:endParaRPr>
          </a:p>
        </p:txBody>
      </p:sp>
      <p:sp>
        <p:nvSpPr>
          <p:cNvPr id="117" name="Oval 21">
            <a:extLst>
              <a:ext uri="{FF2B5EF4-FFF2-40B4-BE49-F238E27FC236}">
                <a16:creationId xmlns:a16="http://schemas.microsoft.com/office/drawing/2014/main" id="{4BB0A976-AA12-42E9-8AB5-A32C02A8317A}"/>
              </a:ext>
            </a:extLst>
          </p:cNvPr>
          <p:cNvSpPr/>
          <p:nvPr/>
        </p:nvSpPr>
        <p:spPr>
          <a:xfrm>
            <a:off x="1778225" y="182944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標楷體" panose="03000509000000000000" pitchFamily="65" charset="-12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E854D6-BDD9-42D5-9AA6-23DDA8D515C4}"/>
              </a:ext>
            </a:extLst>
          </p:cNvPr>
          <p:cNvSpPr txBox="1"/>
          <p:nvPr/>
        </p:nvSpPr>
        <p:spPr>
          <a:xfrm>
            <a:off x="1922225" y="3012080"/>
            <a:ext cx="573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爬取台積電股市，並存成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CSV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檔</a:t>
            </a:r>
            <a:endParaRPr lang="en-US" altLang="ko-KR" sz="2800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C76C9A-1217-4838-8A4C-52AEAEFEAD92}"/>
              </a:ext>
            </a:extLst>
          </p:cNvPr>
          <p:cNvSpPr txBox="1"/>
          <p:nvPr/>
        </p:nvSpPr>
        <p:spPr>
          <a:xfrm>
            <a:off x="1922225" y="3643272"/>
            <a:ext cx="573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製作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PPT</a:t>
            </a:r>
            <a:endParaRPr lang="en-US" altLang="ko-KR" sz="2800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24" name="Oval 45">
            <a:extLst>
              <a:ext uri="{FF2B5EF4-FFF2-40B4-BE49-F238E27FC236}">
                <a16:creationId xmlns:a16="http://schemas.microsoft.com/office/drawing/2014/main" id="{091C8FEE-EA20-4055-8BC4-3162DE88E388}"/>
              </a:ext>
            </a:extLst>
          </p:cNvPr>
          <p:cNvSpPr/>
          <p:nvPr/>
        </p:nvSpPr>
        <p:spPr>
          <a:xfrm>
            <a:off x="1778225" y="320529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標楷體" panose="03000509000000000000" pitchFamily="65" charset="-120"/>
            </a:endParaRPr>
          </a:p>
        </p:txBody>
      </p:sp>
      <p:sp>
        <p:nvSpPr>
          <p:cNvPr id="125" name="Oval 46">
            <a:extLst>
              <a:ext uri="{FF2B5EF4-FFF2-40B4-BE49-F238E27FC236}">
                <a16:creationId xmlns:a16="http://schemas.microsoft.com/office/drawing/2014/main" id="{66D8C3DC-A3B8-4610-AD01-DAEFEDE0E907}"/>
              </a:ext>
            </a:extLst>
          </p:cNvPr>
          <p:cNvSpPr/>
          <p:nvPr/>
        </p:nvSpPr>
        <p:spPr>
          <a:xfrm>
            <a:off x="1778225" y="385884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標楷體" panose="03000509000000000000" pitchFamily="65" charset="-12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D18C12C-8B8E-4F8F-97D6-D604BA95538B}"/>
              </a:ext>
            </a:extLst>
          </p:cNvPr>
          <p:cNvSpPr txBox="1"/>
          <p:nvPr/>
        </p:nvSpPr>
        <p:spPr>
          <a:xfrm>
            <a:off x="1922225" y="5001231"/>
            <a:ext cx="891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創建資料庫、並將爬取的台股資料存入資料庫</a:t>
            </a:r>
            <a:endParaRPr lang="en-US" altLang="ko-KR" sz="2800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32" name="Oval 54">
            <a:extLst>
              <a:ext uri="{FF2B5EF4-FFF2-40B4-BE49-F238E27FC236}">
                <a16:creationId xmlns:a16="http://schemas.microsoft.com/office/drawing/2014/main" id="{FFDA2BB4-5CA1-4FF5-8EAF-810820FAE04B}"/>
              </a:ext>
            </a:extLst>
          </p:cNvPr>
          <p:cNvSpPr/>
          <p:nvPr/>
        </p:nvSpPr>
        <p:spPr>
          <a:xfrm>
            <a:off x="1778225" y="5257744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標楷體" panose="03000509000000000000" pitchFamily="65" charset="-120"/>
            </a:endParaRPr>
          </a:p>
        </p:txBody>
      </p:sp>
      <p:sp>
        <p:nvSpPr>
          <p:cNvPr id="133" name="Oval 55">
            <a:extLst>
              <a:ext uri="{FF2B5EF4-FFF2-40B4-BE49-F238E27FC236}">
                <a16:creationId xmlns:a16="http://schemas.microsoft.com/office/drawing/2014/main" id="{27326C2D-D09E-411A-BDBA-8AFFECA7126C}"/>
              </a:ext>
            </a:extLst>
          </p:cNvPr>
          <p:cNvSpPr/>
          <p:nvPr/>
        </p:nvSpPr>
        <p:spPr>
          <a:xfrm>
            <a:off x="1778225" y="5951897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標楷體" panose="03000509000000000000" pitchFamily="65" charset="-120"/>
            </a:endParaRPr>
          </a:p>
        </p:txBody>
      </p:sp>
      <p:sp>
        <p:nvSpPr>
          <p:cNvPr id="37" name="TextBox 121">
            <a:extLst>
              <a:ext uri="{FF2B5EF4-FFF2-40B4-BE49-F238E27FC236}">
                <a16:creationId xmlns:a16="http://schemas.microsoft.com/office/drawing/2014/main" id="{69056285-ED8C-A82B-5B12-408594A78578}"/>
              </a:ext>
            </a:extLst>
          </p:cNvPr>
          <p:cNvSpPr txBox="1"/>
          <p:nvPr/>
        </p:nvSpPr>
        <p:spPr>
          <a:xfrm>
            <a:off x="1922224" y="5690287"/>
            <a:ext cx="573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製作使用手冊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(word)</a:t>
            </a:r>
            <a:endParaRPr lang="en-US" altLang="ko-KR" sz="2800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91A405-5412-4EEA-BB99-8281D7B3DDEE}"/>
              </a:ext>
            </a:extLst>
          </p:cNvPr>
          <p:cNvSpPr txBox="1"/>
          <p:nvPr/>
        </p:nvSpPr>
        <p:spPr>
          <a:xfrm>
            <a:off x="7113604" y="1725201"/>
            <a:ext cx="553235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動機：題目選擇</a:t>
            </a:r>
            <a:endParaRPr lang="ko-KR" altLang="en-US" sz="4800" dirty="0"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B4E7D37-BFC1-4D51-832A-292F2E09FE29}"/>
              </a:ext>
            </a:extLst>
          </p:cNvPr>
          <p:cNvGrpSpPr/>
          <p:nvPr/>
        </p:nvGrpSpPr>
        <p:grpSpPr>
          <a:xfrm>
            <a:off x="7105650" y="701632"/>
            <a:ext cx="4276725" cy="5947591"/>
            <a:chOff x="3629121" y="0"/>
            <a:chExt cx="4933141" cy="6860462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D107A75-9BFD-4720-86BA-313BB61C8EAD}"/>
                </a:ext>
              </a:extLst>
            </p:cNvPr>
            <p:cNvSpPr/>
            <p:nvPr/>
          </p:nvSpPr>
          <p:spPr>
            <a:xfrm>
              <a:off x="5273039" y="5557135"/>
              <a:ext cx="1187950" cy="689032"/>
            </a:xfrm>
            <a:custGeom>
              <a:avLst/>
              <a:gdLst>
                <a:gd name="connsiteX0" fmla="*/ 1187951 w 1187950"/>
                <a:gd name="connsiteY0" fmla="*/ 344362 h 689032"/>
                <a:gd name="connsiteX1" fmla="*/ 596515 w 1187950"/>
                <a:gd name="connsiteY1" fmla="*/ 689033 h 689032"/>
                <a:gd name="connsiteX2" fmla="*/ 0 w 1187950"/>
                <a:gd name="connsiteY2" fmla="*/ 344671 h 689032"/>
                <a:gd name="connsiteX3" fmla="*/ 591435 w 1187950"/>
                <a:gd name="connsiteY3" fmla="*/ 0 h 68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032">
                  <a:moveTo>
                    <a:pt x="1187951" y="344362"/>
                  </a:moveTo>
                  <a:lnTo>
                    <a:pt x="596515" y="689033"/>
                  </a:lnTo>
                  <a:lnTo>
                    <a:pt x="0" y="344671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67C3AFC8-DB9D-46FC-A1C6-48444AD6175D}"/>
                </a:ext>
              </a:extLst>
            </p:cNvPr>
            <p:cNvSpPr/>
            <p:nvPr/>
          </p:nvSpPr>
          <p:spPr>
            <a:xfrm>
              <a:off x="6335221" y="4964468"/>
              <a:ext cx="1187950" cy="689032"/>
            </a:xfrm>
            <a:custGeom>
              <a:avLst/>
              <a:gdLst>
                <a:gd name="connsiteX0" fmla="*/ 1187951 w 1187950"/>
                <a:gd name="connsiteY0" fmla="*/ 344362 h 689032"/>
                <a:gd name="connsiteX1" fmla="*/ 596515 w 1187950"/>
                <a:gd name="connsiteY1" fmla="*/ 689033 h 689032"/>
                <a:gd name="connsiteX2" fmla="*/ 0 w 1187950"/>
                <a:gd name="connsiteY2" fmla="*/ 344671 h 689032"/>
                <a:gd name="connsiteX3" fmla="*/ 591435 w 1187950"/>
                <a:gd name="connsiteY3" fmla="*/ 0 h 68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032">
                  <a:moveTo>
                    <a:pt x="1187951" y="344362"/>
                  </a:moveTo>
                  <a:lnTo>
                    <a:pt x="596515" y="689033"/>
                  </a:lnTo>
                  <a:lnTo>
                    <a:pt x="0" y="344671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FE38454-9320-4CCB-9A2E-733A75BD8A59}"/>
                </a:ext>
              </a:extLst>
            </p:cNvPr>
            <p:cNvSpPr/>
            <p:nvPr/>
          </p:nvSpPr>
          <p:spPr>
            <a:xfrm>
              <a:off x="7374312" y="4356407"/>
              <a:ext cx="1187950" cy="689032"/>
            </a:xfrm>
            <a:custGeom>
              <a:avLst/>
              <a:gdLst>
                <a:gd name="connsiteX0" fmla="*/ 1187950 w 1187950"/>
                <a:gd name="connsiteY0" fmla="*/ 344362 h 689032"/>
                <a:gd name="connsiteX1" fmla="*/ 596515 w 1187950"/>
                <a:gd name="connsiteY1" fmla="*/ 689033 h 689032"/>
                <a:gd name="connsiteX2" fmla="*/ 0 w 1187950"/>
                <a:gd name="connsiteY2" fmla="*/ 344671 h 689032"/>
                <a:gd name="connsiteX3" fmla="*/ 591435 w 1187950"/>
                <a:gd name="connsiteY3" fmla="*/ 0 h 68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032">
                  <a:moveTo>
                    <a:pt x="1187950" y="344362"/>
                  </a:moveTo>
                  <a:lnTo>
                    <a:pt x="596515" y="689033"/>
                  </a:lnTo>
                  <a:lnTo>
                    <a:pt x="0" y="344671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77FD2A1-173C-45ED-BD14-BA6EC2725CD4}"/>
                </a:ext>
              </a:extLst>
            </p:cNvPr>
            <p:cNvSpPr/>
            <p:nvPr/>
          </p:nvSpPr>
          <p:spPr>
            <a:xfrm>
              <a:off x="4429605" y="4446308"/>
              <a:ext cx="3944697" cy="2287231"/>
            </a:xfrm>
            <a:custGeom>
              <a:avLst/>
              <a:gdLst>
                <a:gd name="connsiteX0" fmla="*/ 3944697 w 3944697"/>
                <a:gd name="connsiteY0" fmla="*/ 123613 h 2287231"/>
                <a:gd name="connsiteX1" fmla="*/ 207818 w 3944697"/>
                <a:gd name="connsiteY1" fmla="*/ 2287232 h 2287231"/>
                <a:gd name="connsiteX2" fmla="*/ 0 w 3944697"/>
                <a:gd name="connsiteY2" fmla="*/ 2163619 h 2287231"/>
                <a:gd name="connsiteX3" fmla="*/ 3736879 w 3944697"/>
                <a:gd name="connsiteY3" fmla="*/ 0 h 228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697" h="2287231">
                  <a:moveTo>
                    <a:pt x="3944697" y="123613"/>
                  </a:moveTo>
                  <a:lnTo>
                    <a:pt x="207818" y="2287232"/>
                  </a:lnTo>
                  <a:lnTo>
                    <a:pt x="0" y="2163619"/>
                  </a:lnTo>
                  <a:lnTo>
                    <a:pt x="37368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C50F16C-1B1F-4456-B621-D9C4ADAA8160}"/>
                </a:ext>
              </a:extLst>
            </p:cNvPr>
            <p:cNvSpPr/>
            <p:nvPr/>
          </p:nvSpPr>
          <p:spPr>
            <a:xfrm>
              <a:off x="4254961" y="6171353"/>
              <a:ext cx="1187950" cy="689109"/>
            </a:xfrm>
            <a:custGeom>
              <a:avLst/>
              <a:gdLst>
                <a:gd name="connsiteX0" fmla="*/ 1187950 w 1187950"/>
                <a:gd name="connsiteY0" fmla="*/ 344439 h 689109"/>
                <a:gd name="connsiteX1" fmla="*/ 596515 w 1187950"/>
                <a:gd name="connsiteY1" fmla="*/ 689110 h 689109"/>
                <a:gd name="connsiteX2" fmla="*/ 0 w 1187950"/>
                <a:gd name="connsiteY2" fmla="*/ 344748 h 689109"/>
                <a:gd name="connsiteX3" fmla="*/ 591435 w 1187950"/>
                <a:gd name="connsiteY3" fmla="*/ 0 h 68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109">
                  <a:moveTo>
                    <a:pt x="1187950" y="344439"/>
                  </a:moveTo>
                  <a:lnTo>
                    <a:pt x="596515" y="689110"/>
                  </a:lnTo>
                  <a:lnTo>
                    <a:pt x="0" y="344748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5D42450C-3C31-4EA3-9B69-EEDB900E27CE}"/>
                </a:ext>
              </a:extLst>
            </p:cNvPr>
            <p:cNvSpPr/>
            <p:nvPr/>
          </p:nvSpPr>
          <p:spPr>
            <a:xfrm>
              <a:off x="4384963" y="5073842"/>
              <a:ext cx="904394" cy="524625"/>
            </a:xfrm>
            <a:custGeom>
              <a:avLst/>
              <a:gdLst>
                <a:gd name="connsiteX0" fmla="*/ 904394 w 904394"/>
                <a:gd name="connsiteY0" fmla="*/ 262236 h 524625"/>
                <a:gd name="connsiteX1" fmla="*/ 454121 w 904394"/>
                <a:gd name="connsiteY1" fmla="*/ 524625 h 524625"/>
                <a:gd name="connsiteX2" fmla="*/ 0 w 904394"/>
                <a:gd name="connsiteY2" fmla="*/ 262466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236"/>
                  </a:moveTo>
                  <a:lnTo>
                    <a:pt x="454121" y="524625"/>
                  </a:lnTo>
                  <a:lnTo>
                    <a:pt x="0" y="262466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0F1C8EE-565C-46E5-9466-028918A6C58E}"/>
                </a:ext>
              </a:extLst>
            </p:cNvPr>
            <p:cNvSpPr/>
            <p:nvPr/>
          </p:nvSpPr>
          <p:spPr>
            <a:xfrm>
              <a:off x="3629121" y="0"/>
              <a:ext cx="4441151" cy="5010727"/>
            </a:xfrm>
            <a:custGeom>
              <a:avLst/>
              <a:gdLst>
                <a:gd name="connsiteX0" fmla="*/ 0 w 4441151"/>
                <a:gd name="connsiteY0" fmla="*/ 4926061 h 5010727"/>
                <a:gd name="connsiteX1" fmla="*/ 257156 w 4441151"/>
                <a:gd name="connsiteY1" fmla="*/ 4772583 h 5010727"/>
                <a:gd name="connsiteX2" fmla="*/ 2795925 w 4441151"/>
                <a:gd name="connsiteY2" fmla="*/ 2717107 h 5010727"/>
                <a:gd name="connsiteX3" fmla="*/ 3728413 w 4441151"/>
                <a:gd name="connsiteY3" fmla="*/ 1465657 h 5010727"/>
                <a:gd name="connsiteX4" fmla="*/ 3885123 w 4441151"/>
                <a:gd name="connsiteY4" fmla="*/ 1136535 h 5010727"/>
                <a:gd name="connsiteX5" fmla="*/ 3870884 w 4441151"/>
                <a:gd name="connsiteY5" fmla="*/ 1094586 h 5010727"/>
                <a:gd name="connsiteX6" fmla="*/ 3616653 w 4441151"/>
                <a:gd name="connsiteY6" fmla="*/ 944880 h 5010727"/>
                <a:gd name="connsiteX7" fmla="*/ 4441152 w 4441151"/>
                <a:gd name="connsiteY7" fmla="*/ 0 h 5010727"/>
                <a:gd name="connsiteX8" fmla="*/ 4394431 w 4441151"/>
                <a:gd name="connsiteY8" fmla="*/ 1403773 h 5010727"/>
                <a:gd name="connsiteX9" fmla="*/ 4079087 w 4441151"/>
                <a:gd name="connsiteY9" fmla="*/ 1217661 h 5010727"/>
                <a:gd name="connsiteX10" fmla="*/ 4031519 w 4441151"/>
                <a:gd name="connsiteY10" fmla="*/ 1243446 h 5010727"/>
                <a:gd name="connsiteX11" fmla="*/ 3591945 w 4441151"/>
                <a:gd name="connsiteY11" fmla="*/ 2026535 h 5010727"/>
                <a:gd name="connsiteX12" fmla="*/ 3173769 w 4441151"/>
                <a:gd name="connsiteY12" fmla="*/ 2565708 h 5010727"/>
                <a:gd name="connsiteX13" fmla="*/ 2701329 w 4441151"/>
                <a:gd name="connsiteY13" fmla="*/ 3070937 h 5010727"/>
                <a:gd name="connsiteX14" fmla="*/ 2106430 w 4441151"/>
                <a:gd name="connsiteY14" fmla="*/ 3621809 h 5010727"/>
                <a:gd name="connsiteX15" fmla="*/ 1285394 w 4441151"/>
                <a:gd name="connsiteY15" fmla="*/ 4271818 h 5010727"/>
                <a:gd name="connsiteX16" fmla="*/ 146242 w 4441151"/>
                <a:gd name="connsiteY16" fmla="*/ 5010728 h 5010727"/>
                <a:gd name="connsiteX17" fmla="*/ 0 w 4441151"/>
                <a:gd name="connsiteY17" fmla="*/ 4926061 h 50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41151" h="5010727">
                  <a:moveTo>
                    <a:pt x="0" y="4926061"/>
                  </a:moveTo>
                  <a:cubicBezTo>
                    <a:pt x="85052" y="4873952"/>
                    <a:pt x="172181" y="4824923"/>
                    <a:pt x="257156" y="4772583"/>
                  </a:cubicBezTo>
                  <a:cubicBezTo>
                    <a:pt x="1192107" y="4197004"/>
                    <a:pt x="2044700" y="3519286"/>
                    <a:pt x="2795925" y="2717107"/>
                  </a:cubicBezTo>
                  <a:cubicBezTo>
                    <a:pt x="3153526" y="2335261"/>
                    <a:pt x="3477260" y="1927244"/>
                    <a:pt x="3728413" y="1465657"/>
                  </a:cubicBezTo>
                  <a:cubicBezTo>
                    <a:pt x="3786525" y="1358823"/>
                    <a:pt x="3838402" y="1248833"/>
                    <a:pt x="3885123" y="1136535"/>
                  </a:cubicBezTo>
                  <a:cubicBezTo>
                    <a:pt x="3893744" y="1115830"/>
                    <a:pt x="3890819" y="1105978"/>
                    <a:pt x="3870884" y="1094586"/>
                  </a:cubicBezTo>
                  <a:cubicBezTo>
                    <a:pt x="3786525" y="1046326"/>
                    <a:pt x="3703244" y="996065"/>
                    <a:pt x="3616653" y="944880"/>
                  </a:cubicBezTo>
                  <a:cubicBezTo>
                    <a:pt x="3890665" y="630921"/>
                    <a:pt x="4169064" y="311727"/>
                    <a:pt x="4441152" y="0"/>
                  </a:cubicBezTo>
                  <a:cubicBezTo>
                    <a:pt x="4439844" y="161790"/>
                    <a:pt x="4410364" y="1031394"/>
                    <a:pt x="4394431" y="1403773"/>
                  </a:cubicBezTo>
                  <a:cubicBezTo>
                    <a:pt x="4296988" y="1346893"/>
                    <a:pt x="4176453" y="1274618"/>
                    <a:pt x="4079087" y="1217661"/>
                  </a:cubicBezTo>
                  <a:cubicBezTo>
                    <a:pt x="4056304" y="1208424"/>
                    <a:pt x="4048607" y="1200727"/>
                    <a:pt x="4031519" y="1243446"/>
                  </a:cubicBezTo>
                  <a:cubicBezTo>
                    <a:pt x="3916604" y="1510761"/>
                    <a:pt x="3759508" y="1789315"/>
                    <a:pt x="3591945" y="2026535"/>
                  </a:cubicBezTo>
                  <a:cubicBezTo>
                    <a:pt x="3461713" y="2210878"/>
                    <a:pt x="3321782" y="2395374"/>
                    <a:pt x="3173769" y="2565708"/>
                  </a:cubicBezTo>
                  <a:cubicBezTo>
                    <a:pt x="3088871" y="2663383"/>
                    <a:pt x="2773065" y="2999586"/>
                    <a:pt x="2701329" y="3070937"/>
                  </a:cubicBezTo>
                  <a:cubicBezTo>
                    <a:pt x="2509674" y="3261668"/>
                    <a:pt x="2310246" y="3444086"/>
                    <a:pt x="2106430" y="3621809"/>
                  </a:cubicBezTo>
                  <a:cubicBezTo>
                    <a:pt x="1843501" y="3850948"/>
                    <a:pt x="1566488" y="4065463"/>
                    <a:pt x="1285394" y="4271818"/>
                  </a:cubicBezTo>
                  <a:cubicBezTo>
                    <a:pt x="969818" y="4502728"/>
                    <a:pt x="338667" y="4910667"/>
                    <a:pt x="146242" y="5010728"/>
                  </a:cubicBezTo>
                  <a:cubicBezTo>
                    <a:pt x="92364" y="4979940"/>
                    <a:pt x="69273" y="4964546"/>
                    <a:pt x="0" y="4926061"/>
                  </a:cubicBezTo>
                  <a:close/>
                </a:path>
              </a:pathLst>
            </a:custGeom>
            <a:solidFill>
              <a:schemeClr val="accent6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54E454B-C0E0-4BEE-AD49-B5A7B9C9E108}"/>
                </a:ext>
              </a:extLst>
            </p:cNvPr>
            <p:cNvSpPr/>
            <p:nvPr/>
          </p:nvSpPr>
          <p:spPr>
            <a:xfrm>
              <a:off x="3774978" y="1207296"/>
              <a:ext cx="3956396" cy="3895794"/>
            </a:xfrm>
            <a:custGeom>
              <a:avLst/>
              <a:gdLst>
                <a:gd name="connsiteX0" fmla="*/ 0 w 3956396"/>
                <a:gd name="connsiteY0" fmla="*/ 3804124 h 3895794"/>
                <a:gd name="connsiteX1" fmla="*/ 166947 w 3956396"/>
                <a:gd name="connsiteY1" fmla="*/ 3709528 h 3895794"/>
                <a:gd name="connsiteX2" fmla="*/ 1584498 w 3956396"/>
                <a:gd name="connsiteY2" fmla="*/ 2720237 h 3895794"/>
                <a:gd name="connsiteX3" fmla="*/ 2354195 w 3956396"/>
                <a:gd name="connsiteY3" fmla="*/ 2047598 h 3895794"/>
                <a:gd name="connsiteX4" fmla="*/ 3088794 w 3956396"/>
                <a:gd name="connsiteY4" fmla="*/ 1272052 h 3895794"/>
                <a:gd name="connsiteX5" fmla="*/ 3848331 w 3956396"/>
                <a:gd name="connsiteY5" fmla="*/ 111503 h 3895794"/>
                <a:gd name="connsiteX6" fmla="*/ 3882506 w 3956396"/>
                <a:gd name="connsiteY6" fmla="*/ 30069 h 3895794"/>
                <a:gd name="connsiteX7" fmla="*/ 3936924 w 3956396"/>
                <a:gd name="connsiteY7" fmla="*/ 13597 h 3895794"/>
                <a:gd name="connsiteX8" fmla="*/ 3956397 w 3956396"/>
                <a:gd name="connsiteY8" fmla="*/ 25912 h 3895794"/>
                <a:gd name="connsiteX9" fmla="*/ 3499967 w 3956396"/>
                <a:gd name="connsiteY9" fmla="*/ 842792 h 3895794"/>
                <a:gd name="connsiteX10" fmla="*/ 2380211 w 3956396"/>
                <a:gd name="connsiteY10" fmla="*/ 2117410 h 3895794"/>
                <a:gd name="connsiteX11" fmla="*/ 145396 w 3956396"/>
                <a:gd name="connsiteY11" fmla="*/ 3812052 h 3895794"/>
                <a:gd name="connsiteX12" fmla="*/ 385 w 3956396"/>
                <a:gd name="connsiteY12" fmla="*/ 3895795 h 3895794"/>
                <a:gd name="connsiteX13" fmla="*/ 0 w 3956396"/>
                <a:gd name="connsiteY13" fmla="*/ 3804124 h 389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56396" h="3895794">
                  <a:moveTo>
                    <a:pt x="0" y="3804124"/>
                  </a:moveTo>
                  <a:cubicBezTo>
                    <a:pt x="69658" y="3764946"/>
                    <a:pt x="112145" y="3742471"/>
                    <a:pt x="166947" y="3709528"/>
                  </a:cubicBezTo>
                  <a:cubicBezTo>
                    <a:pt x="662016" y="3412194"/>
                    <a:pt x="1134764" y="3082533"/>
                    <a:pt x="1584498" y="2720237"/>
                  </a:cubicBezTo>
                  <a:cubicBezTo>
                    <a:pt x="1850044" y="2506338"/>
                    <a:pt x="2106122" y="2281663"/>
                    <a:pt x="2354195" y="2047598"/>
                  </a:cubicBezTo>
                  <a:cubicBezTo>
                    <a:pt x="2613737" y="1802758"/>
                    <a:pt x="2859579" y="1545217"/>
                    <a:pt x="3088794" y="1272052"/>
                  </a:cubicBezTo>
                  <a:cubicBezTo>
                    <a:pt x="3387898" y="915528"/>
                    <a:pt x="3656677" y="538607"/>
                    <a:pt x="3848331" y="111503"/>
                  </a:cubicBezTo>
                  <a:cubicBezTo>
                    <a:pt x="3860416" y="84640"/>
                    <a:pt x="3873885" y="58086"/>
                    <a:pt x="3882506" y="30069"/>
                  </a:cubicBezTo>
                  <a:cubicBezTo>
                    <a:pt x="3893435" y="-5337"/>
                    <a:pt x="3910446" y="-7646"/>
                    <a:pt x="3936924" y="13597"/>
                  </a:cubicBezTo>
                  <a:cubicBezTo>
                    <a:pt x="3942850" y="18369"/>
                    <a:pt x="3949854" y="21833"/>
                    <a:pt x="3956397" y="25912"/>
                  </a:cubicBezTo>
                  <a:cubicBezTo>
                    <a:pt x="3834939" y="315395"/>
                    <a:pt x="3679537" y="585867"/>
                    <a:pt x="3499967" y="842792"/>
                  </a:cubicBezTo>
                  <a:cubicBezTo>
                    <a:pt x="3174000" y="1309228"/>
                    <a:pt x="2792307" y="1726866"/>
                    <a:pt x="2380211" y="2117410"/>
                  </a:cubicBezTo>
                  <a:cubicBezTo>
                    <a:pt x="1697567" y="2764263"/>
                    <a:pt x="952577" y="3329298"/>
                    <a:pt x="145396" y="3812052"/>
                  </a:cubicBezTo>
                  <a:cubicBezTo>
                    <a:pt x="100292" y="3838991"/>
                    <a:pt x="45797" y="3869394"/>
                    <a:pt x="385" y="3895795"/>
                  </a:cubicBezTo>
                  <a:cubicBezTo>
                    <a:pt x="385" y="3865007"/>
                    <a:pt x="385" y="3834219"/>
                    <a:pt x="0" y="38041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BCF3EC5-DA49-43D8-8AE7-D245948F02A5}"/>
                </a:ext>
              </a:extLst>
            </p:cNvPr>
            <p:cNvSpPr/>
            <p:nvPr/>
          </p:nvSpPr>
          <p:spPr>
            <a:xfrm>
              <a:off x="8023552" y="0"/>
              <a:ext cx="100599" cy="1422078"/>
            </a:xfrm>
            <a:custGeom>
              <a:avLst/>
              <a:gdLst>
                <a:gd name="connsiteX0" fmla="*/ 0 w 100599"/>
                <a:gd name="connsiteY0" fmla="*/ 1403773 h 1422078"/>
                <a:gd name="connsiteX1" fmla="*/ 46721 w 100599"/>
                <a:gd name="connsiteY1" fmla="*/ 0 h 1422078"/>
                <a:gd name="connsiteX2" fmla="*/ 100599 w 100599"/>
                <a:gd name="connsiteY2" fmla="*/ 0 h 1422078"/>
                <a:gd name="connsiteX3" fmla="*/ 61961 w 100599"/>
                <a:gd name="connsiteY3" fmla="*/ 1377296 h 1422078"/>
                <a:gd name="connsiteX4" fmla="*/ 0 w 100599"/>
                <a:gd name="connsiteY4" fmla="*/ 1403773 h 142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99" h="1422078">
                  <a:moveTo>
                    <a:pt x="0" y="1403773"/>
                  </a:moveTo>
                  <a:cubicBezTo>
                    <a:pt x="6543" y="1390688"/>
                    <a:pt x="46721" y="130848"/>
                    <a:pt x="46721" y="0"/>
                  </a:cubicBezTo>
                  <a:cubicBezTo>
                    <a:pt x="85206" y="0"/>
                    <a:pt x="77509" y="0"/>
                    <a:pt x="100599" y="0"/>
                  </a:cubicBezTo>
                  <a:cubicBezTo>
                    <a:pt x="92441" y="245533"/>
                    <a:pt x="67964" y="1181639"/>
                    <a:pt x="61961" y="1377296"/>
                  </a:cubicBezTo>
                  <a:cubicBezTo>
                    <a:pt x="60036" y="1440103"/>
                    <a:pt x="61037" y="1424709"/>
                    <a:pt x="0" y="140377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C6771BB-2650-4AA7-923B-22C365D021F8}"/>
                </a:ext>
              </a:extLst>
            </p:cNvPr>
            <p:cNvSpPr/>
            <p:nvPr/>
          </p:nvSpPr>
          <p:spPr>
            <a:xfrm>
              <a:off x="4383424" y="5336924"/>
              <a:ext cx="454121" cy="1423939"/>
            </a:xfrm>
            <a:custGeom>
              <a:avLst/>
              <a:gdLst>
                <a:gd name="connsiteX0" fmla="*/ 454121 w 454121"/>
                <a:gd name="connsiteY0" fmla="*/ 1423939 h 1423939"/>
                <a:gd name="connsiteX1" fmla="*/ 0 w 454121"/>
                <a:gd name="connsiteY1" fmla="*/ 1162242 h 1423939"/>
                <a:gd name="connsiteX2" fmla="*/ 0 w 454121"/>
                <a:gd name="connsiteY2" fmla="*/ 0 h 1423939"/>
                <a:gd name="connsiteX3" fmla="*/ 454121 w 454121"/>
                <a:gd name="connsiteY3" fmla="*/ 261697 h 142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423939">
                  <a:moveTo>
                    <a:pt x="454121" y="1423939"/>
                  </a:moveTo>
                  <a:lnTo>
                    <a:pt x="0" y="1162242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A9AFD72-722A-4116-A909-087E30FD8CFE}"/>
                </a:ext>
              </a:extLst>
            </p:cNvPr>
            <p:cNvSpPr/>
            <p:nvPr/>
          </p:nvSpPr>
          <p:spPr>
            <a:xfrm>
              <a:off x="4837545" y="5336924"/>
              <a:ext cx="454121" cy="1423939"/>
            </a:xfrm>
            <a:custGeom>
              <a:avLst/>
              <a:gdLst>
                <a:gd name="connsiteX0" fmla="*/ 454121 w 454121"/>
                <a:gd name="connsiteY0" fmla="*/ 0 h 1423939"/>
                <a:gd name="connsiteX1" fmla="*/ 0 w 454121"/>
                <a:gd name="connsiteY1" fmla="*/ 261697 h 1423939"/>
                <a:gd name="connsiteX2" fmla="*/ 0 w 454121"/>
                <a:gd name="connsiteY2" fmla="*/ 1423939 h 1423939"/>
                <a:gd name="connsiteX3" fmla="*/ 454121 w 454121"/>
                <a:gd name="connsiteY3" fmla="*/ 1162242 h 142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423939">
                  <a:moveTo>
                    <a:pt x="454121" y="0"/>
                  </a:moveTo>
                  <a:lnTo>
                    <a:pt x="0" y="261697"/>
                  </a:lnTo>
                  <a:lnTo>
                    <a:pt x="0" y="1423939"/>
                  </a:lnTo>
                  <a:lnTo>
                    <a:pt x="454121" y="1162242"/>
                  </a:lnTo>
                  <a:close/>
                </a:path>
              </a:pathLst>
            </a:custGeom>
            <a:solidFill>
              <a:schemeClr val="accent4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DB2B7E8A-43D6-41F7-9353-3B62EA6E391D}"/>
                </a:ext>
              </a:extLst>
            </p:cNvPr>
            <p:cNvSpPr/>
            <p:nvPr/>
          </p:nvSpPr>
          <p:spPr>
            <a:xfrm>
              <a:off x="4494029" y="5134263"/>
              <a:ext cx="658167" cy="386003"/>
            </a:xfrm>
            <a:custGeom>
              <a:avLst/>
              <a:gdLst>
                <a:gd name="connsiteX0" fmla="*/ 658168 w 658167"/>
                <a:gd name="connsiteY0" fmla="*/ 123613 h 386003"/>
                <a:gd name="connsiteX1" fmla="*/ 207895 w 658167"/>
                <a:gd name="connsiteY1" fmla="*/ 386003 h 386003"/>
                <a:gd name="connsiteX2" fmla="*/ 0 w 658167"/>
                <a:gd name="connsiteY2" fmla="*/ 262390 h 386003"/>
                <a:gd name="connsiteX3" fmla="*/ 450273 w 658167"/>
                <a:gd name="connsiteY3" fmla="*/ 0 h 38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167" h="386003">
                  <a:moveTo>
                    <a:pt x="658168" y="123613"/>
                  </a:moveTo>
                  <a:lnTo>
                    <a:pt x="207895" y="386003"/>
                  </a:lnTo>
                  <a:lnTo>
                    <a:pt x="0" y="262390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8424D6D-AAB5-4683-B6A4-25C555D126AC}"/>
                </a:ext>
              </a:extLst>
            </p:cNvPr>
            <p:cNvSpPr/>
            <p:nvPr/>
          </p:nvSpPr>
          <p:spPr>
            <a:xfrm>
              <a:off x="5431751" y="4099867"/>
              <a:ext cx="904394" cy="524625"/>
            </a:xfrm>
            <a:custGeom>
              <a:avLst/>
              <a:gdLst>
                <a:gd name="connsiteX0" fmla="*/ 904394 w 904394"/>
                <a:gd name="connsiteY0" fmla="*/ 262236 h 524625"/>
                <a:gd name="connsiteX1" fmla="*/ 454121 w 904394"/>
                <a:gd name="connsiteY1" fmla="*/ 524626 h 524625"/>
                <a:gd name="connsiteX2" fmla="*/ 0 w 904394"/>
                <a:gd name="connsiteY2" fmla="*/ 262467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236"/>
                  </a:moveTo>
                  <a:lnTo>
                    <a:pt x="454121" y="524626"/>
                  </a:lnTo>
                  <a:lnTo>
                    <a:pt x="0" y="262467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AB15E8-BC3E-494C-A8E2-232CDBB9E2EF}"/>
                </a:ext>
              </a:extLst>
            </p:cNvPr>
            <p:cNvSpPr/>
            <p:nvPr/>
          </p:nvSpPr>
          <p:spPr>
            <a:xfrm>
              <a:off x="5430212" y="4362950"/>
              <a:ext cx="454121" cy="1802322"/>
            </a:xfrm>
            <a:custGeom>
              <a:avLst/>
              <a:gdLst>
                <a:gd name="connsiteX0" fmla="*/ 454121 w 454121"/>
                <a:gd name="connsiteY0" fmla="*/ 1802322 h 1802322"/>
                <a:gd name="connsiteX1" fmla="*/ 0 w 454121"/>
                <a:gd name="connsiteY1" fmla="*/ 1539394 h 1802322"/>
                <a:gd name="connsiteX2" fmla="*/ 0 w 454121"/>
                <a:gd name="connsiteY2" fmla="*/ 0 h 1802322"/>
                <a:gd name="connsiteX3" fmla="*/ 454121 w 454121"/>
                <a:gd name="connsiteY3" fmla="*/ 261697 h 180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802322">
                  <a:moveTo>
                    <a:pt x="454121" y="1802322"/>
                  </a:moveTo>
                  <a:lnTo>
                    <a:pt x="0" y="1539394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A7F43D5-97A5-46A4-8565-1E0288A189B6}"/>
                </a:ext>
              </a:extLst>
            </p:cNvPr>
            <p:cNvSpPr/>
            <p:nvPr/>
          </p:nvSpPr>
          <p:spPr>
            <a:xfrm>
              <a:off x="5884333" y="4362950"/>
              <a:ext cx="454121" cy="1801090"/>
            </a:xfrm>
            <a:custGeom>
              <a:avLst/>
              <a:gdLst>
                <a:gd name="connsiteX0" fmla="*/ 454121 w 454121"/>
                <a:gd name="connsiteY0" fmla="*/ 0 h 1801090"/>
                <a:gd name="connsiteX1" fmla="*/ 0 w 454121"/>
                <a:gd name="connsiteY1" fmla="*/ 261697 h 1801090"/>
                <a:gd name="connsiteX2" fmla="*/ 0 w 454121"/>
                <a:gd name="connsiteY2" fmla="*/ 1801091 h 1801090"/>
                <a:gd name="connsiteX3" fmla="*/ 454121 w 454121"/>
                <a:gd name="connsiteY3" fmla="*/ 1539394 h 180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801090">
                  <a:moveTo>
                    <a:pt x="454121" y="0"/>
                  </a:moveTo>
                  <a:lnTo>
                    <a:pt x="0" y="261697"/>
                  </a:lnTo>
                  <a:lnTo>
                    <a:pt x="0" y="1801091"/>
                  </a:lnTo>
                  <a:lnTo>
                    <a:pt x="454121" y="1539394"/>
                  </a:lnTo>
                  <a:close/>
                </a:path>
              </a:pathLst>
            </a:custGeom>
            <a:solidFill>
              <a:schemeClr val="accent3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2719DC9-0115-4D54-8622-FE77CB18F7C3}"/>
                </a:ext>
              </a:extLst>
            </p:cNvPr>
            <p:cNvSpPr/>
            <p:nvPr/>
          </p:nvSpPr>
          <p:spPr>
            <a:xfrm>
              <a:off x="5540817" y="4160289"/>
              <a:ext cx="658168" cy="386079"/>
            </a:xfrm>
            <a:custGeom>
              <a:avLst/>
              <a:gdLst>
                <a:gd name="connsiteX0" fmla="*/ 658168 w 658168"/>
                <a:gd name="connsiteY0" fmla="*/ 123613 h 386079"/>
                <a:gd name="connsiteX1" fmla="*/ 207895 w 658168"/>
                <a:gd name="connsiteY1" fmla="*/ 386080 h 386079"/>
                <a:gd name="connsiteX2" fmla="*/ 0 w 658168"/>
                <a:gd name="connsiteY2" fmla="*/ 262389 h 386079"/>
                <a:gd name="connsiteX3" fmla="*/ 450273 w 658168"/>
                <a:gd name="connsiteY3" fmla="*/ 0 h 38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168" h="386079">
                  <a:moveTo>
                    <a:pt x="658168" y="123613"/>
                  </a:moveTo>
                  <a:lnTo>
                    <a:pt x="207895" y="386080"/>
                  </a:lnTo>
                  <a:lnTo>
                    <a:pt x="0" y="262389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FE18288-03A9-4584-8795-3BB58D38A60D}"/>
                </a:ext>
              </a:extLst>
            </p:cNvPr>
            <p:cNvSpPr/>
            <p:nvPr/>
          </p:nvSpPr>
          <p:spPr>
            <a:xfrm>
              <a:off x="6470842" y="3134744"/>
              <a:ext cx="904394" cy="524625"/>
            </a:xfrm>
            <a:custGeom>
              <a:avLst/>
              <a:gdLst>
                <a:gd name="connsiteX0" fmla="*/ 904394 w 904394"/>
                <a:gd name="connsiteY0" fmla="*/ 262159 h 524625"/>
                <a:gd name="connsiteX1" fmla="*/ 454121 w 904394"/>
                <a:gd name="connsiteY1" fmla="*/ 524626 h 524625"/>
                <a:gd name="connsiteX2" fmla="*/ 0 w 904394"/>
                <a:gd name="connsiteY2" fmla="*/ 262390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159"/>
                  </a:moveTo>
                  <a:lnTo>
                    <a:pt x="454121" y="524626"/>
                  </a:lnTo>
                  <a:lnTo>
                    <a:pt x="0" y="262390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34ED7EC-B73C-4126-B29A-FF76E3B4894E}"/>
                </a:ext>
              </a:extLst>
            </p:cNvPr>
            <p:cNvSpPr/>
            <p:nvPr/>
          </p:nvSpPr>
          <p:spPr>
            <a:xfrm>
              <a:off x="6469303" y="3397750"/>
              <a:ext cx="454121" cy="2167158"/>
            </a:xfrm>
            <a:custGeom>
              <a:avLst/>
              <a:gdLst>
                <a:gd name="connsiteX0" fmla="*/ 454121 w 454121"/>
                <a:gd name="connsiteY0" fmla="*/ 2167159 h 2167158"/>
                <a:gd name="connsiteX1" fmla="*/ 0 w 454121"/>
                <a:gd name="connsiteY1" fmla="*/ 1901152 h 2167158"/>
                <a:gd name="connsiteX2" fmla="*/ 0 w 454121"/>
                <a:gd name="connsiteY2" fmla="*/ 0 h 2167158"/>
                <a:gd name="connsiteX3" fmla="*/ 454121 w 454121"/>
                <a:gd name="connsiteY3" fmla="*/ 261697 h 216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167158">
                  <a:moveTo>
                    <a:pt x="454121" y="2167159"/>
                  </a:moveTo>
                  <a:lnTo>
                    <a:pt x="0" y="1901152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E52E278-9432-46AC-B74B-CEF2FB4AD5F6}"/>
                </a:ext>
              </a:extLst>
            </p:cNvPr>
            <p:cNvSpPr/>
            <p:nvPr/>
          </p:nvSpPr>
          <p:spPr>
            <a:xfrm>
              <a:off x="6923424" y="3397750"/>
              <a:ext cx="454121" cy="2162848"/>
            </a:xfrm>
            <a:custGeom>
              <a:avLst/>
              <a:gdLst>
                <a:gd name="connsiteX0" fmla="*/ 454121 w 454121"/>
                <a:gd name="connsiteY0" fmla="*/ 0 h 2162848"/>
                <a:gd name="connsiteX1" fmla="*/ 0 w 454121"/>
                <a:gd name="connsiteY1" fmla="*/ 261697 h 2162848"/>
                <a:gd name="connsiteX2" fmla="*/ 0 w 454121"/>
                <a:gd name="connsiteY2" fmla="*/ 2162849 h 2162848"/>
                <a:gd name="connsiteX3" fmla="*/ 454121 w 454121"/>
                <a:gd name="connsiteY3" fmla="*/ 1901152 h 216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162848">
                  <a:moveTo>
                    <a:pt x="454121" y="0"/>
                  </a:moveTo>
                  <a:lnTo>
                    <a:pt x="0" y="261697"/>
                  </a:lnTo>
                  <a:lnTo>
                    <a:pt x="0" y="2162849"/>
                  </a:lnTo>
                  <a:lnTo>
                    <a:pt x="454121" y="1901152"/>
                  </a:lnTo>
                  <a:close/>
                </a:path>
              </a:pathLst>
            </a:custGeom>
            <a:solidFill>
              <a:schemeClr val="accent2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5300176-3026-4A5F-93E7-681D5055AA95}"/>
                </a:ext>
              </a:extLst>
            </p:cNvPr>
            <p:cNvSpPr/>
            <p:nvPr/>
          </p:nvSpPr>
          <p:spPr>
            <a:xfrm>
              <a:off x="6579908" y="3195088"/>
              <a:ext cx="658168" cy="386080"/>
            </a:xfrm>
            <a:custGeom>
              <a:avLst/>
              <a:gdLst>
                <a:gd name="connsiteX0" fmla="*/ 658168 w 658168"/>
                <a:gd name="connsiteY0" fmla="*/ 123690 h 386080"/>
                <a:gd name="connsiteX1" fmla="*/ 207895 w 658168"/>
                <a:gd name="connsiteY1" fmla="*/ 386080 h 386080"/>
                <a:gd name="connsiteX2" fmla="*/ 0 w 658168"/>
                <a:gd name="connsiteY2" fmla="*/ 262467 h 386080"/>
                <a:gd name="connsiteX3" fmla="*/ 450273 w 658168"/>
                <a:gd name="connsiteY3" fmla="*/ 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168" h="386080">
                  <a:moveTo>
                    <a:pt x="658168" y="123690"/>
                  </a:moveTo>
                  <a:lnTo>
                    <a:pt x="207895" y="386080"/>
                  </a:lnTo>
                  <a:lnTo>
                    <a:pt x="0" y="262467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21F06B-E702-46D7-8BA6-11DDC64B5711}"/>
                </a:ext>
              </a:extLst>
            </p:cNvPr>
            <p:cNvSpPr/>
            <p:nvPr/>
          </p:nvSpPr>
          <p:spPr>
            <a:xfrm>
              <a:off x="7517630" y="1797781"/>
              <a:ext cx="904394" cy="524625"/>
            </a:xfrm>
            <a:custGeom>
              <a:avLst/>
              <a:gdLst>
                <a:gd name="connsiteX0" fmla="*/ 904394 w 904394"/>
                <a:gd name="connsiteY0" fmla="*/ 262236 h 524625"/>
                <a:gd name="connsiteX1" fmla="*/ 454121 w 904394"/>
                <a:gd name="connsiteY1" fmla="*/ 524626 h 524625"/>
                <a:gd name="connsiteX2" fmla="*/ 0 w 904394"/>
                <a:gd name="connsiteY2" fmla="*/ 262467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236"/>
                  </a:moveTo>
                  <a:lnTo>
                    <a:pt x="454121" y="524626"/>
                  </a:lnTo>
                  <a:lnTo>
                    <a:pt x="0" y="262467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B8D72B3-2332-44C6-8411-712E376AB0AC}"/>
                </a:ext>
              </a:extLst>
            </p:cNvPr>
            <p:cNvSpPr/>
            <p:nvPr/>
          </p:nvSpPr>
          <p:spPr>
            <a:xfrm>
              <a:off x="7516091" y="2060786"/>
              <a:ext cx="454121" cy="2906067"/>
            </a:xfrm>
            <a:custGeom>
              <a:avLst/>
              <a:gdLst>
                <a:gd name="connsiteX0" fmla="*/ 454121 w 454121"/>
                <a:gd name="connsiteY0" fmla="*/ 2906068 h 2906067"/>
                <a:gd name="connsiteX1" fmla="*/ 0 w 454121"/>
                <a:gd name="connsiteY1" fmla="*/ 2640061 h 2906067"/>
                <a:gd name="connsiteX2" fmla="*/ 0 w 454121"/>
                <a:gd name="connsiteY2" fmla="*/ 0 h 2906067"/>
                <a:gd name="connsiteX3" fmla="*/ 454121 w 454121"/>
                <a:gd name="connsiteY3" fmla="*/ 261697 h 290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906067">
                  <a:moveTo>
                    <a:pt x="454121" y="2906068"/>
                  </a:moveTo>
                  <a:lnTo>
                    <a:pt x="0" y="2640061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F46263D-50FF-42D5-919C-15F370B45926}"/>
                </a:ext>
              </a:extLst>
            </p:cNvPr>
            <p:cNvSpPr/>
            <p:nvPr/>
          </p:nvSpPr>
          <p:spPr>
            <a:xfrm>
              <a:off x="7970212" y="2060786"/>
              <a:ext cx="454121" cy="2911455"/>
            </a:xfrm>
            <a:custGeom>
              <a:avLst/>
              <a:gdLst>
                <a:gd name="connsiteX0" fmla="*/ 454121 w 454121"/>
                <a:gd name="connsiteY0" fmla="*/ 0 h 2911455"/>
                <a:gd name="connsiteX1" fmla="*/ 0 w 454121"/>
                <a:gd name="connsiteY1" fmla="*/ 261697 h 2911455"/>
                <a:gd name="connsiteX2" fmla="*/ 0 w 454121"/>
                <a:gd name="connsiteY2" fmla="*/ 2911456 h 2911455"/>
                <a:gd name="connsiteX3" fmla="*/ 454121 w 454121"/>
                <a:gd name="connsiteY3" fmla="*/ 2640061 h 291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911455">
                  <a:moveTo>
                    <a:pt x="454121" y="0"/>
                  </a:moveTo>
                  <a:lnTo>
                    <a:pt x="0" y="261697"/>
                  </a:lnTo>
                  <a:lnTo>
                    <a:pt x="0" y="2911456"/>
                  </a:lnTo>
                  <a:lnTo>
                    <a:pt x="454121" y="2640061"/>
                  </a:lnTo>
                  <a:close/>
                </a:path>
              </a:pathLst>
            </a:custGeom>
            <a:solidFill>
              <a:schemeClr val="accent1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4AC1C51B-75CC-473A-BAEC-686E6FEAD404}"/>
                </a:ext>
              </a:extLst>
            </p:cNvPr>
            <p:cNvSpPr/>
            <p:nvPr/>
          </p:nvSpPr>
          <p:spPr>
            <a:xfrm>
              <a:off x="7626696" y="1927475"/>
              <a:ext cx="550410" cy="316730"/>
            </a:xfrm>
            <a:custGeom>
              <a:avLst/>
              <a:gdLst>
                <a:gd name="connsiteX0" fmla="*/ 550410 w 550410"/>
                <a:gd name="connsiteY0" fmla="*/ 123613 h 316730"/>
                <a:gd name="connsiteX1" fmla="*/ 207895 w 550410"/>
                <a:gd name="connsiteY1" fmla="*/ 316730 h 316730"/>
                <a:gd name="connsiteX2" fmla="*/ 0 w 550410"/>
                <a:gd name="connsiteY2" fmla="*/ 193117 h 316730"/>
                <a:gd name="connsiteX3" fmla="*/ 342515 w 550410"/>
                <a:gd name="connsiteY3" fmla="*/ 0 h 31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0410" h="316730">
                  <a:moveTo>
                    <a:pt x="550410" y="123613"/>
                  </a:moveTo>
                  <a:lnTo>
                    <a:pt x="207895" y="316730"/>
                  </a:lnTo>
                  <a:lnTo>
                    <a:pt x="0" y="193117"/>
                  </a:lnTo>
                  <a:lnTo>
                    <a:pt x="342515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E209697-04EB-40A1-BE8B-2D483E00DAB8}"/>
                </a:ext>
              </a:extLst>
            </p:cNvPr>
            <p:cNvSpPr/>
            <p:nvPr/>
          </p:nvSpPr>
          <p:spPr>
            <a:xfrm>
              <a:off x="7798338" y="1895147"/>
              <a:ext cx="456353" cy="263467"/>
            </a:xfrm>
            <a:custGeom>
              <a:avLst/>
              <a:gdLst>
                <a:gd name="connsiteX0" fmla="*/ 371995 w 456353"/>
                <a:gd name="connsiteY0" fmla="*/ 29095 h 263467"/>
                <a:gd name="connsiteX1" fmla="*/ 456354 w 456353"/>
                <a:gd name="connsiteY1" fmla="*/ 263467 h 263467"/>
                <a:gd name="connsiteX2" fmla="*/ 0 w 456353"/>
                <a:gd name="connsiteY2" fmla="*/ 0 h 26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6353" h="263467">
                  <a:moveTo>
                    <a:pt x="371995" y="29095"/>
                  </a:moveTo>
                  <a:lnTo>
                    <a:pt x="456354" y="263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6944C36-8E67-4FDF-AD9B-F9BE68D5A24F}"/>
                </a:ext>
              </a:extLst>
            </p:cNvPr>
            <p:cNvSpPr/>
            <p:nvPr/>
          </p:nvSpPr>
          <p:spPr>
            <a:xfrm>
              <a:off x="3629121" y="4926060"/>
              <a:ext cx="146242" cy="177030"/>
            </a:xfrm>
            <a:custGeom>
              <a:avLst/>
              <a:gdLst>
                <a:gd name="connsiteX0" fmla="*/ 146242 w 146242"/>
                <a:gd name="connsiteY0" fmla="*/ 177030 h 177030"/>
                <a:gd name="connsiteX1" fmla="*/ 0 w 146242"/>
                <a:gd name="connsiteY1" fmla="*/ 92364 h 177030"/>
                <a:gd name="connsiteX2" fmla="*/ 0 w 146242"/>
                <a:gd name="connsiteY2" fmla="*/ 0 h 177030"/>
                <a:gd name="connsiteX3" fmla="*/ 146242 w 146242"/>
                <a:gd name="connsiteY3" fmla="*/ 84667 h 17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242" h="177030">
                  <a:moveTo>
                    <a:pt x="146242" y="177030"/>
                  </a:moveTo>
                  <a:lnTo>
                    <a:pt x="0" y="92364"/>
                  </a:lnTo>
                  <a:lnTo>
                    <a:pt x="0" y="0"/>
                  </a:lnTo>
                  <a:lnTo>
                    <a:pt x="146242" y="8466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2E93F81-068A-43B4-BF5A-6D8F56A1690C}"/>
              </a:ext>
            </a:extLst>
          </p:cNvPr>
          <p:cNvSpPr txBox="1"/>
          <p:nvPr/>
        </p:nvSpPr>
        <p:spPr>
          <a:xfrm>
            <a:off x="1003710" y="1980427"/>
            <a:ext cx="6031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我們</a:t>
            </a:r>
            <a:r>
              <a:rPr lang="zh-TW" altLang="en-US" sz="2400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希望</a:t>
            </a:r>
            <a:r>
              <a:rPr lang="zh-TW" altLang="en-US" sz="2400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讓每個人都能</a:t>
            </a:r>
            <a:r>
              <a:rPr lang="zh-TW" altLang="en-US" sz="2400" b="0" i="0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輕鬆</a:t>
            </a:r>
            <a:r>
              <a:rPr lang="zh-TW" altLang="en-US" sz="2400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接觸股市，即使他們對股市並不了解。股市投資常常被認為是複雜和困難的，因此我們希望藉由我們的軟體，讓嘗試接觸股票投資的新手</a:t>
            </a:r>
            <a:r>
              <a:rPr lang="zh-TW" altLang="en-US" sz="2400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透過我們開發的工具，可以分析過去的股票資訊，且學習股市的概念，</a:t>
            </a:r>
            <a:r>
              <a:rPr lang="zh-TW" altLang="en-US" sz="240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我們軟體的有著</a:t>
            </a:r>
            <a:r>
              <a:rPr lang="zh-TW" altLang="en-US" sz="2400" i="0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直觀且簡單</a:t>
            </a:r>
            <a:r>
              <a:rPr lang="zh-TW" altLang="en-US" sz="240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的使用方式</a:t>
            </a:r>
            <a:r>
              <a:rPr lang="zh-TW" altLang="en-US" sz="2400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，結果將會以</a:t>
            </a:r>
            <a:r>
              <a:rPr lang="zh-TW" altLang="en-US" sz="24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視覺化</a:t>
            </a:r>
            <a:r>
              <a:rPr lang="zh-TW" altLang="en-US" sz="2400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的方式呈現，讓使用者可以更容易理解</a:t>
            </a:r>
            <a:r>
              <a:rPr lang="zh-TW" altLang="en-US" sz="2400" b="0" i="0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過去市場的趨勢</a:t>
            </a:r>
            <a:r>
              <a:rPr lang="zh-TW" altLang="en-US" sz="2400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sz="2400" b="0" i="0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擬定股市投資的決策</a:t>
            </a:r>
            <a:r>
              <a:rPr lang="zh-TW" altLang="en-US" sz="2400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54" name="Oval 50">
            <a:extLst>
              <a:ext uri="{FF2B5EF4-FFF2-40B4-BE49-F238E27FC236}">
                <a16:creationId xmlns:a16="http://schemas.microsoft.com/office/drawing/2014/main" id="{47449076-1335-E0AC-0D45-124C72E9BC6D}"/>
              </a:ext>
            </a:extLst>
          </p:cNvPr>
          <p:cNvSpPr>
            <a:spLocks noChangeAspect="1"/>
          </p:cNvSpPr>
          <p:nvPr/>
        </p:nvSpPr>
        <p:spPr>
          <a:xfrm>
            <a:off x="446292" y="661882"/>
            <a:ext cx="585588" cy="66138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ectangle 61">
            <a:extLst>
              <a:ext uri="{FF2B5EF4-FFF2-40B4-BE49-F238E27FC236}">
                <a16:creationId xmlns:a16="http://schemas.microsoft.com/office/drawing/2014/main" id="{A38D2F9A-C758-667C-9758-3D6B33938E94}"/>
              </a:ext>
            </a:extLst>
          </p:cNvPr>
          <p:cNvSpPr/>
          <p:nvPr/>
        </p:nvSpPr>
        <p:spPr>
          <a:xfrm>
            <a:off x="1072383" y="661882"/>
            <a:ext cx="5873386" cy="7408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0C458"/>
              </a:solidFill>
              <a:latin typeface="標楷體" panose="03000509000000000000" pitchFamily="65" charset="-120"/>
            </a:endParaRP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817E7B57-8AA0-EA6F-7B3A-51249BB92947}"/>
              </a:ext>
            </a:extLst>
          </p:cNvPr>
          <p:cNvSpPr txBox="1"/>
          <p:nvPr/>
        </p:nvSpPr>
        <p:spPr bwMode="auto">
          <a:xfrm>
            <a:off x="3123800" y="633837"/>
            <a:ext cx="5740130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動機</a:t>
            </a:r>
            <a:endParaRPr lang="ko-KR" altLang="en-US" sz="4400" dirty="0"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">
            <a:extLst>
              <a:ext uri="{FF2B5EF4-FFF2-40B4-BE49-F238E27FC236}">
                <a16:creationId xmlns:a16="http://schemas.microsoft.com/office/drawing/2014/main" id="{6A4B1A40-1062-40BF-93D1-E8B5C296B715}"/>
              </a:ext>
            </a:extLst>
          </p:cNvPr>
          <p:cNvSpPr/>
          <p:nvPr/>
        </p:nvSpPr>
        <p:spPr>
          <a:xfrm>
            <a:off x="0" y="0"/>
            <a:ext cx="6497515" cy="6858000"/>
          </a:xfrm>
          <a:prstGeom prst="homePlate">
            <a:avLst>
              <a:gd name="adj" fmla="val 29026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568A5-7BAB-4BCA-A33A-D8724876449A}"/>
              </a:ext>
            </a:extLst>
          </p:cNvPr>
          <p:cNvSpPr txBox="1"/>
          <p:nvPr/>
        </p:nvSpPr>
        <p:spPr>
          <a:xfrm>
            <a:off x="931902" y="1720840"/>
            <a:ext cx="463371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zh-TW" altLang="en-US" sz="7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簡單移動平均線</a:t>
            </a:r>
            <a:r>
              <a:rPr lang="en-US" altLang="zh-TW" sz="7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(SMA)</a:t>
            </a:r>
            <a:endParaRPr lang="ko-KR" altLang="en-US" sz="72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17E75E53-B601-4C94-9040-CA3BDF9F253D}"/>
              </a:ext>
            </a:extLst>
          </p:cNvPr>
          <p:cNvSpPr/>
          <p:nvPr/>
        </p:nvSpPr>
        <p:spPr>
          <a:xfrm>
            <a:off x="978909" y="5437910"/>
            <a:ext cx="294382" cy="22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CA4E04-083E-444D-8933-985AE655D415}"/>
              </a:ext>
            </a:extLst>
          </p:cNvPr>
          <p:cNvSpPr txBox="1"/>
          <p:nvPr/>
        </p:nvSpPr>
        <p:spPr>
          <a:xfrm>
            <a:off x="505840" y="2702095"/>
            <a:ext cx="4387174" cy="206210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	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計算方式是將區間內每一個數值相加並且除以總區間數，數據採用的是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均等權重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。</a:t>
            </a:r>
            <a:endParaRPr lang="ko-KR" altLang="en-US" sz="3200" dirty="0">
              <a:latin typeface="標楷體" panose="03000509000000000000" pitchFamily="65" charset="-120"/>
              <a:cs typeface="Arial" pitchFamily="34" charset="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F7CB18B7-4623-5DF1-1811-26A1360AD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25" y="1724080"/>
            <a:ext cx="6446874" cy="4018135"/>
          </a:xfrm>
          <a:prstGeom prst="rect">
            <a:avLst/>
          </a:prstGeom>
        </p:spPr>
      </p:pic>
      <p:sp>
        <p:nvSpPr>
          <p:cNvPr id="36" name="Right Triangle 17">
            <a:extLst>
              <a:ext uri="{FF2B5EF4-FFF2-40B4-BE49-F238E27FC236}">
                <a16:creationId xmlns:a16="http://schemas.microsoft.com/office/drawing/2014/main" id="{2C668322-A41B-B224-7548-EED773DFBEDE}"/>
              </a:ext>
            </a:extLst>
          </p:cNvPr>
          <p:cNvSpPr/>
          <p:nvPr/>
        </p:nvSpPr>
        <p:spPr>
          <a:xfrm>
            <a:off x="740310" y="92076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A67CBAA8-488B-6988-477F-4B16F580F406}"/>
              </a:ext>
            </a:extLst>
          </p:cNvPr>
          <p:cNvSpPr/>
          <p:nvPr/>
        </p:nvSpPr>
        <p:spPr>
          <a:xfrm>
            <a:off x="1517516" y="826852"/>
            <a:ext cx="10387284" cy="640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標楷體" panose="03000509000000000000" pitchFamily="65" charset="-120"/>
            </a:endParaRPr>
          </a:p>
        </p:txBody>
      </p:sp>
      <p:sp>
        <p:nvSpPr>
          <p:cNvPr id="38" name="Rounded Rectangle 10">
            <a:extLst>
              <a:ext uri="{FF2B5EF4-FFF2-40B4-BE49-F238E27FC236}">
                <a16:creationId xmlns:a16="http://schemas.microsoft.com/office/drawing/2014/main" id="{DF461A76-40C3-6BB3-0E0C-62A9AF7F36EB}"/>
              </a:ext>
            </a:extLst>
          </p:cNvPr>
          <p:cNvSpPr/>
          <p:nvPr/>
        </p:nvSpPr>
        <p:spPr>
          <a:xfrm>
            <a:off x="5085756" y="4850625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289FB26C-1255-8C8D-B629-7E7E10A74E00}"/>
              </a:ext>
            </a:extLst>
          </p:cNvPr>
          <p:cNvSpPr txBox="1">
            <a:spLocks/>
          </p:cNvSpPr>
          <p:nvPr/>
        </p:nvSpPr>
        <p:spPr>
          <a:xfrm>
            <a:off x="5742272" y="100299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SMA</a:t>
            </a:r>
            <a:endParaRPr lang="en-US" altLang="ko-KR" sz="4000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17E75E53-B601-4C94-9040-CA3BDF9F253D}"/>
              </a:ext>
            </a:extLst>
          </p:cNvPr>
          <p:cNvSpPr/>
          <p:nvPr/>
        </p:nvSpPr>
        <p:spPr>
          <a:xfrm>
            <a:off x="978909" y="5437910"/>
            <a:ext cx="294382" cy="22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CA4E04-083E-444D-8933-985AE655D415}"/>
              </a:ext>
            </a:extLst>
          </p:cNvPr>
          <p:cNvSpPr txBox="1"/>
          <p:nvPr/>
        </p:nvSpPr>
        <p:spPr>
          <a:xfrm>
            <a:off x="107422" y="1927101"/>
            <a:ext cx="3034611" cy="22467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zh-TW" altLang="en-US" sz="2800" b="1" dirty="0">
                <a:solidFill>
                  <a:schemeClr val="accent1"/>
                </a:solidFill>
                <a:cs typeface="Arial" pitchFamily="34" charset="0"/>
              </a:rPr>
              <a:t>藍線表示短線</a:t>
            </a:r>
            <a:endParaRPr lang="en-US" altLang="zh-TW" sz="2800" b="1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zh-TW" sz="2800" b="1" dirty="0">
                <a:solidFill>
                  <a:schemeClr val="accent1"/>
                </a:solidFill>
                <a:cs typeface="Arial" pitchFamily="34" charset="0"/>
              </a:rPr>
              <a:t>(</a:t>
            </a:r>
            <a:r>
              <a:rPr lang="zh-TW" altLang="en-US" sz="2800" b="1" dirty="0">
                <a:solidFill>
                  <a:schemeClr val="accent1"/>
                </a:solidFill>
                <a:cs typeface="Arial" pitchFamily="34" charset="0"/>
              </a:rPr>
              <a:t>通常為</a:t>
            </a:r>
            <a:r>
              <a:rPr lang="en-US" altLang="zh-TW" sz="2800" b="1" dirty="0">
                <a:solidFill>
                  <a:schemeClr val="accent1"/>
                </a:solidFill>
                <a:cs typeface="Arial" pitchFamily="34" charset="0"/>
              </a:rPr>
              <a:t>5~20</a:t>
            </a:r>
            <a:r>
              <a:rPr lang="zh-TW" altLang="en-US" sz="2800" b="1" dirty="0">
                <a:solidFill>
                  <a:schemeClr val="accent1"/>
                </a:solidFill>
                <a:cs typeface="Arial" pitchFamily="34" charset="0"/>
              </a:rPr>
              <a:t>天</a:t>
            </a:r>
            <a:r>
              <a:rPr lang="en-US" altLang="zh-TW" sz="2800" b="1" dirty="0">
                <a:solidFill>
                  <a:schemeClr val="accent1"/>
                </a:solidFill>
                <a:cs typeface="Arial" pitchFamily="34" charset="0"/>
              </a:rPr>
              <a:t>)</a:t>
            </a:r>
          </a:p>
          <a:p>
            <a:r>
              <a:rPr lang="zh-TW" altLang="en-US" sz="28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橘線表示長線</a:t>
            </a:r>
            <a:endParaRPr lang="en-US" altLang="zh-TW" sz="28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(</a:t>
            </a:r>
            <a:r>
              <a:rPr lang="zh-TW" altLang="en-US" sz="28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通常為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20~120</a:t>
            </a:r>
            <a:r>
              <a:rPr lang="zh-TW" altLang="en-US" sz="28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天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)</a:t>
            </a:r>
            <a:endParaRPr lang="ko-KR" altLang="en-US" sz="28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  <a:p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Right Triangle 17">
            <a:extLst>
              <a:ext uri="{FF2B5EF4-FFF2-40B4-BE49-F238E27FC236}">
                <a16:creationId xmlns:a16="http://schemas.microsoft.com/office/drawing/2014/main" id="{2C668322-A41B-B224-7548-EED773DFBEDE}"/>
              </a:ext>
            </a:extLst>
          </p:cNvPr>
          <p:cNvSpPr/>
          <p:nvPr/>
        </p:nvSpPr>
        <p:spPr>
          <a:xfrm>
            <a:off x="740310" y="92076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A67CBAA8-488B-6988-477F-4B16F580F406}"/>
              </a:ext>
            </a:extLst>
          </p:cNvPr>
          <p:cNvSpPr/>
          <p:nvPr/>
        </p:nvSpPr>
        <p:spPr>
          <a:xfrm>
            <a:off x="1517516" y="826852"/>
            <a:ext cx="10387284" cy="640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標楷體" panose="03000509000000000000" pitchFamily="65" charset="-120"/>
            </a:endParaRPr>
          </a:p>
        </p:txBody>
      </p:sp>
      <p:sp>
        <p:nvSpPr>
          <p:cNvPr id="38" name="Rounded Rectangle 10">
            <a:extLst>
              <a:ext uri="{FF2B5EF4-FFF2-40B4-BE49-F238E27FC236}">
                <a16:creationId xmlns:a16="http://schemas.microsoft.com/office/drawing/2014/main" id="{DF461A76-40C3-6BB3-0E0C-62A9AF7F36EB}"/>
              </a:ext>
            </a:extLst>
          </p:cNvPr>
          <p:cNvSpPr/>
          <p:nvPr/>
        </p:nvSpPr>
        <p:spPr>
          <a:xfrm>
            <a:off x="5085756" y="4850625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289FB26C-1255-8C8D-B629-7E7E10A74E00}"/>
              </a:ext>
            </a:extLst>
          </p:cNvPr>
          <p:cNvSpPr txBox="1">
            <a:spLocks/>
          </p:cNvSpPr>
          <p:nvPr/>
        </p:nvSpPr>
        <p:spPr>
          <a:xfrm>
            <a:off x="2548382" y="1022704"/>
            <a:ext cx="8903308" cy="19086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短期均線、長期均線、死亡交叉、黃金交叉</a:t>
            </a:r>
            <a:endParaRPr lang="en-US" altLang="ko-KR" dirty="0"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F7038A-A469-500E-63BD-C0D3761F8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33" y="1927102"/>
            <a:ext cx="8942544" cy="432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0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76F1B4-A808-4B18-8BFF-B7651A815E88}"/>
              </a:ext>
            </a:extLst>
          </p:cNvPr>
          <p:cNvSpPr txBox="1"/>
          <p:nvPr/>
        </p:nvSpPr>
        <p:spPr>
          <a:xfrm>
            <a:off x="3746235" y="423635"/>
            <a:ext cx="469953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作品介紹</a:t>
            </a:r>
            <a:endParaRPr lang="ko-KR" altLang="en-US" sz="7200" dirty="0"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348</Words>
  <Application>Microsoft Office PowerPoint</Application>
  <PresentationFormat>寬螢幕</PresentationFormat>
  <Paragraphs>50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Calibri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華健 傅</cp:lastModifiedBy>
  <cp:revision>3</cp:revision>
  <dcterms:modified xsi:type="dcterms:W3CDTF">2023-12-28T12:10:33Z</dcterms:modified>
</cp:coreProperties>
</file>