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21"/>
  </p:notesMasterIdLst>
  <p:sldIdLst>
    <p:sldId id="256" r:id="rId4"/>
    <p:sldId id="257" r:id="rId5"/>
    <p:sldId id="259" r:id="rId6"/>
    <p:sldId id="258" r:id="rId7"/>
    <p:sldId id="275" r:id="rId8"/>
    <p:sldId id="274" r:id="rId9"/>
    <p:sldId id="263" r:id="rId10"/>
    <p:sldId id="264" r:id="rId11"/>
    <p:sldId id="265" r:id="rId12"/>
    <p:sldId id="278" r:id="rId13"/>
    <p:sldId id="266" r:id="rId14"/>
    <p:sldId id="285" r:id="rId15"/>
    <p:sldId id="267" r:id="rId16"/>
    <p:sldId id="280" r:id="rId17"/>
    <p:sldId id="271" r:id="rId18"/>
    <p:sldId id="273" r:id="rId19"/>
    <p:sldId id="284" r:id="rId20"/>
  </p:sldIdLst>
  <p:sldSz cx="9144000" cy="5143500" type="screen16x9"/>
  <p:notesSz cx="6858000" cy="9144000"/>
  <p:embeddedFontLst>
    <p:embeddedFont>
      <p:font typeface="Agency FB" panose="020B0604020202020204" charset="0"/>
      <p:regular r:id="rId22"/>
      <p:bold r:id="rId23"/>
    </p:embeddedFont>
    <p:embeddedFont>
      <p:font typeface="Consolas" panose="020B0609020204030204" pitchFamily="49"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747775"/>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ítor C" initials="" lastIdx="29" clrIdx="0"/>
  <p:cmAuthor id="1" name="Matias Vizcaino" initials="MV" lastIdx="7" clrIdx="1">
    <p:extLst>
      <p:ext uri="{19B8F6BF-5375-455C-9EA6-DF929625EA0E}">
        <p15:presenceInfo xmlns:p15="http://schemas.microsoft.com/office/powerpoint/2012/main" userId="S::Matias.Vizcaino@redkite.com::928349dc-3bf2-41f7-9646-129314ebdc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7FF"/>
    <a:srgbClr val="405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845CA-0D2B-944A-B799-F3A3F16BEF6A}" v="32" dt="2023-07-23T14:49:16.080"/>
  </p1510:revLst>
</p1510:revInfo>
</file>

<file path=ppt/tableStyles.xml><?xml version="1.0" encoding="utf-8"?>
<a:tblStyleLst xmlns:a="http://schemas.openxmlformats.org/drawingml/2006/main" def="{2B44A09E-CD2D-45D2-99CA-58D2D8B0D721}">
  <a:tblStyle styleId="{2B44A09E-CD2D-45D2-99CA-58D2D8B0D7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orient="horz" pos="16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Vizcaino" userId="5f872502-fb96-424c-84fd-953bac2f296f" providerId="ADAL" clId="{CA1F4C56-22C0-4E3F-ACDB-13AF70B3A294}"/>
    <pc:docChg chg="undo redo custSel delSld modSld">
      <pc:chgData name="Matias Vizcaino" userId="5f872502-fb96-424c-84fd-953bac2f296f" providerId="ADAL" clId="{CA1F4C56-22C0-4E3F-ACDB-13AF70B3A294}" dt="2023-07-23T14:34:14.199" v="181" actId="1076"/>
      <pc:docMkLst>
        <pc:docMk/>
      </pc:docMkLst>
      <pc:sldChg chg="addSp modSp mod delCm">
        <pc:chgData name="Matias Vizcaino" userId="5f872502-fb96-424c-84fd-953bac2f296f" providerId="ADAL" clId="{CA1F4C56-22C0-4E3F-ACDB-13AF70B3A294}" dt="2023-07-23T14:33:52.041" v="178" actId="1076"/>
        <pc:sldMkLst>
          <pc:docMk/>
          <pc:sldMk cId="0" sldId="257"/>
        </pc:sldMkLst>
        <pc:spChg chg="add mod">
          <ac:chgData name="Matias Vizcaino" userId="5f872502-fb96-424c-84fd-953bac2f296f" providerId="ADAL" clId="{CA1F4C56-22C0-4E3F-ACDB-13AF70B3A294}" dt="2023-07-23T14:33:52.041" v="178" actId="1076"/>
          <ac:spMkLst>
            <pc:docMk/>
            <pc:sldMk cId="0" sldId="257"/>
            <ac:spMk id="7" creationId="{6AF1F334-DA88-5B97-C042-3BC70105DF27}"/>
          </ac:spMkLst>
        </pc:spChg>
        <pc:spChg chg="mod">
          <ac:chgData name="Matias Vizcaino" userId="5f872502-fb96-424c-84fd-953bac2f296f" providerId="ADAL" clId="{CA1F4C56-22C0-4E3F-ACDB-13AF70B3A294}" dt="2023-07-23T14:33:20.430" v="146" actId="14100"/>
          <ac:spMkLst>
            <pc:docMk/>
            <pc:sldMk cId="0" sldId="257"/>
            <ac:spMk id="66" creationId="{00000000-0000-0000-0000-000000000000}"/>
          </ac:spMkLst>
        </pc:spChg>
        <pc:grpChg chg="mod">
          <ac:chgData name="Matias Vizcaino" userId="5f872502-fb96-424c-84fd-953bac2f296f" providerId="ADAL" clId="{CA1F4C56-22C0-4E3F-ACDB-13AF70B3A294}" dt="2023-07-23T14:33:23.775" v="147" actId="14100"/>
          <ac:grpSpMkLst>
            <pc:docMk/>
            <pc:sldMk cId="0" sldId="257"/>
            <ac:grpSpMk id="5" creationId="{124741C0-E2C0-9600-E6FD-D6A399781222}"/>
          </ac:grpSpMkLst>
        </pc:grpChg>
      </pc:sldChg>
      <pc:sldChg chg="modSp mod">
        <pc:chgData name="Matias Vizcaino" userId="5f872502-fb96-424c-84fd-953bac2f296f" providerId="ADAL" clId="{CA1F4C56-22C0-4E3F-ACDB-13AF70B3A294}" dt="2023-07-23T14:33:59.195" v="179" actId="1076"/>
        <pc:sldMkLst>
          <pc:docMk/>
          <pc:sldMk cId="0" sldId="259"/>
        </pc:sldMkLst>
        <pc:spChg chg="mod">
          <ac:chgData name="Matias Vizcaino" userId="5f872502-fb96-424c-84fd-953bac2f296f" providerId="ADAL" clId="{CA1F4C56-22C0-4E3F-ACDB-13AF70B3A294}" dt="2023-07-23T14:33:59.195" v="179" actId="1076"/>
          <ac:spMkLst>
            <pc:docMk/>
            <pc:sldMk cId="0" sldId="259"/>
            <ac:spMk id="8" creationId="{F138DF33-95C5-6090-36DA-5DD7D3C7BBA8}"/>
          </ac:spMkLst>
        </pc:spChg>
      </pc:sldChg>
      <pc:sldChg chg="modSp mod">
        <pc:chgData name="Matias Vizcaino" userId="5f872502-fb96-424c-84fd-953bac2f296f" providerId="ADAL" clId="{CA1F4C56-22C0-4E3F-ACDB-13AF70B3A294}" dt="2023-07-23T14:34:14.199" v="181" actId="1076"/>
        <pc:sldMkLst>
          <pc:docMk/>
          <pc:sldMk cId="0" sldId="263"/>
        </pc:sldMkLst>
        <pc:spChg chg="mod">
          <ac:chgData name="Matias Vizcaino" userId="5f872502-fb96-424c-84fd-953bac2f296f" providerId="ADAL" clId="{CA1F4C56-22C0-4E3F-ACDB-13AF70B3A294}" dt="2023-07-23T14:34:14.199" v="181" actId="1076"/>
          <ac:spMkLst>
            <pc:docMk/>
            <pc:sldMk cId="0" sldId="263"/>
            <ac:spMk id="111" creationId="{00000000-0000-0000-0000-000000000000}"/>
          </ac:spMkLst>
        </pc:spChg>
        <pc:spChg chg="mod">
          <ac:chgData name="Matias Vizcaino" userId="5f872502-fb96-424c-84fd-953bac2f296f" providerId="ADAL" clId="{CA1F4C56-22C0-4E3F-ACDB-13AF70B3A294}" dt="2023-07-23T14:34:10.708" v="180" actId="1076"/>
          <ac:spMkLst>
            <pc:docMk/>
            <pc:sldMk cId="0" sldId="263"/>
            <ac:spMk id="112" creationId="{00000000-0000-0000-0000-000000000000}"/>
          </ac:spMkLst>
        </pc:spChg>
      </pc:sldChg>
      <pc:sldChg chg="modSp mod">
        <pc:chgData name="Matias Vizcaino" userId="5f872502-fb96-424c-84fd-953bac2f296f" providerId="ADAL" clId="{CA1F4C56-22C0-4E3F-ACDB-13AF70B3A294}" dt="2023-07-23T14:26:54.650" v="7" actId="27636"/>
        <pc:sldMkLst>
          <pc:docMk/>
          <pc:sldMk cId="0" sldId="267"/>
        </pc:sldMkLst>
        <pc:spChg chg="mod">
          <ac:chgData name="Matias Vizcaino" userId="5f872502-fb96-424c-84fd-953bac2f296f" providerId="ADAL" clId="{CA1F4C56-22C0-4E3F-ACDB-13AF70B3A294}" dt="2023-07-23T14:26:54.650" v="7" actId="27636"/>
          <ac:spMkLst>
            <pc:docMk/>
            <pc:sldMk cId="0" sldId="267"/>
            <ac:spMk id="23" creationId="{C47AB9F4-933E-37C5-D521-B2C396AA9BB9}"/>
          </ac:spMkLst>
        </pc:spChg>
      </pc:sldChg>
      <pc:sldChg chg="modSp mod">
        <pc:chgData name="Matias Vizcaino" userId="5f872502-fb96-424c-84fd-953bac2f296f" providerId="ADAL" clId="{CA1F4C56-22C0-4E3F-ACDB-13AF70B3A294}" dt="2023-07-23T14:25:55.081" v="3" actId="207"/>
        <pc:sldMkLst>
          <pc:docMk/>
          <pc:sldMk cId="1827751261" sldId="274"/>
        </pc:sldMkLst>
        <pc:spChg chg="ord">
          <ac:chgData name="Matias Vizcaino" userId="5f872502-fb96-424c-84fd-953bac2f296f" providerId="ADAL" clId="{CA1F4C56-22C0-4E3F-ACDB-13AF70B3A294}" dt="2023-07-23T14:25:48.147" v="0" actId="167"/>
          <ac:spMkLst>
            <pc:docMk/>
            <pc:sldMk cId="1827751261" sldId="274"/>
            <ac:spMk id="3" creationId="{B6FD33E8-738F-6B94-7567-CF26604C2AC6}"/>
          </ac:spMkLst>
        </pc:spChg>
        <pc:graphicFrameChg chg="modGraphic">
          <ac:chgData name="Matias Vizcaino" userId="5f872502-fb96-424c-84fd-953bac2f296f" providerId="ADAL" clId="{CA1F4C56-22C0-4E3F-ACDB-13AF70B3A294}" dt="2023-07-23T14:25:55.081" v="3" actId="207"/>
          <ac:graphicFrameMkLst>
            <pc:docMk/>
            <pc:sldMk cId="1827751261" sldId="274"/>
            <ac:graphicFrameMk id="9" creationId="{6AF559D8-6379-F964-C9E3-664A1033395E}"/>
          </ac:graphicFrameMkLst>
        </pc:graphicFrameChg>
      </pc:sldChg>
      <pc:sldChg chg="delSp modSp del mod">
        <pc:chgData name="Matias Vizcaino" userId="5f872502-fb96-424c-84fd-953bac2f296f" providerId="ADAL" clId="{CA1F4C56-22C0-4E3F-ACDB-13AF70B3A294}" dt="2023-07-23T14:31:49.314" v="143" actId="47"/>
        <pc:sldMkLst>
          <pc:docMk/>
          <pc:sldMk cId="2531982499" sldId="279"/>
        </pc:sldMkLst>
        <pc:graphicFrameChg chg="del modGraphic">
          <ac:chgData name="Matias Vizcaino" userId="5f872502-fb96-424c-84fd-953bac2f296f" providerId="ADAL" clId="{CA1F4C56-22C0-4E3F-ACDB-13AF70B3A294}" dt="2023-07-23T14:31:46.724" v="142" actId="21"/>
          <ac:graphicFrameMkLst>
            <pc:docMk/>
            <pc:sldMk cId="2531982499" sldId="279"/>
            <ac:graphicFrameMk id="14" creationId="{4F1EDB7D-AD8D-D435-D29D-5AE7CAD27E25}"/>
          </ac:graphicFrameMkLst>
        </pc:graphicFrameChg>
      </pc:sldChg>
      <pc:sldChg chg="delSp del mod">
        <pc:chgData name="Matias Vizcaino" userId="5f872502-fb96-424c-84fd-953bac2f296f" providerId="ADAL" clId="{CA1F4C56-22C0-4E3F-ACDB-13AF70B3A294}" dt="2023-07-23T14:29:56.062" v="69" actId="47"/>
        <pc:sldMkLst>
          <pc:docMk/>
          <pc:sldMk cId="3556377587" sldId="283"/>
        </pc:sldMkLst>
        <pc:picChg chg="del">
          <ac:chgData name="Matias Vizcaino" userId="5f872502-fb96-424c-84fd-953bac2f296f" providerId="ADAL" clId="{CA1F4C56-22C0-4E3F-ACDB-13AF70B3A294}" dt="2023-07-23T14:26:46.047" v="5" actId="21"/>
          <ac:picMkLst>
            <pc:docMk/>
            <pc:sldMk cId="3556377587" sldId="283"/>
            <ac:picMk id="6" creationId="{9A05EBE1-5576-431D-A5EF-581EA91540C7}"/>
          </ac:picMkLst>
        </pc:picChg>
      </pc:sldChg>
      <pc:sldChg chg="addSp modSp mod">
        <pc:chgData name="Matias Vizcaino" userId="5f872502-fb96-424c-84fd-953bac2f296f" providerId="ADAL" clId="{CA1F4C56-22C0-4E3F-ACDB-13AF70B3A294}" dt="2023-07-23T14:31:21.681" v="141" actId="1076"/>
        <pc:sldMkLst>
          <pc:docMk/>
          <pc:sldMk cId="466193641" sldId="285"/>
        </pc:sldMkLst>
        <pc:spChg chg="mod">
          <ac:chgData name="Matias Vizcaino" userId="5f872502-fb96-424c-84fd-953bac2f296f" providerId="ADAL" clId="{CA1F4C56-22C0-4E3F-ACDB-13AF70B3A294}" dt="2023-07-23T14:31:21.681" v="141" actId="1076"/>
          <ac:spMkLst>
            <pc:docMk/>
            <pc:sldMk cId="466193641" sldId="285"/>
            <ac:spMk id="3" creationId="{FDF1BEB1-329C-A722-DD55-42CAE83C6F24}"/>
          </ac:spMkLst>
        </pc:spChg>
        <pc:spChg chg="mod">
          <ac:chgData name="Matias Vizcaino" userId="5f872502-fb96-424c-84fd-953bac2f296f" providerId="ADAL" clId="{CA1F4C56-22C0-4E3F-ACDB-13AF70B3A294}" dt="2023-07-23T14:30:59.183" v="137" actId="1076"/>
          <ac:spMkLst>
            <pc:docMk/>
            <pc:sldMk cId="466193641" sldId="285"/>
            <ac:spMk id="5" creationId="{FCBA40CB-585E-4AFD-6980-CD9A57B25EC7}"/>
          </ac:spMkLst>
        </pc:spChg>
        <pc:spChg chg="mod">
          <ac:chgData name="Matias Vizcaino" userId="5f872502-fb96-424c-84fd-953bac2f296f" providerId="ADAL" clId="{CA1F4C56-22C0-4E3F-ACDB-13AF70B3A294}" dt="2023-07-23T14:31:03.781" v="138" actId="1076"/>
          <ac:spMkLst>
            <pc:docMk/>
            <pc:sldMk cId="466193641" sldId="285"/>
            <ac:spMk id="6" creationId="{70162D07-28DE-56D6-CD65-9EFA0704BF02}"/>
          </ac:spMkLst>
        </pc:spChg>
        <pc:spChg chg="mod">
          <ac:chgData name="Matias Vizcaino" userId="5f872502-fb96-424c-84fd-953bac2f296f" providerId="ADAL" clId="{CA1F4C56-22C0-4E3F-ACDB-13AF70B3A294}" dt="2023-07-23T14:30:54.706" v="135" actId="14100"/>
          <ac:spMkLst>
            <pc:docMk/>
            <pc:sldMk cId="466193641" sldId="285"/>
            <ac:spMk id="7" creationId="{0CE95DE5-5BC3-C3AC-C37D-F4BF0F2DD197}"/>
          </ac:spMkLst>
        </pc:spChg>
        <pc:spChg chg="mod">
          <ac:chgData name="Matias Vizcaino" userId="5f872502-fb96-424c-84fd-953bac2f296f" providerId="ADAL" clId="{CA1F4C56-22C0-4E3F-ACDB-13AF70B3A294}" dt="2023-07-23T14:28:56.863" v="46" actId="14100"/>
          <ac:spMkLst>
            <pc:docMk/>
            <pc:sldMk cId="466193641" sldId="285"/>
            <ac:spMk id="10" creationId="{30792C88-3E6C-BDA0-D161-70CFFB150971}"/>
          </ac:spMkLst>
        </pc:spChg>
        <pc:spChg chg="add mod">
          <ac:chgData name="Matias Vizcaino" userId="5f872502-fb96-424c-84fd-953bac2f296f" providerId="ADAL" clId="{CA1F4C56-22C0-4E3F-ACDB-13AF70B3A294}" dt="2023-07-23T14:29:34.210" v="65" actId="20577"/>
          <ac:spMkLst>
            <pc:docMk/>
            <pc:sldMk cId="466193641" sldId="285"/>
            <ac:spMk id="11" creationId="{680A39F8-A1EE-3638-0814-0C4F97353126}"/>
          </ac:spMkLst>
        </pc:spChg>
        <pc:spChg chg="add mod">
          <ac:chgData name="Matias Vizcaino" userId="5f872502-fb96-424c-84fd-953bac2f296f" providerId="ADAL" clId="{CA1F4C56-22C0-4E3F-ACDB-13AF70B3A294}" dt="2023-07-23T14:31:15.735" v="140" actId="1076"/>
          <ac:spMkLst>
            <pc:docMk/>
            <pc:sldMk cId="466193641" sldId="285"/>
            <ac:spMk id="12" creationId="{C932EED7-2678-DBCA-A89E-0E5C2A711C47}"/>
          </ac:spMkLst>
        </pc:spChg>
        <pc:grpChg chg="add mod">
          <ac:chgData name="Matias Vizcaino" userId="5f872502-fb96-424c-84fd-953bac2f296f" providerId="ADAL" clId="{CA1F4C56-22C0-4E3F-ACDB-13AF70B3A294}" dt="2023-07-23T14:31:15.735" v="140" actId="1076"/>
          <ac:grpSpMkLst>
            <pc:docMk/>
            <pc:sldMk cId="466193641" sldId="285"/>
            <ac:grpSpMk id="8" creationId="{EE5C901D-9B6F-7A5E-4F3E-0383C28EF77D}"/>
          </ac:grpSpMkLst>
        </pc:grpChg>
        <pc:picChg chg="mod">
          <ac:chgData name="Matias Vizcaino" userId="5f872502-fb96-424c-84fd-953bac2f296f" providerId="ADAL" clId="{CA1F4C56-22C0-4E3F-ACDB-13AF70B3A294}" dt="2023-07-23T14:27:57.627" v="25" actId="164"/>
          <ac:picMkLst>
            <pc:docMk/>
            <pc:sldMk cId="466193641" sldId="285"/>
            <ac:picMk id="2" creationId="{1740E553-028E-9B79-221F-63E0DCA7C00F}"/>
          </ac:picMkLst>
        </pc:picChg>
        <pc:picChg chg="add mod">
          <ac:chgData name="Matias Vizcaino" userId="5f872502-fb96-424c-84fd-953bac2f296f" providerId="ADAL" clId="{CA1F4C56-22C0-4E3F-ACDB-13AF70B3A294}" dt="2023-07-23T14:31:15.735" v="140" actId="1076"/>
          <ac:picMkLst>
            <pc:docMk/>
            <pc:sldMk cId="466193641" sldId="285"/>
            <ac:picMk id="4" creationId="{10656721-8C11-3D56-3629-EAFD1B822D65}"/>
          </ac:picMkLst>
        </pc:picChg>
      </pc:sldChg>
    </pc:docChg>
  </pc:docChgLst>
  <pc:docChgLst>
    <pc:chgData name="de Matos Castilho, Vitor" userId="f045df08-3945-411d-8ccc-18464c94dfdb" providerId="ADAL" clId="{5FC845CA-0D2B-944A-B799-F3A3F16BEF6A}"/>
    <pc:docChg chg="undo custSel addSld delSld modSld sldOrd">
      <pc:chgData name="de Matos Castilho, Vitor" userId="f045df08-3945-411d-8ccc-18464c94dfdb" providerId="ADAL" clId="{5FC845CA-0D2B-944A-B799-F3A3F16BEF6A}" dt="2023-07-23T14:49:16.081" v="523" actId="27636"/>
      <pc:docMkLst>
        <pc:docMk/>
      </pc:docMkLst>
      <pc:sldChg chg="addSp delSp modSp mod">
        <pc:chgData name="de Matos Castilho, Vitor" userId="f045df08-3945-411d-8ccc-18464c94dfdb" providerId="ADAL" clId="{5FC845CA-0D2B-944A-B799-F3A3F16BEF6A}" dt="2023-07-23T10:16:18.293" v="85"/>
        <pc:sldMkLst>
          <pc:docMk/>
          <pc:sldMk cId="0" sldId="256"/>
        </pc:sldMkLst>
        <pc:spChg chg="add del mod">
          <ac:chgData name="de Matos Castilho, Vitor" userId="f045df08-3945-411d-8ccc-18464c94dfdb" providerId="ADAL" clId="{5FC845CA-0D2B-944A-B799-F3A3F16BEF6A}" dt="2023-07-23T10:16:18.293" v="85"/>
          <ac:spMkLst>
            <pc:docMk/>
            <pc:sldMk cId="0" sldId="256"/>
            <ac:spMk id="2" creationId="{36190CD3-A7DE-C675-8B8A-C43A9EE394ED}"/>
          </ac:spMkLst>
        </pc:spChg>
      </pc:sldChg>
      <pc:sldChg chg="modSp mod">
        <pc:chgData name="de Matos Castilho, Vitor" userId="f045df08-3945-411d-8ccc-18464c94dfdb" providerId="ADAL" clId="{5FC845CA-0D2B-944A-B799-F3A3F16BEF6A}" dt="2023-07-23T14:49:15.932" v="522" actId="27636"/>
        <pc:sldMkLst>
          <pc:docMk/>
          <pc:sldMk cId="0" sldId="257"/>
        </pc:sldMkLst>
        <pc:spChg chg="mod">
          <ac:chgData name="de Matos Castilho, Vitor" userId="f045df08-3945-411d-8ccc-18464c94dfdb" providerId="ADAL" clId="{5FC845CA-0D2B-944A-B799-F3A3F16BEF6A}" dt="2023-07-23T10:14:05.899" v="66" actId="108"/>
          <ac:spMkLst>
            <pc:docMk/>
            <pc:sldMk cId="0" sldId="257"/>
            <ac:spMk id="65" creationId="{00000000-0000-0000-0000-000000000000}"/>
          </ac:spMkLst>
        </pc:spChg>
        <pc:spChg chg="mod">
          <ac:chgData name="de Matos Castilho, Vitor" userId="f045df08-3945-411d-8ccc-18464c94dfdb" providerId="ADAL" clId="{5FC845CA-0D2B-944A-B799-F3A3F16BEF6A}" dt="2023-07-23T14:49:15.932" v="522" actId="27636"/>
          <ac:spMkLst>
            <pc:docMk/>
            <pc:sldMk cId="0" sldId="257"/>
            <ac:spMk id="66" creationId="{00000000-0000-0000-0000-000000000000}"/>
          </ac:spMkLst>
        </pc:spChg>
      </pc:sldChg>
      <pc:sldChg chg="modSp mod delCm">
        <pc:chgData name="de Matos Castilho, Vitor" userId="f045df08-3945-411d-8ccc-18464c94dfdb" providerId="ADAL" clId="{5FC845CA-0D2B-944A-B799-F3A3F16BEF6A}" dt="2023-07-23T10:04:17.984" v="46" actId="1592"/>
        <pc:sldMkLst>
          <pc:docMk/>
          <pc:sldMk cId="0" sldId="259"/>
        </pc:sldMkLst>
        <pc:spChg chg="mod">
          <ac:chgData name="de Matos Castilho, Vitor" userId="f045df08-3945-411d-8ccc-18464c94dfdb" providerId="ADAL" clId="{5FC845CA-0D2B-944A-B799-F3A3F16BEF6A}" dt="2023-07-23T08:03:40.666" v="20" actId="27636"/>
          <ac:spMkLst>
            <pc:docMk/>
            <pc:sldMk cId="0" sldId="259"/>
            <ac:spMk id="79" creationId="{00000000-0000-0000-0000-000000000000}"/>
          </ac:spMkLst>
        </pc:spChg>
      </pc:sldChg>
      <pc:sldChg chg="modSp mod delCm">
        <pc:chgData name="de Matos Castilho, Vitor" userId="f045df08-3945-411d-8ccc-18464c94dfdb" providerId="ADAL" clId="{5FC845CA-0D2B-944A-B799-F3A3F16BEF6A}" dt="2023-07-23T10:15:00.910" v="69" actId="108"/>
        <pc:sldMkLst>
          <pc:docMk/>
          <pc:sldMk cId="0" sldId="263"/>
        </pc:sldMkLst>
        <pc:spChg chg="mod">
          <ac:chgData name="de Matos Castilho, Vitor" userId="f045df08-3945-411d-8ccc-18464c94dfdb" providerId="ADAL" clId="{5FC845CA-0D2B-944A-B799-F3A3F16BEF6A}" dt="2023-07-23T10:15:00.910" v="69" actId="108"/>
          <ac:spMkLst>
            <pc:docMk/>
            <pc:sldMk cId="0" sldId="263"/>
            <ac:spMk id="107" creationId="{00000000-0000-0000-0000-000000000000}"/>
          </ac:spMkLst>
        </pc:spChg>
        <pc:spChg chg="mod">
          <ac:chgData name="de Matos Castilho, Vitor" userId="f045df08-3945-411d-8ccc-18464c94dfdb" providerId="ADAL" clId="{5FC845CA-0D2B-944A-B799-F3A3F16BEF6A}" dt="2023-07-23T08:03:40.125" v="8" actId="27636"/>
          <ac:spMkLst>
            <pc:docMk/>
            <pc:sldMk cId="0" sldId="263"/>
            <ac:spMk id="108" creationId="{00000000-0000-0000-0000-000000000000}"/>
          </ac:spMkLst>
        </pc:spChg>
      </pc:sldChg>
      <pc:sldChg chg="modSp mod delCm">
        <pc:chgData name="de Matos Castilho, Vitor" userId="f045df08-3945-411d-8ccc-18464c94dfdb" providerId="ADAL" clId="{5FC845CA-0D2B-944A-B799-F3A3F16BEF6A}" dt="2023-07-23T10:15:05.254" v="70" actId="108"/>
        <pc:sldMkLst>
          <pc:docMk/>
          <pc:sldMk cId="0" sldId="264"/>
        </pc:sldMkLst>
        <pc:spChg chg="mod">
          <ac:chgData name="de Matos Castilho, Vitor" userId="f045df08-3945-411d-8ccc-18464c94dfdb" providerId="ADAL" clId="{5FC845CA-0D2B-944A-B799-F3A3F16BEF6A}" dt="2023-07-23T10:15:05.254" v="70" actId="108"/>
          <ac:spMkLst>
            <pc:docMk/>
            <pc:sldMk cId="0" sldId="264"/>
            <ac:spMk id="117" creationId="{00000000-0000-0000-0000-000000000000}"/>
          </ac:spMkLst>
        </pc:spChg>
      </pc:sldChg>
      <pc:sldChg chg="modSp mod delCm">
        <pc:chgData name="de Matos Castilho, Vitor" userId="f045df08-3945-411d-8ccc-18464c94dfdb" providerId="ADAL" clId="{5FC845CA-0D2B-944A-B799-F3A3F16BEF6A}" dt="2023-07-23T10:15:09.154" v="71" actId="108"/>
        <pc:sldMkLst>
          <pc:docMk/>
          <pc:sldMk cId="0" sldId="265"/>
        </pc:sldMkLst>
        <pc:spChg chg="mod">
          <ac:chgData name="de Matos Castilho, Vitor" userId="f045df08-3945-411d-8ccc-18464c94dfdb" providerId="ADAL" clId="{5FC845CA-0D2B-944A-B799-F3A3F16BEF6A}" dt="2023-07-23T10:15:09.154" v="71" actId="108"/>
          <ac:spMkLst>
            <pc:docMk/>
            <pc:sldMk cId="0" sldId="265"/>
            <ac:spMk id="123" creationId="{00000000-0000-0000-0000-000000000000}"/>
          </ac:spMkLst>
        </pc:spChg>
      </pc:sldChg>
      <pc:sldChg chg="modSp mod delCm">
        <pc:chgData name="de Matos Castilho, Vitor" userId="f045df08-3945-411d-8ccc-18464c94dfdb" providerId="ADAL" clId="{5FC845CA-0D2B-944A-B799-F3A3F16BEF6A}" dt="2023-07-23T10:15:19.441" v="74" actId="27636"/>
        <pc:sldMkLst>
          <pc:docMk/>
          <pc:sldMk cId="0" sldId="266"/>
        </pc:sldMkLst>
        <pc:spChg chg="mod">
          <ac:chgData name="de Matos Castilho, Vitor" userId="f045df08-3945-411d-8ccc-18464c94dfdb" providerId="ADAL" clId="{5FC845CA-0D2B-944A-B799-F3A3F16BEF6A}" dt="2023-07-23T10:15:19.441" v="74" actId="27636"/>
          <ac:spMkLst>
            <pc:docMk/>
            <pc:sldMk cId="0" sldId="266"/>
            <ac:spMk id="130" creationId="{00000000-0000-0000-0000-000000000000}"/>
          </ac:spMkLst>
        </pc:spChg>
      </pc:sldChg>
      <pc:sldChg chg="modSp mod modNotesTx">
        <pc:chgData name="de Matos Castilho, Vitor" userId="f045df08-3945-411d-8ccc-18464c94dfdb" providerId="ADAL" clId="{5FC845CA-0D2B-944A-B799-F3A3F16BEF6A}" dt="2023-07-23T14:49:16.081" v="523" actId="27636"/>
        <pc:sldMkLst>
          <pc:docMk/>
          <pc:sldMk cId="0" sldId="267"/>
        </pc:sldMkLst>
        <pc:spChg chg="mod">
          <ac:chgData name="de Matos Castilho, Vitor" userId="f045df08-3945-411d-8ccc-18464c94dfdb" providerId="ADAL" clId="{5FC845CA-0D2B-944A-B799-F3A3F16BEF6A}" dt="2023-07-23T12:35:01.925" v="521" actId="57"/>
          <ac:spMkLst>
            <pc:docMk/>
            <pc:sldMk cId="0" sldId="267"/>
            <ac:spMk id="11" creationId="{983A3043-AA5B-515E-4914-57F0467A34E7}"/>
          </ac:spMkLst>
        </pc:spChg>
        <pc:spChg chg="mod">
          <ac:chgData name="de Matos Castilho, Vitor" userId="f045df08-3945-411d-8ccc-18464c94dfdb" providerId="ADAL" clId="{5FC845CA-0D2B-944A-B799-F3A3F16BEF6A}" dt="2023-07-23T14:49:16.081" v="523" actId="27636"/>
          <ac:spMkLst>
            <pc:docMk/>
            <pc:sldMk cId="0" sldId="267"/>
            <ac:spMk id="23" creationId="{C47AB9F4-933E-37C5-D521-B2C396AA9BB9}"/>
          </ac:spMkLst>
        </pc:spChg>
      </pc:sldChg>
      <pc:sldChg chg="modSp mod modNotesTx">
        <pc:chgData name="de Matos Castilho, Vitor" userId="f045df08-3945-411d-8ccc-18464c94dfdb" providerId="ADAL" clId="{5FC845CA-0D2B-944A-B799-F3A3F16BEF6A}" dt="2023-07-23T12:12:36.891" v="382" actId="20577"/>
        <pc:sldMkLst>
          <pc:docMk/>
          <pc:sldMk cId="0" sldId="271"/>
        </pc:sldMkLst>
        <pc:spChg chg="mod">
          <ac:chgData name="de Matos Castilho, Vitor" userId="f045df08-3945-411d-8ccc-18464c94dfdb" providerId="ADAL" clId="{5FC845CA-0D2B-944A-B799-F3A3F16BEF6A}" dt="2023-07-23T11:02:19.972" v="300" actId="20577"/>
          <ac:spMkLst>
            <pc:docMk/>
            <pc:sldMk cId="0" sldId="271"/>
            <ac:spMk id="5" creationId="{97797431-D832-6308-4389-9642667AA3C8}"/>
          </ac:spMkLst>
        </pc:spChg>
        <pc:spChg chg="mod">
          <ac:chgData name="de Matos Castilho, Vitor" userId="f045df08-3945-411d-8ccc-18464c94dfdb" providerId="ADAL" clId="{5FC845CA-0D2B-944A-B799-F3A3F16BEF6A}" dt="2023-07-23T10:44:45.521" v="298" actId="20577"/>
          <ac:spMkLst>
            <pc:docMk/>
            <pc:sldMk cId="0" sldId="271"/>
            <ac:spMk id="7" creationId="{00B939E2-C26E-EFD6-25E2-D5955C0089B8}"/>
          </ac:spMkLst>
        </pc:spChg>
        <pc:spChg chg="mod">
          <ac:chgData name="de Matos Castilho, Vitor" userId="f045df08-3945-411d-8ccc-18464c94dfdb" providerId="ADAL" clId="{5FC845CA-0D2B-944A-B799-F3A3F16BEF6A}" dt="2023-07-23T10:43:30.469" v="286" actId="14100"/>
          <ac:spMkLst>
            <pc:docMk/>
            <pc:sldMk cId="0" sldId="271"/>
            <ac:spMk id="10" creationId="{5E2CEC2E-A241-F57F-FE46-5946D18635B1}"/>
          </ac:spMkLst>
        </pc:spChg>
        <pc:graphicFrameChg chg="mod modGraphic">
          <ac:chgData name="de Matos Castilho, Vitor" userId="f045df08-3945-411d-8ccc-18464c94dfdb" providerId="ADAL" clId="{5FC845CA-0D2B-944A-B799-F3A3F16BEF6A}" dt="2023-07-23T10:44:33.703" v="296" actId="122"/>
          <ac:graphicFrameMkLst>
            <pc:docMk/>
            <pc:sldMk cId="0" sldId="271"/>
            <ac:graphicFrameMk id="8" creationId="{A29C67AF-977A-6706-1DCF-DA893968F5E6}"/>
          </ac:graphicFrameMkLst>
        </pc:graphicFrameChg>
      </pc:sldChg>
      <pc:sldChg chg="addSp delSp modSp mod modNotesTx">
        <pc:chgData name="de Matos Castilho, Vitor" userId="f045df08-3945-411d-8ccc-18464c94dfdb" providerId="ADAL" clId="{5FC845CA-0D2B-944A-B799-F3A3F16BEF6A}" dt="2023-07-23T12:13:09.656" v="384"/>
        <pc:sldMkLst>
          <pc:docMk/>
          <pc:sldMk cId="0" sldId="273"/>
        </pc:sldMkLst>
        <pc:spChg chg="add del mod">
          <ac:chgData name="de Matos Castilho, Vitor" userId="f045df08-3945-411d-8ccc-18464c94dfdb" providerId="ADAL" clId="{5FC845CA-0D2B-944A-B799-F3A3F16BEF6A}" dt="2023-07-23T10:37:50.765" v="230" actId="21"/>
          <ac:spMkLst>
            <pc:docMk/>
            <pc:sldMk cId="0" sldId="273"/>
            <ac:spMk id="2" creationId="{5ABB000F-254E-F804-403A-C11D5A89B81A}"/>
          </ac:spMkLst>
        </pc:spChg>
        <pc:spChg chg="mod">
          <ac:chgData name="de Matos Castilho, Vitor" userId="f045df08-3945-411d-8ccc-18464c94dfdb" providerId="ADAL" clId="{5FC845CA-0D2B-944A-B799-F3A3F16BEF6A}" dt="2023-07-23T10:15:43.250" v="81" actId="108"/>
          <ac:spMkLst>
            <pc:docMk/>
            <pc:sldMk cId="0" sldId="273"/>
            <ac:spMk id="178" creationId="{00000000-0000-0000-0000-000000000000}"/>
          </ac:spMkLst>
        </pc:spChg>
        <pc:spChg chg="mod">
          <ac:chgData name="de Matos Castilho, Vitor" userId="f045df08-3945-411d-8ccc-18464c94dfdb" providerId="ADAL" clId="{5FC845CA-0D2B-944A-B799-F3A3F16BEF6A}" dt="2023-07-23T10:35:02.082" v="204" actId="20577"/>
          <ac:spMkLst>
            <pc:docMk/>
            <pc:sldMk cId="0" sldId="273"/>
            <ac:spMk id="179" creationId="{00000000-0000-0000-0000-000000000000}"/>
          </ac:spMkLst>
        </pc:spChg>
      </pc:sldChg>
      <pc:sldChg chg="modSp mod delCm">
        <pc:chgData name="de Matos Castilho, Vitor" userId="f045df08-3945-411d-8ccc-18464c94dfdb" providerId="ADAL" clId="{5FC845CA-0D2B-944A-B799-F3A3F16BEF6A}" dt="2023-07-23T10:19:22.884" v="97" actId="113"/>
        <pc:sldMkLst>
          <pc:docMk/>
          <pc:sldMk cId="1827751261" sldId="274"/>
        </pc:sldMkLst>
        <pc:spChg chg="mod">
          <ac:chgData name="de Matos Castilho, Vitor" userId="f045df08-3945-411d-8ccc-18464c94dfdb" providerId="ADAL" clId="{5FC845CA-0D2B-944A-B799-F3A3F16BEF6A}" dt="2023-07-23T10:14:56.917" v="68" actId="108"/>
          <ac:spMkLst>
            <pc:docMk/>
            <pc:sldMk cId="1827751261" sldId="274"/>
            <ac:spMk id="93" creationId="{00000000-0000-0000-0000-000000000000}"/>
          </ac:spMkLst>
        </pc:spChg>
        <pc:graphicFrameChg chg="mod modGraphic">
          <ac:chgData name="de Matos Castilho, Vitor" userId="f045df08-3945-411d-8ccc-18464c94dfdb" providerId="ADAL" clId="{5FC845CA-0D2B-944A-B799-F3A3F16BEF6A}" dt="2023-07-23T10:19:22.884" v="97" actId="113"/>
          <ac:graphicFrameMkLst>
            <pc:docMk/>
            <pc:sldMk cId="1827751261" sldId="274"/>
            <ac:graphicFrameMk id="9" creationId="{6AF559D8-6379-F964-C9E3-664A1033395E}"/>
          </ac:graphicFrameMkLst>
        </pc:graphicFrameChg>
      </pc:sldChg>
      <pc:sldChg chg="modSp mod">
        <pc:chgData name="de Matos Castilho, Vitor" userId="f045df08-3945-411d-8ccc-18464c94dfdb" providerId="ADAL" clId="{5FC845CA-0D2B-944A-B799-F3A3F16BEF6A}" dt="2023-07-23T10:17:00.940" v="87" actId="255"/>
        <pc:sldMkLst>
          <pc:docMk/>
          <pc:sldMk cId="3113658523" sldId="275"/>
        </pc:sldMkLst>
        <pc:spChg chg="mod">
          <ac:chgData name="de Matos Castilho, Vitor" userId="f045df08-3945-411d-8ccc-18464c94dfdb" providerId="ADAL" clId="{5FC845CA-0D2B-944A-B799-F3A3F16BEF6A}" dt="2023-07-23T10:14:52.636" v="67" actId="108"/>
          <ac:spMkLst>
            <pc:docMk/>
            <pc:sldMk cId="3113658523" sldId="275"/>
            <ac:spMk id="2" creationId="{83DF75F0-7375-8747-013E-DA92C8D0790C}"/>
          </ac:spMkLst>
        </pc:spChg>
        <pc:graphicFrameChg chg="mod modGraphic">
          <ac:chgData name="de Matos Castilho, Vitor" userId="f045df08-3945-411d-8ccc-18464c94dfdb" providerId="ADAL" clId="{5FC845CA-0D2B-944A-B799-F3A3F16BEF6A}" dt="2023-07-23T10:17:00.940" v="87" actId="255"/>
          <ac:graphicFrameMkLst>
            <pc:docMk/>
            <pc:sldMk cId="3113658523" sldId="275"/>
            <ac:graphicFrameMk id="6" creationId="{BD0303BB-CA29-A84C-AB49-846094295366}"/>
          </ac:graphicFrameMkLst>
        </pc:graphicFrameChg>
      </pc:sldChg>
      <pc:sldChg chg="modSp mod delCm">
        <pc:chgData name="de Matos Castilho, Vitor" userId="f045df08-3945-411d-8ccc-18464c94dfdb" providerId="ADAL" clId="{5FC845CA-0D2B-944A-B799-F3A3F16BEF6A}" dt="2023-07-23T10:15:14.833" v="72" actId="108"/>
        <pc:sldMkLst>
          <pc:docMk/>
          <pc:sldMk cId="1360442009" sldId="278"/>
        </pc:sldMkLst>
        <pc:spChg chg="mod">
          <ac:chgData name="de Matos Castilho, Vitor" userId="f045df08-3945-411d-8ccc-18464c94dfdb" providerId="ADAL" clId="{5FC845CA-0D2B-944A-B799-F3A3F16BEF6A}" dt="2023-07-23T10:15:14.833" v="72" actId="108"/>
          <ac:spMkLst>
            <pc:docMk/>
            <pc:sldMk cId="1360442009" sldId="278"/>
            <ac:spMk id="123" creationId="{00000000-0000-0000-0000-000000000000}"/>
          </ac:spMkLst>
        </pc:spChg>
      </pc:sldChg>
      <pc:sldChg chg="modSp mod">
        <pc:chgData name="de Matos Castilho, Vitor" userId="f045df08-3945-411d-8ccc-18464c94dfdb" providerId="ADAL" clId="{5FC845CA-0D2B-944A-B799-F3A3F16BEF6A}" dt="2023-07-23T10:19:49.565" v="100" actId="113"/>
        <pc:sldMkLst>
          <pc:docMk/>
          <pc:sldMk cId="2531982499" sldId="279"/>
        </pc:sldMkLst>
        <pc:spChg chg="mod">
          <ac:chgData name="de Matos Castilho, Vitor" userId="f045df08-3945-411d-8ccc-18464c94dfdb" providerId="ADAL" clId="{5FC845CA-0D2B-944A-B799-F3A3F16BEF6A}" dt="2023-07-23T10:15:25.289" v="75" actId="108"/>
          <ac:spMkLst>
            <pc:docMk/>
            <pc:sldMk cId="2531982499" sldId="279"/>
            <ac:spMk id="145" creationId="{00000000-0000-0000-0000-000000000000}"/>
          </ac:spMkLst>
        </pc:spChg>
        <pc:graphicFrameChg chg="mod modGraphic">
          <ac:chgData name="de Matos Castilho, Vitor" userId="f045df08-3945-411d-8ccc-18464c94dfdb" providerId="ADAL" clId="{5FC845CA-0D2B-944A-B799-F3A3F16BEF6A}" dt="2023-07-23T10:19:49.565" v="100" actId="113"/>
          <ac:graphicFrameMkLst>
            <pc:docMk/>
            <pc:sldMk cId="2531982499" sldId="279"/>
            <ac:graphicFrameMk id="14" creationId="{4F1EDB7D-AD8D-D435-D29D-5AE7CAD27E25}"/>
          </ac:graphicFrameMkLst>
        </pc:graphicFrameChg>
      </pc:sldChg>
      <pc:sldChg chg="modSp mod delCm modNotesTx">
        <pc:chgData name="de Matos Castilho, Vitor" userId="f045df08-3945-411d-8ccc-18464c94dfdb" providerId="ADAL" clId="{5FC845CA-0D2B-944A-B799-F3A3F16BEF6A}" dt="2023-07-23T12:12:21.823" v="380"/>
        <pc:sldMkLst>
          <pc:docMk/>
          <pc:sldMk cId="3743673745" sldId="280"/>
        </pc:sldMkLst>
        <pc:spChg chg="mod">
          <ac:chgData name="de Matos Castilho, Vitor" userId="f045df08-3945-411d-8ccc-18464c94dfdb" providerId="ADAL" clId="{5FC845CA-0D2B-944A-B799-F3A3F16BEF6A}" dt="2023-07-23T11:02:15.589" v="299" actId="20577"/>
          <ac:spMkLst>
            <pc:docMk/>
            <pc:sldMk cId="3743673745" sldId="280"/>
            <ac:spMk id="159" creationId="{00000000-0000-0000-0000-000000000000}"/>
          </ac:spMkLst>
        </pc:spChg>
        <pc:spChg chg="mod">
          <ac:chgData name="de Matos Castilho, Vitor" userId="f045df08-3945-411d-8ccc-18464c94dfdb" providerId="ADAL" clId="{5FC845CA-0D2B-944A-B799-F3A3F16BEF6A}" dt="2023-07-23T08:03:40.352" v="14" actId="27636"/>
          <ac:spMkLst>
            <pc:docMk/>
            <pc:sldMk cId="3743673745" sldId="280"/>
            <ac:spMk id="160" creationId="{00000000-0000-0000-0000-000000000000}"/>
          </ac:spMkLst>
        </pc:spChg>
        <pc:picChg chg="mod">
          <ac:chgData name="de Matos Castilho, Vitor" userId="f045df08-3945-411d-8ccc-18464c94dfdb" providerId="ADAL" clId="{5FC845CA-0D2B-944A-B799-F3A3F16BEF6A}" dt="2023-07-23T08:44:58.062" v="40" actId="1076"/>
          <ac:picMkLst>
            <pc:docMk/>
            <pc:sldMk cId="3743673745" sldId="280"/>
            <ac:picMk id="161" creationId="{00000000-0000-0000-0000-000000000000}"/>
          </ac:picMkLst>
        </pc:picChg>
      </pc:sldChg>
      <pc:sldChg chg="modSp mod">
        <pc:chgData name="de Matos Castilho, Vitor" userId="f045df08-3945-411d-8ccc-18464c94dfdb" providerId="ADAL" clId="{5FC845CA-0D2B-944A-B799-F3A3F16BEF6A}" dt="2023-07-23T10:15:28.759" v="76" actId="108"/>
        <pc:sldMkLst>
          <pc:docMk/>
          <pc:sldMk cId="3556377587" sldId="283"/>
        </pc:sldMkLst>
        <pc:spChg chg="mod">
          <ac:chgData name="de Matos Castilho, Vitor" userId="f045df08-3945-411d-8ccc-18464c94dfdb" providerId="ADAL" clId="{5FC845CA-0D2B-944A-B799-F3A3F16BEF6A}" dt="2023-07-23T10:15:28.759" v="76" actId="108"/>
          <ac:spMkLst>
            <pc:docMk/>
            <pc:sldMk cId="3556377587" sldId="283"/>
            <ac:spMk id="2" creationId="{7D5B49EA-13CB-AF9B-D169-344F52AA2178}"/>
          </ac:spMkLst>
        </pc:spChg>
      </pc:sldChg>
      <pc:sldChg chg="addSp modSp mod modNotesTx">
        <pc:chgData name="de Matos Castilho, Vitor" userId="f045df08-3945-411d-8ccc-18464c94dfdb" providerId="ADAL" clId="{5FC845CA-0D2B-944A-B799-F3A3F16BEF6A}" dt="2023-07-23T12:13:21.939" v="385"/>
        <pc:sldMkLst>
          <pc:docMk/>
          <pc:sldMk cId="1781347961" sldId="284"/>
        </pc:sldMkLst>
        <pc:spChg chg="add mod">
          <ac:chgData name="de Matos Castilho, Vitor" userId="f045df08-3945-411d-8ccc-18464c94dfdb" providerId="ADAL" clId="{5FC845CA-0D2B-944A-B799-F3A3F16BEF6A}" dt="2023-07-23T10:26:30.997" v="192" actId="20577"/>
          <ac:spMkLst>
            <pc:docMk/>
            <pc:sldMk cId="1781347961" sldId="284"/>
            <ac:spMk id="2" creationId="{0E9E573E-03FC-ADD4-0872-DA9FC670B716}"/>
          </ac:spMkLst>
        </pc:spChg>
        <pc:spChg chg="mod">
          <ac:chgData name="de Matos Castilho, Vitor" userId="f045df08-3945-411d-8ccc-18464c94dfdb" providerId="ADAL" clId="{5FC845CA-0D2B-944A-B799-F3A3F16BEF6A}" dt="2023-07-23T10:15:46.176" v="82" actId="108"/>
          <ac:spMkLst>
            <pc:docMk/>
            <pc:sldMk cId="1781347961" sldId="284"/>
            <ac:spMk id="178" creationId="{00000000-0000-0000-0000-000000000000}"/>
          </ac:spMkLst>
        </pc:spChg>
        <pc:spChg chg="mod">
          <ac:chgData name="de Matos Castilho, Vitor" userId="f045df08-3945-411d-8ccc-18464c94dfdb" providerId="ADAL" clId="{5FC845CA-0D2B-944A-B799-F3A3F16BEF6A}" dt="2023-07-23T10:35:17.443" v="210" actId="20577"/>
          <ac:spMkLst>
            <pc:docMk/>
            <pc:sldMk cId="1781347961" sldId="284"/>
            <ac:spMk id="179" creationId="{00000000-0000-0000-0000-000000000000}"/>
          </ac:spMkLst>
        </pc:spChg>
      </pc:sldChg>
      <pc:sldChg chg="new del">
        <pc:chgData name="de Matos Castilho, Vitor" userId="f045df08-3945-411d-8ccc-18464c94dfdb" providerId="ADAL" clId="{5FC845CA-0D2B-944A-B799-F3A3F16BEF6A}" dt="2023-07-23T08:18:56.048" v="39" actId="2696"/>
        <pc:sldMkLst>
          <pc:docMk/>
          <pc:sldMk cId="185533955" sldId="285"/>
        </pc:sldMkLst>
      </pc:sldChg>
      <pc:sldChg chg="addSp delSp modSp add mod ord">
        <pc:chgData name="de Matos Castilho, Vitor" userId="f045df08-3945-411d-8ccc-18464c94dfdb" providerId="ADAL" clId="{5FC845CA-0D2B-944A-B799-F3A3F16BEF6A}" dt="2023-07-23T11:10:09.956" v="377" actId="403"/>
        <pc:sldMkLst>
          <pc:docMk/>
          <pc:sldMk cId="466193641" sldId="285"/>
        </pc:sldMkLst>
        <pc:spChg chg="add mod">
          <ac:chgData name="de Matos Castilho, Vitor" userId="f045df08-3945-411d-8ccc-18464c94dfdb" providerId="ADAL" clId="{5FC845CA-0D2B-944A-B799-F3A3F16BEF6A}" dt="2023-07-23T11:05:58.521" v="335" actId="1076"/>
          <ac:spMkLst>
            <pc:docMk/>
            <pc:sldMk cId="466193641" sldId="285"/>
            <ac:spMk id="3" creationId="{FDF1BEB1-329C-A722-DD55-42CAE83C6F24}"/>
          </ac:spMkLst>
        </pc:spChg>
        <pc:spChg chg="add del mod">
          <ac:chgData name="de Matos Castilho, Vitor" userId="f045df08-3945-411d-8ccc-18464c94dfdb" providerId="ADAL" clId="{5FC845CA-0D2B-944A-B799-F3A3F16BEF6A}" dt="2023-07-23T11:05:34.752" v="332"/>
          <ac:spMkLst>
            <pc:docMk/>
            <pc:sldMk cId="466193641" sldId="285"/>
            <ac:spMk id="4" creationId="{D5F7B911-087A-7E25-036B-1B68B42AF17D}"/>
          </ac:spMkLst>
        </pc:spChg>
        <pc:spChg chg="add mod">
          <ac:chgData name="de Matos Castilho, Vitor" userId="f045df08-3945-411d-8ccc-18464c94dfdb" providerId="ADAL" clId="{5FC845CA-0D2B-944A-B799-F3A3F16BEF6A}" dt="2023-07-23T11:10:04.548" v="374" actId="1076"/>
          <ac:spMkLst>
            <pc:docMk/>
            <pc:sldMk cId="466193641" sldId="285"/>
            <ac:spMk id="5" creationId="{FCBA40CB-585E-4AFD-6980-CD9A57B25EC7}"/>
          </ac:spMkLst>
        </pc:spChg>
        <pc:spChg chg="add mod">
          <ac:chgData name="de Matos Castilho, Vitor" userId="f045df08-3945-411d-8ccc-18464c94dfdb" providerId="ADAL" clId="{5FC845CA-0D2B-944A-B799-F3A3F16BEF6A}" dt="2023-07-23T11:10:09.956" v="377" actId="403"/>
          <ac:spMkLst>
            <pc:docMk/>
            <pc:sldMk cId="466193641" sldId="285"/>
            <ac:spMk id="6" creationId="{70162D07-28DE-56D6-CD65-9EFA0704BF02}"/>
          </ac:spMkLst>
        </pc:spChg>
        <pc:spChg chg="add mod">
          <ac:chgData name="de Matos Castilho, Vitor" userId="f045df08-3945-411d-8ccc-18464c94dfdb" providerId="ADAL" clId="{5FC845CA-0D2B-944A-B799-F3A3F16BEF6A}" dt="2023-07-23T11:09:02.678" v="366" actId="208"/>
          <ac:spMkLst>
            <pc:docMk/>
            <pc:sldMk cId="466193641" sldId="285"/>
            <ac:spMk id="7" creationId="{0CE95DE5-5BC3-C3AC-C37D-F4BF0F2DD197}"/>
          </ac:spMkLst>
        </pc:spChg>
        <pc:spChg chg="mod">
          <ac:chgData name="de Matos Castilho, Vitor" userId="f045df08-3945-411d-8ccc-18464c94dfdb" providerId="ADAL" clId="{5FC845CA-0D2B-944A-B799-F3A3F16BEF6A}" dt="2023-07-23T11:05:53.322" v="334" actId="20577"/>
          <ac:spMkLst>
            <pc:docMk/>
            <pc:sldMk cId="466193641" sldId="285"/>
            <ac:spMk id="10" creationId="{30792C88-3E6C-BDA0-D161-70CFFB150971}"/>
          </ac:spMkLst>
        </pc:spChg>
        <pc:graphicFrameChg chg="del mod">
          <ac:chgData name="de Matos Castilho, Vitor" userId="f045df08-3945-411d-8ccc-18464c94dfdb" providerId="ADAL" clId="{5FC845CA-0D2B-944A-B799-F3A3F16BEF6A}" dt="2023-07-23T11:03:43.627" v="308" actId="478"/>
          <ac:graphicFrameMkLst>
            <pc:docMk/>
            <pc:sldMk cId="466193641" sldId="285"/>
            <ac:graphicFrameMk id="14" creationId="{4F1EDB7D-AD8D-D435-D29D-5AE7CAD27E25}"/>
          </ac:graphicFrameMkLst>
        </pc:graphicFrameChg>
        <pc:picChg chg="add mod">
          <ac:chgData name="de Matos Castilho, Vitor" userId="f045df08-3945-411d-8ccc-18464c94dfdb" providerId="ADAL" clId="{5FC845CA-0D2B-944A-B799-F3A3F16BEF6A}" dt="2023-07-23T11:07:15.111" v="352" actId="1076"/>
          <ac:picMkLst>
            <pc:docMk/>
            <pc:sldMk cId="466193641" sldId="285"/>
            <ac:picMk id="2" creationId="{1740E553-028E-9B79-221F-63E0DCA7C00F}"/>
          </ac:picMkLst>
        </pc:picChg>
      </pc:sldChg>
      <pc:sldChg chg="modSp new del mod">
        <pc:chgData name="de Matos Castilho, Vitor" userId="f045df08-3945-411d-8ccc-18464c94dfdb" providerId="ADAL" clId="{5FC845CA-0D2B-944A-B799-F3A3F16BEF6A}" dt="2023-07-23T10:26:07.512" v="171" actId="2696"/>
        <pc:sldMkLst>
          <pc:docMk/>
          <pc:sldMk cId="1124961463" sldId="285"/>
        </pc:sldMkLst>
        <pc:spChg chg="mod">
          <ac:chgData name="de Matos Castilho, Vitor" userId="f045df08-3945-411d-8ccc-18464c94dfdb" providerId="ADAL" clId="{5FC845CA-0D2B-944A-B799-F3A3F16BEF6A}" dt="2023-07-23T10:23:31.144" v="155" actId="27636"/>
          <ac:spMkLst>
            <pc:docMk/>
            <pc:sldMk cId="1124961463" sldId="285"/>
            <ac:spMk id="2" creationId="{46C36E04-817D-10D5-9077-6C8E17944AB8}"/>
          </ac:spMkLst>
        </pc:spChg>
        <pc:spChg chg="mod">
          <ac:chgData name="de Matos Castilho, Vitor" userId="f045df08-3945-411d-8ccc-18464c94dfdb" providerId="ADAL" clId="{5FC845CA-0D2B-944A-B799-F3A3F16BEF6A}" dt="2023-07-23T10:26:01.049" v="170" actId="368"/>
          <ac:spMkLst>
            <pc:docMk/>
            <pc:sldMk cId="1124961463" sldId="285"/>
            <ac:spMk id="3" creationId="{04EFC5B2-795F-3FAC-277B-4ECFE567B677}"/>
          </ac:spMkLst>
        </pc:spChg>
      </pc:sldChg>
      <pc:sldChg chg="addSp delSp modSp new del mod ord">
        <pc:chgData name="de Matos Castilho, Vitor" userId="f045df08-3945-411d-8ccc-18464c94dfdb" providerId="ADAL" clId="{5FC845CA-0D2B-944A-B799-F3A3F16BEF6A}" dt="2023-07-23T10:40:42.540" v="283" actId="2696"/>
        <pc:sldMkLst>
          <pc:docMk/>
          <pc:sldMk cId="2161610212" sldId="285"/>
        </pc:sldMkLst>
        <pc:spChg chg="del mod">
          <ac:chgData name="de Matos Castilho, Vitor" userId="f045df08-3945-411d-8ccc-18464c94dfdb" providerId="ADAL" clId="{5FC845CA-0D2B-944A-B799-F3A3F16BEF6A}" dt="2023-07-23T10:38:29.888" v="242" actId="478"/>
          <ac:spMkLst>
            <pc:docMk/>
            <pc:sldMk cId="2161610212" sldId="285"/>
            <ac:spMk id="2" creationId="{15B791DD-DD42-2284-E612-0BFE01D55D48}"/>
          </ac:spMkLst>
        </pc:spChg>
        <pc:spChg chg="del">
          <ac:chgData name="de Matos Castilho, Vitor" userId="f045df08-3945-411d-8ccc-18464c94dfdb" providerId="ADAL" clId="{5FC845CA-0D2B-944A-B799-F3A3F16BEF6A}" dt="2023-07-23T10:37:54.992" v="231" actId="478"/>
          <ac:spMkLst>
            <pc:docMk/>
            <pc:sldMk cId="2161610212" sldId="285"/>
            <ac:spMk id="3" creationId="{FEDBD087-5992-D650-ACE8-63F5D545056B}"/>
          </ac:spMkLst>
        </pc:spChg>
        <pc:spChg chg="add mod">
          <ac:chgData name="de Matos Castilho, Vitor" userId="f045df08-3945-411d-8ccc-18464c94dfdb" providerId="ADAL" clId="{5FC845CA-0D2B-944A-B799-F3A3F16BEF6A}" dt="2023-07-23T10:40:32.347" v="282" actId="20577"/>
          <ac:spMkLst>
            <pc:docMk/>
            <pc:sldMk cId="2161610212" sldId="285"/>
            <ac:spMk id="4" creationId="{C10BD8B8-BFCD-76F9-2521-94980C9EB9BC}"/>
          </ac:spMkLst>
        </pc:spChg>
        <pc:spChg chg="add mod">
          <ac:chgData name="de Matos Castilho, Vitor" userId="f045df08-3945-411d-8ccc-18464c94dfdb" providerId="ADAL" clId="{5FC845CA-0D2B-944A-B799-F3A3F16BEF6A}" dt="2023-07-23T10:38:30.379" v="243"/>
          <ac:spMkLst>
            <pc:docMk/>
            <pc:sldMk cId="2161610212" sldId="285"/>
            <ac:spMk id="5" creationId="{693C017D-F0CC-9868-2890-894C6EFDB9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9e52c50f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9e52c50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7ac41a83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7ac41a83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14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7ac41a83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7ac41a83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t>Hello , ladies and gentlemen, I'm and I will be presenting the final part of this project.</a:t>
            </a:r>
          </a:p>
          <a:p>
            <a:pPr>
              <a:buFont typeface="Arial" panose="020B0604020202020204" pitchFamily="34" charset="0"/>
              <a:buChar char="•"/>
            </a:pPr>
            <a:r>
              <a:rPr lang="en-US"/>
              <a:t>We start with the model evaluation and optimization.</a:t>
            </a:r>
          </a:p>
          <a:p>
            <a:pPr>
              <a:buFont typeface="Arial" panose="020B0604020202020204" pitchFamily="34" charset="0"/>
              <a:buChar char="•"/>
            </a:pPr>
            <a:r>
              <a:rPr lang="en-US"/>
              <a:t>In this slide, you can see to the right a series of plots.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These plots compare the different </a:t>
            </a:r>
            <a:r>
              <a:rPr lang="en-US" err="1"/>
              <a:t>Rsquared</a:t>
            </a:r>
            <a:r>
              <a:rPr lang="en-US"/>
              <a:t> obtained from models ran 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all the features,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on the reduced set of predictors left after removing those with high multicollinearity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and finally those obtained after running a stepwise regression.</a:t>
            </a:r>
          </a:p>
          <a:p>
            <a:pPr>
              <a:buFont typeface="Arial" panose="020B0604020202020204" pitchFamily="34" charset="0"/>
              <a:buChar char="•"/>
            </a:pPr>
            <a:endParaRPr lang="en-US"/>
          </a:p>
          <a:p>
            <a:pPr>
              <a:buFont typeface="Arial" panose="020B0604020202020204" pitchFamily="34" charset="0"/>
              <a:buChar char="•"/>
            </a:pPr>
            <a:r>
              <a:rPr lang="en-US"/>
              <a:t>Still in the plot you can see a comparison between the different pool sizes and also between train and test sets.</a:t>
            </a:r>
          </a:p>
          <a:p>
            <a:pPr>
              <a:buFont typeface="Arial" panose="020B0604020202020204" pitchFamily="34" charset="0"/>
              <a:buChar char="•"/>
            </a:pPr>
            <a:r>
              <a:rPr lang="en-US"/>
              <a:t>What can be observed in the test set, is that the test set its response becomes unstable above 200 horizons </a:t>
            </a:r>
          </a:p>
          <a:p>
            <a:pPr>
              <a:buFont typeface="Arial" panose="020B0604020202020204" pitchFamily="34" charset="0"/>
              <a:buChar char="•"/>
            </a:pPr>
            <a:r>
              <a:rPr lang="en-US"/>
              <a:t>and for that reason a more stable period was selected at horizon 150.</a:t>
            </a:r>
          </a:p>
          <a:p>
            <a:pPr>
              <a:buFont typeface="Arial" panose="020B0604020202020204" pitchFamily="34" charset="0"/>
              <a:buChar char="•"/>
            </a:pPr>
            <a:r>
              <a:rPr lang="en-US"/>
              <a:t>Finally, this plot allows us to determine the best </a:t>
            </a:r>
            <a:r>
              <a:rPr lang="en-US" err="1"/>
              <a:t>Rsquared</a:t>
            </a:r>
            <a:r>
              <a:rPr lang="en-US"/>
              <a:t> between the models at the selected horizon. That being the Stepwise having the </a:t>
            </a:r>
            <a:r>
              <a:rPr lang="en-US" err="1"/>
              <a:t>cummulative</a:t>
            </a:r>
            <a:r>
              <a:rPr lang="en-US"/>
              <a:t> volume for the pool 500 as dependent variable.</a:t>
            </a: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7ac41a8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7ac41a8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t>In this slide we show the coefficients obtained after running the best model selected in the previous step.</a:t>
            </a:r>
          </a:p>
          <a:p>
            <a:pPr>
              <a:buFont typeface="Arial" panose="020B0604020202020204" pitchFamily="34" charset="0"/>
              <a:buChar char="•"/>
            </a:pPr>
            <a:r>
              <a:rPr lang="en-US"/>
              <a:t>An </a:t>
            </a:r>
            <a:r>
              <a:rPr lang="en-US" err="1"/>
              <a:t>Rsquare</a:t>
            </a:r>
            <a:r>
              <a:rPr lang="en-US"/>
              <a:t> of .238, therefore about 24% of the variance in the response variable is explained by the independent variables in this model.</a:t>
            </a:r>
          </a:p>
          <a:p>
            <a:pPr>
              <a:buFont typeface="Arial" panose="020B0604020202020204" pitchFamily="34" charset="0"/>
              <a:buChar char="•"/>
            </a:pPr>
            <a:r>
              <a:rPr lang="en-US"/>
              <a:t>A total of 8 predictors is what is left after running this stepwise regression. The table shows that 6 of these have statistical significance.</a:t>
            </a:r>
          </a:p>
          <a:p>
            <a:pPr>
              <a:buFont typeface="Arial" panose="020B0604020202020204" pitchFamily="34" charset="0"/>
              <a:buChar char="•"/>
            </a:pPr>
            <a:r>
              <a:rPr lang="en-US"/>
              <a:t>Each predictor corresponds to a change in the log of cum_volume_500 for a one standard deviation increase in the respective predictor.</a:t>
            </a:r>
          </a:p>
          <a:p>
            <a:pPr>
              <a:buFont typeface="Arial" panose="020B0604020202020204" pitchFamily="34" charset="0"/>
              <a:buChar char="•"/>
            </a:pPr>
            <a:r>
              <a:rPr lang="en-US"/>
              <a:t>The first predictor in the table shows a positive coefficient, indicating a direct relationship between added liquidity to a pool 3000 and the </a:t>
            </a:r>
            <a:r>
              <a:rPr lang="en-US" err="1"/>
              <a:t>cummulative</a:t>
            </a:r>
            <a:r>
              <a:rPr lang="en-US"/>
              <a:t> volume on the other pool, in this case, 500.</a:t>
            </a:r>
          </a:p>
          <a:p>
            <a:pPr>
              <a:buFont typeface="Arial" panose="020B0604020202020204" pitchFamily="34" charset="0"/>
              <a:buChar char="•"/>
            </a:pPr>
            <a:r>
              <a:rPr lang="en-US"/>
              <a:t>Hence, a mint operation in the pool (3000) triggers effects on </a:t>
            </a:r>
            <a:r>
              <a:rPr lang="en-US" err="1"/>
              <a:t>thecumulative</a:t>
            </a:r>
            <a:r>
              <a:rPr lang="en-US"/>
              <a:t> volume in the 'other' pool (500).</a:t>
            </a:r>
          </a:p>
          <a:p>
            <a:pPr marL="0" lvl="0" indent="0" algn="l" rtl="0">
              <a:spcBef>
                <a:spcPts val="0"/>
              </a:spcBef>
              <a:spcAft>
                <a:spcPts val="0"/>
              </a:spcAft>
              <a:buNone/>
            </a:pPr>
            <a:endParaRPr/>
          </a:p>
        </p:txBody>
      </p:sp>
    </p:spTree>
    <p:extLst>
      <p:ext uri="{BB962C8B-B14F-4D97-AF65-F5344CB8AC3E}">
        <p14:creationId xmlns:p14="http://schemas.microsoft.com/office/powerpoint/2010/main" val="152566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9e52c50f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9e52c50f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t>So we now move to key findings and conclusions.</a:t>
            </a:r>
          </a:p>
          <a:p>
            <a:pPr>
              <a:buFont typeface="Arial" panose="020B0604020202020204" pitchFamily="34" charset="0"/>
              <a:buChar char="•"/>
            </a:pPr>
            <a:r>
              <a:rPr lang="en-US"/>
              <a:t>From our model we learn that higher immediate trading activity in one pool directly relates to increases in cumulative volume in other pools.</a:t>
            </a:r>
          </a:p>
          <a:p>
            <a:pPr>
              <a:buFont typeface="Arial" panose="020B0604020202020204" pitchFamily="34" charset="0"/>
              <a:buChar char="•"/>
            </a:pPr>
            <a:r>
              <a:rPr lang="en-US"/>
              <a:t>Our findings confirm a direct correlation between liquidity pool size, mint frequency, and trading volumes.</a:t>
            </a:r>
          </a:p>
          <a:p>
            <a:pPr>
              <a:buFont typeface="Arial" panose="020B0604020202020204" pitchFamily="34" charset="0"/>
              <a:buChar char="•"/>
            </a:pPr>
            <a:r>
              <a:rPr lang="en-US"/>
              <a:t>These insights offer strategic guidance for liquidity providers, traders, and architects of decentralized exchanges.</a:t>
            </a:r>
          </a:p>
          <a:p>
            <a:pPr>
              <a:buFont typeface="Arial" panose="020B0604020202020204" pitchFamily="34" charset="0"/>
              <a:buChar char="•"/>
            </a:pPr>
            <a:r>
              <a:rPr lang="en-US"/>
              <a:t>As future steps in this effort, there is room to improve the </a:t>
            </a:r>
            <a:r>
              <a:rPr lang="en-US" err="1"/>
              <a:t>Rsquared</a:t>
            </a:r>
            <a:r>
              <a:rPr lang="en-US"/>
              <a:t> and for that we can recommend</a:t>
            </a:r>
          </a:p>
          <a:p>
            <a:pPr>
              <a:buFont typeface="Arial" panose="020B0604020202020204" pitchFamily="34" charset="0"/>
              <a:buChar char="•"/>
            </a:pPr>
            <a:r>
              <a:rPr lang="en-US"/>
              <a:t>to further investigate multicollinearity on the remaining variables</a:t>
            </a:r>
          </a:p>
          <a:p>
            <a:pPr>
              <a:buFont typeface="Arial" panose="020B0604020202020204" pitchFamily="34" charset="0"/>
              <a:buChar char="•"/>
            </a:pPr>
            <a:r>
              <a:rPr lang="en-US"/>
              <a:t>trying non-linear models</a:t>
            </a:r>
          </a:p>
          <a:p>
            <a:pPr>
              <a:buFont typeface="Arial" panose="020B0604020202020204" pitchFamily="34" charset="0"/>
              <a:buChar char="•"/>
            </a:pPr>
            <a:r>
              <a:rPr lang="en-US"/>
              <a:t>optimizing model parameters, amongst others.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5ab21f2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5ab21f2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references used in this effort are listed on this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5ab21f2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5ab21f2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t>Finally, datasets and code can be found on the links shown.</a:t>
            </a:r>
          </a:p>
          <a:p>
            <a:pPr>
              <a:buFont typeface="Arial" panose="020B0604020202020204" pitchFamily="34" charset="0"/>
              <a:buChar char="•"/>
            </a:pPr>
            <a:r>
              <a:rPr lang="en-US"/>
              <a:t>Thank you.</a:t>
            </a:r>
          </a:p>
          <a:p>
            <a:pPr marL="0" lvl="0" indent="0" algn="l" rtl="0">
              <a:spcBef>
                <a:spcPts val="0"/>
              </a:spcBef>
              <a:spcAft>
                <a:spcPts val="0"/>
              </a:spcAft>
              <a:buNone/>
            </a:pPr>
            <a:endParaRPr/>
          </a:p>
        </p:txBody>
      </p:sp>
    </p:spTree>
    <p:extLst>
      <p:ext uri="{BB962C8B-B14F-4D97-AF65-F5344CB8AC3E}">
        <p14:creationId xmlns:p14="http://schemas.microsoft.com/office/powerpoint/2010/main" val="68565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5ab21f21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5ab21f21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5ab21f215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5ab21f215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5ab21f215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5ab21f215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616161"/>
                </a:solidFill>
                <a:latin typeface="Proxima Nova"/>
                <a:ea typeface="Proxima Nova"/>
                <a:cs typeface="Proxima Nova"/>
                <a:sym typeface="Proxima Nova"/>
              </a:rPr>
              <a:t>By studying this relationship, we contribute to the efficient functioning of DeFi markets, optimizing strategies for participants, and influencing the allocation of capital within the ecosystem.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7ac41a83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7ac41a83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9e52c50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9e52c50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7ac41a83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7ac41a8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a20d3b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a20d3b5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a20d3b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a20d3b5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55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tiselsts/uniswap-v3-liquidity-math/blob/" TargetMode="External"/><Relationship Id="rId7" Type="http://schemas.openxmlformats.org/officeDocument/2006/relationships/hyperlink" Target="http://dx.doi.org/10.1109/TNSM.2022.3222815"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ssrn.com/abstract=4445351" TargetMode="External"/><Relationship Id="rId5" Type="http://schemas.openxmlformats.org/officeDocument/2006/relationships/hyperlink" Target="http://arxiv.org/abs/2301.13009" TargetMode="External"/><Relationship Id="rId4" Type="http://schemas.openxmlformats.org/officeDocument/2006/relationships/hyperlink" Target="http://arxiv.org/abs/2205.08904http:/dx.doi.org/10.1145/3558535.355977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inance/binance-public-data/blob/master/python/README.md" TargetMode="External"/><Relationship Id="rId7" Type="http://schemas.openxmlformats.org/officeDocument/2006/relationships/hyperlink" Target="https://github.gatech.edu/MGT-6203-Summer-2023-Canvas/Team-11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drive.google.com/drive/folders/1y5ZwLZK9GQYsCNYSY--4VQMg80dnuwuU?usp=sharing" TargetMode="External"/><Relationship Id="rId5" Type="http://schemas.openxmlformats.org/officeDocument/2006/relationships/hyperlink" Target="https://api.thegraph.com/subgraphs/name/uniswap/uniswap-v3" TargetMode="External"/><Relationship Id="rId4" Type="http://schemas.openxmlformats.org/officeDocument/2006/relationships/hyperlink" Target="https://api.etherscan.io/ap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brookings.edu/wp-content/uploads/2022/03/SP22_BPEA_MakarovSchoar_conf-draft.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leewayhertz.com/what-are-liquidity-poo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21950" y="1289675"/>
            <a:ext cx="8300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Impact of Liquidity Pool Size on Trading Volume in BTC-ETH Pools</a:t>
            </a:r>
            <a:endParaRPr/>
          </a:p>
        </p:txBody>
      </p:sp>
      <p:sp>
        <p:nvSpPr>
          <p:cNvPr id="60" name="Google Shape;60;p13"/>
          <p:cNvSpPr txBox="1">
            <a:spLocks noGrp="1"/>
          </p:cNvSpPr>
          <p:nvPr>
            <p:ph type="subTitle" idx="1"/>
          </p:nvPr>
        </p:nvSpPr>
        <p:spPr>
          <a:xfrm>
            <a:off x="510450" y="3182347"/>
            <a:ext cx="8123100" cy="17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111:</a:t>
            </a:r>
            <a:br>
              <a:rPr lang="en"/>
            </a:br>
            <a:r>
              <a:rPr lang="en" sz="1900"/>
              <a:t>Vitor de Matos Castilho</a:t>
            </a:r>
            <a:endParaRPr sz="1900"/>
          </a:p>
          <a:p>
            <a:pPr marL="0" lvl="0" indent="0" algn="l" rtl="0">
              <a:spcBef>
                <a:spcPts val="0"/>
              </a:spcBef>
              <a:spcAft>
                <a:spcPts val="0"/>
              </a:spcAft>
              <a:buNone/>
            </a:pPr>
            <a:r>
              <a:rPr lang="en" sz="1900"/>
              <a:t>Walter Jack Simmons</a:t>
            </a:r>
            <a:endParaRPr sz="1900"/>
          </a:p>
          <a:p>
            <a:pPr marL="0" lvl="0" indent="0" algn="l" rtl="0">
              <a:spcBef>
                <a:spcPts val="0"/>
              </a:spcBef>
              <a:spcAft>
                <a:spcPts val="0"/>
              </a:spcAft>
              <a:buNone/>
            </a:pPr>
            <a:r>
              <a:rPr lang="en" sz="1900"/>
              <a:t>Matias Vizcaino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Feature Engineering (2 of 2)</a:t>
            </a:r>
            <a:endParaRPr sz="2400" b="1"/>
          </a:p>
        </p:txBody>
      </p:sp>
      <p:sp>
        <p:nvSpPr>
          <p:cNvPr id="124" name="Google Shape;124;p22"/>
          <p:cNvSpPr txBox="1">
            <a:spLocks noGrp="1"/>
          </p:cNvSpPr>
          <p:nvPr>
            <p:ph type="body" idx="1"/>
          </p:nvPr>
        </p:nvSpPr>
        <p:spPr>
          <a:xfrm>
            <a:off x="311700" y="1017725"/>
            <a:ext cx="4925318"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a:t>4. Target Variables (DEX data):</a:t>
            </a:r>
          </a:p>
          <a:p>
            <a:pPr marL="0" lvl="0" indent="0" algn="l" rtl="0">
              <a:spcBef>
                <a:spcPts val="0"/>
              </a:spcBef>
              <a:spcAft>
                <a:spcPts val="0"/>
              </a:spcAft>
              <a:buNone/>
            </a:pPr>
            <a:r>
              <a:rPr lang="en-GB" sz="1300"/>
              <a:t>Defined as the cumulative volume for a pool at a given horizon: </a:t>
            </a:r>
            <a:r>
              <a:rPr lang="en-GB" sz="1300">
                <a:latin typeface="Consolas" panose="020B0609020204030204" pitchFamily="49" charset="0"/>
              </a:rPr>
              <a:t>cum_volume_500</a:t>
            </a:r>
            <a:r>
              <a:rPr lang="en-GB" sz="1300"/>
              <a:t>, </a:t>
            </a:r>
            <a:r>
              <a:rPr lang="en-GB" sz="1300">
                <a:latin typeface="Consolas" panose="020B0609020204030204" pitchFamily="49" charset="0"/>
              </a:rPr>
              <a:t> cum_volume_3000</a:t>
            </a:r>
            <a:r>
              <a:rPr lang="en-GB" sz="1300"/>
              <a:t>, and </a:t>
            </a:r>
            <a:r>
              <a:rPr lang="en-GB" sz="1300" err="1">
                <a:latin typeface="Consolas" panose="020B0609020204030204" pitchFamily="49" charset="0"/>
              </a:rPr>
              <a:t>cum_volume_base</a:t>
            </a:r>
            <a:r>
              <a:rPr lang="en-GB" sz="1300"/>
              <a:t>.</a:t>
            </a:r>
          </a:p>
          <a:p>
            <a:pPr marL="0" lvl="0" indent="0" algn="l" rtl="0">
              <a:spcBef>
                <a:spcPts val="0"/>
              </a:spcBef>
              <a:spcAft>
                <a:spcPts val="0"/>
              </a:spcAft>
              <a:buNone/>
            </a:pPr>
            <a:r>
              <a:rPr lang="en-GB" sz="1300"/>
              <a:t>Logarithmic transformation using base 10</a:t>
            </a:r>
          </a:p>
          <a:p>
            <a:pPr marL="0" lvl="0" indent="0" algn="l" rtl="0">
              <a:spcBef>
                <a:spcPts val="0"/>
              </a:spcBef>
              <a:spcAft>
                <a:spcPts val="0"/>
              </a:spcAft>
              <a:buNone/>
            </a:pPr>
            <a:endParaRPr lang="en-GB" sz="1300"/>
          </a:p>
          <a:p>
            <a:pPr marL="0" lvl="0" indent="0" algn="l" rtl="0">
              <a:spcBef>
                <a:spcPts val="0"/>
              </a:spcBef>
              <a:spcAft>
                <a:spcPts val="0"/>
              </a:spcAft>
              <a:buNone/>
            </a:pPr>
            <a:r>
              <a:rPr lang="en-GB" sz="1300" b="1"/>
              <a:t>5. Feature Variables (DEX direct pool + CEX spillover):</a:t>
            </a:r>
          </a:p>
          <a:p>
            <a:pPr marL="0" lvl="0" indent="0" algn="l" rtl="0">
              <a:spcBef>
                <a:spcPts val="0"/>
              </a:spcBef>
              <a:spcAft>
                <a:spcPts val="0"/>
              </a:spcAft>
              <a:buNone/>
            </a:pPr>
            <a:r>
              <a:rPr lang="en-GB" sz="1300"/>
              <a:t>Calculated at both the reference block level and the more granular horizon block level, allowing us to capture the state of the ecosystem at the beginning of the horizon (reference block) and how it evolves over time (horizon block).</a:t>
            </a:r>
          </a:p>
          <a:p>
            <a:pPr marL="0" lvl="0" indent="0" algn="l" rtl="0">
              <a:spcBef>
                <a:spcPts val="0"/>
              </a:spcBef>
              <a:spcAft>
                <a:spcPts val="0"/>
              </a:spcAft>
              <a:buNone/>
            </a:pPr>
            <a:endParaRPr lang="en-GB" sz="1300"/>
          </a:p>
          <a:p>
            <a:pPr marL="0" indent="0">
              <a:buNone/>
            </a:pPr>
            <a:r>
              <a:rPr lang="en-GB" sz="1300" b="1"/>
              <a:t>6. Horizon Table – Main Table for Analysis:</a:t>
            </a:r>
          </a:p>
          <a:p>
            <a:pPr marL="0" indent="0">
              <a:buNone/>
            </a:pPr>
            <a:r>
              <a:rPr lang="en-GB" sz="1300"/>
              <a:t>Diagram illustrates mapping of feature variables to respective horizon or reference block.</a:t>
            </a:r>
          </a:p>
          <a:p>
            <a:pPr marL="0" indent="0">
              <a:buNone/>
            </a:pPr>
            <a:r>
              <a:rPr lang="en-GB" sz="1300"/>
              <a:t>Horizon Table aggregates these features and targets, serving as </a:t>
            </a:r>
            <a:r>
              <a:rPr lang="en-GB" sz="1300" b="1"/>
              <a:t>118,785 horizons </a:t>
            </a:r>
            <a:r>
              <a:rPr lang="en-GB" sz="1300"/>
              <a:t>the primary resource for our analysis</a:t>
            </a:r>
            <a:r>
              <a:rPr lang="en-GB" sz="1300" b="0" i="0">
                <a:solidFill>
                  <a:srgbClr val="374151"/>
                </a:solidFill>
                <a:effectLst/>
                <a:latin typeface="Söhne"/>
              </a:rPr>
              <a:t>.</a:t>
            </a:r>
          </a:p>
          <a:p>
            <a:pPr marL="0" lvl="0" indent="0" algn="l" rtl="0">
              <a:spcBef>
                <a:spcPts val="0"/>
              </a:spcBef>
              <a:spcAft>
                <a:spcPts val="0"/>
              </a:spcAft>
              <a:buNone/>
            </a:pPr>
            <a:endParaRPr lang="en-GB" sz="1300"/>
          </a:p>
        </p:txBody>
      </p:sp>
      <p:graphicFrame>
        <p:nvGraphicFramePr>
          <p:cNvPr id="22" name="Table 21">
            <a:extLst>
              <a:ext uri="{FF2B5EF4-FFF2-40B4-BE49-F238E27FC236}">
                <a16:creationId xmlns:a16="http://schemas.microsoft.com/office/drawing/2014/main" id="{CC436843-5923-60A3-8172-623241C06E16}"/>
              </a:ext>
            </a:extLst>
          </p:cNvPr>
          <p:cNvGraphicFramePr>
            <a:graphicFrameLocks noGrp="1"/>
          </p:cNvGraphicFramePr>
          <p:nvPr>
            <p:extLst>
              <p:ext uri="{D42A27DB-BD31-4B8C-83A1-F6EECF244321}">
                <p14:modId xmlns:p14="http://schemas.microsoft.com/office/powerpoint/2010/main" val="735232043"/>
              </p:ext>
            </p:extLst>
          </p:nvPr>
        </p:nvGraphicFramePr>
        <p:xfrm>
          <a:off x="5237018" y="3738873"/>
          <a:ext cx="3771328" cy="1097280"/>
        </p:xfrm>
        <a:graphic>
          <a:graphicData uri="http://schemas.openxmlformats.org/drawingml/2006/table">
            <a:tbl>
              <a:tblPr/>
              <a:tblGrid>
                <a:gridCol w="1885664">
                  <a:extLst>
                    <a:ext uri="{9D8B030D-6E8A-4147-A177-3AD203B41FA5}">
                      <a16:colId xmlns:a16="http://schemas.microsoft.com/office/drawing/2014/main" val="2615558291"/>
                    </a:ext>
                  </a:extLst>
                </a:gridCol>
                <a:gridCol w="1885664">
                  <a:extLst>
                    <a:ext uri="{9D8B030D-6E8A-4147-A177-3AD203B41FA5}">
                      <a16:colId xmlns:a16="http://schemas.microsoft.com/office/drawing/2014/main" val="3184925693"/>
                    </a:ext>
                  </a:extLst>
                </a:gridCol>
              </a:tblGrid>
              <a:tr h="0">
                <a:tc>
                  <a:txBody>
                    <a:bodyPr/>
                    <a:lstStyle/>
                    <a:p>
                      <a:pPr fontAlgn="b"/>
                      <a:r>
                        <a:rPr lang="en-GB" sz="1200" b="1">
                          <a:effectLst/>
                          <a:latin typeface="Agency FB" panose="020B0503020202020204" pitchFamily="34" charset="0"/>
                        </a:rPr>
                        <a:t>Component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sz="1200" b="1">
                          <a:effectLst/>
                          <a:latin typeface="Agency FB" panose="020B0503020202020204" pitchFamily="34" charset="0"/>
                        </a:rPr>
                        <a:t>Granularity Level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18050579"/>
                  </a:ext>
                </a:extLst>
              </a:tr>
              <a:tr h="0">
                <a:tc>
                  <a:txBody>
                    <a:bodyPr/>
                    <a:lstStyle/>
                    <a:p>
                      <a:pPr fontAlgn="base"/>
                      <a:r>
                        <a:rPr lang="en-GB" sz="1200">
                          <a:effectLst/>
                          <a:latin typeface="Agency FB" panose="020B0503020202020204" pitchFamily="34" charset="0"/>
                        </a:rPr>
                        <a:t>DEX target variable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latin typeface="Agency FB" panose="020B0503020202020204" pitchFamily="34" charset="0"/>
                        </a:rPr>
                        <a:t>Horizon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22155455"/>
                  </a:ext>
                </a:extLst>
              </a:tr>
              <a:tr h="0">
                <a:tc>
                  <a:txBody>
                    <a:bodyPr/>
                    <a:lstStyle/>
                    <a:p>
                      <a:pPr fontAlgn="base"/>
                      <a:r>
                        <a:rPr lang="en-GB" sz="1200">
                          <a:effectLst/>
                          <a:latin typeface="Agency FB" panose="020B0503020202020204" pitchFamily="34" charset="0"/>
                        </a:rPr>
                        <a:t>DEX direct pool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latin typeface="Agency FB" panose="020B0503020202020204" pitchFamily="34" charset="0"/>
                        </a:rPr>
                        <a:t>Reference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06890172"/>
                  </a:ext>
                </a:extLst>
              </a:tr>
              <a:tr h="0">
                <a:tc>
                  <a:txBody>
                    <a:bodyPr/>
                    <a:lstStyle/>
                    <a:p>
                      <a:pPr fontAlgn="base"/>
                      <a:r>
                        <a:rPr lang="en-GB" sz="1200">
                          <a:effectLst/>
                          <a:latin typeface="Agency FB" panose="020B0503020202020204" pitchFamily="34" charset="0"/>
                        </a:rPr>
                        <a:t>CEX spillover features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sz="1200">
                          <a:effectLst/>
                          <a:latin typeface="Agency FB" panose="020B0503020202020204" pitchFamily="34" charset="0"/>
                        </a:rPr>
                        <a:t>Horizon block level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69158850"/>
                  </a:ext>
                </a:extLst>
              </a:tr>
            </a:tbl>
          </a:graphicData>
        </a:graphic>
      </p:graphicFrame>
      <p:sp>
        <p:nvSpPr>
          <p:cNvPr id="23" name="Google Shape;112;p20">
            <a:extLst>
              <a:ext uri="{FF2B5EF4-FFF2-40B4-BE49-F238E27FC236}">
                <a16:creationId xmlns:a16="http://schemas.microsoft.com/office/drawing/2014/main" id="{50D7F94B-AA7A-469E-20F9-3EC099CF5539}"/>
              </a:ext>
            </a:extLst>
          </p:cNvPr>
          <p:cNvSpPr txBox="1"/>
          <p:nvPr/>
        </p:nvSpPr>
        <p:spPr>
          <a:xfrm>
            <a:off x="5971019" y="716939"/>
            <a:ext cx="2031602"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Features &amp; Granularity Levels</a:t>
            </a:r>
            <a:endParaRPr sz="1000">
              <a:latin typeface="Proxima Nova"/>
              <a:ea typeface="Proxima Nova"/>
              <a:cs typeface="Proxima Nova"/>
              <a:sym typeface="Proxima Nova"/>
            </a:endParaRPr>
          </a:p>
        </p:txBody>
      </p:sp>
      <p:pic>
        <p:nvPicPr>
          <p:cNvPr id="3" name="Picture 2" descr="A group of labels with text&#10;&#10;Description automatically generated">
            <a:extLst>
              <a:ext uri="{FF2B5EF4-FFF2-40B4-BE49-F238E27FC236}">
                <a16:creationId xmlns:a16="http://schemas.microsoft.com/office/drawing/2014/main" id="{70E87B53-FB06-744A-FBDA-A0B7BC40537D}"/>
              </a:ext>
            </a:extLst>
          </p:cNvPr>
          <p:cNvPicPr>
            <a:picLocks noChangeAspect="1"/>
          </p:cNvPicPr>
          <p:nvPr/>
        </p:nvPicPr>
        <p:blipFill>
          <a:blip r:embed="rId3"/>
          <a:stretch>
            <a:fillRect/>
          </a:stretch>
        </p:blipFill>
        <p:spPr>
          <a:xfrm>
            <a:off x="5237018" y="1035517"/>
            <a:ext cx="3453962" cy="2679296"/>
          </a:xfrm>
          <a:prstGeom prst="rect">
            <a:avLst/>
          </a:prstGeom>
        </p:spPr>
      </p:pic>
    </p:spTree>
    <p:extLst>
      <p:ext uri="{BB962C8B-B14F-4D97-AF65-F5344CB8AC3E}">
        <p14:creationId xmlns:p14="http://schemas.microsoft.com/office/powerpoint/2010/main" val="136044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r>
              <a:rPr lang="en-GB" sz="2400" b="1"/>
              <a:t>Time Series Analysis via Ordinary Least Squares (OLS) Regression</a:t>
            </a:r>
          </a:p>
        </p:txBody>
      </p:sp>
      <p:sp>
        <p:nvSpPr>
          <p:cNvPr id="131" name="Google Shape;131;p23"/>
          <p:cNvSpPr txBox="1">
            <a:spLocks noGrp="1"/>
          </p:cNvSpPr>
          <p:nvPr>
            <p:ph type="body" idx="1"/>
          </p:nvPr>
        </p:nvSpPr>
        <p:spPr>
          <a:xfrm>
            <a:off x="311700" y="948453"/>
            <a:ext cx="8520600" cy="3551150"/>
          </a:xfrm>
          <a:prstGeom prst="rect">
            <a:avLst/>
          </a:prstGeom>
        </p:spPr>
        <p:txBody>
          <a:bodyPr spcFirstLastPara="1" wrap="square" lIns="91425" tIns="91425" rIns="91425" bIns="91425" anchor="t" anchorCtr="0">
            <a:normAutofit/>
          </a:bodyPr>
          <a:lstStyle/>
          <a:p>
            <a:pPr marL="114300" indent="0">
              <a:lnSpc>
                <a:spcPct val="105000"/>
              </a:lnSpc>
              <a:buNone/>
            </a:pPr>
            <a:r>
              <a:rPr lang="en-GB" sz="1300" b="1"/>
              <a:t>Choice of Model:</a:t>
            </a:r>
          </a:p>
          <a:p>
            <a:pPr marL="114300" indent="0">
              <a:lnSpc>
                <a:spcPct val="105000"/>
              </a:lnSpc>
              <a:buNone/>
            </a:pPr>
            <a:r>
              <a:rPr lang="en-GB" sz="1300"/>
              <a:t>OLS regression was chosen for simplicity, interpretability, and comparability with other academic works.</a:t>
            </a:r>
          </a:p>
          <a:p>
            <a:pPr marL="114300" indent="0">
              <a:lnSpc>
                <a:spcPct val="105000"/>
              </a:lnSpc>
              <a:buNone/>
            </a:pPr>
            <a:r>
              <a:rPr lang="en-GB" sz="1300"/>
              <a:t>OLS is a widely accepted method in econometric and financial analysis, allowing for easy comparison and discussion of our findings with existing literature.</a:t>
            </a:r>
          </a:p>
          <a:p>
            <a:pPr marL="114300" indent="0">
              <a:lnSpc>
                <a:spcPct val="105000"/>
              </a:lnSpc>
              <a:buNone/>
            </a:pPr>
            <a:endParaRPr lang="en-GB" sz="1300"/>
          </a:p>
          <a:p>
            <a:pPr marL="114300" indent="0">
              <a:lnSpc>
                <a:spcPct val="105000"/>
              </a:lnSpc>
              <a:buNone/>
            </a:pPr>
            <a:r>
              <a:rPr lang="en-GB" sz="1300" b="1"/>
              <a:t>Purpose of Analysis:</a:t>
            </a:r>
          </a:p>
          <a:p>
            <a:pPr marL="114300" indent="0">
              <a:lnSpc>
                <a:spcPct val="105000"/>
              </a:lnSpc>
              <a:buNone/>
            </a:pPr>
            <a:r>
              <a:rPr lang="en-GB" sz="1300"/>
              <a:t>Studying the correlation between the size of liquidity pools and trading volume.</a:t>
            </a:r>
          </a:p>
          <a:p>
            <a:pPr marL="114300" indent="0">
              <a:lnSpc>
                <a:spcPct val="105000"/>
              </a:lnSpc>
              <a:buNone/>
            </a:pPr>
            <a:r>
              <a:rPr lang="en-GB" sz="1300"/>
              <a:t>Time-series data believed to follow a linear trend, considerations autocorrelation and non-stationarity.</a:t>
            </a:r>
            <a:endParaRPr sz="1300"/>
          </a:p>
          <a:p>
            <a:pPr marL="0" lvl="0" indent="0" algn="l" rtl="0">
              <a:spcBef>
                <a:spcPts val="1200"/>
              </a:spcBef>
              <a:spcAft>
                <a:spcPts val="0"/>
              </a:spcAft>
              <a:buNone/>
            </a:pP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sz="1300"/>
          </a:p>
        </p:txBody>
      </p:sp>
      <p:pic>
        <p:nvPicPr>
          <p:cNvPr id="132" name="Google Shape;132;p23"/>
          <p:cNvPicPr preferRelativeResize="0"/>
          <p:nvPr/>
        </p:nvPicPr>
        <p:blipFill>
          <a:blip r:embed="rId3">
            <a:alphaModFix/>
          </a:blip>
          <a:stretch>
            <a:fillRect/>
          </a:stretch>
        </p:blipFill>
        <p:spPr>
          <a:xfrm>
            <a:off x="982154" y="2818537"/>
            <a:ext cx="7000875" cy="621693"/>
          </a:xfrm>
          <a:prstGeom prst="rect">
            <a:avLst/>
          </a:prstGeom>
          <a:noFill/>
          <a:ln>
            <a:noFill/>
          </a:ln>
        </p:spPr>
      </p:pic>
      <p:pic>
        <p:nvPicPr>
          <p:cNvPr id="133" name="Google Shape;133;p23"/>
          <p:cNvPicPr preferRelativeResize="0"/>
          <p:nvPr/>
        </p:nvPicPr>
        <p:blipFill>
          <a:blip r:embed="rId4">
            <a:alphaModFix/>
          </a:blip>
          <a:stretch>
            <a:fillRect/>
          </a:stretch>
        </p:blipFill>
        <p:spPr>
          <a:xfrm>
            <a:off x="982154" y="3391739"/>
            <a:ext cx="7000876" cy="1507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GB" sz="2400" b="1"/>
              <a:t>Data Management and Analysis Process</a:t>
            </a:r>
            <a:endParaRPr sz="2400" b="1"/>
          </a:p>
        </p:txBody>
      </p:sp>
      <p:sp>
        <p:nvSpPr>
          <p:cNvPr id="10" name="TextBox 9">
            <a:extLst>
              <a:ext uri="{FF2B5EF4-FFF2-40B4-BE49-F238E27FC236}">
                <a16:creationId xmlns:a16="http://schemas.microsoft.com/office/drawing/2014/main" id="{30792C88-3E6C-BDA0-D161-70CFFB150971}"/>
              </a:ext>
            </a:extLst>
          </p:cNvPr>
          <p:cNvSpPr txBox="1"/>
          <p:nvPr/>
        </p:nvSpPr>
        <p:spPr>
          <a:xfrm>
            <a:off x="414017" y="1017725"/>
            <a:ext cx="8285601" cy="692497"/>
          </a:xfrm>
          <a:prstGeom prst="rect">
            <a:avLst/>
          </a:prstGeom>
          <a:noFill/>
        </p:spPr>
        <p:txBody>
          <a:bodyPr wrap="square">
            <a:spAutoFit/>
          </a:bodyPr>
          <a:lstStyle/>
          <a:p>
            <a:pPr algn="l"/>
            <a:r>
              <a:rPr lang="en-GB" sz="1200" b="1">
                <a:solidFill>
                  <a:schemeClr val="accent3"/>
                </a:solidFill>
                <a:latin typeface="Proxima Nova"/>
              </a:rPr>
              <a:t>1. </a:t>
            </a:r>
            <a:r>
              <a:rPr lang="en-GB" sz="1300" b="1">
                <a:solidFill>
                  <a:schemeClr val="accent3"/>
                </a:solidFill>
                <a:latin typeface="Proxima Nova"/>
                <a:sym typeface="Proxima Nova"/>
              </a:rPr>
              <a:t>Data Cleaning and Preparation:</a:t>
            </a:r>
          </a:p>
          <a:p>
            <a:pPr marL="457200" lvl="1" algn="l"/>
            <a:r>
              <a:rPr lang="en-GB" sz="1300">
                <a:solidFill>
                  <a:schemeClr val="accent3"/>
                </a:solidFill>
                <a:latin typeface="Proxima Nova"/>
                <a:sym typeface="Proxima Nova"/>
              </a:rPr>
              <a:t>Addressed missing values, removed highly correlated columns, and aggregated similar columns.</a:t>
            </a:r>
          </a:p>
          <a:p>
            <a:pPr marL="457200" lvl="1" algn="l"/>
            <a:r>
              <a:rPr lang="en-GB" sz="1300">
                <a:solidFill>
                  <a:schemeClr val="accent3"/>
                </a:solidFill>
                <a:latin typeface="Proxima Nova"/>
                <a:sym typeface="Proxima Nova"/>
              </a:rPr>
              <a:t>Ensured data integrity with minimal data loss (0.09%).</a:t>
            </a:r>
          </a:p>
        </p:txBody>
      </p:sp>
      <p:sp>
        <p:nvSpPr>
          <p:cNvPr id="3" name="TextBox 2">
            <a:extLst>
              <a:ext uri="{FF2B5EF4-FFF2-40B4-BE49-F238E27FC236}">
                <a16:creationId xmlns:a16="http://schemas.microsoft.com/office/drawing/2014/main" id="{FDF1BEB1-329C-A722-DD55-42CAE83C6F24}"/>
              </a:ext>
            </a:extLst>
          </p:cNvPr>
          <p:cNvSpPr txBox="1"/>
          <p:nvPr/>
        </p:nvSpPr>
        <p:spPr>
          <a:xfrm>
            <a:off x="414017" y="3841206"/>
            <a:ext cx="5969954" cy="1092607"/>
          </a:xfrm>
          <a:prstGeom prst="rect">
            <a:avLst/>
          </a:prstGeom>
          <a:noFill/>
        </p:spPr>
        <p:txBody>
          <a:bodyPr wrap="square">
            <a:spAutoFit/>
          </a:bodyPr>
          <a:lstStyle/>
          <a:p>
            <a:pPr algn="l"/>
            <a:r>
              <a:rPr lang="en-GB" sz="1300" b="1">
                <a:solidFill>
                  <a:schemeClr val="accent3"/>
                </a:solidFill>
                <a:latin typeface="Proxima Nova"/>
                <a:sym typeface="Proxima Nova"/>
              </a:rPr>
              <a:t>Observations:</a:t>
            </a:r>
          </a:p>
          <a:p>
            <a:pPr marL="457200" lvl="1" algn="l"/>
            <a:r>
              <a:rPr lang="en-GB" sz="1300">
                <a:solidFill>
                  <a:schemeClr val="accent3"/>
                </a:solidFill>
                <a:latin typeface="Proxima Nova"/>
                <a:sym typeface="Proxima Nova"/>
              </a:rPr>
              <a:t>Noted potential underprediction and overprediction in the residual analysis.</a:t>
            </a:r>
          </a:p>
          <a:p>
            <a:pPr marL="457200" lvl="1" algn="l"/>
            <a:r>
              <a:rPr lang="en-GB" sz="1300">
                <a:solidFill>
                  <a:schemeClr val="accent3"/>
                </a:solidFill>
                <a:latin typeface="Proxima Nova"/>
                <a:sym typeface="Proxima Nova"/>
              </a:rPr>
              <a:t>The rigorous process led to robust and effective analysis, addressing major concerns.</a:t>
            </a:r>
          </a:p>
        </p:txBody>
      </p:sp>
      <p:grpSp>
        <p:nvGrpSpPr>
          <p:cNvPr id="8" name="Group 7">
            <a:extLst>
              <a:ext uri="{FF2B5EF4-FFF2-40B4-BE49-F238E27FC236}">
                <a16:creationId xmlns:a16="http://schemas.microsoft.com/office/drawing/2014/main" id="{EE5C901D-9B6F-7A5E-4F3E-0383C28EF77D}"/>
              </a:ext>
            </a:extLst>
          </p:cNvPr>
          <p:cNvGrpSpPr/>
          <p:nvPr/>
        </p:nvGrpSpPr>
        <p:grpSpPr>
          <a:xfrm>
            <a:off x="5099323" y="1802225"/>
            <a:ext cx="3702612" cy="1944830"/>
            <a:chOff x="3960201" y="2095788"/>
            <a:chExt cx="3961733" cy="2139624"/>
          </a:xfrm>
        </p:grpSpPr>
        <p:pic>
          <p:nvPicPr>
            <p:cNvPr id="2" name="Google Shape;147;p25">
              <a:extLst>
                <a:ext uri="{FF2B5EF4-FFF2-40B4-BE49-F238E27FC236}">
                  <a16:creationId xmlns:a16="http://schemas.microsoft.com/office/drawing/2014/main" id="{1740E553-028E-9B79-221F-63E0DCA7C00F}"/>
                </a:ext>
              </a:extLst>
            </p:cNvPr>
            <p:cNvPicPr preferRelativeResize="0"/>
            <p:nvPr/>
          </p:nvPicPr>
          <p:blipFill>
            <a:blip r:embed="rId3">
              <a:alphaModFix/>
            </a:blip>
            <a:stretch>
              <a:fillRect/>
            </a:stretch>
          </p:blipFill>
          <p:spPr>
            <a:xfrm>
              <a:off x="3960201" y="2456582"/>
              <a:ext cx="3961733" cy="177883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CBA40CB-585E-4AFD-6980-CD9A57B25EC7}"/>
                </a:ext>
              </a:extLst>
            </p:cNvPr>
            <p:cNvSpPr txBox="1"/>
            <p:nvPr/>
          </p:nvSpPr>
          <p:spPr>
            <a:xfrm>
              <a:off x="4360071" y="2110344"/>
              <a:ext cx="460382" cy="369332"/>
            </a:xfrm>
            <a:prstGeom prst="rect">
              <a:avLst/>
            </a:prstGeom>
            <a:noFill/>
          </p:spPr>
          <p:txBody>
            <a:bodyPr wrap="none" rtlCol="0">
              <a:spAutoFit/>
            </a:bodyPr>
            <a:lstStyle/>
            <a:p>
              <a:r>
                <a:rPr lang="en-NL" sz="1800" b="1">
                  <a:solidFill>
                    <a:schemeClr val="accent3"/>
                  </a:solidFill>
                  <a:latin typeface="Proxima Nova"/>
                </a:rPr>
                <a:t>42</a:t>
              </a:r>
            </a:p>
          </p:txBody>
        </p:sp>
        <p:sp>
          <p:nvSpPr>
            <p:cNvPr id="6" name="TextBox 5">
              <a:extLst>
                <a:ext uri="{FF2B5EF4-FFF2-40B4-BE49-F238E27FC236}">
                  <a16:creationId xmlns:a16="http://schemas.microsoft.com/office/drawing/2014/main" id="{70162D07-28DE-56D6-CD65-9EFA0704BF02}"/>
                </a:ext>
              </a:extLst>
            </p:cNvPr>
            <p:cNvSpPr txBox="1"/>
            <p:nvPr/>
          </p:nvSpPr>
          <p:spPr>
            <a:xfrm>
              <a:off x="6897461" y="2095788"/>
              <a:ext cx="463588" cy="369333"/>
            </a:xfrm>
            <a:prstGeom prst="rect">
              <a:avLst/>
            </a:prstGeom>
            <a:noFill/>
          </p:spPr>
          <p:txBody>
            <a:bodyPr wrap="none" rtlCol="0">
              <a:spAutoFit/>
            </a:bodyPr>
            <a:lstStyle/>
            <a:p>
              <a:r>
                <a:rPr lang="en-NL" sz="1800" b="1">
                  <a:solidFill>
                    <a:schemeClr val="accent3"/>
                  </a:solidFill>
                  <a:latin typeface="Proxima Nova"/>
                </a:rPr>
                <a:t>26</a:t>
              </a:r>
            </a:p>
          </p:txBody>
        </p:sp>
        <p:sp>
          <p:nvSpPr>
            <p:cNvPr id="7" name="Right Arrow 6">
              <a:extLst>
                <a:ext uri="{FF2B5EF4-FFF2-40B4-BE49-F238E27FC236}">
                  <a16:creationId xmlns:a16="http://schemas.microsoft.com/office/drawing/2014/main" id="{0CE95DE5-5BC3-C3AC-C37D-F4BF0F2DD197}"/>
                </a:ext>
              </a:extLst>
            </p:cNvPr>
            <p:cNvSpPr/>
            <p:nvPr/>
          </p:nvSpPr>
          <p:spPr>
            <a:xfrm>
              <a:off x="4960794" y="2221347"/>
              <a:ext cx="1936668" cy="147328"/>
            </a:xfrm>
            <a:prstGeom prst="rightArrow">
              <a:avLst/>
            </a:prstGeom>
            <a:solidFill>
              <a:srgbClr val="4056CC"/>
            </a:solidFill>
            <a:ln>
              <a:solidFill>
                <a:srgbClr val="95B7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4" name="Picture 3">
            <a:extLst>
              <a:ext uri="{FF2B5EF4-FFF2-40B4-BE49-F238E27FC236}">
                <a16:creationId xmlns:a16="http://schemas.microsoft.com/office/drawing/2014/main" id="{10656721-8C11-3D56-3629-EAFD1B822D65}"/>
              </a:ext>
            </a:extLst>
          </p:cNvPr>
          <p:cNvPicPr>
            <a:picLocks noChangeAspect="1"/>
          </p:cNvPicPr>
          <p:nvPr/>
        </p:nvPicPr>
        <p:blipFill>
          <a:blip r:embed="rId4"/>
          <a:stretch>
            <a:fillRect/>
          </a:stretch>
        </p:blipFill>
        <p:spPr>
          <a:xfrm>
            <a:off x="6715642" y="3415854"/>
            <a:ext cx="2273917" cy="151317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680A39F8-A1EE-3638-0814-0C4F97353126}"/>
              </a:ext>
            </a:extLst>
          </p:cNvPr>
          <p:cNvSpPr txBox="1"/>
          <p:nvPr/>
        </p:nvSpPr>
        <p:spPr>
          <a:xfrm>
            <a:off x="414017" y="1733861"/>
            <a:ext cx="4582508" cy="1692771"/>
          </a:xfrm>
          <a:prstGeom prst="rect">
            <a:avLst/>
          </a:prstGeom>
          <a:noFill/>
        </p:spPr>
        <p:txBody>
          <a:bodyPr wrap="square">
            <a:spAutoFit/>
          </a:bodyPr>
          <a:lstStyle/>
          <a:p>
            <a:pPr algn="l"/>
            <a:r>
              <a:rPr lang="en-GB" sz="1300" b="1">
                <a:solidFill>
                  <a:schemeClr val="accent3"/>
                </a:solidFill>
                <a:latin typeface="Proxima Nova"/>
                <a:sym typeface="Proxima Nova"/>
              </a:rPr>
              <a:t>2. Multicollinearity and Feature Selection:</a:t>
            </a:r>
          </a:p>
          <a:p>
            <a:pPr marL="457200" lvl="1" algn="l"/>
            <a:r>
              <a:rPr lang="en-GB" sz="1300">
                <a:solidFill>
                  <a:schemeClr val="accent3"/>
                </a:solidFill>
                <a:latin typeface="Proxima Nova"/>
                <a:sym typeface="Proxima Nova"/>
              </a:rPr>
              <a:t>Utilized correlation analysis, Variance Inflation Factor (VIF), and a step-wise feature selection process to ensure model robustness and significance of features.</a:t>
            </a:r>
          </a:p>
          <a:p>
            <a:pPr algn="l"/>
            <a:r>
              <a:rPr lang="en-GB" sz="1300" b="1">
                <a:solidFill>
                  <a:schemeClr val="accent3"/>
                </a:solidFill>
                <a:latin typeface="Proxima Nova"/>
                <a:sym typeface="Proxima Nova"/>
              </a:rPr>
              <a:t>3. Residual Analysis:</a:t>
            </a:r>
          </a:p>
          <a:p>
            <a:pPr marL="457200" lvl="1" algn="l"/>
            <a:r>
              <a:rPr lang="en-GB" sz="1300">
                <a:solidFill>
                  <a:schemeClr val="accent3"/>
                </a:solidFill>
                <a:latin typeface="Proxima Nova"/>
                <a:sym typeface="Proxima Nova"/>
              </a:rPr>
              <a:t>Identified and corrected heteroscedasticity through error term distribution analysis and logarithmic transformation of response variables.</a:t>
            </a:r>
          </a:p>
        </p:txBody>
      </p:sp>
      <p:sp>
        <p:nvSpPr>
          <p:cNvPr id="12" name="Google Shape;112;p20">
            <a:extLst>
              <a:ext uri="{FF2B5EF4-FFF2-40B4-BE49-F238E27FC236}">
                <a16:creationId xmlns:a16="http://schemas.microsoft.com/office/drawing/2014/main" id="{C932EED7-2678-DBCA-A89E-0E5C2A711C47}"/>
              </a:ext>
            </a:extLst>
          </p:cNvPr>
          <p:cNvSpPr txBox="1"/>
          <p:nvPr/>
        </p:nvSpPr>
        <p:spPr>
          <a:xfrm>
            <a:off x="5766193" y="1590425"/>
            <a:ext cx="239938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Correlation Matrix &amp; Residual Analysis</a:t>
            </a:r>
          </a:p>
        </p:txBody>
      </p:sp>
    </p:spTree>
    <p:extLst>
      <p:ext uri="{BB962C8B-B14F-4D97-AF65-F5344CB8AC3E}">
        <p14:creationId xmlns:p14="http://schemas.microsoft.com/office/powerpoint/2010/main" val="46619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1" name="TextBox 10">
            <a:extLst>
              <a:ext uri="{FF2B5EF4-FFF2-40B4-BE49-F238E27FC236}">
                <a16:creationId xmlns:a16="http://schemas.microsoft.com/office/drawing/2014/main" id="{983A3043-AA5B-515E-4914-57F0467A34E7}"/>
              </a:ext>
            </a:extLst>
          </p:cNvPr>
          <p:cNvSpPr txBox="1"/>
          <p:nvPr/>
        </p:nvSpPr>
        <p:spPr>
          <a:xfrm>
            <a:off x="381000" y="927694"/>
            <a:ext cx="4715540" cy="3693319"/>
          </a:xfrm>
          <a:prstGeom prst="rect">
            <a:avLst/>
          </a:prstGeom>
          <a:noFill/>
        </p:spPr>
        <p:txBody>
          <a:bodyPr wrap="square">
            <a:spAutoFit/>
          </a:bodyPr>
          <a:lstStyle/>
          <a:p>
            <a:pPr marL="0" lvl="0" indent="0" algn="l" rtl="0">
              <a:spcBef>
                <a:spcPts val="0"/>
              </a:spcBef>
              <a:spcAft>
                <a:spcPts val="0"/>
              </a:spcAft>
              <a:buNone/>
            </a:pPr>
            <a:r>
              <a:rPr lang="en-GB" sz="1300" b="1">
                <a:solidFill>
                  <a:schemeClr val="accent3"/>
                </a:solidFill>
                <a:latin typeface="Proxima Nova"/>
              </a:rPr>
              <a:t>1. Model Evaluation: </a:t>
            </a:r>
            <a:r>
              <a:rPr lang="en-GB" sz="1300">
                <a:solidFill>
                  <a:schemeClr val="accent3"/>
                </a:solidFill>
                <a:latin typeface="Proxima Nova"/>
              </a:rPr>
              <a:t>Utilized </a:t>
            </a:r>
            <a:r>
              <a:rPr lang="en-GB" sz="1300" err="1">
                <a:solidFill>
                  <a:schemeClr val="accent3"/>
                </a:solidFill>
                <a:latin typeface="Proxima Nova"/>
              </a:rPr>
              <a:t>GroupKFold</a:t>
            </a:r>
            <a:r>
              <a:rPr lang="en-GB" sz="1300">
                <a:solidFill>
                  <a:schemeClr val="accent3"/>
                </a:solidFill>
                <a:latin typeface="Proxima Nova"/>
              </a:rPr>
              <a:t> to assess performance and overfitting, with R-Squared and Adjusted R-Squared as key metrics.   </a:t>
            </a:r>
          </a:p>
          <a:p>
            <a:pPr marL="0" lvl="0" indent="0" algn="l" rtl="0">
              <a:spcBef>
                <a:spcPts val="0"/>
              </a:spcBef>
              <a:spcAft>
                <a:spcPts val="0"/>
              </a:spcAft>
              <a:buNone/>
            </a:pPr>
            <a:endParaRPr lang="en-GB" sz="1300">
              <a:solidFill>
                <a:schemeClr val="accent3"/>
              </a:solidFill>
              <a:latin typeface="Proxima Nova"/>
            </a:endParaRPr>
          </a:p>
          <a:p>
            <a:pPr marL="0" lvl="0" indent="0" algn="l" rtl="0">
              <a:spcBef>
                <a:spcPts val="0"/>
              </a:spcBef>
              <a:spcAft>
                <a:spcPts val="0"/>
              </a:spcAft>
              <a:buNone/>
            </a:pPr>
            <a:r>
              <a:rPr lang="en-GB" sz="1300" b="1">
                <a:solidFill>
                  <a:schemeClr val="accent3"/>
                </a:solidFill>
                <a:latin typeface="Proxima Nova"/>
              </a:rPr>
              <a:t>2. Model Optimization:</a:t>
            </a:r>
            <a:r>
              <a:rPr lang="en-GB" sz="1300">
                <a:solidFill>
                  <a:schemeClr val="accent3"/>
                </a:solidFill>
                <a:latin typeface="Proxima Nova"/>
              </a:rPr>
              <a:t> Iterative approach with "All Horizon Runs" and "Best Horizon Run" stages. Identified 'step-wise' model as optimal for specific target variables and horizons.</a:t>
            </a:r>
          </a:p>
          <a:p>
            <a:pPr marL="0" lvl="0" indent="0" algn="l" rtl="0">
              <a:spcBef>
                <a:spcPts val="0"/>
              </a:spcBef>
              <a:spcAft>
                <a:spcPts val="0"/>
              </a:spcAft>
              <a:buNone/>
            </a:pPr>
            <a:endParaRPr lang="en-GB" sz="1300">
              <a:solidFill>
                <a:schemeClr val="accent3"/>
              </a:solidFill>
              <a:latin typeface="Proxima Nova"/>
            </a:endParaRPr>
          </a:p>
          <a:p>
            <a:pPr marL="0" lvl="0" indent="0" algn="l" rtl="0">
              <a:spcBef>
                <a:spcPts val="0"/>
              </a:spcBef>
              <a:spcAft>
                <a:spcPts val="0"/>
              </a:spcAft>
              <a:buNone/>
            </a:pPr>
            <a:endParaRPr lang="en-GB" sz="1300">
              <a:solidFill>
                <a:schemeClr val="accent3"/>
              </a:solidFill>
              <a:latin typeface="Proxima Nova"/>
            </a:endParaRPr>
          </a:p>
          <a:p>
            <a:pPr marL="0" lvl="0" indent="0" algn="l" rtl="0">
              <a:spcBef>
                <a:spcPts val="0"/>
              </a:spcBef>
              <a:spcAft>
                <a:spcPts val="0"/>
              </a:spcAft>
              <a:buNone/>
            </a:pPr>
            <a:r>
              <a:rPr lang="en-GB" sz="1300" b="1">
                <a:solidFill>
                  <a:schemeClr val="accent3"/>
                </a:solidFill>
                <a:latin typeface="Proxima Nova"/>
              </a:rPr>
              <a:t>Observations:</a:t>
            </a:r>
          </a:p>
          <a:p>
            <a:pPr marL="0" lvl="0" indent="0" algn="l" rtl="0">
              <a:spcBef>
                <a:spcPts val="0"/>
              </a:spcBef>
              <a:spcAft>
                <a:spcPts val="0"/>
              </a:spcAft>
              <a:buNone/>
            </a:pPr>
            <a:r>
              <a:rPr lang="en-GB" sz="1300">
                <a:solidFill>
                  <a:schemeClr val="accent3"/>
                </a:solidFill>
                <a:latin typeface="Proxima Nova"/>
              </a:rPr>
              <a:t>Model performance generally declines with increasing prediction horizons. However, our 'step-wise' model consistently delivers high R</a:t>
            </a:r>
            <a:r>
              <a:rPr lang="en-GB" sz="1300" baseline="30000">
                <a:solidFill>
                  <a:schemeClr val="accent3"/>
                </a:solidFill>
                <a:latin typeface="Proxima Nova"/>
              </a:rPr>
              <a:t>2</a:t>
            </a:r>
            <a:r>
              <a:rPr lang="en-GB" sz="1300">
                <a:solidFill>
                  <a:schemeClr val="accent3"/>
                </a:solidFill>
                <a:latin typeface="Proxima Nova"/>
              </a:rPr>
              <a:t> values across various horizons, indicating its resilience against these challenges.</a:t>
            </a:r>
          </a:p>
          <a:p>
            <a:pPr marL="0" lvl="0" indent="0" algn="l" rtl="0">
              <a:spcBef>
                <a:spcPts val="0"/>
              </a:spcBef>
              <a:spcAft>
                <a:spcPts val="0"/>
              </a:spcAft>
              <a:buNone/>
            </a:pPr>
            <a:endParaRPr lang="en-GB" sz="1300">
              <a:solidFill>
                <a:schemeClr val="accent3"/>
              </a:solidFill>
              <a:latin typeface="Proxima Nova"/>
            </a:endParaRPr>
          </a:p>
          <a:p>
            <a:pPr marL="0" lvl="0" indent="0" algn="l" rtl="0">
              <a:spcBef>
                <a:spcPts val="0"/>
              </a:spcBef>
              <a:spcAft>
                <a:spcPts val="0"/>
              </a:spcAft>
              <a:buNone/>
            </a:pPr>
            <a:r>
              <a:rPr lang="en-GB" sz="1300">
                <a:solidFill>
                  <a:schemeClr val="accent3"/>
                </a:solidFill>
                <a:latin typeface="Proxima Nova"/>
              </a:rPr>
              <a:t>Despite some models demonstrating overfitting, our 'step-wise' model, particularly with the </a:t>
            </a:r>
            <a:r>
              <a:rPr lang="en-GB" sz="1300">
                <a:solidFill>
                  <a:schemeClr val="accent3"/>
                </a:solidFill>
                <a:latin typeface="Consolas" panose="020B0609020204030204" pitchFamily="49" charset="0"/>
              </a:rPr>
              <a:t>cum_volume_500</a:t>
            </a:r>
            <a:r>
              <a:rPr lang="en-GB" sz="1300">
                <a:solidFill>
                  <a:schemeClr val="accent3"/>
                </a:solidFill>
                <a:latin typeface="Proxima Nova"/>
              </a:rPr>
              <a:t> target in the '3000' pool, exhibits strong performance on unseen data.</a:t>
            </a:r>
          </a:p>
        </p:txBody>
      </p:sp>
      <p:grpSp>
        <p:nvGrpSpPr>
          <p:cNvPr id="21" name="Group 20">
            <a:extLst>
              <a:ext uri="{FF2B5EF4-FFF2-40B4-BE49-F238E27FC236}">
                <a16:creationId xmlns:a16="http://schemas.microsoft.com/office/drawing/2014/main" id="{C7C573D3-CB4A-5473-C9AD-828C35FC1A44}"/>
              </a:ext>
            </a:extLst>
          </p:cNvPr>
          <p:cNvGrpSpPr/>
          <p:nvPr/>
        </p:nvGrpSpPr>
        <p:grpSpPr>
          <a:xfrm>
            <a:off x="5032478" y="538394"/>
            <a:ext cx="4004279" cy="4437246"/>
            <a:chOff x="5032478" y="538394"/>
            <a:chExt cx="4004279" cy="4437246"/>
          </a:xfrm>
        </p:grpSpPr>
        <p:grpSp>
          <p:nvGrpSpPr>
            <p:cNvPr id="20" name="Group 19">
              <a:extLst>
                <a:ext uri="{FF2B5EF4-FFF2-40B4-BE49-F238E27FC236}">
                  <a16:creationId xmlns:a16="http://schemas.microsoft.com/office/drawing/2014/main" id="{8995D0F4-9C51-0608-480C-9B54D41F226C}"/>
                </a:ext>
              </a:extLst>
            </p:cNvPr>
            <p:cNvGrpSpPr/>
            <p:nvPr/>
          </p:nvGrpSpPr>
          <p:grpSpPr>
            <a:xfrm>
              <a:off x="5032478" y="742046"/>
              <a:ext cx="3967838" cy="4029942"/>
              <a:chOff x="5590310" y="731375"/>
              <a:chExt cx="3068931" cy="3657600"/>
            </a:xfrm>
          </p:grpSpPr>
          <p:pic>
            <p:nvPicPr>
              <p:cNvPr id="14" name="Picture 13" descr="A screenshot of a graph&#10;&#10;Description automatically generated">
                <a:extLst>
                  <a:ext uri="{FF2B5EF4-FFF2-40B4-BE49-F238E27FC236}">
                    <a16:creationId xmlns:a16="http://schemas.microsoft.com/office/drawing/2014/main" id="{52F57124-CF22-CF1C-17ED-58BFD18C1308}"/>
                  </a:ext>
                </a:extLst>
              </p:cNvPr>
              <p:cNvPicPr>
                <a:picLocks noChangeAspect="1"/>
              </p:cNvPicPr>
              <p:nvPr/>
            </p:nvPicPr>
            <p:blipFill rotWithShape="1">
              <a:blip r:embed="rId3"/>
              <a:srcRect t="7536" r="49355" b="9932"/>
              <a:stretch/>
            </p:blipFill>
            <p:spPr>
              <a:xfrm>
                <a:off x="5590310" y="731375"/>
                <a:ext cx="2992580" cy="1828800"/>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48B25310-BF2E-F5B9-7824-9A76DB6607EB}"/>
                  </a:ext>
                </a:extLst>
              </p:cNvPr>
              <p:cNvPicPr>
                <a:picLocks noChangeAspect="1"/>
              </p:cNvPicPr>
              <p:nvPr/>
            </p:nvPicPr>
            <p:blipFill rotWithShape="1">
              <a:blip r:embed="rId3"/>
              <a:srcRect l="51310" t="8010" r="-1955" b="9458"/>
              <a:stretch/>
            </p:blipFill>
            <p:spPr>
              <a:xfrm>
                <a:off x="5666661" y="2560175"/>
                <a:ext cx="2992580" cy="1828800"/>
              </a:xfrm>
              <a:prstGeom prst="rect">
                <a:avLst/>
              </a:prstGeom>
            </p:spPr>
          </p:pic>
        </p:grpSp>
        <p:pic>
          <p:nvPicPr>
            <p:cNvPr id="16" name="Picture 15" descr="A screenshot of a graph&#10;&#10;Description automatically generated">
              <a:extLst>
                <a:ext uri="{FF2B5EF4-FFF2-40B4-BE49-F238E27FC236}">
                  <a16:creationId xmlns:a16="http://schemas.microsoft.com/office/drawing/2014/main" id="{C64B51EC-EECF-2F3C-A3A5-8FC5C7AB49A9}"/>
                </a:ext>
              </a:extLst>
            </p:cNvPr>
            <p:cNvPicPr>
              <a:picLocks noChangeAspect="1"/>
            </p:cNvPicPr>
            <p:nvPr/>
          </p:nvPicPr>
          <p:blipFill rotWithShape="1">
            <a:blip r:embed="rId3"/>
            <a:srcRect l="25323" t="22" r="24032" b="94986"/>
            <a:stretch/>
          </p:blipFill>
          <p:spPr>
            <a:xfrm>
              <a:off x="5299209" y="538394"/>
              <a:ext cx="3533091" cy="265009"/>
            </a:xfrm>
            <a:prstGeom prst="rect">
              <a:avLst/>
            </a:prstGeom>
          </p:spPr>
        </p:pic>
        <p:pic>
          <p:nvPicPr>
            <p:cNvPr id="19" name="Picture 18" descr="A screenshot of a graph&#10;&#10;Description automatically generated">
              <a:extLst>
                <a:ext uri="{FF2B5EF4-FFF2-40B4-BE49-F238E27FC236}">
                  <a16:creationId xmlns:a16="http://schemas.microsoft.com/office/drawing/2014/main" id="{B5BA19F1-426B-6A0A-A72A-59903FCE4AB2}"/>
                </a:ext>
              </a:extLst>
            </p:cNvPr>
            <p:cNvPicPr>
              <a:picLocks noChangeAspect="1"/>
            </p:cNvPicPr>
            <p:nvPr/>
          </p:nvPicPr>
          <p:blipFill rotWithShape="1">
            <a:blip r:embed="rId3"/>
            <a:srcRect l="28834" t="95255" r="20521" b="-247"/>
            <a:stretch/>
          </p:blipFill>
          <p:spPr>
            <a:xfrm>
              <a:off x="5503666" y="4710631"/>
              <a:ext cx="3533091" cy="265009"/>
            </a:xfrm>
            <a:prstGeom prst="rect">
              <a:avLst/>
            </a:prstGeom>
          </p:spPr>
        </p:pic>
      </p:grpSp>
      <p:sp>
        <p:nvSpPr>
          <p:cNvPr id="23" name="TextBox 22">
            <a:extLst>
              <a:ext uri="{FF2B5EF4-FFF2-40B4-BE49-F238E27FC236}">
                <a16:creationId xmlns:a16="http://schemas.microsoft.com/office/drawing/2014/main" id="{C47AB9F4-933E-37C5-D521-B2C396AA9BB9}"/>
              </a:ext>
            </a:extLst>
          </p:cNvPr>
          <p:cNvSpPr txBox="1"/>
          <p:nvPr/>
        </p:nvSpPr>
        <p:spPr>
          <a:xfrm>
            <a:off x="311700" y="434269"/>
            <a:ext cx="4572000" cy="430887"/>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0" indent="0">
              <a:buClr>
                <a:schemeClr val="dk1"/>
              </a:buClr>
              <a:buSzPts val="2800"/>
              <a:buFont typeface="Proxima Nova"/>
              <a:buNone/>
              <a:defRPr sz="2400" b="1">
                <a:solidFill>
                  <a:schemeClr val="dk1"/>
                </a:solidFill>
                <a:latin typeface="Proxima Nova"/>
                <a:ea typeface="Proxima Nova"/>
                <a:cs typeface="Proxima Nova"/>
                <a:sym typeface="Proxima Nova"/>
              </a:defRPr>
            </a:lvl1pPr>
            <a:lvl2pPr>
              <a:buClr>
                <a:schemeClr val="dk1"/>
              </a:buClr>
              <a:buSzPts val="2800"/>
              <a:buFont typeface="Proxima Nova"/>
              <a:buNone/>
              <a:defRPr sz="2800">
                <a:solidFill>
                  <a:schemeClr val="dk1"/>
                </a:solidFill>
                <a:latin typeface="Proxima Nova"/>
                <a:ea typeface="Proxima Nova"/>
                <a:cs typeface="Proxima Nova"/>
                <a:sym typeface="Proxima Nova"/>
              </a:defRPr>
            </a:lvl2pPr>
            <a:lvl3pPr>
              <a:buClr>
                <a:schemeClr val="dk1"/>
              </a:buClr>
              <a:buSzPts val="2800"/>
              <a:buFont typeface="Proxima Nova"/>
              <a:buNone/>
              <a:defRPr sz="2800">
                <a:solidFill>
                  <a:schemeClr val="dk1"/>
                </a:solidFill>
                <a:latin typeface="Proxima Nova"/>
                <a:ea typeface="Proxima Nova"/>
                <a:cs typeface="Proxima Nova"/>
                <a:sym typeface="Proxima Nova"/>
              </a:defRPr>
            </a:lvl3pPr>
            <a:lvl4pPr>
              <a:buClr>
                <a:schemeClr val="dk1"/>
              </a:buClr>
              <a:buSzPts val="2800"/>
              <a:buFont typeface="Proxima Nova"/>
              <a:buNone/>
              <a:defRPr sz="2800">
                <a:solidFill>
                  <a:schemeClr val="dk1"/>
                </a:solidFill>
                <a:latin typeface="Proxima Nova"/>
                <a:ea typeface="Proxima Nova"/>
                <a:cs typeface="Proxima Nova"/>
                <a:sym typeface="Proxima Nova"/>
              </a:defRPr>
            </a:lvl4pPr>
            <a:lvl5pPr>
              <a:buClr>
                <a:schemeClr val="dk1"/>
              </a:buClr>
              <a:buSzPts val="2800"/>
              <a:buFont typeface="Proxima Nova"/>
              <a:buNone/>
              <a:defRPr sz="2800">
                <a:solidFill>
                  <a:schemeClr val="dk1"/>
                </a:solidFill>
                <a:latin typeface="Proxima Nova"/>
                <a:ea typeface="Proxima Nova"/>
                <a:cs typeface="Proxima Nova"/>
                <a:sym typeface="Proxima Nova"/>
              </a:defRPr>
            </a:lvl5pPr>
            <a:lvl6pPr>
              <a:buClr>
                <a:schemeClr val="dk1"/>
              </a:buClr>
              <a:buSzPts val="2800"/>
              <a:buFont typeface="Proxima Nova"/>
              <a:buNone/>
              <a:defRPr sz="2800">
                <a:solidFill>
                  <a:schemeClr val="dk1"/>
                </a:solidFill>
                <a:latin typeface="Proxima Nova"/>
                <a:ea typeface="Proxima Nova"/>
                <a:cs typeface="Proxima Nova"/>
                <a:sym typeface="Proxima Nova"/>
              </a:defRPr>
            </a:lvl6pPr>
            <a:lvl7pPr>
              <a:buClr>
                <a:schemeClr val="dk1"/>
              </a:buClr>
              <a:buSzPts val="2800"/>
              <a:buFont typeface="Proxima Nova"/>
              <a:buNone/>
              <a:defRPr sz="2800">
                <a:solidFill>
                  <a:schemeClr val="dk1"/>
                </a:solidFill>
                <a:latin typeface="Proxima Nova"/>
                <a:ea typeface="Proxima Nova"/>
                <a:cs typeface="Proxima Nova"/>
                <a:sym typeface="Proxima Nova"/>
              </a:defRPr>
            </a:lvl7pPr>
            <a:lvl8pPr>
              <a:buClr>
                <a:schemeClr val="dk1"/>
              </a:buClr>
              <a:buSzPts val="2800"/>
              <a:buFont typeface="Proxima Nova"/>
              <a:buNone/>
              <a:defRPr sz="2800">
                <a:solidFill>
                  <a:schemeClr val="dk1"/>
                </a:solidFill>
                <a:latin typeface="Proxima Nova"/>
                <a:ea typeface="Proxima Nova"/>
                <a:cs typeface="Proxima Nova"/>
                <a:sym typeface="Proxima Nova"/>
              </a:defRPr>
            </a:lvl8pPr>
            <a:lvl9pPr>
              <a:buClr>
                <a:schemeClr val="dk1"/>
              </a:buClr>
              <a:buSzPts val="2800"/>
              <a:buFont typeface="Proxima Nova"/>
              <a:buNone/>
              <a:defRPr sz="2800">
                <a:solidFill>
                  <a:schemeClr val="dk1"/>
                </a:solidFill>
                <a:latin typeface="Proxima Nova"/>
                <a:ea typeface="Proxima Nova"/>
                <a:cs typeface="Proxima Nova"/>
                <a:sym typeface="Proxima Nova"/>
              </a:defRPr>
            </a:lvl9pPr>
          </a:lstStyle>
          <a:p>
            <a:r>
              <a:rPr lang="en-GB"/>
              <a:t>Model Evaluation &amp; Optimization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“Best Model” Results &amp; Interpretation</a:t>
            </a:r>
            <a:endParaRPr sz="2400" b="1"/>
          </a:p>
        </p:txBody>
      </p:sp>
      <p:sp>
        <p:nvSpPr>
          <p:cNvPr id="160" name="Google Shape;160;p27"/>
          <p:cNvSpPr txBox="1">
            <a:spLocks noGrp="1"/>
          </p:cNvSpPr>
          <p:nvPr>
            <p:ph type="body" idx="1"/>
          </p:nvPr>
        </p:nvSpPr>
        <p:spPr>
          <a:xfrm>
            <a:off x="311700" y="886172"/>
            <a:ext cx="8520600" cy="4163809"/>
          </a:xfrm>
          <a:prstGeom prst="rect">
            <a:avLst/>
          </a:prstGeom>
        </p:spPr>
        <p:txBody>
          <a:bodyPr spcFirstLastPara="1" wrap="square" lIns="91425" tIns="91425" rIns="91425" bIns="91425" anchor="t" anchorCtr="0">
            <a:normAutofit lnSpcReduction="10000"/>
          </a:bodyPr>
          <a:lstStyle/>
          <a:p>
            <a:pPr marL="114300" indent="0" algn="l">
              <a:buNone/>
            </a:pPr>
            <a:r>
              <a:rPr lang="en-GB" sz="1300">
                <a:cs typeface="Arial"/>
                <a:sym typeface="Arial"/>
              </a:rPr>
              <a:t>Our best model (</a:t>
            </a:r>
            <a:r>
              <a:rPr lang="en-GB" sz="1300">
                <a:latin typeface="Consolas" panose="020B0609020204030204" pitchFamily="49" charset="0"/>
                <a:cs typeface="Arial"/>
                <a:sym typeface="Arial"/>
              </a:rPr>
              <a:t>stepwise, pool=3000, target = cum_volume_500, horizon = 15</a:t>
            </a:r>
            <a:r>
              <a:rPr lang="en-GB" sz="1300">
                <a:cs typeface="Arial"/>
                <a:sym typeface="Arial"/>
              </a:rPr>
              <a:t>) shows a significant overall relationship with </a:t>
            </a:r>
            <a:r>
              <a:rPr lang="en-GB" sz="1300">
                <a:latin typeface="Consolas" panose="020B0609020204030204" pitchFamily="49" charset="0"/>
                <a:cs typeface="Arial"/>
                <a:sym typeface="Arial"/>
              </a:rPr>
              <a:t>F-statistic = 57.38, p &lt; 0.001</a:t>
            </a:r>
            <a:r>
              <a:rPr lang="en-GB" sz="1300">
                <a:cs typeface="Arial"/>
                <a:sym typeface="Arial"/>
              </a:rPr>
              <a:t>.</a:t>
            </a:r>
          </a:p>
          <a:p>
            <a:pPr marL="114300" indent="0" algn="l">
              <a:buNone/>
            </a:pPr>
            <a:r>
              <a:rPr lang="en-GB" sz="1300">
                <a:cs typeface="Arial"/>
                <a:sym typeface="Arial"/>
              </a:rPr>
              <a:t>The model explains (</a:t>
            </a:r>
            <a:r>
              <a:rPr lang="en-GB" sz="1300">
                <a:cs typeface="Arial"/>
              </a:rPr>
              <a:t>R-squared value)</a:t>
            </a:r>
            <a:r>
              <a:rPr lang="en-GB" sz="1300">
                <a:cs typeface="Arial"/>
                <a:sym typeface="Arial"/>
              </a:rPr>
              <a:t> 23.8% of the variance in the target variable (</a:t>
            </a:r>
            <a:r>
              <a:rPr lang="en-GB" sz="1300">
                <a:cs typeface="Arial"/>
              </a:rPr>
              <a:t>log of 'cum_volume_500’), considered a good proportion given the complexity of the data and </a:t>
            </a:r>
            <a:r>
              <a:rPr lang="en-GB" sz="1300">
                <a:cs typeface="Arial"/>
                <a:sym typeface="Arial"/>
              </a:rPr>
              <a:t>aligns with results from previous studies.</a:t>
            </a:r>
          </a:p>
          <a:p>
            <a:pPr marL="114300" indent="0" algn="l">
              <a:buNone/>
            </a:pPr>
            <a:endParaRPr lang="en-GB" sz="1400" b="0" i="0">
              <a:solidFill>
                <a:srgbClr val="374151"/>
              </a:solidFill>
              <a:effectLst/>
              <a:latin typeface="Söhne"/>
            </a:endParaRPr>
          </a:p>
          <a:p>
            <a:pPr marL="114300" indent="0" algn="l">
              <a:buNone/>
            </a:pPr>
            <a:endParaRPr lang="en-GB" sz="1400">
              <a:solidFill>
                <a:srgbClr val="374151"/>
              </a:solidFill>
              <a:latin typeface="Söhne"/>
            </a:endParaRPr>
          </a:p>
          <a:p>
            <a:pPr marL="114300" indent="0" algn="l">
              <a:buNone/>
            </a:pPr>
            <a:endParaRPr lang="en-GB" sz="1400" b="0" i="0">
              <a:solidFill>
                <a:srgbClr val="374151"/>
              </a:solidFill>
              <a:effectLst/>
              <a:latin typeface="Söhne"/>
            </a:endParaRPr>
          </a:p>
          <a:p>
            <a:pPr marL="114300" indent="0" algn="l">
              <a:buNone/>
            </a:pPr>
            <a:endParaRPr lang="en-GB" sz="1400">
              <a:solidFill>
                <a:srgbClr val="374151"/>
              </a:solidFill>
              <a:latin typeface="Söhne"/>
            </a:endParaRPr>
          </a:p>
          <a:p>
            <a:pPr marL="114300" indent="0" algn="l">
              <a:buNone/>
            </a:pPr>
            <a:endParaRPr lang="en-GB" sz="1400" b="0" i="0">
              <a:solidFill>
                <a:srgbClr val="374151"/>
              </a:solidFill>
              <a:effectLst/>
              <a:latin typeface="Söhne"/>
            </a:endParaRPr>
          </a:p>
          <a:p>
            <a:pPr marL="114300" indent="0" algn="l">
              <a:buNone/>
            </a:pPr>
            <a:endParaRPr lang="en-GB" sz="1400" b="0" i="0">
              <a:solidFill>
                <a:srgbClr val="374151"/>
              </a:solidFill>
              <a:effectLst/>
              <a:latin typeface="Söhne"/>
            </a:endParaRPr>
          </a:p>
          <a:p>
            <a:pPr marL="114300" indent="0" algn="l">
              <a:buNone/>
            </a:pPr>
            <a:endParaRPr lang="en-GB" sz="1400" b="0" i="0">
              <a:solidFill>
                <a:srgbClr val="374151"/>
              </a:solidFill>
              <a:effectLst/>
              <a:latin typeface="Söhne"/>
            </a:endParaRPr>
          </a:p>
          <a:p>
            <a:pPr marL="114300" indent="0" algn="l">
              <a:buNone/>
            </a:pPr>
            <a:endParaRPr lang="en-GB" sz="1400" b="0" i="0">
              <a:solidFill>
                <a:srgbClr val="374151"/>
              </a:solidFill>
              <a:effectLst/>
              <a:latin typeface="Söhne"/>
            </a:endParaRPr>
          </a:p>
          <a:p>
            <a:pPr marL="114300" indent="0" algn="l">
              <a:buNone/>
            </a:pPr>
            <a:r>
              <a:rPr lang="en-GB" sz="1300" b="1">
                <a:cs typeface="Arial"/>
              </a:rPr>
              <a:t>Predictor Interpretation:</a:t>
            </a:r>
          </a:p>
          <a:p>
            <a:pPr algn="l">
              <a:buFont typeface="Arial" panose="020B0604020202020204" pitchFamily="34" charset="0"/>
              <a:buChar char="•"/>
            </a:pPr>
            <a:r>
              <a:rPr lang="en-GB" sz="1300">
                <a:cs typeface="Arial"/>
              </a:rPr>
              <a:t>A mint operation in the 'same' pool (3000) triggers effects on the cumulative volume in the 'other' pool (500).</a:t>
            </a:r>
          </a:p>
          <a:p>
            <a:pPr algn="l">
              <a:buFont typeface="Arial" panose="020B0604020202020204" pitchFamily="34" charset="0"/>
              <a:buChar char="•"/>
            </a:pPr>
            <a:r>
              <a:rPr lang="en-GB" sz="1300">
                <a:cs typeface="Arial"/>
              </a:rPr>
              <a:t>Each predictor corresponds to a change in the log of </a:t>
            </a:r>
            <a:r>
              <a:rPr lang="en-GB" sz="1300">
                <a:latin typeface="Consolas" panose="020B0609020204030204" pitchFamily="49" charset="0"/>
                <a:cs typeface="Arial"/>
              </a:rPr>
              <a:t>cum_volume_500</a:t>
            </a:r>
            <a:r>
              <a:rPr lang="en-GB" sz="1300">
                <a:cs typeface="Arial"/>
              </a:rPr>
              <a:t> for a one standard deviation increase in the respective predictor.</a:t>
            </a:r>
          </a:p>
          <a:p>
            <a:pPr algn="l">
              <a:buFont typeface="Arial" panose="020B0604020202020204" pitchFamily="34" charset="0"/>
              <a:buChar char="•"/>
            </a:pPr>
            <a:r>
              <a:rPr lang="en-GB" sz="1300">
                <a:cs typeface="Arial"/>
              </a:rPr>
              <a:t>Interpretation of significant predictors reveals dynamics between pools and other factors.</a:t>
            </a:r>
          </a:p>
        </p:txBody>
      </p:sp>
      <p:pic>
        <p:nvPicPr>
          <p:cNvPr id="161" name="Google Shape;161;p27"/>
          <p:cNvPicPr preferRelativeResize="0"/>
          <p:nvPr/>
        </p:nvPicPr>
        <p:blipFill>
          <a:blip r:embed="rId3">
            <a:alphaModFix/>
          </a:blip>
          <a:stretch>
            <a:fillRect/>
          </a:stretch>
        </p:blipFill>
        <p:spPr>
          <a:xfrm>
            <a:off x="2597090" y="1906231"/>
            <a:ext cx="5735588" cy="1807896"/>
          </a:xfrm>
          <a:prstGeom prst="rect">
            <a:avLst/>
          </a:prstGeom>
          <a:noFill/>
          <a:ln>
            <a:noFill/>
          </a:ln>
        </p:spPr>
      </p:pic>
    </p:spTree>
    <p:extLst>
      <p:ext uri="{BB962C8B-B14F-4D97-AF65-F5344CB8AC3E}">
        <p14:creationId xmlns:p14="http://schemas.microsoft.com/office/powerpoint/2010/main" val="374367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5" name="Title 4">
            <a:extLst>
              <a:ext uri="{FF2B5EF4-FFF2-40B4-BE49-F238E27FC236}">
                <a16:creationId xmlns:a16="http://schemas.microsoft.com/office/drawing/2014/main" id="{97797431-D832-6308-4389-9642667AA3C8}"/>
              </a:ext>
            </a:extLst>
          </p:cNvPr>
          <p:cNvSpPr>
            <a:spLocks noGrp="1"/>
          </p:cNvSpPr>
          <p:nvPr>
            <p:ph type="title"/>
          </p:nvPr>
        </p:nvSpPr>
        <p:spPr>
          <a:noFill/>
          <a:ln>
            <a:noFill/>
          </a:ln>
        </p:spPr>
        <p:txBody>
          <a:bodyPr spcFirstLastPara="1" wrap="square" lIns="91425" tIns="91425" rIns="91425" bIns="91425" anchor="t" anchorCtr="0">
            <a:normAutofit/>
          </a:bodyPr>
          <a:lstStyle/>
          <a:p>
            <a:r>
              <a:rPr lang="en" sz="2400" b="1"/>
              <a:t>Key Findings &amp; Conclusions</a:t>
            </a:r>
            <a:endParaRPr lang="en-GB" sz="2400" b="1"/>
          </a:p>
        </p:txBody>
      </p:sp>
      <p:sp>
        <p:nvSpPr>
          <p:cNvPr id="7" name="TextBox 6">
            <a:extLst>
              <a:ext uri="{FF2B5EF4-FFF2-40B4-BE49-F238E27FC236}">
                <a16:creationId xmlns:a16="http://schemas.microsoft.com/office/drawing/2014/main" id="{00B939E2-C26E-EFD6-25E2-D5955C0089B8}"/>
              </a:ext>
            </a:extLst>
          </p:cNvPr>
          <p:cNvSpPr txBox="1"/>
          <p:nvPr/>
        </p:nvSpPr>
        <p:spPr>
          <a:xfrm>
            <a:off x="311700" y="927670"/>
            <a:ext cx="8416664" cy="2092881"/>
          </a:xfrm>
          <a:prstGeom prst="rect">
            <a:avLst/>
          </a:prstGeom>
          <a:noFill/>
        </p:spPr>
        <p:txBody>
          <a:bodyPr wrap="square">
            <a:spAutoFit/>
          </a:bodyPr>
          <a:lstStyle/>
          <a:p>
            <a:pPr algn="l"/>
            <a:r>
              <a:rPr lang="en-GB" sz="1300" b="1">
                <a:solidFill>
                  <a:schemeClr val="accent3"/>
                </a:solidFill>
                <a:latin typeface="Proxima Nova"/>
                <a:sym typeface="Proxima Nova"/>
              </a:rPr>
              <a:t>1. Significant Predictors:</a:t>
            </a:r>
          </a:p>
          <a:p>
            <a:pPr marL="285750" indent="-285750" algn="l">
              <a:buFont typeface="Arial" panose="020B0604020202020204" pitchFamily="34" charset="0"/>
              <a:buChar char="•"/>
            </a:pPr>
            <a:r>
              <a:rPr lang="en-GB" sz="1300">
                <a:solidFill>
                  <a:schemeClr val="accent3"/>
                </a:solidFill>
                <a:latin typeface="Proxima Nova"/>
                <a:sym typeface="Proxima Nova"/>
              </a:rPr>
              <a:t>Higher immediate trading activity in the 'other' pool increases cumulative volume.</a:t>
            </a:r>
          </a:p>
          <a:p>
            <a:pPr marL="285750" indent="-285750">
              <a:buFont typeface="Arial" panose="020B0604020202020204" pitchFamily="34" charset="0"/>
              <a:buChar char="•"/>
            </a:pPr>
            <a:r>
              <a:rPr lang="en-US" altLang="en-US" sz="1300">
                <a:solidFill>
                  <a:schemeClr val="accent3"/>
                </a:solidFill>
                <a:latin typeface="Proxima Nova"/>
              </a:rPr>
              <a:t>Reduced minting frequency in 'same' and 'other' pools leads to lower cumulative volume.</a:t>
            </a:r>
            <a:endParaRPr lang="en-GB" sz="1300">
              <a:solidFill>
                <a:schemeClr val="accent3"/>
              </a:solidFill>
              <a:latin typeface="Proxima Nova"/>
              <a:sym typeface="Proxima Nova"/>
            </a:endParaRPr>
          </a:p>
          <a:p>
            <a:pPr marL="285750" indent="-285750" algn="l">
              <a:buFont typeface="Arial" panose="020B0604020202020204" pitchFamily="34" charset="0"/>
              <a:buChar char="•"/>
            </a:pPr>
            <a:r>
              <a:rPr lang="en-GB" sz="1300">
                <a:solidFill>
                  <a:schemeClr val="accent3"/>
                </a:solidFill>
                <a:latin typeface="Proxima Nova"/>
                <a:sym typeface="Proxima Nova"/>
              </a:rPr>
              <a:t>Increased BTC trading volume on </a:t>
            </a:r>
            <a:r>
              <a:rPr lang="en-GB" sz="1300" err="1">
                <a:solidFill>
                  <a:schemeClr val="accent3"/>
                </a:solidFill>
                <a:latin typeface="Proxima Nova"/>
                <a:sym typeface="Proxima Nova"/>
              </a:rPr>
              <a:t>Binance</a:t>
            </a:r>
            <a:r>
              <a:rPr lang="en-GB" sz="1300">
                <a:solidFill>
                  <a:schemeClr val="accent3"/>
                </a:solidFill>
                <a:latin typeface="Proxima Nova"/>
                <a:sym typeface="Proxima Nova"/>
              </a:rPr>
              <a:t> correlates with increased cumulative volume in the 'other' pool.</a:t>
            </a:r>
          </a:p>
          <a:p>
            <a:pPr algn="l"/>
            <a:endParaRPr lang="en-GB" sz="1300">
              <a:solidFill>
                <a:schemeClr val="accent3"/>
              </a:solidFill>
              <a:latin typeface="Proxima Nova"/>
              <a:sym typeface="Proxima Nova"/>
            </a:endParaRPr>
          </a:p>
          <a:p>
            <a:pPr algn="l"/>
            <a:r>
              <a:rPr lang="en-GB" sz="1300" b="1">
                <a:solidFill>
                  <a:schemeClr val="accent3"/>
                </a:solidFill>
                <a:latin typeface="Proxima Nova"/>
                <a:sym typeface="Proxima Nova"/>
              </a:rPr>
              <a:t>2. Insights &amp; Implications:</a:t>
            </a:r>
          </a:p>
          <a:p>
            <a:pPr marL="285750" indent="-285750" algn="l">
              <a:buFont typeface="Arial" panose="020B0604020202020204" pitchFamily="34" charset="0"/>
              <a:buChar char="•"/>
            </a:pPr>
            <a:r>
              <a:rPr lang="en-GB" sz="1300">
                <a:solidFill>
                  <a:schemeClr val="accent3"/>
                </a:solidFill>
                <a:latin typeface="Proxima Nova"/>
                <a:sym typeface="Proxima Nova"/>
              </a:rPr>
              <a:t>Our findings confirm a direct correlation between liquidity pool size, mint frequency, and trading volumes.</a:t>
            </a:r>
          </a:p>
          <a:p>
            <a:pPr marL="285750" indent="-285750" algn="l">
              <a:buFont typeface="Arial" panose="020B0604020202020204" pitchFamily="34" charset="0"/>
              <a:buChar char="•"/>
            </a:pPr>
            <a:r>
              <a:rPr lang="en-GB" sz="1300">
                <a:solidFill>
                  <a:schemeClr val="accent3"/>
                </a:solidFill>
                <a:latin typeface="Proxima Nova"/>
                <a:sym typeface="Proxima Nova"/>
              </a:rPr>
              <a:t>We also observe a significant spillover effect from centralized exchanges to decentralized exchange pools.</a:t>
            </a:r>
          </a:p>
          <a:p>
            <a:pPr marL="285750" indent="-285750" algn="l">
              <a:buFont typeface="Arial" panose="020B0604020202020204" pitchFamily="34" charset="0"/>
              <a:buChar char="•"/>
            </a:pPr>
            <a:r>
              <a:rPr lang="en-GB" sz="1300">
                <a:solidFill>
                  <a:schemeClr val="accent3"/>
                </a:solidFill>
                <a:latin typeface="Proxima Nova"/>
                <a:sym typeface="Proxima Nova"/>
              </a:rPr>
              <a:t>These insights offer strategic guidance for liquidity providers, traders, and architects of decentralized exchanges.</a:t>
            </a:r>
          </a:p>
        </p:txBody>
      </p:sp>
      <p:graphicFrame>
        <p:nvGraphicFramePr>
          <p:cNvPr id="8" name="Table 7">
            <a:extLst>
              <a:ext uri="{FF2B5EF4-FFF2-40B4-BE49-F238E27FC236}">
                <a16:creationId xmlns:a16="http://schemas.microsoft.com/office/drawing/2014/main" id="{A29C67AF-977A-6706-1DCF-DA893968F5E6}"/>
              </a:ext>
            </a:extLst>
          </p:cNvPr>
          <p:cNvGraphicFramePr>
            <a:graphicFrameLocks noGrp="1"/>
          </p:cNvGraphicFramePr>
          <p:nvPr>
            <p:extLst>
              <p:ext uri="{D42A27DB-BD31-4B8C-83A1-F6EECF244321}">
                <p14:modId xmlns:p14="http://schemas.microsoft.com/office/powerpoint/2010/main" val="1159277803"/>
              </p:ext>
            </p:extLst>
          </p:nvPr>
        </p:nvGraphicFramePr>
        <p:xfrm>
          <a:off x="4830488" y="3085684"/>
          <a:ext cx="4186700" cy="1806843"/>
        </p:xfrm>
        <a:graphic>
          <a:graphicData uri="http://schemas.openxmlformats.org/drawingml/2006/table">
            <a:tbl>
              <a:tblPr firstRow="1" bandRow="1">
                <a:tableStyleId>{D27102A9-8310-4765-A935-A1911B00CA55}</a:tableStyleId>
              </a:tblPr>
              <a:tblGrid>
                <a:gridCol w="946469">
                  <a:extLst>
                    <a:ext uri="{9D8B030D-6E8A-4147-A177-3AD203B41FA5}">
                      <a16:colId xmlns:a16="http://schemas.microsoft.com/office/drawing/2014/main" val="211707548"/>
                    </a:ext>
                  </a:extLst>
                </a:gridCol>
                <a:gridCol w="555477">
                  <a:extLst>
                    <a:ext uri="{9D8B030D-6E8A-4147-A177-3AD203B41FA5}">
                      <a16:colId xmlns:a16="http://schemas.microsoft.com/office/drawing/2014/main" val="2359908533"/>
                    </a:ext>
                  </a:extLst>
                </a:gridCol>
                <a:gridCol w="1371014">
                  <a:extLst>
                    <a:ext uri="{9D8B030D-6E8A-4147-A177-3AD203B41FA5}">
                      <a16:colId xmlns:a16="http://schemas.microsoft.com/office/drawing/2014/main" val="49709642"/>
                    </a:ext>
                  </a:extLst>
                </a:gridCol>
                <a:gridCol w="321848">
                  <a:extLst>
                    <a:ext uri="{9D8B030D-6E8A-4147-A177-3AD203B41FA5}">
                      <a16:colId xmlns:a16="http://schemas.microsoft.com/office/drawing/2014/main" val="3383975040"/>
                    </a:ext>
                  </a:extLst>
                </a:gridCol>
                <a:gridCol w="358128">
                  <a:extLst>
                    <a:ext uri="{9D8B030D-6E8A-4147-A177-3AD203B41FA5}">
                      <a16:colId xmlns:a16="http://schemas.microsoft.com/office/drawing/2014/main" val="4228597467"/>
                    </a:ext>
                  </a:extLst>
                </a:gridCol>
                <a:gridCol w="633764">
                  <a:extLst>
                    <a:ext uri="{9D8B030D-6E8A-4147-A177-3AD203B41FA5}">
                      <a16:colId xmlns:a16="http://schemas.microsoft.com/office/drawing/2014/main" val="2771905269"/>
                    </a:ext>
                  </a:extLst>
                </a:gridCol>
              </a:tblGrid>
              <a:tr h="315228">
                <a:tc>
                  <a:txBody>
                    <a:bodyPr/>
                    <a:lstStyle/>
                    <a:p>
                      <a:pPr fontAlgn="b"/>
                      <a:r>
                        <a:rPr lang="en-GB" sz="1050" b="1" i="0" u="none" strike="noStrike" cap="none">
                          <a:solidFill>
                            <a:schemeClr val="accent3"/>
                          </a:solidFill>
                          <a:latin typeface="Proxima Nova"/>
                          <a:sym typeface="Proxima Nova"/>
                        </a:rPr>
                        <a:t>Run</a:t>
                      </a:r>
                    </a:p>
                  </a:txBody>
                  <a:tcPr anchor="b"/>
                </a:tc>
                <a:tc>
                  <a:txBody>
                    <a:bodyPr/>
                    <a:lstStyle/>
                    <a:p>
                      <a:pPr fontAlgn="b"/>
                      <a:r>
                        <a:rPr lang="en-GB" sz="1050" b="1" i="0" u="none" strike="noStrike" cap="none">
                          <a:solidFill>
                            <a:schemeClr val="accent3"/>
                          </a:solidFill>
                          <a:latin typeface="Proxima Nova"/>
                          <a:sym typeface="Proxima Nova"/>
                        </a:rPr>
                        <a:t>Pools</a:t>
                      </a:r>
                    </a:p>
                  </a:txBody>
                  <a:tcPr anchor="b"/>
                </a:tc>
                <a:tc>
                  <a:txBody>
                    <a:bodyPr/>
                    <a:lstStyle/>
                    <a:p>
                      <a:pPr fontAlgn="b"/>
                      <a:r>
                        <a:rPr lang="en-GB" sz="1050" b="1" i="0" u="none" strike="noStrike" cap="none">
                          <a:solidFill>
                            <a:schemeClr val="accent3"/>
                          </a:solidFill>
                          <a:latin typeface="Proxima Nova"/>
                          <a:sym typeface="Proxima Nova"/>
                        </a:rPr>
                        <a:t>Target Variables</a:t>
                      </a:r>
                    </a:p>
                  </a:txBody>
                  <a:tcPr anchor="b"/>
                </a:tc>
                <a:tc>
                  <a:txBody>
                    <a:bodyPr/>
                    <a:lstStyle/>
                    <a:p>
                      <a:pPr algn="ctr" fontAlgn="b"/>
                      <a:r>
                        <a:rPr lang="en-GB" sz="1050" b="1" i="0" u="none" strike="noStrike" cap="none">
                          <a:solidFill>
                            <a:schemeClr val="accent3"/>
                          </a:solidFill>
                          <a:latin typeface="Proxima Nova"/>
                          <a:sym typeface="Proxima Nova"/>
                        </a:rPr>
                        <a:t>M</a:t>
                      </a:r>
                    </a:p>
                  </a:txBody>
                  <a:tcPr anchor="b"/>
                </a:tc>
                <a:tc>
                  <a:txBody>
                    <a:bodyPr/>
                    <a:lstStyle/>
                    <a:p>
                      <a:pPr algn="ctr" fontAlgn="b"/>
                      <a:r>
                        <a:rPr lang="en-GB" sz="1050" b="1" i="0" u="none" strike="noStrike" cap="none">
                          <a:solidFill>
                            <a:schemeClr val="accent3"/>
                          </a:solidFill>
                          <a:latin typeface="Proxima Nova"/>
                          <a:sym typeface="Proxima Nova"/>
                        </a:rPr>
                        <a:t>T</a:t>
                      </a:r>
                    </a:p>
                  </a:txBody>
                  <a:tcPr anchor="b"/>
                </a:tc>
                <a:tc>
                  <a:txBody>
                    <a:bodyPr/>
                    <a:lstStyle/>
                    <a:p>
                      <a:pPr algn="ctr" fontAlgn="b"/>
                      <a:r>
                        <a:rPr lang="en-GB" sz="1050" b="1" i="0" u="none" strike="noStrike" cap="none">
                          <a:solidFill>
                            <a:schemeClr val="accent3"/>
                          </a:solidFill>
                          <a:latin typeface="Proxima Nova"/>
                          <a:sym typeface="Proxima Nova"/>
                        </a:rPr>
                        <a:t>K (CV)</a:t>
                      </a:r>
                    </a:p>
                  </a:txBody>
                  <a:tcPr anchor="b"/>
                </a:tc>
                <a:extLst>
                  <a:ext uri="{0D108BD9-81ED-4DB2-BD59-A6C34878D82A}">
                    <a16:rowId xmlns:a16="http://schemas.microsoft.com/office/drawing/2014/main" val="456296711"/>
                  </a:ext>
                </a:extLst>
              </a:tr>
              <a:tr h="657187">
                <a:tc>
                  <a:txBody>
                    <a:bodyPr/>
                    <a:lstStyle/>
                    <a:p>
                      <a:pPr fontAlgn="base"/>
                      <a:r>
                        <a:rPr lang="en-GB" sz="1050" b="0" i="0" u="none" strike="noStrike" cap="none">
                          <a:solidFill>
                            <a:schemeClr val="accent3"/>
                          </a:solidFill>
                          <a:latin typeface="Proxima Nova"/>
                          <a:sym typeface="Proxima Nova"/>
                        </a:rPr>
                        <a:t>Best Horizon</a:t>
                      </a:r>
                    </a:p>
                  </a:txBody>
                  <a:tcPr anchor="ctr"/>
                </a:tc>
                <a:tc>
                  <a:txBody>
                    <a:bodyPr/>
                    <a:lstStyle/>
                    <a:p>
                      <a:pPr fontAlgn="base"/>
                      <a:r>
                        <a:rPr lang="en-GB" sz="1050" b="0" i="0" u="none" strike="noStrike" cap="none">
                          <a:solidFill>
                            <a:schemeClr val="accent3"/>
                          </a:solidFill>
                          <a:latin typeface="Proxima Nova"/>
                          <a:sym typeface="Proxima Nova"/>
                        </a:rPr>
                        <a:t>3000</a:t>
                      </a:r>
                    </a:p>
                  </a:txBody>
                  <a:tcPr anchor="ctr"/>
                </a:tc>
                <a:tc>
                  <a:txBody>
                    <a:bodyPr/>
                    <a:lstStyle/>
                    <a:p>
                      <a:pPr fontAlgn="base"/>
                      <a:r>
                        <a:rPr lang="en-GB" sz="1050" b="0" i="0" u="none" strike="noStrike" cap="none">
                          <a:solidFill>
                            <a:schemeClr val="accent3"/>
                          </a:solidFill>
                          <a:latin typeface="Proxima Nova"/>
                          <a:sym typeface="Proxima Nova"/>
                        </a:rPr>
                        <a:t>cum_volume_500</a:t>
                      </a:r>
                    </a:p>
                  </a:txBody>
                  <a:tcPr anchor="ctr"/>
                </a:tc>
                <a:tc>
                  <a:txBody>
                    <a:bodyPr/>
                    <a:lstStyle/>
                    <a:p>
                      <a:pPr algn="ctr" fontAlgn="base"/>
                      <a:r>
                        <a:rPr lang="en-GB" sz="1050" b="0" i="0" u="none" strike="noStrike" cap="none">
                          <a:solidFill>
                            <a:schemeClr val="accent3"/>
                          </a:solidFill>
                          <a:latin typeface="Proxima Nova"/>
                          <a:sym typeface="Proxima Nova"/>
                        </a:rPr>
                        <a:t>10</a:t>
                      </a:r>
                    </a:p>
                  </a:txBody>
                  <a:tcPr anchor="ctr"/>
                </a:tc>
                <a:tc>
                  <a:txBody>
                    <a:bodyPr/>
                    <a:lstStyle/>
                    <a:p>
                      <a:pPr algn="ctr" fontAlgn="base"/>
                      <a:r>
                        <a:rPr lang="en-GB" sz="1050" b="0" i="0" u="none" strike="noStrike" cap="none">
                          <a:solidFill>
                            <a:schemeClr val="accent3"/>
                          </a:solidFill>
                          <a:latin typeface="Proxima Nova"/>
                          <a:sym typeface="Proxima Nova"/>
                        </a:rPr>
                        <a:t>3</a:t>
                      </a:r>
                    </a:p>
                  </a:txBody>
                  <a:tcPr anchor="ctr"/>
                </a:tc>
                <a:tc>
                  <a:txBody>
                    <a:bodyPr/>
                    <a:lstStyle/>
                    <a:p>
                      <a:pPr algn="ctr" fontAlgn="base"/>
                      <a:r>
                        <a:rPr lang="en-GB" sz="1050" b="0" i="0" u="none" strike="noStrike" cap="none">
                          <a:solidFill>
                            <a:schemeClr val="accent3"/>
                          </a:solidFill>
                          <a:latin typeface="Proxima Nova"/>
                          <a:sym typeface="Proxima Nova"/>
                        </a:rPr>
                        <a:t>5</a:t>
                      </a:r>
                    </a:p>
                  </a:txBody>
                  <a:tcPr anchor="ctr"/>
                </a:tc>
                <a:extLst>
                  <a:ext uri="{0D108BD9-81ED-4DB2-BD59-A6C34878D82A}">
                    <a16:rowId xmlns:a16="http://schemas.microsoft.com/office/drawing/2014/main" val="3255411267"/>
                  </a:ext>
                </a:extLst>
              </a:tr>
              <a:tr h="834428">
                <a:tc>
                  <a:txBody>
                    <a:bodyPr/>
                    <a:lstStyle/>
                    <a:p>
                      <a:pPr fontAlgn="base"/>
                      <a:r>
                        <a:rPr lang="en-GB" sz="1050" b="0" i="0" u="none" strike="noStrike" cap="none">
                          <a:solidFill>
                            <a:schemeClr val="accent3"/>
                          </a:solidFill>
                          <a:latin typeface="Proxima Nova"/>
                          <a:sym typeface="Proxima Nova"/>
                        </a:rPr>
                        <a:t>All Horizon</a:t>
                      </a:r>
                    </a:p>
                  </a:txBody>
                  <a:tcPr anchor="ctr"/>
                </a:tc>
                <a:tc>
                  <a:txBody>
                    <a:bodyPr/>
                    <a:lstStyle/>
                    <a:p>
                      <a:pPr fontAlgn="base"/>
                      <a:r>
                        <a:rPr lang="en-GB" sz="1050" b="0" i="0" u="none" strike="noStrike" cap="none">
                          <a:solidFill>
                            <a:schemeClr val="accent3"/>
                          </a:solidFill>
                          <a:latin typeface="Proxima Nova"/>
                          <a:sym typeface="Proxima Nova"/>
                        </a:rPr>
                        <a:t>3000, 500</a:t>
                      </a:r>
                    </a:p>
                  </a:txBody>
                  <a:tcPr anchor="ctr"/>
                </a:tc>
                <a:tc>
                  <a:txBody>
                    <a:bodyPr/>
                    <a:lstStyle/>
                    <a:p>
                      <a:pPr fontAlgn="base"/>
                      <a:r>
                        <a:rPr lang="pt-BR" sz="1050" b="0" i="0" u="none" strike="noStrike" cap="none">
                          <a:solidFill>
                            <a:schemeClr val="accent3"/>
                          </a:solidFill>
                          <a:latin typeface="Proxima Nova"/>
                          <a:sym typeface="Proxima Nova"/>
                        </a:rPr>
                        <a:t>cum_volume_500, cum_volume_3000, cum_volume_both</a:t>
                      </a:r>
                    </a:p>
                  </a:txBody>
                  <a:tcPr anchor="ctr"/>
                </a:tc>
                <a:tc>
                  <a:txBody>
                    <a:bodyPr/>
                    <a:lstStyle/>
                    <a:p>
                      <a:pPr algn="ctr" fontAlgn="base"/>
                      <a:r>
                        <a:rPr lang="en-GB" sz="1050" b="0" i="0" u="none" strike="noStrike" cap="none">
                          <a:solidFill>
                            <a:schemeClr val="accent3"/>
                          </a:solidFill>
                          <a:latin typeface="Proxima Nova"/>
                          <a:sym typeface="Proxima Nova"/>
                        </a:rPr>
                        <a:t>10</a:t>
                      </a:r>
                    </a:p>
                  </a:txBody>
                  <a:tcPr anchor="ctr"/>
                </a:tc>
                <a:tc>
                  <a:txBody>
                    <a:bodyPr/>
                    <a:lstStyle/>
                    <a:p>
                      <a:pPr algn="ctr" fontAlgn="base"/>
                      <a:r>
                        <a:rPr lang="en-GB" sz="1050" b="0" i="0" u="none" strike="noStrike" cap="none">
                          <a:solidFill>
                            <a:schemeClr val="accent3"/>
                          </a:solidFill>
                          <a:latin typeface="Proxima Nova"/>
                          <a:sym typeface="Proxima Nova"/>
                        </a:rPr>
                        <a:t>3</a:t>
                      </a:r>
                    </a:p>
                  </a:txBody>
                  <a:tcPr anchor="ctr"/>
                </a:tc>
                <a:tc>
                  <a:txBody>
                    <a:bodyPr/>
                    <a:lstStyle/>
                    <a:p>
                      <a:pPr algn="ctr" fontAlgn="base"/>
                      <a:r>
                        <a:rPr lang="en-GB" sz="1050" b="0" i="0" u="none" strike="noStrike" cap="none">
                          <a:solidFill>
                            <a:schemeClr val="accent3"/>
                          </a:solidFill>
                          <a:latin typeface="Proxima Nova"/>
                          <a:sym typeface="Proxima Nova"/>
                        </a:rPr>
                        <a:t>5</a:t>
                      </a:r>
                    </a:p>
                  </a:txBody>
                  <a:tcPr anchor="ctr"/>
                </a:tc>
                <a:extLst>
                  <a:ext uri="{0D108BD9-81ED-4DB2-BD59-A6C34878D82A}">
                    <a16:rowId xmlns:a16="http://schemas.microsoft.com/office/drawing/2014/main" val="2511671071"/>
                  </a:ext>
                </a:extLst>
              </a:tr>
            </a:tbl>
          </a:graphicData>
        </a:graphic>
      </p:graphicFrame>
      <p:sp>
        <p:nvSpPr>
          <p:cNvPr id="10" name="TextBox 9">
            <a:extLst>
              <a:ext uri="{FF2B5EF4-FFF2-40B4-BE49-F238E27FC236}">
                <a16:creationId xmlns:a16="http://schemas.microsoft.com/office/drawing/2014/main" id="{5E2CEC2E-A241-F57F-FE46-5946D18635B1}"/>
              </a:ext>
            </a:extLst>
          </p:cNvPr>
          <p:cNvSpPr txBox="1"/>
          <p:nvPr/>
        </p:nvSpPr>
        <p:spPr>
          <a:xfrm>
            <a:off x="126812" y="3366422"/>
            <a:ext cx="4518787"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400" b="1">
                <a:solidFill>
                  <a:schemeClr val="accent3"/>
                </a:solidFill>
                <a:latin typeface="Proxima Nova"/>
              </a:rPr>
              <a:t>Future Research Recommendations</a:t>
            </a:r>
            <a:endParaRPr lang="en-GB" sz="1400" b="1">
              <a:solidFill>
                <a:schemeClr val="accent3"/>
              </a:solidFill>
              <a:latin typeface="Proxima Nova"/>
              <a:sym typeface="Proxima Nova"/>
            </a:endParaRPr>
          </a:p>
          <a:p>
            <a:pPr marL="285750" indent="-285750" algn="l">
              <a:buFontTx/>
              <a:buChar char="-"/>
            </a:pPr>
            <a:r>
              <a:rPr lang="en-GB" sz="1200">
                <a:solidFill>
                  <a:schemeClr val="accent3"/>
                </a:solidFill>
                <a:latin typeface="Proxima Nova"/>
              </a:rPr>
              <a:t>Investigate high VIF variables for new insights.</a:t>
            </a:r>
          </a:p>
          <a:p>
            <a:pPr marL="285750" indent="-285750" algn="l">
              <a:buFontTx/>
              <a:buChar char="-"/>
            </a:pPr>
            <a:r>
              <a:rPr lang="en-GB" sz="1200">
                <a:solidFill>
                  <a:schemeClr val="accent3"/>
                </a:solidFill>
                <a:latin typeface="Proxima Nova"/>
              </a:rPr>
              <a:t>Consider non-linear models.</a:t>
            </a:r>
          </a:p>
          <a:p>
            <a:pPr marL="285750" indent="-285750" algn="l">
              <a:buFontTx/>
              <a:buChar char="-"/>
            </a:pPr>
            <a:r>
              <a:rPr lang="en-GB" sz="1200">
                <a:solidFill>
                  <a:schemeClr val="accent3"/>
                </a:solidFill>
                <a:latin typeface="Proxima Nova"/>
              </a:rPr>
              <a:t>Explore DeFi dynamics and associated risks.</a:t>
            </a:r>
          </a:p>
          <a:p>
            <a:pPr marL="285750" indent="-285750" algn="l">
              <a:buFontTx/>
              <a:buChar char="-"/>
            </a:pPr>
            <a:r>
              <a:rPr lang="en-GB" sz="1200">
                <a:solidFill>
                  <a:schemeClr val="accent3"/>
                </a:solidFill>
                <a:latin typeface="Proxima Nova"/>
              </a:rPr>
              <a:t>Optimize model parameters.</a:t>
            </a:r>
          </a:p>
          <a:p>
            <a:pPr marL="285750" indent="-285750" algn="l">
              <a:buFontTx/>
              <a:buChar char="-"/>
            </a:pPr>
            <a:r>
              <a:rPr lang="en-GB" sz="1200">
                <a:solidFill>
                  <a:schemeClr val="accent3"/>
                </a:solidFill>
                <a:latin typeface="Proxima Nova"/>
              </a:rPr>
              <a:t>Refine model by adjusting lags and including quadratic features.</a:t>
            </a:r>
          </a:p>
          <a:p>
            <a:pPr marL="285750" indent="-285750" algn="l">
              <a:buFontTx/>
              <a:buChar char="-"/>
            </a:pPr>
            <a:r>
              <a:rPr lang="en-GB" sz="1200" err="1">
                <a:solidFill>
                  <a:schemeClr val="accent3"/>
                </a:solidFill>
                <a:latin typeface="Proxima Nova"/>
              </a:rPr>
              <a:t>Analyze</a:t>
            </a:r>
            <a:r>
              <a:rPr lang="en-GB" sz="1200">
                <a:solidFill>
                  <a:schemeClr val="accent3"/>
                </a:solidFill>
                <a:latin typeface="Proxima Nova"/>
              </a:rPr>
              <a:t> recent events for updated understanding of DeFi.</a:t>
            </a:r>
          </a:p>
        </p:txBody>
      </p:sp>
      <p:sp>
        <p:nvSpPr>
          <p:cNvPr id="15" name="Google Shape;112;p20">
            <a:extLst>
              <a:ext uri="{FF2B5EF4-FFF2-40B4-BE49-F238E27FC236}">
                <a16:creationId xmlns:a16="http://schemas.microsoft.com/office/drawing/2014/main" id="{A51E578D-A732-BAEA-8EEC-2956B9C5A94E}"/>
              </a:ext>
            </a:extLst>
          </p:cNvPr>
          <p:cNvSpPr txBox="1"/>
          <p:nvPr/>
        </p:nvSpPr>
        <p:spPr>
          <a:xfrm>
            <a:off x="4934422" y="2802402"/>
            <a:ext cx="2031602"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Run Parameters for Replicability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References</a:t>
            </a:r>
            <a:endParaRPr sz="2400" b="1"/>
          </a:p>
        </p:txBody>
      </p:sp>
      <p:sp>
        <p:nvSpPr>
          <p:cNvPr id="179" name="Google Shape;179;p30"/>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t>Andreas A Aigner and Gurvinder Dhaliwal. </a:t>
            </a:r>
            <a:r>
              <a:rPr lang="en-GB" sz="1100" err="1"/>
              <a:t>Uniswap</a:t>
            </a:r>
            <a:r>
              <a:rPr lang="en-GB" sz="1100"/>
              <a:t>: Impermanent loss and risk profile of a liquidity provider, 2021. </a:t>
            </a:r>
            <a:r>
              <a:rPr lang="en-GB" sz="1100">
                <a:hlinkClick r:id="rId3"/>
              </a:rPr>
              <a:t>https://github.com/atiselsts/uniswap-v3-liquidity-math/blob/</a:t>
            </a:r>
            <a:r>
              <a:rPr lang="en-GB" sz="1100"/>
              <a:t>.</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err="1"/>
              <a:t>Atis</a:t>
            </a:r>
            <a:r>
              <a:rPr lang="en-GB" sz="1100"/>
              <a:t> </a:t>
            </a:r>
            <a:r>
              <a:rPr lang="en-GB" sz="1100" err="1"/>
              <a:t>Elsts</a:t>
            </a:r>
            <a:r>
              <a:rPr lang="en-GB" sz="1100"/>
              <a:t>. Liquidity math in </a:t>
            </a:r>
            <a:r>
              <a:rPr lang="en-GB" sz="1100" err="1"/>
              <a:t>uniswap</a:t>
            </a:r>
            <a:r>
              <a:rPr lang="en-GB" sz="1100"/>
              <a:t> v3 technical note, 2021. </a:t>
            </a:r>
          </a:p>
          <a:p>
            <a:pPr marL="0" lvl="0" indent="0" algn="l" rtl="0">
              <a:spcBef>
                <a:spcPts val="0"/>
              </a:spcBef>
              <a:spcAft>
                <a:spcPts val="0"/>
              </a:spcAft>
              <a:buNone/>
            </a:pPr>
            <a:r>
              <a:rPr lang="en-GB" sz="1100">
                <a:hlinkClick r:id="rId3"/>
              </a:rPr>
              <a:t>https://github.com/atiselsts/uniswap-v3-liquidity-math/blob/</a:t>
            </a:r>
            <a:r>
              <a:rPr lang="en-GB" sz="1100"/>
              <a:t>.</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err="1"/>
              <a:t>Lioba</a:t>
            </a:r>
            <a:r>
              <a:rPr lang="en-GB" sz="1100"/>
              <a:t> </a:t>
            </a:r>
            <a:r>
              <a:rPr lang="en-GB" sz="1100" err="1"/>
              <a:t>Heimbach</a:t>
            </a:r>
            <a:r>
              <a:rPr lang="en-GB" sz="1100"/>
              <a:t>, Eric </a:t>
            </a:r>
            <a:r>
              <a:rPr lang="en-GB" sz="1100" err="1"/>
              <a:t>Schertenleib</a:t>
            </a:r>
            <a:r>
              <a:rPr lang="en-GB" sz="1100"/>
              <a:t>, and Roger </a:t>
            </a:r>
            <a:r>
              <a:rPr lang="en-GB" sz="1100" err="1"/>
              <a:t>Wattenhofer</a:t>
            </a:r>
            <a:r>
              <a:rPr lang="en-GB" sz="1100"/>
              <a:t>. Risks and returns of </a:t>
            </a:r>
            <a:r>
              <a:rPr lang="en-GB" sz="1100" err="1"/>
              <a:t>uniswap</a:t>
            </a:r>
            <a:r>
              <a:rPr lang="en-GB" sz="1100"/>
              <a:t> v3 liquidity providers. 2022. </a:t>
            </a:r>
          </a:p>
          <a:p>
            <a:pPr marL="0" lvl="0" indent="0" algn="l" rtl="0">
              <a:spcBef>
                <a:spcPts val="0"/>
              </a:spcBef>
              <a:spcAft>
                <a:spcPts val="0"/>
              </a:spcAft>
              <a:buNone/>
            </a:pPr>
            <a:r>
              <a:rPr lang="en-GB" sz="1100">
                <a:hlinkClick r:id="rId4"/>
              </a:rPr>
              <a:t>http://arxiv.org/abs/2205.08904http://dx.doi.org/10.1145/3558535.3559772</a:t>
            </a:r>
            <a:r>
              <a:rPr lang="en-GB" sz="1100"/>
              <a:t>.</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a:t>Igor Makarov. Cryptocurrencies and decentralized finance (defi), 2022.</a:t>
            </a:r>
          </a:p>
          <a:p>
            <a:pPr marL="0" lvl="0" indent="0" algn="l" rtl="0">
              <a:spcBef>
                <a:spcPts val="0"/>
              </a:spcBef>
              <a:spcAft>
                <a:spcPts val="0"/>
              </a:spcAft>
              <a:buNone/>
            </a:pPr>
            <a:r>
              <a:rPr lang="en-GB" sz="1100"/>
              <a:t>Deborah </a:t>
            </a:r>
            <a:r>
              <a:rPr lang="en-GB" sz="1100" err="1"/>
              <a:t>Miori</a:t>
            </a:r>
            <a:r>
              <a:rPr lang="en-GB" sz="1100"/>
              <a:t>, Mihai </a:t>
            </a:r>
            <a:r>
              <a:rPr lang="en-GB" sz="1100" err="1"/>
              <a:t>Cucuringu</a:t>
            </a:r>
            <a:r>
              <a:rPr lang="en-GB" sz="1100"/>
              <a:t>. Defi: data-driven characterisation of </a:t>
            </a:r>
            <a:r>
              <a:rPr lang="en-GB" sz="1100" err="1"/>
              <a:t>uniswap</a:t>
            </a:r>
            <a:r>
              <a:rPr lang="en-GB" sz="1100"/>
              <a:t> v3 ecosystem an ideal crypto law for liquidity pools. 2022. </a:t>
            </a:r>
          </a:p>
          <a:p>
            <a:pPr marL="0" lvl="0" indent="0" algn="l" rtl="0">
              <a:spcBef>
                <a:spcPts val="0"/>
              </a:spcBef>
              <a:spcAft>
                <a:spcPts val="0"/>
              </a:spcAft>
              <a:buNone/>
            </a:pPr>
            <a:r>
              <a:rPr lang="en-GB" sz="1100">
                <a:hlinkClick r:id="rId5"/>
              </a:rPr>
              <a:t>http://arxiv.org/abs/2301.13009</a:t>
            </a:r>
            <a:r>
              <a:rPr lang="en-GB" sz="1100"/>
              <a:t>.</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a:t>Deborah </a:t>
            </a:r>
            <a:r>
              <a:rPr lang="en-GB" sz="1100" err="1"/>
              <a:t>Miori</a:t>
            </a:r>
            <a:r>
              <a:rPr lang="en-GB" sz="1100"/>
              <a:t> and Mihai </a:t>
            </a:r>
            <a:r>
              <a:rPr lang="en-GB" sz="1100" err="1"/>
              <a:t>Cucuringu</a:t>
            </a:r>
            <a:r>
              <a:rPr lang="en-GB" sz="1100"/>
              <a:t>. Defi: </a:t>
            </a:r>
            <a:r>
              <a:rPr lang="en-GB" sz="1100" err="1"/>
              <a:t>modeling</a:t>
            </a:r>
            <a:r>
              <a:rPr lang="en-GB" sz="1100"/>
              <a:t> and forecasting trading volume on </a:t>
            </a:r>
            <a:r>
              <a:rPr lang="en-GB" sz="1100" err="1"/>
              <a:t>uniswap</a:t>
            </a:r>
            <a:r>
              <a:rPr lang="en-GB" sz="1100"/>
              <a:t> v3 liquidity pools, 2023. </a:t>
            </a:r>
          </a:p>
          <a:p>
            <a:pPr marL="0" lvl="0" indent="0" algn="l" rtl="0">
              <a:spcBef>
                <a:spcPts val="0"/>
              </a:spcBef>
              <a:spcAft>
                <a:spcPts val="0"/>
              </a:spcAft>
              <a:buNone/>
            </a:pPr>
            <a:r>
              <a:rPr lang="en-GB" sz="1100">
                <a:hlinkClick r:id="rId6"/>
              </a:rPr>
              <a:t>https://ssrn.com/abstract=4445351</a:t>
            </a:r>
            <a:r>
              <a:rPr lang="en-GB" sz="1100"/>
              <a:t> </a:t>
            </a:r>
          </a:p>
          <a:p>
            <a:pPr marL="0" lvl="0" indent="0" algn="l" rtl="0">
              <a:spcBef>
                <a:spcPts val="0"/>
              </a:spcBef>
              <a:spcAft>
                <a:spcPts val="0"/>
              </a:spcAft>
              <a:buNone/>
            </a:pPr>
            <a:r>
              <a:rPr lang="en-GB" sz="1100" i="1"/>
              <a:t>Note: This project is inspired by the above paper, from which the main methodology is borrowed, replicated, and expanded.</a:t>
            </a:r>
          </a:p>
          <a:p>
            <a:pPr marL="0" lvl="0" indent="0" algn="l" rtl="0">
              <a:spcBef>
                <a:spcPts val="0"/>
              </a:spcBef>
              <a:spcAft>
                <a:spcPts val="0"/>
              </a:spcAft>
              <a:buNone/>
            </a:pPr>
            <a:endParaRPr lang="en-GB" sz="1100"/>
          </a:p>
          <a:p>
            <a:pPr marL="0" indent="0">
              <a:lnSpc>
                <a:spcPct val="125000"/>
              </a:lnSpc>
              <a:buNone/>
            </a:pPr>
            <a:r>
              <a:rPr lang="en-GB" sz="1100" err="1"/>
              <a:t>Jiahua</a:t>
            </a:r>
            <a:r>
              <a:rPr lang="en-GB" sz="1100"/>
              <a:t> Xu and Yebo Feng. Reap the harvest on blockchain: A survey of yield farming protocols. IEEE Transactions on Network and Service Management, 20:858–869, 3 2023.</a:t>
            </a:r>
          </a:p>
          <a:p>
            <a:pPr marL="0" indent="0">
              <a:lnSpc>
                <a:spcPct val="125000"/>
              </a:lnSpc>
              <a:buNone/>
            </a:pPr>
            <a:r>
              <a:rPr lang="en-GB" sz="1100">
                <a:hlinkClick r:id="rId7"/>
              </a:rPr>
              <a:t>http://dx.doi.org/10.1109/TNSM.2022.3222815</a:t>
            </a:r>
            <a:r>
              <a:rPr lang="en-GB" sz="1100"/>
              <a:t> </a:t>
            </a:r>
          </a:p>
          <a:p>
            <a:pPr marL="228600" lvl="0" indent="-228600" algn="l" rtl="0">
              <a:spcBef>
                <a:spcPts val="0"/>
              </a:spcBef>
              <a:spcAft>
                <a:spcPts val="0"/>
              </a:spcAft>
              <a:buFont typeface="+mj-lt"/>
              <a:buAutoNum type="arabicPeriod"/>
            </a:pPr>
            <a:endParaRPr lang="en-GB"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References</a:t>
            </a:r>
            <a:endParaRPr sz="2400" b="1"/>
          </a:p>
        </p:txBody>
      </p:sp>
      <p:sp>
        <p:nvSpPr>
          <p:cNvPr id="179" name="Google Shape;179;p30"/>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err="1"/>
              <a:t>binance</a:t>
            </a:r>
            <a:r>
              <a:rPr lang="en-GB" sz="1100"/>
              <a:t>-public-data. </a:t>
            </a:r>
            <a:r>
              <a:rPr lang="en-GB" sz="1100">
                <a:hlinkClick r:id="rId3"/>
              </a:rPr>
              <a:t>https://github.com/binance/binance-public-data/blob/master/python/README.md</a:t>
            </a:r>
            <a:r>
              <a:rPr lang="en-GB" sz="1100"/>
              <a:t> </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err="1"/>
              <a:t>etherscanapi</a:t>
            </a:r>
            <a:r>
              <a:rPr lang="en-GB" sz="1100"/>
              <a:t>. </a:t>
            </a:r>
            <a:r>
              <a:rPr lang="en-GB" sz="1100">
                <a:hlinkClick r:id="rId4"/>
              </a:rPr>
              <a:t>https://api.etherscan.io/api</a:t>
            </a:r>
            <a:r>
              <a:rPr lang="en-GB" sz="1100"/>
              <a:t> </a:t>
            </a:r>
          </a:p>
          <a:p>
            <a:pPr marL="0" lvl="0" indent="0" algn="l" rtl="0">
              <a:spcBef>
                <a:spcPts val="0"/>
              </a:spcBef>
              <a:spcAft>
                <a:spcPts val="0"/>
              </a:spcAft>
              <a:buNone/>
            </a:pPr>
            <a:endParaRPr lang="en-GB" sz="1100"/>
          </a:p>
          <a:p>
            <a:pPr marL="0" lvl="0" indent="0" algn="l" rtl="0">
              <a:spcBef>
                <a:spcPts val="0"/>
              </a:spcBef>
              <a:spcAft>
                <a:spcPts val="0"/>
              </a:spcAft>
              <a:buNone/>
            </a:pPr>
            <a:r>
              <a:rPr lang="en-GB" sz="1100" err="1"/>
              <a:t>Uniswapapi</a:t>
            </a:r>
            <a:r>
              <a:rPr lang="en-GB" sz="1100"/>
              <a:t>. </a:t>
            </a:r>
            <a:r>
              <a:rPr lang="en-GB" sz="1100">
                <a:hlinkClick r:id="rId5"/>
              </a:rPr>
              <a:t>https://api.thegraph.com/subgraphs/name/uniswap/uniswap-v3</a:t>
            </a:r>
            <a:endParaRPr lang="en-GB" sz="1100"/>
          </a:p>
          <a:p>
            <a:pPr marL="0" lvl="0" indent="0" algn="l" rtl="0">
              <a:spcBef>
                <a:spcPts val="0"/>
              </a:spcBef>
              <a:spcAft>
                <a:spcPts val="0"/>
              </a:spcAft>
              <a:buNone/>
            </a:pPr>
            <a:endParaRPr lang="en-GB" sz="1100"/>
          </a:p>
          <a:p>
            <a:pPr marL="0" lvl="0" indent="0" algn="l" rtl="0">
              <a:spcBef>
                <a:spcPts val="0"/>
              </a:spcBef>
              <a:spcAft>
                <a:spcPts val="0"/>
              </a:spcAft>
              <a:buNone/>
            </a:pPr>
            <a:endParaRPr lang="en-GB" sz="1100"/>
          </a:p>
          <a:p>
            <a:pPr marL="0" lvl="0" indent="0" algn="l" rtl="0">
              <a:spcBef>
                <a:spcPts val="0"/>
              </a:spcBef>
              <a:spcAft>
                <a:spcPts val="0"/>
              </a:spcAft>
              <a:buNone/>
            </a:pPr>
            <a:endParaRPr lang="en-GB" sz="1500"/>
          </a:p>
          <a:p>
            <a:pPr marL="0" lvl="0" indent="0" algn="l" rtl="0">
              <a:spcBef>
                <a:spcPts val="0"/>
              </a:spcBef>
              <a:spcAft>
                <a:spcPts val="0"/>
              </a:spcAft>
              <a:buNone/>
            </a:pPr>
            <a:endParaRPr lang="en-GB" sz="1100"/>
          </a:p>
          <a:p>
            <a:pPr marL="0" lvl="0" indent="0" algn="l" rtl="0">
              <a:spcBef>
                <a:spcPts val="0"/>
              </a:spcBef>
              <a:spcAft>
                <a:spcPts val="0"/>
              </a:spcAft>
              <a:buNone/>
            </a:pPr>
            <a:r>
              <a:rPr lang="en-GB" sz="1100"/>
              <a:t>Matias Vizcaino, Walter Jack Simmons, and Vitor de Matos Castilho. Data extracted and cleansed. </a:t>
            </a:r>
          </a:p>
          <a:p>
            <a:pPr marL="0" lvl="0" indent="0" algn="l" rtl="0">
              <a:spcBef>
                <a:spcPts val="0"/>
              </a:spcBef>
              <a:spcAft>
                <a:spcPts val="0"/>
              </a:spcAft>
              <a:buNone/>
            </a:pPr>
            <a:r>
              <a:rPr lang="en-GB" sz="1100">
                <a:hlinkClick r:id="rId6"/>
              </a:rPr>
              <a:t>https://drive.google.com/drive/folders/1y5ZwLZK9GQYsCNYSY--4VQMg80dnuwuU?usp=sharing</a:t>
            </a:r>
            <a:r>
              <a:rPr lang="en-GB" sz="1100"/>
              <a:t>.</a:t>
            </a:r>
          </a:p>
          <a:p>
            <a:pPr marL="0" lvl="0" indent="0" algn="l" rtl="0">
              <a:spcBef>
                <a:spcPts val="0"/>
              </a:spcBef>
              <a:spcAft>
                <a:spcPts val="0"/>
              </a:spcAft>
              <a:buNone/>
            </a:pPr>
            <a:r>
              <a:rPr lang="en-GB" sz="1100"/>
              <a:t>Note: The dataset used in this project was obtained through data extraction and cleansing processes.</a:t>
            </a:r>
          </a:p>
          <a:p>
            <a:pPr marL="0" lvl="0" indent="0" algn="l" rtl="0">
              <a:spcBef>
                <a:spcPts val="0"/>
              </a:spcBef>
              <a:spcAft>
                <a:spcPts val="0"/>
              </a:spcAft>
              <a:buNone/>
            </a:pPr>
            <a:endParaRPr lang="en-GB" sz="1100"/>
          </a:p>
          <a:p>
            <a:pPr marL="0" indent="0">
              <a:lnSpc>
                <a:spcPct val="125000"/>
              </a:lnSpc>
              <a:buNone/>
            </a:pPr>
            <a:r>
              <a:rPr lang="en-GB" sz="1100"/>
              <a:t>Matias Vizcaino, Walter Jack Simmons, and Vitor de Matos Castilho. Team111repo. </a:t>
            </a:r>
          </a:p>
          <a:p>
            <a:pPr marL="0" indent="0">
              <a:lnSpc>
                <a:spcPct val="125000"/>
              </a:lnSpc>
              <a:buNone/>
            </a:pPr>
            <a:r>
              <a:rPr lang="en-GB" sz="1100">
                <a:hlinkClick r:id="rId7"/>
              </a:rPr>
              <a:t>https://github.gatech.edu/MGT-6203-Summer-2023-Canvas/Team-111</a:t>
            </a:r>
            <a:r>
              <a:rPr lang="en-GB" sz="1100"/>
              <a:t>.</a:t>
            </a:r>
          </a:p>
          <a:p>
            <a:pPr marL="0" indent="0">
              <a:lnSpc>
                <a:spcPct val="125000"/>
              </a:lnSpc>
              <a:buNone/>
            </a:pPr>
            <a:r>
              <a:rPr lang="en-GB" sz="1100"/>
              <a:t>Note: The GitHub repository associated with this project contains the code and additional details.</a:t>
            </a:r>
          </a:p>
        </p:txBody>
      </p:sp>
      <p:sp>
        <p:nvSpPr>
          <p:cNvPr id="2" name="Google Shape;178;p30">
            <a:extLst>
              <a:ext uri="{FF2B5EF4-FFF2-40B4-BE49-F238E27FC236}">
                <a16:creationId xmlns:a16="http://schemas.microsoft.com/office/drawing/2014/main" id="{0E9E573E-03FC-ADD4-0872-DA9FC670B716}"/>
              </a:ext>
            </a:extLst>
          </p:cNvPr>
          <p:cNvSpPr txBox="1">
            <a:spLocks/>
          </p:cNvSpPr>
          <p:nvPr/>
        </p:nvSpPr>
        <p:spPr>
          <a:xfrm>
            <a:off x="311700" y="2374950"/>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2400" b="1"/>
              <a:t>Datasets &amp; Code</a:t>
            </a:r>
          </a:p>
        </p:txBody>
      </p:sp>
    </p:spTree>
    <p:extLst>
      <p:ext uri="{BB962C8B-B14F-4D97-AF65-F5344CB8AC3E}">
        <p14:creationId xmlns:p14="http://schemas.microsoft.com/office/powerpoint/2010/main" val="178134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Background</a:t>
            </a:r>
            <a:endParaRPr sz="2400" b="1"/>
          </a:p>
        </p:txBody>
      </p:sp>
      <p:sp>
        <p:nvSpPr>
          <p:cNvPr id="66" name="Google Shape;66;p14"/>
          <p:cNvSpPr txBox="1">
            <a:spLocks noGrp="1"/>
          </p:cNvSpPr>
          <p:nvPr>
            <p:ph type="body" idx="1"/>
          </p:nvPr>
        </p:nvSpPr>
        <p:spPr>
          <a:xfrm>
            <a:off x="102317" y="975623"/>
            <a:ext cx="5370734" cy="3941700"/>
          </a:xfrm>
          <a:prstGeom prst="rect">
            <a:avLst/>
          </a:prstGeom>
        </p:spPr>
        <p:txBody>
          <a:bodyPr spcFirstLastPara="1" wrap="square" lIns="91425" tIns="91425" rIns="91425" bIns="91425" anchor="t" anchorCtr="0">
            <a:normAutofit fontScale="92500" lnSpcReduction="10000"/>
          </a:bodyPr>
          <a:lstStyle/>
          <a:p>
            <a:pPr marL="114300" indent="0" algn="l">
              <a:buNone/>
            </a:pPr>
            <a:r>
              <a:rPr lang="en-GB" sz="1300"/>
              <a:t>- </a:t>
            </a:r>
            <a:r>
              <a:rPr lang="en-GB" sz="1300" b="1"/>
              <a:t>Decentralized Finance (DeFi)</a:t>
            </a:r>
            <a:r>
              <a:rPr lang="en-GB" sz="1300"/>
              <a:t>: Open-source, 24/7 financial system leveraging blockchain technology, mainly Ethereum, for transparent data and accessibility. </a:t>
            </a:r>
          </a:p>
          <a:p>
            <a:pPr marL="114300" indent="0" algn="l">
              <a:buNone/>
            </a:pPr>
            <a:endParaRPr lang="en-GB" sz="1300"/>
          </a:p>
          <a:p>
            <a:pPr marL="114300" indent="0" algn="l">
              <a:buNone/>
            </a:pPr>
            <a:r>
              <a:rPr lang="en-GB" sz="1300"/>
              <a:t>- </a:t>
            </a:r>
            <a:r>
              <a:rPr lang="en-GB" sz="1300" b="1"/>
              <a:t>Traditional vs DeFi</a:t>
            </a:r>
            <a:r>
              <a:rPr lang="en-GB" sz="1300"/>
              <a:t>: DeFi's 24/7 operation and instant transactions contrast traditional finance's intermediaries and banking hours. Notably, DeFi carries more risk due to its unregulated nature.</a:t>
            </a:r>
          </a:p>
          <a:p>
            <a:pPr marL="114300" indent="0" algn="l">
              <a:buNone/>
            </a:pPr>
            <a:endParaRPr lang="en-GB" sz="1300"/>
          </a:p>
          <a:p>
            <a:pPr marL="114300" indent="0" algn="l">
              <a:buNone/>
            </a:pPr>
            <a:r>
              <a:rPr lang="en-GB" sz="1300"/>
              <a:t>- </a:t>
            </a:r>
            <a:r>
              <a:rPr lang="en-GB" sz="1300" b="1"/>
              <a:t>Liquidity Pools</a:t>
            </a:r>
            <a:r>
              <a:rPr lang="en-GB" sz="1300"/>
              <a:t>: Shared funds in DeFi enabling seamless trading. Users contribute to these pools and earn trading fees.</a:t>
            </a:r>
          </a:p>
          <a:p>
            <a:pPr marL="114300" indent="0" algn="l">
              <a:buNone/>
            </a:pPr>
            <a:endParaRPr lang="en-GB" sz="1300"/>
          </a:p>
          <a:p>
            <a:pPr marL="114300" indent="0" algn="l">
              <a:buNone/>
            </a:pPr>
            <a:r>
              <a:rPr lang="en-GB" sz="1300"/>
              <a:t>- </a:t>
            </a:r>
            <a:r>
              <a:rPr lang="en-GB" sz="1300" b="1"/>
              <a:t>Uniswap</a:t>
            </a:r>
            <a:r>
              <a:rPr lang="en-GB" sz="1300"/>
              <a:t>: A key DeFi player, Uniswap uses an innovative market maker model on Ethereum. Our focus is on WBTC-WETH pools due to their significant liquidity and volumes.</a:t>
            </a:r>
          </a:p>
          <a:p>
            <a:pPr marL="114300" indent="0" algn="l">
              <a:buNone/>
            </a:pPr>
            <a:endParaRPr lang="en-GB" sz="1300"/>
          </a:p>
          <a:p>
            <a:pPr marL="114300" indent="0" algn="l">
              <a:buNone/>
            </a:pPr>
            <a:r>
              <a:rPr lang="en-GB" sz="1300"/>
              <a:t>Employing data engineering and predictive </a:t>
            </a:r>
            <a:r>
              <a:rPr lang="en-GB" sz="1300" err="1"/>
              <a:t>modeling</a:t>
            </a:r>
            <a:r>
              <a:rPr lang="en-GB" sz="1300"/>
              <a:t>, we </a:t>
            </a:r>
            <a:r>
              <a:rPr lang="en-GB" sz="1300" err="1"/>
              <a:t>analyze</a:t>
            </a:r>
            <a:r>
              <a:rPr lang="en-GB" sz="1300"/>
              <a:t> diverse data, select key features, evaluate risks, and apply mathematical equations. </a:t>
            </a:r>
          </a:p>
          <a:p>
            <a:pPr marL="114300" indent="0" algn="l">
              <a:buNone/>
            </a:pPr>
            <a:r>
              <a:rPr lang="en-GB" sz="1300" i="1"/>
              <a:t>Our work serves as an open framework for continuous research in this rapidly evolving field.</a:t>
            </a:r>
            <a:endParaRPr lang="en-GB" sz="1300" b="1" i="1"/>
          </a:p>
        </p:txBody>
      </p:sp>
      <p:grpSp>
        <p:nvGrpSpPr>
          <p:cNvPr id="5" name="Group 4">
            <a:extLst>
              <a:ext uri="{FF2B5EF4-FFF2-40B4-BE49-F238E27FC236}">
                <a16:creationId xmlns:a16="http://schemas.microsoft.com/office/drawing/2014/main" id="{124741C0-E2C0-9600-E6FD-D6A399781222}"/>
              </a:ext>
            </a:extLst>
          </p:cNvPr>
          <p:cNvGrpSpPr/>
          <p:nvPr/>
        </p:nvGrpSpPr>
        <p:grpSpPr>
          <a:xfrm>
            <a:off x="5367425" y="1158172"/>
            <a:ext cx="3596465" cy="3260318"/>
            <a:chOff x="5391913" y="1435463"/>
            <a:chExt cx="3181473" cy="3394348"/>
          </a:xfrm>
        </p:grpSpPr>
        <p:pic>
          <p:nvPicPr>
            <p:cNvPr id="2" name="Google Shape;81;p16">
              <a:extLst>
                <a:ext uri="{FF2B5EF4-FFF2-40B4-BE49-F238E27FC236}">
                  <a16:creationId xmlns:a16="http://schemas.microsoft.com/office/drawing/2014/main" id="{628B977D-CC83-402C-BAB4-D017E51E2014}"/>
                </a:ext>
              </a:extLst>
            </p:cNvPr>
            <p:cNvPicPr preferRelativeResize="0"/>
            <p:nvPr/>
          </p:nvPicPr>
          <p:blipFill rotWithShape="1">
            <a:blip r:embed="rId3">
              <a:alphaModFix/>
            </a:blip>
            <a:srcRect l="50891" t="3498" r="856" b="9345"/>
            <a:stretch/>
          </p:blipFill>
          <p:spPr>
            <a:xfrm>
              <a:off x="5585174" y="1670375"/>
              <a:ext cx="2870381" cy="1533975"/>
            </a:xfrm>
            <a:prstGeom prst="rect">
              <a:avLst/>
            </a:prstGeom>
            <a:noFill/>
            <a:ln>
              <a:noFill/>
            </a:ln>
          </p:spPr>
        </p:pic>
        <p:pic>
          <p:nvPicPr>
            <p:cNvPr id="3" name="Google Shape;81;p16">
              <a:extLst>
                <a:ext uri="{FF2B5EF4-FFF2-40B4-BE49-F238E27FC236}">
                  <a16:creationId xmlns:a16="http://schemas.microsoft.com/office/drawing/2014/main" id="{02704DF6-C51C-58E5-D714-70372CE22F10}"/>
                </a:ext>
              </a:extLst>
            </p:cNvPr>
            <p:cNvPicPr preferRelativeResize="0"/>
            <p:nvPr/>
          </p:nvPicPr>
          <p:blipFill rotWithShape="1">
            <a:blip r:embed="rId3">
              <a:alphaModFix/>
            </a:blip>
            <a:srcRect l="-1420" t="-5316" r="49206" b="8357"/>
            <a:stretch/>
          </p:blipFill>
          <p:spPr>
            <a:xfrm>
              <a:off x="5391913" y="3123325"/>
              <a:ext cx="3106041" cy="1706486"/>
            </a:xfrm>
            <a:prstGeom prst="rect">
              <a:avLst/>
            </a:prstGeom>
            <a:noFill/>
            <a:ln>
              <a:noFill/>
            </a:ln>
          </p:spPr>
        </p:pic>
        <p:pic>
          <p:nvPicPr>
            <p:cNvPr id="4" name="Google Shape;81;p16">
              <a:extLst>
                <a:ext uri="{FF2B5EF4-FFF2-40B4-BE49-F238E27FC236}">
                  <a16:creationId xmlns:a16="http://schemas.microsoft.com/office/drawing/2014/main" id="{26B4A36A-1302-CB78-4209-7F4B372823A8}"/>
                </a:ext>
              </a:extLst>
            </p:cNvPr>
            <p:cNvPicPr preferRelativeResize="0"/>
            <p:nvPr/>
          </p:nvPicPr>
          <p:blipFill rotWithShape="1">
            <a:blip r:embed="rId3">
              <a:alphaModFix/>
            </a:blip>
            <a:srcRect l="24530" t="90818" r="23255" b="1945"/>
            <a:stretch/>
          </p:blipFill>
          <p:spPr>
            <a:xfrm>
              <a:off x="5467345" y="1435463"/>
              <a:ext cx="3106041" cy="127367"/>
            </a:xfrm>
            <a:prstGeom prst="rect">
              <a:avLst/>
            </a:prstGeom>
            <a:noFill/>
            <a:ln>
              <a:noFill/>
            </a:ln>
          </p:spPr>
        </p:pic>
      </p:grpSp>
      <p:sp>
        <p:nvSpPr>
          <p:cNvPr id="6" name="Google Shape;82;p16">
            <a:extLst>
              <a:ext uri="{FF2B5EF4-FFF2-40B4-BE49-F238E27FC236}">
                <a16:creationId xmlns:a16="http://schemas.microsoft.com/office/drawing/2014/main" id="{8A857E51-3E19-E456-1ADA-42665E5E66EA}"/>
              </a:ext>
            </a:extLst>
          </p:cNvPr>
          <p:cNvSpPr txBox="1"/>
          <p:nvPr/>
        </p:nvSpPr>
        <p:spPr>
          <a:xfrm>
            <a:off x="96425" y="4765500"/>
            <a:ext cx="5271000" cy="35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chemeClr val="accent3"/>
                </a:solidFill>
                <a:latin typeface="Proxima Nova"/>
                <a:ea typeface="Proxima Nova"/>
                <a:cs typeface="Proxima Nova"/>
                <a:sym typeface="Proxima Nova"/>
              </a:rPr>
              <a:t>Makarov, I., &amp; Schoar, A. (2022). Cryptocurrencies and Decentralized Finance (DeFi). In BPEA Conference Drafts, March 24-25, 2022. Retrieved from </a:t>
            </a:r>
            <a:r>
              <a:rPr lang="en" sz="500" u="sng">
                <a:solidFill>
                  <a:schemeClr val="accent5"/>
                </a:solidFill>
                <a:latin typeface="Proxima Nova"/>
                <a:ea typeface="Proxima Nova"/>
                <a:cs typeface="Proxima Nova"/>
                <a:sym typeface="Proxima Nova"/>
                <a:hlinkClick r:id="rId4">
                  <a:extLst>
                    <a:ext uri="{A12FA001-AC4F-418D-AE19-62706E023703}">
                      <ahyp:hlinkClr xmlns:ahyp="http://schemas.microsoft.com/office/drawing/2018/hyperlinkcolor" val="tx"/>
                    </a:ext>
                  </a:extLst>
                </a:hlinkClick>
              </a:rPr>
              <a:t>https://www.brookings.edu/wp-content/uploads/2022/03/SP22_BPEA_MakarovSchoar_conf-draft.pdf</a:t>
            </a:r>
            <a:endParaRPr sz="400">
              <a:latin typeface="Proxima Nova"/>
              <a:ea typeface="Proxima Nova"/>
              <a:cs typeface="Proxima Nova"/>
              <a:sym typeface="Proxima Nova"/>
            </a:endParaRPr>
          </a:p>
        </p:txBody>
      </p:sp>
      <p:sp>
        <p:nvSpPr>
          <p:cNvPr id="7" name="Google Shape;112;p20">
            <a:extLst>
              <a:ext uri="{FF2B5EF4-FFF2-40B4-BE49-F238E27FC236}">
                <a16:creationId xmlns:a16="http://schemas.microsoft.com/office/drawing/2014/main" id="{6AF1F334-DA88-5B97-C042-3BC70105DF27}"/>
              </a:ext>
            </a:extLst>
          </p:cNvPr>
          <p:cNvSpPr txBox="1"/>
          <p:nvPr/>
        </p:nvSpPr>
        <p:spPr>
          <a:xfrm>
            <a:off x="6285260" y="848463"/>
            <a:ext cx="210452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ETH and BTC Price Movement</a:t>
            </a:r>
            <a:endParaRPr sz="10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a:t>Literature Review: Key Takeaways</a:t>
            </a:r>
            <a:endParaRPr sz="2400" b="1">
              <a:latin typeface="Söhne"/>
            </a:endParaRPr>
          </a:p>
        </p:txBody>
      </p:sp>
      <p:sp>
        <p:nvSpPr>
          <p:cNvPr id="80" name="Google Shape;80;p16"/>
          <p:cNvSpPr txBox="1">
            <a:spLocks noGrp="1"/>
          </p:cNvSpPr>
          <p:nvPr>
            <p:ph type="body" idx="1"/>
          </p:nvPr>
        </p:nvSpPr>
        <p:spPr>
          <a:xfrm>
            <a:off x="311700" y="1152474"/>
            <a:ext cx="5209336" cy="227829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300"/>
              <a:t>Our study is primarily </a:t>
            </a:r>
            <a:r>
              <a:rPr lang="en-GB" sz="1300" err="1"/>
              <a:t>modeled</a:t>
            </a:r>
            <a:r>
              <a:rPr lang="en-GB" sz="1300"/>
              <a:t> after “</a:t>
            </a:r>
            <a:r>
              <a:rPr lang="en-GB" sz="1300" err="1"/>
              <a:t>Modeling</a:t>
            </a:r>
            <a:r>
              <a:rPr lang="en-GB" sz="1300"/>
              <a:t> and Forecasting Trading Volume on Uniswap v3 Liquidity Pools” (</a:t>
            </a:r>
            <a:r>
              <a:rPr lang="en-GB" sz="1300" err="1"/>
              <a:t>Miori</a:t>
            </a:r>
            <a:r>
              <a:rPr lang="en-GB" sz="1300"/>
              <a:t>, 2023).</a:t>
            </a:r>
          </a:p>
          <a:p>
            <a:pPr marL="0" lvl="0" indent="0" algn="l" rtl="0">
              <a:lnSpc>
                <a:spcPct val="95000"/>
              </a:lnSpc>
              <a:spcBef>
                <a:spcPts val="1200"/>
              </a:spcBef>
              <a:spcAft>
                <a:spcPts val="0"/>
              </a:spcAft>
              <a:buNone/>
            </a:pPr>
            <a:r>
              <a:rPr lang="en-GB" sz="1300"/>
              <a:t>1. </a:t>
            </a:r>
            <a:r>
              <a:rPr lang="en-GB" sz="1300" b="1"/>
              <a:t>Uniswap &amp; Liquidity Pools</a:t>
            </a:r>
            <a:r>
              <a:rPr lang="en-GB" sz="1300"/>
              <a:t>: Central to DeFi, liquidity pools on Uniswap enable efficient trading (</a:t>
            </a:r>
            <a:r>
              <a:rPr lang="en-GB" sz="1300" err="1"/>
              <a:t>Miori</a:t>
            </a:r>
            <a:r>
              <a:rPr lang="en-GB" sz="1300"/>
              <a:t>, 2022; Aigner, 2021). Uniswap v3's refined CPMM model optimizes capital usage (</a:t>
            </a:r>
            <a:r>
              <a:rPr lang="en-GB" sz="1300" err="1"/>
              <a:t>Elsts</a:t>
            </a:r>
            <a:r>
              <a:rPr lang="en-GB" sz="1300"/>
              <a:t>, 2021).</a:t>
            </a:r>
          </a:p>
          <a:p>
            <a:pPr marL="0" lvl="0" indent="0" algn="l" rtl="0">
              <a:lnSpc>
                <a:spcPct val="95000"/>
              </a:lnSpc>
              <a:spcBef>
                <a:spcPts val="1200"/>
              </a:spcBef>
              <a:spcAft>
                <a:spcPts val="0"/>
              </a:spcAft>
              <a:buNone/>
            </a:pPr>
            <a:r>
              <a:rPr lang="en-GB" sz="1300"/>
              <a:t>2. </a:t>
            </a:r>
            <a:r>
              <a:rPr lang="en-GB" sz="1300" b="1"/>
              <a:t>WBTC-WETH Pools</a:t>
            </a:r>
            <a:r>
              <a:rPr lang="en-GB" sz="1300"/>
              <a:t>: WBTC-WETH pools are of interest due to large trading volume/liquidity (</a:t>
            </a:r>
            <a:r>
              <a:rPr lang="en-GB" sz="1300" err="1"/>
              <a:t>Heimbach</a:t>
            </a:r>
            <a:r>
              <a:rPr lang="en-GB" sz="1300"/>
              <a:t>, 2022).</a:t>
            </a:r>
          </a:p>
          <a:p>
            <a:pPr marL="0" lvl="0" indent="0" algn="l" rtl="0">
              <a:lnSpc>
                <a:spcPct val="95000"/>
              </a:lnSpc>
              <a:spcBef>
                <a:spcPts val="1200"/>
              </a:spcBef>
              <a:spcAft>
                <a:spcPts val="0"/>
              </a:spcAft>
              <a:buNone/>
            </a:pPr>
            <a:r>
              <a:rPr lang="en-GB" sz="1300"/>
              <a:t>3. </a:t>
            </a:r>
            <a:r>
              <a:rPr lang="en-GB" sz="1300" b="1"/>
              <a:t>Spillover Effects</a:t>
            </a:r>
            <a:r>
              <a:rPr lang="en-GB" sz="1300"/>
              <a:t>: Centralized exchanges like </a:t>
            </a:r>
            <a:r>
              <a:rPr lang="en-GB" sz="1300" err="1"/>
              <a:t>Binance</a:t>
            </a:r>
            <a:r>
              <a:rPr lang="en-GB" sz="1300"/>
              <a:t> can influence DEXs trading volume (</a:t>
            </a:r>
            <a:r>
              <a:rPr lang="en-GB" sz="1300" err="1"/>
              <a:t>Miori</a:t>
            </a:r>
            <a:r>
              <a:rPr lang="en-GB" sz="1300"/>
              <a:t>, 2023).</a:t>
            </a:r>
          </a:p>
        </p:txBody>
      </p:sp>
      <p:pic>
        <p:nvPicPr>
          <p:cNvPr id="4" name="Google Shape;67;p14">
            <a:extLst>
              <a:ext uri="{FF2B5EF4-FFF2-40B4-BE49-F238E27FC236}">
                <a16:creationId xmlns:a16="http://schemas.microsoft.com/office/drawing/2014/main" id="{26AC731C-67D8-5975-0AB2-3C95AD7DAD19}"/>
              </a:ext>
            </a:extLst>
          </p:cNvPr>
          <p:cNvPicPr preferRelativeResize="0"/>
          <p:nvPr/>
        </p:nvPicPr>
        <p:blipFill>
          <a:blip r:embed="rId3">
            <a:alphaModFix/>
          </a:blip>
          <a:stretch>
            <a:fillRect/>
          </a:stretch>
        </p:blipFill>
        <p:spPr>
          <a:xfrm>
            <a:off x="5444836" y="1152473"/>
            <a:ext cx="3387463" cy="2165691"/>
          </a:xfrm>
          <a:prstGeom prst="rect">
            <a:avLst/>
          </a:prstGeom>
          <a:noFill/>
          <a:ln>
            <a:noFill/>
          </a:ln>
        </p:spPr>
      </p:pic>
      <p:sp>
        <p:nvSpPr>
          <p:cNvPr id="7" name="TextBox 6">
            <a:extLst>
              <a:ext uri="{FF2B5EF4-FFF2-40B4-BE49-F238E27FC236}">
                <a16:creationId xmlns:a16="http://schemas.microsoft.com/office/drawing/2014/main" id="{CCB500D6-A349-8291-A8F7-F4AE76F274B7}"/>
              </a:ext>
            </a:extLst>
          </p:cNvPr>
          <p:cNvSpPr txBox="1"/>
          <p:nvPr/>
        </p:nvSpPr>
        <p:spPr>
          <a:xfrm>
            <a:off x="311699" y="3565520"/>
            <a:ext cx="8520599" cy="473848"/>
          </a:xfrm>
          <a:prstGeom prst="rect">
            <a:avLst/>
          </a:prstGeom>
          <a:noFill/>
        </p:spPr>
        <p:txBody>
          <a:bodyPr wrap="square">
            <a:spAutoFit/>
          </a:bodyPr>
          <a:lstStyle/>
          <a:p>
            <a:pPr marL="0" lvl="0" indent="0" algn="l" rtl="0">
              <a:lnSpc>
                <a:spcPct val="95000"/>
              </a:lnSpc>
              <a:spcBef>
                <a:spcPts val="1200"/>
              </a:spcBef>
              <a:spcAft>
                <a:spcPts val="0"/>
              </a:spcAft>
              <a:buNone/>
            </a:pPr>
            <a:r>
              <a:rPr lang="en-GB" sz="1300">
                <a:solidFill>
                  <a:schemeClr val="accent3"/>
                </a:solidFill>
                <a:latin typeface="Proxima Nova"/>
                <a:sym typeface="Proxima Nova"/>
              </a:rPr>
              <a:t>4. </a:t>
            </a:r>
            <a:r>
              <a:rPr lang="en-GB" sz="1300" b="1">
                <a:solidFill>
                  <a:schemeClr val="accent3"/>
                </a:solidFill>
                <a:latin typeface="Proxima Nova"/>
                <a:sym typeface="Proxima Nova"/>
              </a:rPr>
              <a:t>Methodologies: </a:t>
            </a:r>
            <a:r>
              <a:rPr lang="en-GB" sz="1300">
                <a:solidFill>
                  <a:schemeClr val="accent3"/>
                </a:solidFill>
                <a:latin typeface="Proxima Nova"/>
                <a:sym typeface="Proxima Nova"/>
              </a:rPr>
              <a:t>Research employs regression models (like OLS) to </a:t>
            </a:r>
            <a:r>
              <a:rPr lang="en-GB" sz="1300" err="1">
                <a:solidFill>
                  <a:schemeClr val="accent3"/>
                </a:solidFill>
                <a:latin typeface="Proxima Nova"/>
                <a:sym typeface="Proxima Nova"/>
              </a:rPr>
              <a:t>analyze</a:t>
            </a:r>
            <a:r>
              <a:rPr lang="en-GB" sz="1300">
                <a:solidFill>
                  <a:schemeClr val="accent3"/>
                </a:solidFill>
                <a:latin typeface="Proxima Nova"/>
                <a:sym typeface="Proxima Nova"/>
              </a:rPr>
              <a:t> liquidity pools, with suggestions for future non-linear models and exploration of additional factors (</a:t>
            </a:r>
            <a:r>
              <a:rPr lang="en-GB" sz="1300" err="1">
                <a:solidFill>
                  <a:schemeClr val="accent3"/>
                </a:solidFill>
                <a:latin typeface="Proxima Nova"/>
                <a:sym typeface="Proxima Nova"/>
              </a:rPr>
              <a:t>Miori</a:t>
            </a:r>
            <a:r>
              <a:rPr lang="en-GB" sz="1300">
                <a:solidFill>
                  <a:schemeClr val="accent3"/>
                </a:solidFill>
                <a:latin typeface="Proxima Nova"/>
                <a:sym typeface="Proxima Nova"/>
              </a:rPr>
              <a:t>, 2023; Makarov, 2022).</a:t>
            </a:r>
          </a:p>
        </p:txBody>
      </p:sp>
      <p:sp>
        <p:nvSpPr>
          <p:cNvPr id="8" name="Google Shape;68;p14">
            <a:extLst>
              <a:ext uri="{FF2B5EF4-FFF2-40B4-BE49-F238E27FC236}">
                <a16:creationId xmlns:a16="http://schemas.microsoft.com/office/drawing/2014/main" id="{F138DF33-95C5-6090-36DA-5DD7D3C7BBA8}"/>
              </a:ext>
            </a:extLst>
          </p:cNvPr>
          <p:cNvSpPr txBox="1"/>
          <p:nvPr/>
        </p:nvSpPr>
        <p:spPr>
          <a:xfrm>
            <a:off x="5444836" y="828695"/>
            <a:ext cx="35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LeewayHertz. "What are Liquidity Pools?" Retrieved from</a:t>
            </a:r>
            <a:r>
              <a:rPr lang="en" sz="700">
                <a:uFill>
                  <a:noFill/>
                </a:uFill>
                <a:hlinkClick r:id="rId4"/>
              </a:rPr>
              <a:t> </a:t>
            </a:r>
            <a:r>
              <a:rPr lang="en" sz="700" u="sng">
                <a:solidFill>
                  <a:schemeClr val="hlink"/>
                </a:solidFill>
                <a:hlinkClick r:id="rId4"/>
              </a:rPr>
              <a:t>https://www.leewayhertz.com/what-are-liquidity-pools/</a:t>
            </a:r>
            <a:endParaRPr sz="1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5"/>
          <p:cNvSpPr txBox="1">
            <a:spLocks noGrp="1"/>
          </p:cNvSpPr>
          <p:nvPr>
            <p:ph type="body" idx="1"/>
          </p:nvPr>
        </p:nvSpPr>
        <p:spPr>
          <a:xfrm>
            <a:off x="506230" y="310828"/>
            <a:ext cx="8131537" cy="1974850"/>
          </a:xfrm>
          <a:prstGeom prst="rect">
            <a:avLst/>
          </a:prstGeom>
        </p:spPr>
        <p:txBody>
          <a:bodyPr spcFirstLastPara="1" wrap="square" lIns="91425" tIns="91425" rIns="91425" bIns="91425" anchor="t" anchorCtr="0">
            <a:noAutofit/>
          </a:bodyPr>
          <a:lstStyle/>
          <a:p>
            <a:pPr marL="114300" indent="0" algn="ctr">
              <a:buNone/>
            </a:pPr>
            <a:br>
              <a:rPr lang="en-GB" sz="1400" b="1" i="0">
                <a:solidFill>
                  <a:srgbClr val="374151"/>
                </a:solidFill>
                <a:effectLst/>
                <a:latin typeface="Söhne"/>
              </a:rPr>
            </a:br>
            <a:r>
              <a:rPr lang="en-GB" sz="2200" b="1">
                <a:solidFill>
                  <a:schemeClr val="dk1"/>
                </a:solidFill>
              </a:rPr>
              <a:t>Problem Statement</a:t>
            </a:r>
            <a:endParaRPr lang="en-GB" sz="1400">
              <a:solidFill>
                <a:srgbClr val="374151"/>
              </a:solidFill>
              <a:latin typeface="Söhne"/>
            </a:endParaRPr>
          </a:p>
          <a:p>
            <a:pPr marL="114300" indent="0" algn="ctr">
              <a:buNone/>
            </a:pPr>
            <a:r>
              <a:rPr lang="en-GB" sz="1300"/>
              <a:t>The impact of liquidity injection into decentralized exchange (DEX) pools, particularly BTC-ETH pools on Uniswap, on trading volumes is not well understood. This gap extends to understanding the interplay between different DEX pools and the potential spillover effects from centralized exchanges. This lack of clarity hinders optimal decision-making for stakeholders in the DeFi ecosystem.</a:t>
            </a:r>
          </a:p>
          <a:p>
            <a:pPr marL="114300" indent="0" algn="ctr">
              <a:buNone/>
            </a:pPr>
            <a:endParaRPr lang="en-GB" sz="1300"/>
          </a:p>
          <a:p>
            <a:pPr marL="114300" indent="0" algn="ctr">
              <a:buNone/>
            </a:pPr>
            <a:endParaRPr lang="en-GB" sz="1300"/>
          </a:p>
          <a:p>
            <a:pPr marL="114300" indent="0" algn="ctr">
              <a:buFont typeface="Proxima Nova"/>
              <a:buNone/>
            </a:pPr>
            <a:r>
              <a:rPr lang="en-GB" sz="2200" b="1">
                <a:solidFill>
                  <a:schemeClr val="dk1"/>
                </a:solidFill>
              </a:rPr>
              <a:t>Hypothesis</a:t>
            </a:r>
            <a:endParaRPr lang="en-GB" sz="1400">
              <a:solidFill>
                <a:srgbClr val="374151"/>
              </a:solidFill>
              <a:latin typeface="Söhne"/>
            </a:endParaRPr>
          </a:p>
          <a:p>
            <a:pPr marL="114300" indent="0" algn="ctr">
              <a:buFont typeface="Proxima Nova"/>
              <a:buNone/>
            </a:pPr>
            <a:r>
              <a:rPr lang="en-GB" sz="1300"/>
              <a:t>We anticipate that increased liquidity injections into DEX pools will positively correlate with trading volumes. </a:t>
            </a:r>
          </a:p>
          <a:p>
            <a:pPr marL="114300" indent="0" algn="ctr">
              <a:buNone/>
            </a:pPr>
            <a:endParaRPr lang="en-GB" sz="1300"/>
          </a:p>
        </p:txBody>
      </p:sp>
      <p:sp>
        <p:nvSpPr>
          <p:cNvPr id="4" name="Google Shape;74;p15">
            <a:extLst>
              <a:ext uri="{FF2B5EF4-FFF2-40B4-BE49-F238E27FC236}">
                <a16:creationId xmlns:a16="http://schemas.microsoft.com/office/drawing/2014/main" id="{BE720443-B76F-F6CE-C264-4E4AC3C46133}"/>
              </a:ext>
            </a:extLst>
          </p:cNvPr>
          <p:cNvSpPr txBox="1">
            <a:spLocks/>
          </p:cNvSpPr>
          <p:nvPr/>
        </p:nvSpPr>
        <p:spPr>
          <a:xfrm>
            <a:off x="1542603" y="3035032"/>
            <a:ext cx="6058790" cy="16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lgn="ctr">
              <a:buFont typeface="Proxima Nova"/>
              <a:buNone/>
            </a:pPr>
            <a:r>
              <a:rPr lang="en-GB" sz="1300"/>
              <a:t>Furthermore, we expect inter-effects across different DEX pools and significant spillover effects from centralized exchanges. </a:t>
            </a:r>
          </a:p>
          <a:p>
            <a:pPr marL="114300" indent="0" algn="ctr">
              <a:buFont typeface="Proxima Nova"/>
              <a:buNone/>
            </a:pPr>
            <a:endParaRPr lang="en-GB" sz="1300"/>
          </a:p>
          <a:p>
            <a:pPr marL="114300" indent="0" algn="ctr">
              <a:buFont typeface="Proxima Nova"/>
              <a:buNone/>
            </a:pPr>
            <a:endParaRPr lang="en-GB" sz="1300"/>
          </a:p>
          <a:p>
            <a:pPr marL="114300" indent="0" algn="ctr">
              <a:buFont typeface="Proxima Nova"/>
              <a:buNone/>
            </a:pPr>
            <a:endParaRPr lang="en-GB" sz="1300"/>
          </a:p>
          <a:p>
            <a:pPr marL="114300" indent="0" algn="ctr">
              <a:buFont typeface="Proxima Nova"/>
              <a:buNone/>
            </a:pPr>
            <a:r>
              <a:rPr lang="en-GB" sz="1300" i="1"/>
              <a:t>Our research aims to quantify these effects and provide actionable insights and code for liquidity providers, traders, and platform architects in DeFi.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5F0-7375-8747-013E-DA92C8D0790C}"/>
              </a:ext>
            </a:extLst>
          </p:cNvPr>
          <p:cNvSpPr>
            <a:spLocks noGrp="1"/>
          </p:cNvSpPr>
          <p:nvPr>
            <p:ph type="title"/>
          </p:nvPr>
        </p:nvSpPr>
        <p:spPr>
          <a:noFill/>
          <a:ln>
            <a:noFill/>
          </a:ln>
        </p:spPr>
        <p:txBody>
          <a:bodyPr spcFirstLastPara="1" wrap="square" lIns="91425" tIns="91425" rIns="91425" bIns="91425" anchor="t" anchorCtr="0">
            <a:normAutofit/>
          </a:bodyPr>
          <a:lstStyle/>
          <a:p>
            <a:r>
              <a:rPr lang="en" sz="2400" b="1"/>
              <a:t>Analytical Methodology I</a:t>
            </a:r>
            <a:endParaRPr lang="en-GB" sz="2400" b="1"/>
          </a:p>
        </p:txBody>
      </p:sp>
      <p:sp>
        <p:nvSpPr>
          <p:cNvPr id="3" name="Text Placeholder 2">
            <a:extLst>
              <a:ext uri="{FF2B5EF4-FFF2-40B4-BE49-F238E27FC236}">
                <a16:creationId xmlns:a16="http://schemas.microsoft.com/office/drawing/2014/main" id="{E6BFD9A1-CA65-1435-560A-E15E14410A5B}"/>
              </a:ext>
            </a:extLst>
          </p:cNvPr>
          <p:cNvSpPr>
            <a:spLocks noGrp="1"/>
          </p:cNvSpPr>
          <p:nvPr>
            <p:ph type="body" idx="1"/>
          </p:nvPr>
        </p:nvSpPr>
        <p:spPr>
          <a:xfrm>
            <a:off x="311700" y="1152475"/>
            <a:ext cx="8520600" cy="968155"/>
          </a:xfrm>
        </p:spPr>
        <p:txBody>
          <a:bodyPr>
            <a:normAutofit/>
          </a:bodyPr>
          <a:lstStyle/>
          <a:p>
            <a:pPr marL="114300" indent="0">
              <a:lnSpc>
                <a:spcPct val="115000"/>
              </a:lnSpc>
              <a:spcAft>
                <a:spcPts val="1200"/>
              </a:spcAft>
              <a:buClr>
                <a:schemeClr val="accent3"/>
              </a:buClr>
              <a:buSzPts val="1800"/>
              <a:buNone/>
            </a:pPr>
            <a:r>
              <a:rPr lang="en-GB" sz="1300">
                <a:solidFill>
                  <a:schemeClr val="accent3"/>
                </a:solidFill>
                <a:latin typeface="Proxima Nova"/>
                <a:sym typeface="Proxima Nova"/>
              </a:rPr>
              <a:t>From data collection to analysis, our rigorous approach, </a:t>
            </a:r>
            <a:r>
              <a:rPr lang="en" sz="1300"/>
              <a:t>modeled after existing research,</a:t>
            </a:r>
            <a:r>
              <a:rPr lang="en-GB" sz="1300">
                <a:solidFill>
                  <a:schemeClr val="accent3"/>
                </a:solidFill>
                <a:latin typeface="Proxima Nova"/>
                <a:sym typeface="Proxima Nova"/>
              </a:rPr>
              <a:t> led to valuable insights and confirmed published results.</a:t>
            </a:r>
          </a:p>
        </p:txBody>
      </p:sp>
      <p:graphicFrame>
        <p:nvGraphicFramePr>
          <p:cNvPr id="6" name="Table 5">
            <a:extLst>
              <a:ext uri="{FF2B5EF4-FFF2-40B4-BE49-F238E27FC236}">
                <a16:creationId xmlns:a16="http://schemas.microsoft.com/office/drawing/2014/main" id="{BD0303BB-CA29-A84C-AB49-846094295366}"/>
              </a:ext>
            </a:extLst>
          </p:cNvPr>
          <p:cNvGraphicFramePr>
            <a:graphicFrameLocks noGrp="1"/>
          </p:cNvGraphicFramePr>
          <p:nvPr>
            <p:extLst>
              <p:ext uri="{D42A27DB-BD31-4B8C-83A1-F6EECF244321}">
                <p14:modId xmlns:p14="http://schemas.microsoft.com/office/powerpoint/2010/main" val="518699267"/>
              </p:ext>
            </p:extLst>
          </p:nvPr>
        </p:nvGraphicFramePr>
        <p:xfrm>
          <a:off x="677693" y="1809739"/>
          <a:ext cx="7788613" cy="2768734"/>
        </p:xfrm>
        <a:graphic>
          <a:graphicData uri="http://schemas.openxmlformats.org/drawingml/2006/table">
            <a:tbl>
              <a:tblPr firstRow="1" bandRow="1">
                <a:tableStyleId>{D27102A9-8310-4765-A935-A1911B00CA55}</a:tableStyleId>
              </a:tblPr>
              <a:tblGrid>
                <a:gridCol w="2772646">
                  <a:extLst>
                    <a:ext uri="{9D8B030D-6E8A-4147-A177-3AD203B41FA5}">
                      <a16:colId xmlns:a16="http://schemas.microsoft.com/office/drawing/2014/main" val="4210710881"/>
                    </a:ext>
                  </a:extLst>
                </a:gridCol>
                <a:gridCol w="5015967">
                  <a:extLst>
                    <a:ext uri="{9D8B030D-6E8A-4147-A177-3AD203B41FA5}">
                      <a16:colId xmlns:a16="http://schemas.microsoft.com/office/drawing/2014/main" val="2101965202"/>
                    </a:ext>
                  </a:extLst>
                </a:gridCol>
              </a:tblGrid>
              <a:tr h="265238">
                <a:tc>
                  <a:txBody>
                    <a:bodyPr/>
                    <a:lstStyle/>
                    <a:p>
                      <a:pPr fontAlgn="b"/>
                      <a:r>
                        <a:rPr lang="en-GB" sz="1200" b="1">
                          <a:effectLst/>
                        </a:rPr>
                        <a:t>Steps</a:t>
                      </a:r>
                    </a:p>
                  </a:txBody>
                  <a:tcPr anchor="b"/>
                </a:tc>
                <a:tc>
                  <a:txBody>
                    <a:bodyPr/>
                    <a:lstStyle/>
                    <a:p>
                      <a:pPr fontAlgn="b"/>
                      <a:r>
                        <a:rPr lang="en-GB" sz="1200" b="1">
                          <a:effectLst/>
                        </a:rPr>
                        <a:t>Description</a:t>
                      </a:r>
                    </a:p>
                  </a:txBody>
                  <a:tcPr anchor="b"/>
                </a:tc>
                <a:extLst>
                  <a:ext uri="{0D108BD9-81ED-4DB2-BD59-A6C34878D82A}">
                    <a16:rowId xmlns:a16="http://schemas.microsoft.com/office/drawing/2014/main" val="2374379594"/>
                  </a:ext>
                </a:extLst>
              </a:tr>
              <a:tr h="265238">
                <a:tc>
                  <a:txBody>
                    <a:bodyPr/>
                    <a:lstStyle/>
                    <a:p>
                      <a:pPr fontAlgn="base"/>
                      <a:r>
                        <a:rPr lang="en-GB" sz="1200">
                          <a:effectLst/>
                        </a:rPr>
                        <a:t>Data Collection</a:t>
                      </a:r>
                    </a:p>
                  </a:txBody>
                  <a:tcPr anchor="ctr"/>
                </a:tc>
                <a:tc>
                  <a:txBody>
                    <a:bodyPr/>
                    <a:lstStyle/>
                    <a:p>
                      <a:pPr fontAlgn="base"/>
                      <a:r>
                        <a:rPr lang="en-GB" sz="1200">
                          <a:effectLst/>
                        </a:rPr>
                        <a:t>Used Uniswap, </a:t>
                      </a:r>
                      <a:r>
                        <a:rPr lang="en-GB" sz="1200" err="1">
                          <a:effectLst/>
                        </a:rPr>
                        <a:t>Etherscan</a:t>
                      </a:r>
                      <a:r>
                        <a:rPr lang="en-GB" sz="1200">
                          <a:effectLst/>
                        </a:rPr>
                        <a:t> and </a:t>
                      </a:r>
                      <a:r>
                        <a:rPr lang="en-GB" sz="1200" err="1">
                          <a:effectLst/>
                        </a:rPr>
                        <a:t>Binance</a:t>
                      </a:r>
                      <a:r>
                        <a:rPr lang="en-GB" sz="1200">
                          <a:effectLst/>
                        </a:rPr>
                        <a:t> APIs</a:t>
                      </a:r>
                    </a:p>
                  </a:txBody>
                  <a:tcPr anchor="ctr"/>
                </a:tc>
                <a:extLst>
                  <a:ext uri="{0D108BD9-81ED-4DB2-BD59-A6C34878D82A}">
                    <a16:rowId xmlns:a16="http://schemas.microsoft.com/office/drawing/2014/main" val="2282474450"/>
                  </a:ext>
                </a:extLst>
              </a:tr>
              <a:tr h="431841">
                <a:tc>
                  <a:txBody>
                    <a:bodyPr/>
                    <a:lstStyle/>
                    <a:p>
                      <a:pPr fontAlgn="base"/>
                      <a:r>
                        <a:rPr lang="en-GB" sz="1200">
                          <a:effectLst/>
                        </a:rPr>
                        <a:t>Data Preprocessing</a:t>
                      </a:r>
                    </a:p>
                  </a:txBody>
                  <a:tcPr anchor="ctr"/>
                </a:tc>
                <a:tc>
                  <a:txBody>
                    <a:bodyPr/>
                    <a:lstStyle/>
                    <a:p>
                      <a:pPr fontAlgn="base"/>
                      <a:r>
                        <a:rPr lang="en-GB" sz="1200">
                          <a:effectLst/>
                        </a:rPr>
                        <a:t>Ensured data consistency and handled missing values</a:t>
                      </a:r>
                    </a:p>
                  </a:txBody>
                  <a:tcPr anchor="ctr"/>
                </a:tc>
                <a:extLst>
                  <a:ext uri="{0D108BD9-81ED-4DB2-BD59-A6C34878D82A}">
                    <a16:rowId xmlns:a16="http://schemas.microsoft.com/office/drawing/2014/main" val="1700489695"/>
                  </a:ext>
                </a:extLst>
              </a:tr>
              <a:tr h="265238">
                <a:tc>
                  <a:txBody>
                    <a:bodyPr/>
                    <a:lstStyle/>
                    <a:p>
                      <a:pPr fontAlgn="base"/>
                      <a:r>
                        <a:rPr lang="en-GB" sz="1200">
                          <a:effectLst/>
                        </a:rPr>
                        <a:t>Exploratory Data Analysis (EDA)</a:t>
                      </a:r>
                    </a:p>
                  </a:txBody>
                  <a:tcPr anchor="ctr"/>
                </a:tc>
                <a:tc>
                  <a:txBody>
                    <a:bodyPr/>
                    <a:lstStyle/>
                    <a:p>
                      <a:pPr fontAlgn="base"/>
                      <a:r>
                        <a:rPr lang="en-GB" sz="1200">
                          <a:effectLst/>
                        </a:rPr>
                        <a:t>Identified trends and relationships</a:t>
                      </a:r>
                    </a:p>
                  </a:txBody>
                  <a:tcPr anchor="ctr"/>
                </a:tc>
                <a:extLst>
                  <a:ext uri="{0D108BD9-81ED-4DB2-BD59-A6C34878D82A}">
                    <a16:rowId xmlns:a16="http://schemas.microsoft.com/office/drawing/2014/main" val="3435490557"/>
                  </a:ext>
                </a:extLst>
              </a:tr>
              <a:tr h="965293">
                <a:tc>
                  <a:txBody>
                    <a:bodyPr/>
                    <a:lstStyle/>
                    <a:p>
                      <a:pPr fontAlgn="base"/>
                      <a:r>
                        <a:rPr lang="en-GB" sz="1200">
                          <a:effectLst/>
                        </a:rPr>
                        <a:t>Features &amp; Model Construction</a:t>
                      </a:r>
                    </a:p>
                  </a:txBody>
                  <a:tcPr anchor="ctr"/>
                </a:tc>
                <a:tc>
                  <a:txBody>
                    <a:bodyPr/>
                    <a:lstStyle/>
                    <a:p>
                      <a:pPr fontAlgn="base"/>
                      <a:r>
                        <a:rPr lang="en-GB" sz="1200">
                          <a:effectLst/>
                        </a:rPr>
                        <a:t>Leveraged innovative feature engineering and constructed robust predictive models for a deeper understanding of liquidity pool dynamics</a:t>
                      </a:r>
                    </a:p>
                  </a:txBody>
                  <a:tcPr anchor="ctr"/>
                </a:tc>
                <a:extLst>
                  <a:ext uri="{0D108BD9-81ED-4DB2-BD59-A6C34878D82A}">
                    <a16:rowId xmlns:a16="http://schemas.microsoft.com/office/drawing/2014/main" val="976441160"/>
                  </a:ext>
                </a:extLst>
              </a:tr>
              <a:tr h="265238">
                <a:tc>
                  <a:txBody>
                    <a:bodyPr/>
                    <a:lstStyle/>
                    <a:p>
                      <a:pPr fontAlgn="base"/>
                      <a:r>
                        <a:rPr lang="en-GB" sz="1200">
                          <a:effectLst/>
                        </a:rPr>
                        <a:t>Final Analysis and Conclusions</a:t>
                      </a:r>
                    </a:p>
                  </a:txBody>
                  <a:tcPr anchor="ctr"/>
                </a:tc>
                <a:tc>
                  <a:txBody>
                    <a:bodyPr/>
                    <a:lstStyle/>
                    <a:p>
                      <a:pPr fontAlgn="base"/>
                      <a:r>
                        <a:rPr lang="en-GB" sz="1200">
                          <a:effectLst/>
                        </a:rPr>
                        <a:t>Offered quantitatively-driven insights</a:t>
                      </a:r>
                    </a:p>
                  </a:txBody>
                  <a:tcPr anchor="ctr"/>
                </a:tc>
                <a:extLst>
                  <a:ext uri="{0D108BD9-81ED-4DB2-BD59-A6C34878D82A}">
                    <a16:rowId xmlns:a16="http://schemas.microsoft.com/office/drawing/2014/main" val="147105037"/>
                  </a:ext>
                </a:extLst>
              </a:tr>
              <a:tr h="265238">
                <a:tc>
                  <a:txBody>
                    <a:bodyPr/>
                    <a:lstStyle/>
                    <a:p>
                      <a:pPr fontAlgn="base"/>
                      <a:r>
                        <a:rPr lang="en-GB" sz="1200">
                          <a:effectLst/>
                        </a:rPr>
                        <a:t>Confirmation of Results</a:t>
                      </a:r>
                    </a:p>
                  </a:txBody>
                  <a:tcPr anchor="ctr"/>
                </a:tc>
                <a:tc>
                  <a:txBody>
                    <a:bodyPr/>
                    <a:lstStyle/>
                    <a:p>
                      <a:pPr fontAlgn="base"/>
                      <a:r>
                        <a:rPr lang="en-GB" sz="1200">
                          <a:effectLst/>
                        </a:rPr>
                        <a:t>Largely aligned with reference paper</a:t>
                      </a:r>
                    </a:p>
                  </a:txBody>
                  <a:tcPr anchor="ctr"/>
                </a:tc>
                <a:extLst>
                  <a:ext uri="{0D108BD9-81ED-4DB2-BD59-A6C34878D82A}">
                    <a16:rowId xmlns:a16="http://schemas.microsoft.com/office/drawing/2014/main" val="2084230395"/>
                  </a:ext>
                </a:extLst>
              </a:tr>
            </a:tbl>
          </a:graphicData>
        </a:graphic>
      </p:graphicFrame>
    </p:spTree>
    <p:extLst>
      <p:ext uri="{BB962C8B-B14F-4D97-AF65-F5344CB8AC3E}">
        <p14:creationId xmlns:p14="http://schemas.microsoft.com/office/powerpoint/2010/main" val="311365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TextBox 2">
            <a:extLst>
              <a:ext uri="{FF2B5EF4-FFF2-40B4-BE49-F238E27FC236}">
                <a16:creationId xmlns:a16="http://schemas.microsoft.com/office/drawing/2014/main" id="{B6FD33E8-738F-6B94-7567-CF26604C2AC6}"/>
              </a:ext>
            </a:extLst>
          </p:cNvPr>
          <p:cNvSpPr txBox="1"/>
          <p:nvPr/>
        </p:nvSpPr>
        <p:spPr>
          <a:xfrm>
            <a:off x="311700" y="1070776"/>
            <a:ext cx="8407940" cy="3615477"/>
          </a:xfrm>
          <a:prstGeom prst="rect">
            <a:avLst/>
          </a:prstGeom>
          <a:noFill/>
        </p:spPr>
        <p:txBody>
          <a:bodyPr wrap="square">
            <a:spAutoFit/>
          </a:bodyPr>
          <a:lstStyle/>
          <a:p>
            <a:pPr>
              <a:lnSpc>
                <a:spcPct val="115000"/>
              </a:lnSpc>
              <a:spcAft>
                <a:spcPts val="1200"/>
              </a:spcAft>
              <a:buClr>
                <a:schemeClr val="accent3"/>
              </a:buClr>
              <a:buSzPts val="1800"/>
            </a:pPr>
            <a:r>
              <a:rPr lang="en-GB" sz="1300">
                <a:solidFill>
                  <a:schemeClr val="accent3"/>
                </a:solidFill>
                <a:latin typeface="Proxima Nova"/>
                <a:sym typeface="Proxima Nova"/>
              </a:rPr>
              <a:t>We leveraged advanced techniques, created new features, and applied Python for robust data modelling</a:t>
            </a: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endParaRPr lang="en-GB" sz="1300">
              <a:solidFill>
                <a:schemeClr val="accent3"/>
              </a:solidFill>
              <a:latin typeface="Proxima Nova"/>
              <a:sym typeface="Proxima Nova"/>
            </a:endParaRPr>
          </a:p>
          <a:p>
            <a:pPr>
              <a:lnSpc>
                <a:spcPct val="115000"/>
              </a:lnSpc>
              <a:spcAft>
                <a:spcPts val="1200"/>
              </a:spcAft>
              <a:buClr>
                <a:schemeClr val="accent3"/>
              </a:buClr>
              <a:buSzPts val="1800"/>
            </a:pPr>
            <a:r>
              <a:rPr lang="en-GB" sz="1300">
                <a:solidFill>
                  <a:schemeClr val="accent3"/>
                </a:solidFill>
                <a:latin typeface="Proxima Nova"/>
                <a:sym typeface="Proxima Nova"/>
              </a:rPr>
              <a:t>Utilizing this framework, we are able to answer our problem statement and also provide avenues for future exploration. This open framework and code could provide an excellent foundation for future research. </a:t>
            </a:r>
          </a:p>
        </p:txBody>
      </p:sp>
      <p:graphicFrame>
        <p:nvGraphicFramePr>
          <p:cNvPr id="9" name="Table 8">
            <a:extLst>
              <a:ext uri="{FF2B5EF4-FFF2-40B4-BE49-F238E27FC236}">
                <a16:creationId xmlns:a16="http://schemas.microsoft.com/office/drawing/2014/main" id="{6AF559D8-6379-F964-C9E3-664A1033395E}"/>
              </a:ext>
            </a:extLst>
          </p:cNvPr>
          <p:cNvGraphicFramePr>
            <a:graphicFrameLocks noGrp="1"/>
          </p:cNvGraphicFramePr>
          <p:nvPr>
            <p:extLst>
              <p:ext uri="{D42A27DB-BD31-4B8C-83A1-F6EECF244321}">
                <p14:modId xmlns:p14="http://schemas.microsoft.com/office/powerpoint/2010/main" val="1435781384"/>
              </p:ext>
            </p:extLst>
          </p:nvPr>
        </p:nvGraphicFramePr>
        <p:xfrm>
          <a:off x="1312996" y="1972864"/>
          <a:ext cx="6219692" cy="1356360"/>
        </p:xfrm>
        <a:graphic>
          <a:graphicData uri="http://schemas.openxmlformats.org/drawingml/2006/table">
            <a:tbl>
              <a:tblPr firstRow="1" bandRow="1">
                <a:tableStyleId>{D27102A9-8310-4765-A935-A1911B00CA55}</a:tableStyleId>
              </a:tblPr>
              <a:tblGrid>
                <a:gridCol w="3109846">
                  <a:extLst>
                    <a:ext uri="{9D8B030D-6E8A-4147-A177-3AD203B41FA5}">
                      <a16:colId xmlns:a16="http://schemas.microsoft.com/office/drawing/2014/main" val="850339299"/>
                    </a:ext>
                  </a:extLst>
                </a:gridCol>
                <a:gridCol w="3109846">
                  <a:extLst>
                    <a:ext uri="{9D8B030D-6E8A-4147-A177-3AD203B41FA5}">
                      <a16:colId xmlns:a16="http://schemas.microsoft.com/office/drawing/2014/main" val="2126417629"/>
                    </a:ext>
                  </a:extLst>
                </a:gridCol>
              </a:tblGrid>
              <a:tr h="0">
                <a:tc>
                  <a:txBody>
                    <a:bodyPr/>
                    <a:lstStyle/>
                    <a:p>
                      <a:pPr fontAlgn="b"/>
                      <a:r>
                        <a:rPr lang="en-GB" sz="1300" b="1" i="0" u="none" strike="noStrike" cap="none">
                          <a:solidFill>
                            <a:schemeClr val="tx1"/>
                          </a:solidFill>
                          <a:latin typeface="Proxima Nova"/>
                          <a:sym typeface="Proxima Nova"/>
                        </a:rPr>
                        <a:t>Techniques</a:t>
                      </a:r>
                    </a:p>
                  </a:txBody>
                  <a:tcPr anchor="b"/>
                </a:tc>
                <a:tc>
                  <a:txBody>
                    <a:bodyPr/>
                    <a:lstStyle/>
                    <a:p>
                      <a:pPr fontAlgn="b"/>
                      <a:r>
                        <a:rPr lang="en-GB" sz="1300" b="1" i="0" u="none" strike="noStrike" cap="none">
                          <a:solidFill>
                            <a:schemeClr val="tx1"/>
                          </a:solidFill>
                          <a:latin typeface="Proxima Nova"/>
                          <a:sym typeface="Proxima Nova"/>
                        </a:rPr>
                        <a:t>Description</a:t>
                      </a:r>
                    </a:p>
                  </a:txBody>
                  <a:tcPr anchor="b"/>
                </a:tc>
                <a:extLst>
                  <a:ext uri="{0D108BD9-81ED-4DB2-BD59-A6C34878D82A}">
                    <a16:rowId xmlns:a16="http://schemas.microsoft.com/office/drawing/2014/main" val="3647282031"/>
                  </a:ext>
                </a:extLst>
              </a:tr>
              <a:tr h="0">
                <a:tc>
                  <a:txBody>
                    <a:bodyPr/>
                    <a:lstStyle/>
                    <a:p>
                      <a:pPr fontAlgn="base"/>
                      <a:r>
                        <a:rPr lang="en-GB" sz="1300" b="0" i="0" u="none" strike="noStrike" cap="none">
                          <a:solidFill>
                            <a:schemeClr val="accent3"/>
                          </a:solidFill>
                          <a:latin typeface="Proxima Nova"/>
                          <a:sym typeface="Proxima Nova"/>
                        </a:rPr>
                        <a:t>Feature Engineering</a:t>
                      </a:r>
                    </a:p>
                  </a:txBody>
                  <a:tcPr anchor="ctr"/>
                </a:tc>
                <a:tc>
                  <a:txBody>
                    <a:bodyPr/>
                    <a:lstStyle/>
                    <a:p>
                      <a:pPr fontAlgn="base"/>
                      <a:r>
                        <a:rPr lang="en-GB" sz="1300" b="0" i="0" u="none" strike="noStrike" cap="none">
                          <a:solidFill>
                            <a:schemeClr val="accent3"/>
                          </a:solidFill>
                          <a:latin typeface="Proxima Nova"/>
                          <a:sym typeface="Proxima Nova"/>
                        </a:rPr>
                        <a:t>Enhanced models with new features</a:t>
                      </a:r>
                    </a:p>
                  </a:txBody>
                  <a:tcPr anchor="ctr"/>
                </a:tc>
                <a:extLst>
                  <a:ext uri="{0D108BD9-81ED-4DB2-BD59-A6C34878D82A}">
                    <a16:rowId xmlns:a16="http://schemas.microsoft.com/office/drawing/2014/main" val="3061295991"/>
                  </a:ext>
                </a:extLst>
              </a:tr>
              <a:tr h="0">
                <a:tc>
                  <a:txBody>
                    <a:bodyPr/>
                    <a:lstStyle/>
                    <a:p>
                      <a:pPr fontAlgn="base"/>
                      <a:r>
                        <a:rPr lang="en-GB" sz="1300" b="0" i="0" u="none" strike="noStrike" cap="none">
                          <a:solidFill>
                            <a:schemeClr val="accent3"/>
                          </a:solidFill>
                          <a:latin typeface="Proxima Nova"/>
                          <a:sym typeface="Proxima Nova"/>
                        </a:rPr>
                        <a:t>Modelling and Optimization</a:t>
                      </a:r>
                    </a:p>
                  </a:txBody>
                  <a:tcPr anchor="ctr"/>
                </a:tc>
                <a:tc>
                  <a:txBody>
                    <a:bodyPr/>
                    <a:lstStyle/>
                    <a:p>
                      <a:pPr fontAlgn="base"/>
                      <a:r>
                        <a:rPr lang="en-GB" sz="1300" b="0" i="0" u="none" strike="noStrike" cap="none">
                          <a:solidFill>
                            <a:schemeClr val="accent3"/>
                          </a:solidFill>
                          <a:latin typeface="Proxima Nova"/>
                          <a:sym typeface="Proxima Nova"/>
                        </a:rPr>
                        <a:t>Used OLS regression for deep insights</a:t>
                      </a:r>
                    </a:p>
                  </a:txBody>
                  <a:tcPr anchor="ctr"/>
                </a:tc>
                <a:extLst>
                  <a:ext uri="{0D108BD9-81ED-4DB2-BD59-A6C34878D82A}">
                    <a16:rowId xmlns:a16="http://schemas.microsoft.com/office/drawing/2014/main" val="2090754043"/>
                  </a:ext>
                </a:extLst>
              </a:tr>
              <a:tr h="0">
                <a:tc>
                  <a:txBody>
                    <a:bodyPr/>
                    <a:lstStyle/>
                    <a:p>
                      <a:pPr fontAlgn="base"/>
                      <a:r>
                        <a:rPr lang="en-GB" sz="1300" b="0" i="0" u="none" strike="noStrike" cap="none">
                          <a:solidFill>
                            <a:schemeClr val="accent3"/>
                          </a:solidFill>
                          <a:latin typeface="Proxima Nova"/>
                          <a:sym typeface="Proxima Nova"/>
                        </a:rPr>
                        <a:t>Innovations</a:t>
                      </a:r>
                    </a:p>
                  </a:txBody>
                  <a:tcPr anchor="ctr"/>
                </a:tc>
                <a:tc>
                  <a:txBody>
                    <a:bodyPr/>
                    <a:lstStyle/>
                    <a:p>
                      <a:pPr fontAlgn="base"/>
                      <a:r>
                        <a:rPr lang="en-GB" sz="1300" b="0" i="0" u="none" strike="noStrike" cap="none">
                          <a:solidFill>
                            <a:schemeClr val="accent3"/>
                          </a:solidFill>
                          <a:latin typeface="Proxima Nova"/>
                          <a:sym typeface="Proxima Nova"/>
                        </a:rPr>
                        <a:t>Python code for effective </a:t>
                      </a:r>
                      <a:r>
                        <a:rPr lang="en-GB" sz="1300" b="0" i="0" u="none" strike="noStrike" cap="none" err="1">
                          <a:solidFill>
                            <a:schemeClr val="accent3"/>
                          </a:solidFill>
                          <a:latin typeface="Proxima Nova"/>
                          <a:sym typeface="Proxima Nova"/>
                        </a:rPr>
                        <a:t>modeling</a:t>
                      </a:r>
                      <a:r>
                        <a:rPr lang="en-GB" sz="1300" b="0" i="0" u="none" strike="noStrike" cap="none">
                          <a:solidFill>
                            <a:schemeClr val="accent3"/>
                          </a:solidFill>
                          <a:latin typeface="Proxima Nova"/>
                          <a:sym typeface="Proxima Nova"/>
                        </a:rPr>
                        <a:t> of temporal features on liquidity pools</a:t>
                      </a:r>
                    </a:p>
                  </a:txBody>
                  <a:tcPr anchor="ctr"/>
                </a:tc>
                <a:extLst>
                  <a:ext uri="{0D108BD9-81ED-4DB2-BD59-A6C34878D82A}">
                    <a16:rowId xmlns:a16="http://schemas.microsoft.com/office/drawing/2014/main" val="1276561531"/>
                  </a:ext>
                </a:extLst>
              </a:tr>
            </a:tbl>
          </a:graphicData>
        </a:graphic>
      </p:graphicFrame>
      <p:sp>
        <p:nvSpPr>
          <p:cNvPr id="93" name="Google Shape;9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Analytical Methodology II</a:t>
            </a:r>
            <a:endParaRPr sz="2400" b="1"/>
          </a:p>
        </p:txBody>
      </p:sp>
    </p:spTree>
    <p:extLst>
      <p:ext uri="{BB962C8B-B14F-4D97-AF65-F5344CB8AC3E}">
        <p14:creationId xmlns:p14="http://schemas.microsoft.com/office/powerpoint/2010/main" val="182775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Data Overview</a:t>
            </a:r>
            <a:endParaRPr sz="2400" b="1"/>
          </a:p>
        </p:txBody>
      </p:sp>
      <p:sp>
        <p:nvSpPr>
          <p:cNvPr id="108" name="Google Shape;108;p20"/>
          <p:cNvSpPr txBox="1">
            <a:spLocks noGrp="1"/>
          </p:cNvSpPr>
          <p:nvPr>
            <p:ph type="body" idx="1"/>
          </p:nvPr>
        </p:nvSpPr>
        <p:spPr>
          <a:xfrm>
            <a:off x="311700" y="1152475"/>
            <a:ext cx="4761000" cy="3416400"/>
          </a:xfrm>
          <a:prstGeom prst="rect">
            <a:avLst/>
          </a:prstGeom>
        </p:spPr>
        <p:txBody>
          <a:bodyPr spcFirstLastPara="1" wrap="square" lIns="91425" tIns="91425" rIns="91425" bIns="91425" anchor="t" anchorCtr="0">
            <a:normAutofit/>
          </a:bodyPr>
          <a:lstStyle/>
          <a:p>
            <a:pPr marL="114300" indent="0" algn="l">
              <a:buNone/>
            </a:pPr>
            <a:r>
              <a:rPr lang="en-GB" sz="1300"/>
              <a:t>Timeframe: April 1, 2022 - September 30, 2022.</a:t>
            </a:r>
          </a:p>
          <a:p>
            <a:pPr marL="114300" indent="0" algn="l">
              <a:buNone/>
            </a:pPr>
            <a:r>
              <a:rPr lang="en-GB" sz="1300"/>
              <a:t>Key events: Terra-Luna collapse (July 20, 2022) and The Merge (September 6, 2022).</a:t>
            </a:r>
          </a:p>
          <a:p>
            <a:pPr marL="457200" lvl="0" indent="-334327" algn="l" rtl="0">
              <a:spcBef>
                <a:spcPts val="1200"/>
              </a:spcBef>
              <a:spcAft>
                <a:spcPts val="0"/>
              </a:spcAft>
              <a:buSzPct val="100000"/>
              <a:buChar char="-"/>
            </a:pPr>
            <a:r>
              <a:rPr lang="en" sz="1300"/>
              <a:t>The Graph API: Uniswap</a:t>
            </a:r>
            <a:r>
              <a:rPr lang="en" sz="1300" baseline="30000"/>
              <a:t>3</a:t>
            </a:r>
            <a:endParaRPr sz="1300" baseline="30000"/>
          </a:p>
          <a:p>
            <a:pPr marL="914400" lvl="1" indent="-310832" algn="l" rtl="0">
              <a:spcBef>
                <a:spcPts val="0"/>
              </a:spcBef>
              <a:spcAft>
                <a:spcPts val="0"/>
              </a:spcAft>
              <a:buSzPct val="100000"/>
              <a:buChar char="-"/>
            </a:pPr>
            <a:r>
              <a:rPr lang="en" sz="1300"/>
              <a:t>Transaction details, trading volumes, and block information from Uniswap v3 liquidity pools</a:t>
            </a:r>
            <a:endParaRPr sz="1300"/>
          </a:p>
          <a:p>
            <a:pPr marL="914400" lvl="1" indent="-310832" algn="l" rtl="0">
              <a:spcBef>
                <a:spcPts val="0"/>
              </a:spcBef>
              <a:spcAft>
                <a:spcPts val="0"/>
              </a:spcAft>
              <a:buSzPct val="100000"/>
              <a:buChar char="-"/>
            </a:pPr>
            <a:r>
              <a:rPr lang="en" sz="1300"/>
              <a:t>Focus on WBTC-WETH for fee tiers 500 and 3000</a:t>
            </a:r>
            <a:endParaRPr sz="1300"/>
          </a:p>
          <a:p>
            <a:pPr marL="457200" lvl="0" indent="-334327" algn="l" rtl="0">
              <a:spcBef>
                <a:spcPts val="0"/>
              </a:spcBef>
              <a:spcAft>
                <a:spcPts val="0"/>
              </a:spcAft>
              <a:buSzPct val="100000"/>
              <a:buChar char="-"/>
            </a:pPr>
            <a:r>
              <a:rPr lang="en" sz="1300"/>
              <a:t>Etherscan API</a:t>
            </a:r>
            <a:r>
              <a:rPr lang="en" sz="1300" baseline="30000"/>
              <a:t>4</a:t>
            </a:r>
            <a:endParaRPr sz="1300"/>
          </a:p>
          <a:p>
            <a:pPr marL="914400" lvl="1" indent="-310832" algn="l" rtl="0">
              <a:spcBef>
                <a:spcPts val="0"/>
              </a:spcBef>
              <a:spcAft>
                <a:spcPts val="0"/>
              </a:spcAft>
              <a:buSzPct val="100000"/>
              <a:buChar char="-"/>
            </a:pPr>
            <a:r>
              <a:rPr lang="en" sz="1300"/>
              <a:t>Transaction data based on translation hashes</a:t>
            </a:r>
            <a:endParaRPr sz="1300"/>
          </a:p>
          <a:p>
            <a:pPr marL="914400" lvl="1" indent="-310832" algn="l" rtl="0">
              <a:spcBef>
                <a:spcPts val="0"/>
              </a:spcBef>
              <a:spcAft>
                <a:spcPts val="0"/>
              </a:spcAft>
              <a:buSzPct val="100000"/>
              <a:buChar char="-"/>
            </a:pPr>
            <a:r>
              <a:rPr lang="en" sz="1300"/>
              <a:t>Block hashes, block numbers, sender addresses</a:t>
            </a:r>
            <a:endParaRPr sz="1300"/>
          </a:p>
          <a:p>
            <a:pPr marL="457200" lvl="0" indent="-334327" algn="l" rtl="0">
              <a:spcBef>
                <a:spcPts val="0"/>
              </a:spcBef>
              <a:spcAft>
                <a:spcPts val="0"/>
              </a:spcAft>
              <a:buSzPct val="100000"/>
              <a:buChar char="-"/>
            </a:pPr>
            <a:r>
              <a:rPr lang="en" sz="1300"/>
              <a:t>Binance CEX Data</a:t>
            </a:r>
            <a:r>
              <a:rPr lang="en" sz="1300" baseline="30000"/>
              <a:t>5</a:t>
            </a:r>
            <a:endParaRPr sz="1300"/>
          </a:p>
          <a:p>
            <a:pPr marL="914400" lvl="1" indent="-310832" algn="l" rtl="0">
              <a:spcBef>
                <a:spcPts val="0"/>
              </a:spcBef>
              <a:spcAft>
                <a:spcPts val="0"/>
              </a:spcAft>
              <a:buSzPct val="100000"/>
              <a:buChar char="-"/>
            </a:pPr>
            <a:r>
              <a:rPr lang="en" sz="1300"/>
              <a:t>Daily zip trades downloaded from Binance GitHub</a:t>
            </a:r>
            <a:endParaRPr sz="1300"/>
          </a:p>
          <a:p>
            <a:pPr marL="914400" lvl="1" indent="-310832" algn="l" rtl="0">
              <a:spcBef>
                <a:spcPts val="0"/>
              </a:spcBef>
              <a:spcAft>
                <a:spcPts val="0"/>
              </a:spcAft>
              <a:buSzPct val="100000"/>
              <a:buChar char="-"/>
            </a:pPr>
            <a:r>
              <a:rPr lang="en" sz="1300"/>
              <a:t>Trade prices, quantities, timestamps</a:t>
            </a:r>
            <a:endParaRPr sz="1300"/>
          </a:p>
        </p:txBody>
      </p:sp>
      <p:pic>
        <p:nvPicPr>
          <p:cNvPr id="110" name="Google Shape;110;p20"/>
          <p:cNvPicPr preferRelativeResize="0"/>
          <p:nvPr/>
        </p:nvPicPr>
        <p:blipFill rotWithShape="1">
          <a:blip r:embed="rId3">
            <a:alphaModFix/>
          </a:blip>
          <a:srcRect b="57321"/>
          <a:stretch/>
        </p:blipFill>
        <p:spPr>
          <a:xfrm>
            <a:off x="5465388" y="3898849"/>
            <a:ext cx="2875197" cy="905951"/>
          </a:xfrm>
          <a:prstGeom prst="rect">
            <a:avLst/>
          </a:prstGeom>
          <a:noFill/>
          <a:ln>
            <a:noFill/>
          </a:ln>
        </p:spPr>
      </p:pic>
      <p:sp>
        <p:nvSpPr>
          <p:cNvPr id="111" name="Google Shape;111;p20"/>
          <p:cNvSpPr txBox="1"/>
          <p:nvPr/>
        </p:nvSpPr>
        <p:spPr>
          <a:xfrm>
            <a:off x="5389632" y="3616158"/>
            <a:ext cx="375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Binance Data Download</a:t>
            </a:r>
            <a:endParaRPr sz="1000">
              <a:latin typeface="Proxima Nova"/>
              <a:ea typeface="Proxima Nova"/>
              <a:cs typeface="Proxima Nova"/>
              <a:sym typeface="Proxima Nova"/>
            </a:endParaRPr>
          </a:p>
        </p:txBody>
      </p:sp>
      <p:sp>
        <p:nvSpPr>
          <p:cNvPr id="112" name="Google Shape;112;p20"/>
          <p:cNvSpPr txBox="1"/>
          <p:nvPr/>
        </p:nvSpPr>
        <p:spPr>
          <a:xfrm>
            <a:off x="5389632" y="486030"/>
            <a:ext cx="3227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Uniswap Activity by Transaction Type</a:t>
            </a:r>
            <a:endParaRPr sz="1000">
              <a:latin typeface="Proxima Nova"/>
              <a:ea typeface="Proxima Nova"/>
              <a:cs typeface="Proxima Nova"/>
              <a:sym typeface="Proxima Nova"/>
            </a:endParaRPr>
          </a:p>
        </p:txBody>
      </p:sp>
      <p:pic>
        <p:nvPicPr>
          <p:cNvPr id="3" name="Picture 2" descr="A graph of different types of burn&#10;&#10;Description automatically generated">
            <a:extLst>
              <a:ext uri="{FF2B5EF4-FFF2-40B4-BE49-F238E27FC236}">
                <a16:creationId xmlns:a16="http://schemas.microsoft.com/office/drawing/2014/main" id="{9A9A4872-C835-FE6D-75BD-5E0E7B9A0427}"/>
              </a:ext>
            </a:extLst>
          </p:cNvPr>
          <p:cNvPicPr>
            <a:picLocks noChangeAspect="1"/>
          </p:cNvPicPr>
          <p:nvPr/>
        </p:nvPicPr>
        <p:blipFill>
          <a:blip r:embed="rId4"/>
          <a:stretch>
            <a:fillRect/>
          </a:stretch>
        </p:blipFill>
        <p:spPr>
          <a:xfrm>
            <a:off x="5353683" y="731375"/>
            <a:ext cx="3299297" cy="26394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Key Variables</a:t>
            </a:r>
            <a:endParaRPr sz="2400" b="1"/>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a:t>Target Variable</a:t>
            </a:r>
            <a:r>
              <a:rPr lang="en" sz="1300"/>
              <a:t>: T</a:t>
            </a:r>
            <a:r>
              <a:rPr lang="en" sz="1300" u="sng"/>
              <a:t>rading volume of liquidity pools (amountUSD)</a:t>
            </a:r>
            <a:r>
              <a:rPr lang="en" sz="1300"/>
              <a:t> over specific blockchain horizons (i.e., one horizon equivalent to ~10 blocks).</a:t>
            </a:r>
            <a:endParaRPr sz="1300"/>
          </a:p>
          <a:p>
            <a:pPr marL="0" lvl="0" indent="0" algn="l" rtl="0">
              <a:spcBef>
                <a:spcPts val="1200"/>
              </a:spcBef>
              <a:spcAft>
                <a:spcPts val="0"/>
              </a:spcAft>
              <a:buNone/>
            </a:pPr>
            <a:r>
              <a:rPr lang="en" sz="1300" b="1"/>
              <a:t>Independent Variables:</a:t>
            </a:r>
            <a:endParaRPr sz="1300" b="1"/>
          </a:p>
          <a:p>
            <a:pPr marL="457200" lvl="0" indent="-342900" algn="l" rtl="0">
              <a:spcBef>
                <a:spcPts val="1200"/>
              </a:spcBef>
              <a:spcAft>
                <a:spcPts val="0"/>
              </a:spcAft>
              <a:buSzPts val="1800"/>
              <a:buChar char="-"/>
            </a:pPr>
            <a:r>
              <a:rPr lang="en" sz="1300"/>
              <a:t>CEX Direct Pool Features: Includes volatility, rate, number of trades, and average trade size; </a:t>
            </a:r>
            <a:r>
              <a:rPr lang="en-GB" sz="1300"/>
              <a:t>Lagged variables extend coverage up to 3 trading clocks in the past.</a:t>
            </a:r>
            <a:endParaRPr sz="1300"/>
          </a:p>
          <a:p>
            <a:pPr marL="457200" lvl="0" indent="-342900" algn="l" rtl="0">
              <a:spcBef>
                <a:spcPts val="0"/>
              </a:spcBef>
              <a:spcAft>
                <a:spcPts val="0"/>
              </a:spcAft>
              <a:buSzPts val="1800"/>
              <a:buChar char="-"/>
            </a:pPr>
            <a:r>
              <a:rPr lang="en" sz="1300"/>
              <a:t>DEX Spillover Effects: Variables that influence pools but not directly related to our pools.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 sz="2400" b="1"/>
              <a:t>Feature Engineering (1 of 2)</a:t>
            </a:r>
            <a:endParaRPr sz="2400" b="1"/>
          </a:p>
        </p:txBody>
      </p:sp>
      <p:sp>
        <p:nvSpPr>
          <p:cNvPr id="124" name="Google Shape;124;p22"/>
          <p:cNvSpPr txBox="1">
            <a:spLocks noGrp="1"/>
          </p:cNvSpPr>
          <p:nvPr>
            <p:ph type="body" idx="1"/>
          </p:nvPr>
        </p:nvSpPr>
        <p:spPr>
          <a:xfrm>
            <a:off x="311699" y="1017725"/>
            <a:ext cx="4807555" cy="1961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a:t>1. Pool Selection:</a:t>
            </a:r>
          </a:p>
          <a:p>
            <a:pPr marL="0" lvl="0" indent="0" algn="l" rtl="0">
              <a:spcBef>
                <a:spcPts val="0"/>
              </a:spcBef>
              <a:spcAft>
                <a:spcPts val="0"/>
              </a:spcAft>
              <a:buNone/>
            </a:pPr>
            <a:r>
              <a:rPr lang="en-GB" sz="1300"/>
              <a:t>Pools: WBTC-WETH exchange with </a:t>
            </a:r>
            <a:r>
              <a:rPr lang="en-GB" sz="1300" err="1">
                <a:latin typeface="Consolas" panose="020B0609020204030204" pitchFamily="49" charset="0"/>
              </a:rPr>
              <a:t>p∈P</a:t>
            </a:r>
            <a:r>
              <a:rPr lang="en-GB" sz="1300">
                <a:latin typeface="Consolas" panose="020B0609020204030204" pitchFamily="49" charset="0"/>
              </a:rPr>
              <a:t>={500,3000,both}</a:t>
            </a:r>
            <a:r>
              <a:rPr lang="en-GB" sz="1300"/>
              <a:t>.</a:t>
            </a:r>
          </a:p>
          <a:p>
            <a:pPr marL="0" lvl="0" indent="0" algn="l" rtl="0">
              <a:spcBef>
                <a:spcPts val="0"/>
              </a:spcBef>
              <a:spcAft>
                <a:spcPts val="0"/>
              </a:spcAft>
              <a:buNone/>
            </a:pPr>
            <a:r>
              <a:rPr lang="en-GB" sz="1300"/>
              <a:t>Introduced reference pool </a:t>
            </a:r>
            <a:r>
              <a:rPr lang="en-GB" sz="1300" err="1">
                <a:latin typeface="Consolas" panose="020B0609020204030204" pitchFamily="49" charset="0"/>
              </a:rPr>
              <a:t>Pr</a:t>
            </a:r>
            <a:r>
              <a:rPr lang="en-GB" sz="1300">
                <a:latin typeface="Consolas" panose="020B0609020204030204" pitchFamily="49" charset="0"/>
              </a:rPr>
              <a:t>​, where </a:t>
            </a:r>
            <a:r>
              <a:rPr lang="en-GB" sz="1300" err="1">
                <a:latin typeface="Consolas" panose="020B0609020204030204" pitchFamily="49" charset="0"/>
              </a:rPr>
              <a:t>Pr</a:t>
            </a:r>
            <a:r>
              <a:rPr lang="en-GB" sz="1300">
                <a:latin typeface="Consolas" panose="020B0609020204030204" pitchFamily="49" charset="0"/>
              </a:rPr>
              <a:t>​∈P and </a:t>
            </a:r>
            <a:r>
              <a:rPr lang="en-GB" sz="1300" err="1">
                <a:latin typeface="Consolas" panose="020B0609020204030204" pitchFamily="49" charset="0"/>
              </a:rPr>
              <a:t>Pr</a:t>
            </a:r>
            <a:r>
              <a:rPr lang="en-GB" sz="1300">
                <a:latin typeface="Consolas" panose="020B0609020204030204" pitchFamily="49" charset="0"/>
              </a:rPr>
              <a:t> ≠ both</a:t>
            </a:r>
            <a:r>
              <a:rPr lang="en-GB" sz="1300"/>
              <a:t>.</a:t>
            </a:r>
          </a:p>
          <a:p>
            <a:pPr marL="0" lvl="0" indent="0" algn="l" rtl="0">
              <a:spcBef>
                <a:spcPts val="0"/>
              </a:spcBef>
              <a:spcAft>
                <a:spcPts val="0"/>
              </a:spcAft>
              <a:buNone/>
            </a:pPr>
            <a:endParaRPr lang="en-GB" sz="1300"/>
          </a:p>
          <a:p>
            <a:pPr marL="0" lvl="0" indent="0" algn="l" rtl="0">
              <a:spcBef>
                <a:spcPts val="0"/>
              </a:spcBef>
              <a:spcAft>
                <a:spcPts val="0"/>
              </a:spcAft>
              <a:buNone/>
            </a:pPr>
            <a:r>
              <a:rPr lang="en-GB" sz="1300" b="1"/>
              <a:t>2. Reference Blocks:</a:t>
            </a:r>
          </a:p>
          <a:p>
            <a:pPr marL="0" lvl="0" indent="0" algn="l" rtl="0">
              <a:spcBef>
                <a:spcPts val="0"/>
              </a:spcBef>
              <a:spcAft>
                <a:spcPts val="0"/>
              </a:spcAft>
              <a:buNone/>
            </a:pPr>
            <a:r>
              <a:rPr lang="en-GB" sz="1300"/>
              <a:t>Identified by the presence of a mint operation.</a:t>
            </a:r>
          </a:p>
          <a:p>
            <a:pPr marL="0" lvl="0" indent="0" algn="l" rtl="0">
              <a:spcBef>
                <a:spcPts val="0"/>
              </a:spcBef>
              <a:spcAft>
                <a:spcPts val="0"/>
              </a:spcAft>
              <a:buNone/>
            </a:pPr>
            <a:r>
              <a:rPr lang="en-GB" sz="1300"/>
              <a:t>Consolidation of mints from the same block into a single transaction for each pool.</a:t>
            </a:r>
          </a:p>
        </p:txBody>
      </p:sp>
      <p:sp>
        <p:nvSpPr>
          <p:cNvPr id="23" name="Google Shape;112;p20">
            <a:extLst>
              <a:ext uri="{FF2B5EF4-FFF2-40B4-BE49-F238E27FC236}">
                <a16:creationId xmlns:a16="http://schemas.microsoft.com/office/drawing/2014/main" id="{50D7F94B-AA7A-469E-20F9-3EC099CF5539}"/>
              </a:ext>
            </a:extLst>
          </p:cNvPr>
          <p:cNvSpPr txBox="1"/>
          <p:nvPr/>
        </p:nvSpPr>
        <p:spPr>
          <a:xfrm>
            <a:off x="6497782" y="509783"/>
            <a:ext cx="1275055"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Data Engineering</a:t>
            </a:r>
            <a:endParaRPr sz="1000">
              <a:latin typeface="Proxima Nova"/>
              <a:ea typeface="Proxima Nova"/>
              <a:cs typeface="Proxima Nova"/>
              <a:sym typeface="Proxima Nova"/>
            </a:endParaRPr>
          </a:p>
        </p:txBody>
      </p:sp>
      <p:pic>
        <p:nvPicPr>
          <p:cNvPr id="25" name="Picture 24" descr="A diagram of a block diagram&#10;&#10;Description automatically generated">
            <a:extLst>
              <a:ext uri="{FF2B5EF4-FFF2-40B4-BE49-F238E27FC236}">
                <a16:creationId xmlns:a16="http://schemas.microsoft.com/office/drawing/2014/main" id="{910C423E-5B6F-DC44-387A-92ECB451A835}"/>
              </a:ext>
            </a:extLst>
          </p:cNvPr>
          <p:cNvPicPr>
            <a:picLocks noChangeAspect="1"/>
          </p:cNvPicPr>
          <p:nvPr/>
        </p:nvPicPr>
        <p:blipFill>
          <a:blip r:embed="rId3"/>
          <a:stretch>
            <a:fillRect/>
          </a:stretch>
        </p:blipFill>
        <p:spPr>
          <a:xfrm>
            <a:off x="4963485" y="874584"/>
            <a:ext cx="4118197" cy="2618873"/>
          </a:xfrm>
          <a:prstGeom prst="rect">
            <a:avLst/>
          </a:prstGeom>
        </p:spPr>
      </p:pic>
      <p:sp>
        <p:nvSpPr>
          <p:cNvPr id="27" name="TextBox 26">
            <a:extLst>
              <a:ext uri="{FF2B5EF4-FFF2-40B4-BE49-F238E27FC236}">
                <a16:creationId xmlns:a16="http://schemas.microsoft.com/office/drawing/2014/main" id="{739E218C-C2CE-3B88-B3EB-872AAC261B35}"/>
              </a:ext>
            </a:extLst>
          </p:cNvPr>
          <p:cNvSpPr txBox="1"/>
          <p:nvPr/>
        </p:nvSpPr>
        <p:spPr>
          <a:xfrm>
            <a:off x="261132" y="3129203"/>
            <a:ext cx="8162432" cy="1292662"/>
          </a:xfrm>
          <a:prstGeom prst="rect">
            <a:avLst/>
          </a:prstGeom>
          <a:noFill/>
        </p:spPr>
        <p:txBody>
          <a:bodyPr wrap="square">
            <a:spAutoFit/>
          </a:bodyPr>
          <a:lstStyle/>
          <a:p>
            <a:pPr marL="0" lvl="0" indent="0" algn="l" rtl="0">
              <a:spcBef>
                <a:spcPts val="0"/>
              </a:spcBef>
              <a:spcAft>
                <a:spcPts val="0"/>
              </a:spcAft>
              <a:buNone/>
            </a:pPr>
            <a:r>
              <a:rPr lang="en-GB" sz="1300" b="1">
                <a:solidFill>
                  <a:schemeClr val="accent3"/>
                </a:solidFill>
                <a:latin typeface="Proxima Nova"/>
              </a:rPr>
              <a:t>3. Block Interval Chains (DEX data) and Horizon Table (Block time series):</a:t>
            </a:r>
          </a:p>
          <a:p>
            <a:pPr marL="0" lvl="0" indent="0" algn="l" rtl="0">
              <a:spcBef>
                <a:spcPts val="0"/>
              </a:spcBef>
              <a:spcAft>
                <a:spcPts val="0"/>
              </a:spcAft>
              <a:buNone/>
            </a:pPr>
            <a:r>
              <a:rPr lang="en-GB" sz="1300">
                <a:solidFill>
                  <a:schemeClr val="accent3"/>
                </a:solidFill>
                <a:latin typeface="Proxima Nova"/>
              </a:rPr>
              <a:t>Built Block Interval Chains for "same" and "other" reference pools</a:t>
            </a:r>
          </a:p>
          <a:p>
            <a:pPr marL="0" lvl="0" indent="0" algn="l" rtl="0">
              <a:spcBef>
                <a:spcPts val="0"/>
              </a:spcBef>
              <a:spcAft>
                <a:spcPts val="0"/>
              </a:spcAft>
              <a:buNone/>
            </a:pPr>
            <a:r>
              <a:rPr lang="en-GB" sz="1300">
                <a:solidFill>
                  <a:schemeClr val="accent3"/>
                </a:solidFill>
                <a:latin typeface="Proxima Nova"/>
              </a:rPr>
              <a:t>Built a Horizon Table for each reference mint </a:t>
            </a:r>
            <a:r>
              <a:rPr lang="en-GB" sz="1300">
                <a:solidFill>
                  <a:schemeClr val="accent3"/>
                </a:solidFill>
                <a:latin typeface="Consolas" panose="020B0609020204030204" pitchFamily="49" charset="0"/>
                <a:sym typeface="Proxima Nova"/>
              </a:rPr>
              <a:t>(</a:t>
            </a:r>
            <a:r>
              <a:rPr lang="en-GB" sz="1300" err="1">
                <a:solidFill>
                  <a:schemeClr val="accent3"/>
                </a:solidFill>
                <a:latin typeface="Consolas" panose="020B0609020204030204" pitchFamily="49" charset="0"/>
                <a:sym typeface="Proxima Nova"/>
              </a:rPr>
              <a:t>refbase</a:t>
            </a:r>
            <a:r>
              <a:rPr lang="en-GB" sz="1300">
                <a:solidFill>
                  <a:schemeClr val="accent3"/>
                </a:solidFill>
                <a:latin typeface="Consolas" panose="020B0609020204030204" pitchFamily="49" charset="0"/>
                <a:sym typeface="Proxima Nova"/>
              </a:rPr>
              <a:t>, ref500, ref3000).</a:t>
            </a:r>
          </a:p>
          <a:p>
            <a:pPr marL="457200" lvl="1" indent="0">
              <a:buNone/>
            </a:pPr>
            <a:endParaRPr lang="en-GB" sz="1300">
              <a:solidFill>
                <a:schemeClr val="accent3"/>
              </a:solidFill>
              <a:latin typeface="Proxima Nova"/>
            </a:endParaRPr>
          </a:p>
          <a:p>
            <a:pPr marL="457200" lvl="1" indent="0">
              <a:buNone/>
            </a:pPr>
            <a:r>
              <a:rPr lang="en-GB" sz="1300">
                <a:solidFill>
                  <a:schemeClr val="accent3"/>
                </a:solidFill>
                <a:latin typeface="Proxima Nova"/>
              </a:rPr>
              <a:t>Time horizons, which represent future periods are constructed from the first reference </a:t>
            </a:r>
            <a:r>
              <a:rPr lang="en-GB" sz="1300">
                <a:solidFill>
                  <a:schemeClr val="accent3"/>
                </a:solidFill>
                <a:latin typeface="Proxima Nova"/>
                <a:sym typeface="Proxima Nova"/>
              </a:rPr>
              <a:t>block</a:t>
            </a:r>
            <a:r>
              <a:rPr lang="en-GB" sz="1300">
                <a:solidFill>
                  <a:schemeClr val="accent3"/>
                </a:solidFill>
                <a:latin typeface="Proxima Nova"/>
              </a:rPr>
              <a:t> and increasing the block count until the next reference block is reached.</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DAB9CC859D1C4CB179348CE403E879" ma:contentTypeVersion="5" ma:contentTypeDescription="Create a new document." ma:contentTypeScope="" ma:versionID="e9a10af55a584b8cf84fe0c02453905b">
  <xsd:schema xmlns:xsd="http://www.w3.org/2001/XMLSchema" xmlns:xs="http://www.w3.org/2001/XMLSchema" xmlns:p="http://schemas.microsoft.com/office/2006/metadata/properties" xmlns:ns2="e528f72a-a5a7-4ac9-856a-c69d498d69c8" targetNamespace="http://schemas.microsoft.com/office/2006/metadata/properties" ma:root="true" ma:fieldsID="6188605f9d495b7986b7106b8edc1c8f" ns2:_="">
    <xsd:import namespace="e528f72a-a5a7-4ac9-856a-c69d498d69c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8f72a-a5a7-4ac9-856a-c69d498d6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4299CA-C633-49D4-9D6B-8B2F3EA5F288}">
  <ds:schemaRefs>
    <ds:schemaRef ds:uri="http://schemas.microsoft.com/sharepoint/v3/contenttype/forms"/>
  </ds:schemaRefs>
</ds:datastoreItem>
</file>

<file path=customXml/itemProps2.xml><?xml version="1.0" encoding="utf-8"?>
<ds:datastoreItem xmlns:ds="http://schemas.openxmlformats.org/officeDocument/2006/customXml" ds:itemID="{316E0A91-090C-4E05-B361-1227A0034ABA}">
  <ds:schemaRefs>
    <ds:schemaRef ds:uri="e528f72a-a5a7-4ac9-856a-c69d498d69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Spearmint</vt:lpstr>
      <vt:lpstr>Impact of Liquidity Pool Size on Trading Volume in BTC-ETH Pools</vt:lpstr>
      <vt:lpstr>Background</vt:lpstr>
      <vt:lpstr>Literature Review: Key Takeaways</vt:lpstr>
      <vt:lpstr>PowerPoint Presentation</vt:lpstr>
      <vt:lpstr>Analytical Methodology I</vt:lpstr>
      <vt:lpstr>Analytical Methodology II</vt:lpstr>
      <vt:lpstr>Data Overview</vt:lpstr>
      <vt:lpstr>Key Variables</vt:lpstr>
      <vt:lpstr>Feature Engineering (1 of 2)</vt:lpstr>
      <vt:lpstr>Feature Engineering (2 of 2)</vt:lpstr>
      <vt:lpstr>Time Series Analysis via Ordinary Least Squares (OLS) Regression</vt:lpstr>
      <vt:lpstr>Data Management and Analysis Process</vt:lpstr>
      <vt:lpstr>PowerPoint Presentation</vt:lpstr>
      <vt:lpstr>“Best Model” Results &amp; Interpretation</vt:lpstr>
      <vt:lpstr>Key Findings &amp; 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Liquidity Pool Size on Trading Volume in BTC-ETH Pools</dc:title>
  <dc:creator>Matias Vizcaino</dc:creator>
  <cp:revision>1</cp:revision>
  <dcterms:modified xsi:type="dcterms:W3CDTF">2023-07-23T14:49:29Z</dcterms:modified>
</cp:coreProperties>
</file>