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9" r:id="rId4"/>
    <p:sldId id="258" r:id="rId5"/>
    <p:sldId id="275" r:id="rId6"/>
    <p:sldId id="274" r:id="rId7"/>
    <p:sldId id="263" r:id="rId8"/>
    <p:sldId id="264" r:id="rId9"/>
    <p:sldId id="265" r:id="rId10"/>
    <p:sldId id="278" r:id="rId11"/>
    <p:sldId id="266" r:id="rId12"/>
    <p:sldId id="279" r:id="rId13"/>
    <p:sldId id="283" r:id="rId14"/>
    <p:sldId id="267" r:id="rId15"/>
    <p:sldId id="280" r:id="rId16"/>
    <p:sldId id="271" r:id="rId17"/>
    <p:sldId id="273" r:id="rId18"/>
    <p:sldId id="284" r:id="rId19"/>
  </p:sldIdLst>
  <p:sldSz cx="9144000" cy="5143500" type="screen16x9"/>
  <p:notesSz cx="6858000" cy="9144000"/>
  <p:embeddedFontLst>
    <p:embeddedFont>
      <p:font typeface="Agency FB" panose="020B0503020202020204" pitchFamily="34" charset="0"/>
      <p:regular r:id="rId21"/>
      <p:bold r:id="rId22"/>
    </p:embeddedFont>
    <p:embeddedFont>
      <p:font typeface="Consolas" panose="020B0609020204030204" pitchFamily="49" charset="0"/>
      <p:regular r:id="rId23"/>
      <p:bold r:id="rId24"/>
      <p:italic r:id="rId25"/>
      <p:boldItalic r:id="rId26"/>
    </p:embeddedFon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ítor C" initials="" lastIdx="29" clrIdx="0"/>
  <p:cmAuthor id="1" name="Matias Vizcaino" initials="MV" lastIdx="7" clrIdx="1">
    <p:extLst>
      <p:ext uri="{19B8F6BF-5375-455C-9EA6-DF929625EA0E}">
        <p15:presenceInfo xmlns:p15="http://schemas.microsoft.com/office/powerpoint/2012/main" userId="S::Matias.Vizcaino@redkite.com::928349dc-3bf2-41f7-9646-129314ebdc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44A09E-CD2D-45D2-99CA-58D2D8B0D721}">
  <a:tblStyle styleId="{2B44A09E-CD2D-45D2-99CA-58D2D8B0D7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38" y="120"/>
      </p:cViewPr>
      <p:guideLst>
        <p:guide/>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22T15:59:31.607" idx="2">
    <p:pos x="10" y="10"/>
    <p:text>Add Constant Product Formula</p:text>
    <p:extLst>
      <p:ext uri="{C676402C-5697-4E1C-873F-D02D1690AC5C}">
        <p15:threadingInfo xmlns:p15="http://schemas.microsoft.com/office/powerpoint/2012/main" timeZoneBias="-60"/>
      </p:ext>
    </p:extLst>
  </p:cm>
  <p:cm authorId="1" dt="2023-07-22T15:59:59.656" idx="3">
    <p:pos x="3562" y="2984"/>
    <p:text>multiple days?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7-22T06:50:17.415" idx="1">
    <p:pos x="357" y="86"/>
    <p:text>This is a duplicate of the second sentence</p:text>
  </p:cm>
  <p:cm authorId="1" dt="2023-07-22T16:01:39.369" idx="6">
    <p:pos x="10" y="10"/>
    <p:text>Only one source is quoted 3 times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3-07-22T07:02:24.189" idx="18">
    <p:pos x="0" y="2547"/>
    <p:text>Maybe this sentence would be better at the beginning of this slide. 
In addition, instead of using the whole text associated with each topic, I'd recommend just keeping the bullets with the topic, some keywords and consolidating this and the next slide into one. This way the explanation comes from the presenter rather than from the text on the slide.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07-22T07:12:25.004" idx="3">
    <p:pos x="196" y="725"/>
    <p:text>Consider replacing by 6 Months of Trading Information or other. Previous should be avoided since there are no dates in the presentation, so far.</p:text>
  </p:cm>
  <p:cm authorId="1" dt="2023-07-22T14:19:56.755" idx="1">
    <p:pos x="196" y="861"/>
    <p:text>Placed charts with Dates</p:text>
    <p:extLst>
      <p:ext uri="{C676402C-5697-4E1C-873F-D02D1690AC5C}">
        <p15:threadingInfo xmlns:p15="http://schemas.microsoft.com/office/powerpoint/2012/main" timeZoneBias="-60">
          <p15:parentCm authorId="0" idx="3"/>
        </p15:threadingInfo>
      </p:ext>
    </p:extLst>
  </p:cm>
  <p:cm authorId="0" dt="2023-07-22T07:14:19.038" idx="4">
    <p:pos x="196" y="280"/>
    <p:text>If possible, try to place the number of rows of the data set. Ours is quite  a large data set.</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3-07-22T07:32:41.194" idx="5">
    <p:pos x="196" y="725"/>
    <p:text>Using 'key' suggests there are other dependent variables in the model. I recommend to remove it.</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3-07-22T07:41:59.643" idx="6">
    <p:pos x="2926" y="280"/>
    <p:text>Is this image ours? There is a cursor in it that suggests it is screenshot and if not created by ourselves we need proper reference.</p:text>
  </p:cm>
  <p:cm authorId="0" dt="2023-07-22T08:23:49.837" idx="7">
    <p:pos x="196" y="280"/>
    <p:text>This slide is very dense with text. Recommend replacing all the text by bullets:
* DEX: volume in blocks not at regular intervals. 
* Binance dataset uses minute blocks. 
* Time horizons, &lt;&lt;15s blocks?&gt;&gt; (future periods) are constructed from the first reference block and increasing the block count until the next reference block is reached.
* To normalize the different block time ranges, volume and trade were spread evenly per second
* In essence, the target DEX variable and directo pool were mapped to the base horizon table. 
* Then mapped the CEX nearest block to the Base Horizon table.
By defining the clock of the prediction model via mint operations and considering a strict lower bound whenever computing features after the tick of the clock, we are avoiding introducing forward-looking bias into the models.</p:text>
  </p:cm>
  <p:cm authorId="1" dt="2023-07-22T16:13:00.222" idx="7">
    <p:pos x="10" y="10"/>
    <p:text>&lt;15s blocks?&gt;&gt;</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3-07-22T07:41:59.643" idx="21">
    <p:pos x="2926" y="280"/>
    <p:text>Is this image ours? There is a cursor in it that suggests it is screenshot and if not created by ourselves we need proper reference.</p:text>
  </p:cm>
  <p:cm authorId="0" dt="2023-07-22T08:23:49.837" idx="22">
    <p:pos x="196" y="280"/>
    <p:text>This slide is very dense with text. Recommend replacing all the text by bullets:
* DEX: volume in blocks not at regular intervals. 
* Binance dataset uses minute blocks. 
* Time horizons, &lt;&lt;15s blocks?&gt;&gt; (future periods) are constructed from the first reference block and increasing the block count until the next reference block is reached.
* To normalize the different block time ranges, volume and trade were spread evenly per second
* In essence, the target DEX variable and directo pool were mapped to the base horizon table. 
* Then mapped the CEX nearest block to the Base Horizon table.
By defining the clock of the prediction model via mint operations and considering a strict lower bound whenever computing features after the tick of the clock, we are avoiding introducing forward-looking bias into the models.</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3-07-22T08:32:44.196" idx="8">
    <p:pos x="35" y="214"/>
    <p:text>Suppress this sentence as for time series an OLS is not the recommended model, given that the independence assumption does not hold. All the other parts make sense.</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3-07-22T10:24:15.031" idx="23">
    <p:pos x="196" y="280"/>
    <p:text>Is Constat the intercept?</p:text>
  </p:cm>
  <p:cm authorId="0" dt="2023-07-22T10:26:37.767" idx="24">
    <p:pos x="2988" y="1498"/>
    <p:text>From the 26 predictors left after removing the correlated ones in the VIF step, the final model after stepwise regression was 8 predictors?</p:text>
  </p:cm>
  <p:cm authorId="0" dt="2023-07-22T10:26:57.486" idx="25">
    <p:pos x="196" y="725"/>
    <p:text>Is this fwd, bwd or both?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9e52c50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9e52c50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7ac41a83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7ac41a83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924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7ac41a83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7ac41a83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7ac41a83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7ac41a83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5663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9e52c50f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9e52c50f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5ab21f21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5ab21f2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5ab21f21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5ab21f2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65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5ab21f21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5ab21f21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5ab21f215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5ab21f215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5ab21f215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5ab21f215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616161"/>
                </a:solidFill>
                <a:latin typeface="Proxima Nova"/>
                <a:ea typeface="Proxima Nova"/>
                <a:cs typeface="Proxima Nova"/>
                <a:sym typeface="Proxima Nova"/>
              </a:rPr>
              <a:t>By studying this relationship, we contribute to the efficient functioning of DeFi markets, optimizing strategies for participants, and influencing the allocation of capital within the ecosystem.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7ac41a83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7ac41a83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6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9e52c50f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9e52c50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7ac41a83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7ac41a83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a20d3b5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a20d3b5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a20d3b5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a20d3b5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255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omments" Target="../comments/commen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api.thegraph.com/subgraphs/name/uniswap/uniswap-v3"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hyperlink" Target="https://www.brookings.edu/wp-content/uploads/2022/03/SP22_BPEA_MakarovSchoar_conf-draft.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omments" Target="../comments/comment2.xml"/><Relationship Id="rId4" Type="http://schemas.openxmlformats.org/officeDocument/2006/relationships/hyperlink" Target="https://www.leewayhertz.com/what-are-liquidity-poo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21950" y="1289675"/>
            <a:ext cx="8300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Impact of Liquidity Pool Size on Trading Volume in BTC-ETH Pools</a:t>
            </a:r>
            <a:endParaRPr dirty="0"/>
          </a:p>
        </p:txBody>
      </p:sp>
      <p:sp>
        <p:nvSpPr>
          <p:cNvPr id="60" name="Google Shape;60;p13"/>
          <p:cNvSpPr txBox="1">
            <a:spLocks noGrp="1"/>
          </p:cNvSpPr>
          <p:nvPr>
            <p:ph type="subTitle" idx="1"/>
          </p:nvPr>
        </p:nvSpPr>
        <p:spPr>
          <a:xfrm>
            <a:off x="510450" y="3182347"/>
            <a:ext cx="8123100" cy="17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111:</a:t>
            </a:r>
            <a:br>
              <a:rPr lang="en"/>
            </a:br>
            <a:r>
              <a:rPr lang="en" sz="1900"/>
              <a:t>Vitor de Matos Castilho</a:t>
            </a:r>
            <a:endParaRPr sz="1900"/>
          </a:p>
          <a:p>
            <a:pPr marL="0" lvl="0" indent="0" algn="l" rtl="0">
              <a:spcBef>
                <a:spcPts val="0"/>
              </a:spcBef>
              <a:spcAft>
                <a:spcPts val="0"/>
              </a:spcAft>
              <a:buNone/>
            </a:pPr>
            <a:r>
              <a:rPr lang="en" sz="1900"/>
              <a:t>Walter Jack Simmons</a:t>
            </a:r>
            <a:endParaRPr sz="1900"/>
          </a:p>
          <a:p>
            <a:pPr marL="0" lvl="0" indent="0" algn="l" rtl="0">
              <a:spcBef>
                <a:spcPts val="0"/>
              </a:spcBef>
              <a:spcAft>
                <a:spcPts val="0"/>
              </a:spcAft>
              <a:buNone/>
            </a:pPr>
            <a:r>
              <a:rPr lang="en" sz="1900"/>
              <a:t>Matias Vizcaino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sz="2400" b="1" dirty="0">
                <a:latin typeface="Söhne"/>
              </a:rPr>
              <a:t>Feature Engineering (2 of 2)</a:t>
            </a:r>
            <a:endParaRPr sz="2400" b="1" dirty="0">
              <a:latin typeface="Söhne"/>
            </a:endParaRPr>
          </a:p>
        </p:txBody>
      </p:sp>
      <p:sp>
        <p:nvSpPr>
          <p:cNvPr id="124" name="Google Shape;124;p22"/>
          <p:cNvSpPr txBox="1">
            <a:spLocks noGrp="1"/>
          </p:cNvSpPr>
          <p:nvPr>
            <p:ph type="body" idx="1"/>
          </p:nvPr>
        </p:nvSpPr>
        <p:spPr>
          <a:xfrm>
            <a:off x="311700" y="1017725"/>
            <a:ext cx="4925318"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b="1" dirty="0"/>
              <a:t>4. Target Variables (DEX data):</a:t>
            </a:r>
          </a:p>
          <a:p>
            <a:pPr marL="0" lvl="0" indent="0" algn="l" rtl="0">
              <a:spcBef>
                <a:spcPts val="0"/>
              </a:spcBef>
              <a:spcAft>
                <a:spcPts val="0"/>
              </a:spcAft>
              <a:buNone/>
            </a:pPr>
            <a:r>
              <a:rPr lang="en-GB" sz="1300" dirty="0"/>
              <a:t>Defined as the cumulative volume for a pool at a given horizon: </a:t>
            </a:r>
            <a:r>
              <a:rPr lang="en-GB" sz="1300" dirty="0">
                <a:latin typeface="Consolas" panose="020B0609020204030204" pitchFamily="49" charset="0"/>
              </a:rPr>
              <a:t>cum_volume_500</a:t>
            </a:r>
            <a:r>
              <a:rPr lang="en-GB" sz="1300" dirty="0"/>
              <a:t>, </a:t>
            </a:r>
            <a:r>
              <a:rPr lang="en-GB" sz="1300" dirty="0">
                <a:latin typeface="Consolas" panose="020B0609020204030204" pitchFamily="49" charset="0"/>
              </a:rPr>
              <a:t> cum_volume_3000</a:t>
            </a:r>
            <a:r>
              <a:rPr lang="en-GB" sz="1300" dirty="0"/>
              <a:t>, and </a:t>
            </a:r>
            <a:r>
              <a:rPr lang="en-GB" sz="1300" dirty="0" err="1">
                <a:latin typeface="Consolas" panose="020B0609020204030204" pitchFamily="49" charset="0"/>
              </a:rPr>
              <a:t>cum_volume_base</a:t>
            </a:r>
            <a:r>
              <a:rPr lang="en-GB" sz="1300" dirty="0"/>
              <a:t>.</a:t>
            </a:r>
          </a:p>
          <a:p>
            <a:pPr marL="0" lvl="0" indent="0" algn="l" rtl="0">
              <a:spcBef>
                <a:spcPts val="0"/>
              </a:spcBef>
              <a:spcAft>
                <a:spcPts val="0"/>
              </a:spcAft>
              <a:buNone/>
            </a:pPr>
            <a:r>
              <a:rPr lang="en-GB" sz="1300" dirty="0"/>
              <a:t>Logarithmic transformation using base 10</a:t>
            </a:r>
          </a:p>
          <a:p>
            <a:pPr marL="0" lvl="0" indent="0" algn="l" rtl="0">
              <a:spcBef>
                <a:spcPts val="0"/>
              </a:spcBef>
              <a:spcAft>
                <a:spcPts val="0"/>
              </a:spcAft>
              <a:buNone/>
            </a:pPr>
            <a:endParaRPr lang="en-GB" sz="1300" dirty="0"/>
          </a:p>
          <a:p>
            <a:pPr marL="0" lvl="0" indent="0" algn="l" rtl="0">
              <a:spcBef>
                <a:spcPts val="0"/>
              </a:spcBef>
              <a:spcAft>
                <a:spcPts val="0"/>
              </a:spcAft>
              <a:buNone/>
            </a:pPr>
            <a:r>
              <a:rPr lang="en-GB" sz="1300" b="1" dirty="0"/>
              <a:t>5. Feature Variables (DEX direct pool + CEX spillover):</a:t>
            </a:r>
          </a:p>
          <a:p>
            <a:pPr marL="0" lvl="0" indent="0" algn="l" rtl="0">
              <a:spcBef>
                <a:spcPts val="0"/>
              </a:spcBef>
              <a:spcAft>
                <a:spcPts val="0"/>
              </a:spcAft>
              <a:buNone/>
            </a:pPr>
            <a:r>
              <a:rPr lang="en-GB" sz="1300" dirty="0"/>
              <a:t>Calculated at both the reference block level and the more granular horizon block level, allowing us to capture the state of the ecosystem at the beginning of the horizon (reference block) and how it evolves over time (horizon block).</a:t>
            </a:r>
          </a:p>
          <a:p>
            <a:pPr marL="0" lvl="0" indent="0" algn="l" rtl="0">
              <a:spcBef>
                <a:spcPts val="0"/>
              </a:spcBef>
              <a:spcAft>
                <a:spcPts val="0"/>
              </a:spcAft>
              <a:buNone/>
            </a:pPr>
            <a:endParaRPr lang="en-GB" sz="1300" dirty="0"/>
          </a:p>
          <a:p>
            <a:pPr marL="0" indent="0">
              <a:buNone/>
            </a:pPr>
            <a:r>
              <a:rPr lang="en-GB" sz="1300" b="1" dirty="0"/>
              <a:t>6. Horizon Table – Main Table for Analysis:</a:t>
            </a:r>
          </a:p>
          <a:p>
            <a:pPr marL="0" indent="0">
              <a:buNone/>
            </a:pPr>
            <a:r>
              <a:rPr lang="en-GB" sz="1300" dirty="0"/>
              <a:t>Diagram illustrates mapping of feature variables to respective horizon or reference block.</a:t>
            </a:r>
          </a:p>
          <a:p>
            <a:pPr marL="0" indent="0">
              <a:buNone/>
            </a:pPr>
            <a:r>
              <a:rPr lang="en-GB" sz="1300" dirty="0"/>
              <a:t>Horizon Table aggregates these features and targets, serving as </a:t>
            </a:r>
            <a:r>
              <a:rPr lang="en-GB" sz="1300" b="1" dirty="0"/>
              <a:t>118,785 horizons </a:t>
            </a:r>
            <a:r>
              <a:rPr lang="en-GB" sz="1300" dirty="0"/>
              <a:t>the primary resource for our analysis</a:t>
            </a:r>
            <a:r>
              <a:rPr lang="en-GB" sz="1300" b="0" i="0" dirty="0">
                <a:solidFill>
                  <a:srgbClr val="374151"/>
                </a:solidFill>
                <a:effectLst/>
                <a:latin typeface="Söhne"/>
              </a:rPr>
              <a:t>.</a:t>
            </a:r>
          </a:p>
          <a:p>
            <a:pPr marL="0" lvl="0" indent="0" algn="l" rtl="0">
              <a:spcBef>
                <a:spcPts val="0"/>
              </a:spcBef>
              <a:spcAft>
                <a:spcPts val="0"/>
              </a:spcAft>
              <a:buNone/>
            </a:pPr>
            <a:endParaRPr lang="en-GB" sz="1300" dirty="0"/>
          </a:p>
        </p:txBody>
      </p:sp>
      <p:graphicFrame>
        <p:nvGraphicFramePr>
          <p:cNvPr id="22" name="Table 21">
            <a:extLst>
              <a:ext uri="{FF2B5EF4-FFF2-40B4-BE49-F238E27FC236}">
                <a16:creationId xmlns:a16="http://schemas.microsoft.com/office/drawing/2014/main" id="{CC436843-5923-60A3-8172-623241C06E16}"/>
              </a:ext>
            </a:extLst>
          </p:cNvPr>
          <p:cNvGraphicFramePr>
            <a:graphicFrameLocks noGrp="1"/>
          </p:cNvGraphicFramePr>
          <p:nvPr>
            <p:extLst>
              <p:ext uri="{D42A27DB-BD31-4B8C-83A1-F6EECF244321}">
                <p14:modId xmlns:p14="http://schemas.microsoft.com/office/powerpoint/2010/main" val="735232043"/>
              </p:ext>
            </p:extLst>
          </p:nvPr>
        </p:nvGraphicFramePr>
        <p:xfrm>
          <a:off x="5237018" y="3738873"/>
          <a:ext cx="3771328" cy="1097280"/>
        </p:xfrm>
        <a:graphic>
          <a:graphicData uri="http://schemas.openxmlformats.org/drawingml/2006/table">
            <a:tbl>
              <a:tblPr/>
              <a:tblGrid>
                <a:gridCol w="1885664">
                  <a:extLst>
                    <a:ext uri="{9D8B030D-6E8A-4147-A177-3AD203B41FA5}">
                      <a16:colId xmlns:a16="http://schemas.microsoft.com/office/drawing/2014/main" val="2615558291"/>
                    </a:ext>
                  </a:extLst>
                </a:gridCol>
                <a:gridCol w="1885664">
                  <a:extLst>
                    <a:ext uri="{9D8B030D-6E8A-4147-A177-3AD203B41FA5}">
                      <a16:colId xmlns:a16="http://schemas.microsoft.com/office/drawing/2014/main" val="3184925693"/>
                    </a:ext>
                  </a:extLst>
                </a:gridCol>
              </a:tblGrid>
              <a:tr h="0">
                <a:tc>
                  <a:txBody>
                    <a:bodyPr/>
                    <a:lstStyle/>
                    <a:p>
                      <a:pPr fontAlgn="b"/>
                      <a:r>
                        <a:rPr lang="en-GB" sz="1200" b="1">
                          <a:effectLst/>
                          <a:latin typeface="Agency FB" panose="020B0503020202020204" pitchFamily="34" charset="0"/>
                        </a:rPr>
                        <a:t>Component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sz="1200" b="1" dirty="0">
                          <a:effectLst/>
                          <a:latin typeface="Agency FB" panose="020B0503020202020204" pitchFamily="34" charset="0"/>
                        </a:rPr>
                        <a:t>Granularity Level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18050579"/>
                  </a:ext>
                </a:extLst>
              </a:tr>
              <a:tr h="0">
                <a:tc>
                  <a:txBody>
                    <a:bodyPr/>
                    <a:lstStyle/>
                    <a:p>
                      <a:pPr fontAlgn="base"/>
                      <a:r>
                        <a:rPr lang="en-GB" sz="1200" dirty="0">
                          <a:effectLst/>
                          <a:latin typeface="Agency FB" panose="020B0503020202020204" pitchFamily="34" charset="0"/>
                        </a:rPr>
                        <a:t>DEX target variable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latin typeface="Agency FB" panose="020B0503020202020204" pitchFamily="34" charset="0"/>
                        </a:rPr>
                        <a:t>Horizon block level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22155455"/>
                  </a:ext>
                </a:extLst>
              </a:tr>
              <a:tr h="0">
                <a:tc>
                  <a:txBody>
                    <a:bodyPr/>
                    <a:lstStyle/>
                    <a:p>
                      <a:pPr fontAlgn="base"/>
                      <a:r>
                        <a:rPr lang="en-GB" sz="1200" dirty="0">
                          <a:effectLst/>
                          <a:latin typeface="Agency FB" panose="020B0503020202020204" pitchFamily="34" charset="0"/>
                        </a:rPr>
                        <a:t>DEX direct pool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dirty="0">
                          <a:effectLst/>
                          <a:latin typeface="Agency FB" panose="020B0503020202020204" pitchFamily="34" charset="0"/>
                        </a:rPr>
                        <a:t>Reference block level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06890172"/>
                  </a:ext>
                </a:extLst>
              </a:tr>
              <a:tr h="0">
                <a:tc>
                  <a:txBody>
                    <a:bodyPr/>
                    <a:lstStyle/>
                    <a:p>
                      <a:pPr fontAlgn="base"/>
                      <a:r>
                        <a:rPr lang="en-GB" sz="1200">
                          <a:effectLst/>
                          <a:latin typeface="Agency FB" panose="020B0503020202020204" pitchFamily="34" charset="0"/>
                        </a:rPr>
                        <a:t>CEX spillover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dirty="0">
                          <a:effectLst/>
                          <a:latin typeface="Agency FB" panose="020B0503020202020204" pitchFamily="34" charset="0"/>
                        </a:rPr>
                        <a:t>Horizon block level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69158850"/>
                  </a:ext>
                </a:extLst>
              </a:tr>
            </a:tbl>
          </a:graphicData>
        </a:graphic>
      </p:graphicFrame>
      <p:sp>
        <p:nvSpPr>
          <p:cNvPr id="23" name="Google Shape;112;p20">
            <a:extLst>
              <a:ext uri="{FF2B5EF4-FFF2-40B4-BE49-F238E27FC236}">
                <a16:creationId xmlns:a16="http://schemas.microsoft.com/office/drawing/2014/main" id="{50D7F94B-AA7A-469E-20F9-3EC099CF5539}"/>
              </a:ext>
            </a:extLst>
          </p:cNvPr>
          <p:cNvSpPr txBox="1"/>
          <p:nvPr/>
        </p:nvSpPr>
        <p:spPr>
          <a:xfrm>
            <a:off x="5971019" y="716939"/>
            <a:ext cx="2031602"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Proxima Nova"/>
                <a:ea typeface="Proxima Nova"/>
                <a:cs typeface="Proxima Nova"/>
                <a:sym typeface="Proxima Nova"/>
              </a:rPr>
              <a:t>Features &amp; Granularity Levels</a:t>
            </a:r>
            <a:endParaRPr sz="1000" dirty="0">
              <a:latin typeface="Proxima Nova"/>
              <a:ea typeface="Proxima Nova"/>
              <a:cs typeface="Proxima Nova"/>
              <a:sym typeface="Proxima Nova"/>
            </a:endParaRPr>
          </a:p>
        </p:txBody>
      </p:sp>
      <p:pic>
        <p:nvPicPr>
          <p:cNvPr id="3" name="Picture 2" descr="A group of labels with text&#10;&#10;Description automatically generated">
            <a:extLst>
              <a:ext uri="{FF2B5EF4-FFF2-40B4-BE49-F238E27FC236}">
                <a16:creationId xmlns:a16="http://schemas.microsoft.com/office/drawing/2014/main" id="{70E87B53-FB06-744A-FBDA-A0B7BC40537D}"/>
              </a:ext>
            </a:extLst>
          </p:cNvPr>
          <p:cNvPicPr>
            <a:picLocks noChangeAspect="1"/>
          </p:cNvPicPr>
          <p:nvPr/>
        </p:nvPicPr>
        <p:blipFill>
          <a:blip r:embed="rId3"/>
          <a:stretch>
            <a:fillRect/>
          </a:stretch>
        </p:blipFill>
        <p:spPr>
          <a:xfrm>
            <a:off x="5237018" y="1035517"/>
            <a:ext cx="3453962" cy="2679296"/>
          </a:xfrm>
          <a:prstGeom prst="rect">
            <a:avLst/>
          </a:prstGeom>
        </p:spPr>
      </p:pic>
    </p:spTree>
    <p:extLst>
      <p:ext uri="{BB962C8B-B14F-4D97-AF65-F5344CB8AC3E}">
        <p14:creationId xmlns:p14="http://schemas.microsoft.com/office/powerpoint/2010/main" val="136044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i="0" dirty="0">
                <a:effectLst/>
                <a:latin typeface="Söhne"/>
              </a:rPr>
              <a:t>Time Series Analysis via Ordinary Least Squares (OLS) Regression</a:t>
            </a:r>
            <a:endParaRPr lang="en-GB" sz="2400" dirty="0"/>
          </a:p>
        </p:txBody>
      </p:sp>
      <p:sp>
        <p:nvSpPr>
          <p:cNvPr id="131" name="Google Shape;131;p23"/>
          <p:cNvSpPr txBox="1">
            <a:spLocks noGrp="1"/>
          </p:cNvSpPr>
          <p:nvPr>
            <p:ph type="body" idx="1"/>
          </p:nvPr>
        </p:nvSpPr>
        <p:spPr>
          <a:xfrm>
            <a:off x="311700" y="948453"/>
            <a:ext cx="8520600" cy="3551150"/>
          </a:xfrm>
          <a:prstGeom prst="rect">
            <a:avLst/>
          </a:prstGeom>
        </p:spPr>
        <p:txBody>
          <a:bodyPr spcFirstLastPara="1" wrap="square" lIns="91425" tIns="91425" rIns="91425" bIns="91425" anchor="t" anchorCtr="0">
            <a:normAutofit/>
          </a:bodyPr>
          <a:lstStyle/>
          <a:p>
            <a:pPr marL="114300" indent="0">
              <a:lnSpc>
                <a:spcPct val="105000"/>
              </a:lnSpc>
              <a:buNone/>
            </a:pPr>
            <a:r>
              <a:rPr lang="en-GB" sz="1300" b="1" dirty="0"/>
              <a:t>Choice of Model:</a:t>
            </a:r>
          </a:p>
          <a:p>
            <a:pPr marL="114300" indent="0">
              <a:lnSpc>
                <a:spcPct val="105000"/>
              </a:lnSpc>
              <a:buNone/>
            </a:pPr>
            <a:r>
              <a:rPr lang="en-GB" sz="1300" dirty="0"/>
              <a:t>OLS regression was chosen for simplicity, interpretability, and comparability with other academic works.</a:t>
            </a:r>
          </a:p>
          <a:p>
            <a:pPr marL="114300" indent="0">
              <a:lnSpc>
                <a:spcPct val="105000"/>
              </a:lnSpc>
              <a:buNone/>
            </a:pPr>
            <a:r>
              <a:rPr lang="en-GB" sz="1300" dirty="0"/>
              <a:t>OLS is a widely accepted method in econometric and financial analysis, allowing for easy comparison and discussion of our findings with existing literature.</a:t>
            </a:r>
          </a:p>
          <a:p>
            <a:pPr marL="114300" indent="0">
              <a:lnSpc>
                <a:spcPct val="105000"/>
              </a:lnSpc>
              <a:buNone/>
            </a:pPr>
            <a:endParaRPr lang="en-GB" sz="1300" dirty="0"/>
          </a:p>
          <a:p>
            <a:pPr marL="114300" indent="0">
              <a:lnSpc>
                <a:spcPct val="105000"/>
              </a:lnSpc>
              <a:buNone/>
            </a:pPr>
            <a:r>
              <a:rPr lang="en-GB" sz="1300" b="1" dirty="0"/>
              <a:t>Purpose of Analysis:</a:t>
            </a:r>
          </a:p>
          <a:p>
            <a:pPr marL="114300" indent="0">
              <a:lnSpc>
                <a:spcPct val="105000"/>
              </a:lnSpc>
              <a:buNone/>
            </a:pPr>
            <a:r>
              <a:rPr lang="en-GB" sz="1300" dirty="0"/>
              <a:t>Studying the correlation between the size of liquidity pools and trading volume.</a:t>
            </a:r>
          </a:p>
          <a:p>
            <a:pPr marL="114300" indent="0">
              <a:lnSpc>
                <a:spcPct val="105000"/>
              </a:lnSpc>
              <a:buNone/>
            </a:pPr>
            <a:r>
              <a:rPr lang="en-GB" sz="1300" dirty="0"/>
              <a:t>Time-series data believed to follow a linear trend, considerations autocorrelation and non-stationarity.</a:t>
            </a:r>
            <a:endParaRPr sz="1300" dirty="0"/>
          </a:p>
          <a:p>
            <a:pPr marL="0" lvl="0" indent="0" algn="l" rtl="0">
              <a:spcBef>
                <a:spcPts val="1200"/>
              </a:spcBef>
              <a:spcAft>
                <a:spcPts val="0"/>
              </a:spcAft>
              <a:buNone/>
            </a:pPr>
            <a:endParaRPr sz="1300" dirty="0"/>
          </a:p>
          <a:p>
            <a:pPr marL="0" lvl="0" indent="0" algn="l" rtl="0">
              <a:spcBef>
                <a:spcPts val="1200"/>
              </a:spcBef>
              <a:spcAft>
                <a:spcPts val="0"/>
              </a:spcAft>
              <a:buNone/>
            </a:pPr>
            <a:endParaRPr sz="1300" dirty="0"/>
          </a:p>
          <a:p>
            <a:pPr marL="0" lvl="0" indent="0" algn="l" rtl="0">
              <a:spcBef>
                <a:spcPts val="1200"/>
              </a:spcBef>
              <a:spcAft>
                <a:spcPts val="1200"/>
              </a:spcAft>
              <a:buNone/>
            </a:pPr>
            <a:endParaRPr sz="1300" dirty="0"/>
          </a:p>
        </p:txBody>
      </p:sp>
      <p:pic>
        <p:nvPicPr>
          <p:cNvPr id="132" name="Google Shape;132;p23"/>
          <p:cNvPicPr preferRelativeResize="0"/>
          <p:nvPr/>
        </p:nvPicPr>
        <p:blipFill>
          <a:blip r:embed="rId3">
            <a:alphaModFix/>
          </a:blip>
          <a:stretch>
            <a:fillRect/>
          </a:stretch>
        </p:blipFill>
        <p:spPr>
          <a:xfrm>
            <a:off x="982154" y="2818537"/>
            <a:ext cx="7000875" cy="621693"/>
          </a:xfrm>
          <a:prstGeom prst="rect">
            <a:avLst/>
          </a:prstGeom>
          <a:noFill/>
          <a:ln>
            <a:noFill/>
          </a:ln>
        </p:spPr>
      </p:pic>
      <p:pic>
        <p:nvPicPr>
          <p:cNvPr id="133" name="Google Shape;133;p23"/>
          <p:cNvPicPr preferRelativeResize="0"/>
          <p:nvPr/>
        </p:nvPicPr>
        <p:blipFill>
          <a:blip r:embed="rId4">
            <a:alphaModFix/>
          </a:blip>
          <a:stretch>
            <a:fillRect/>
          </a:stretch>
        </p:blipFill>
        <p:spPr>
          <a:xfrm>
            <a:off x="982154" y="3391739"/>
            <a:ext cx="7000876" cy="1507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GB" sz="2400" b="1" dirty="0">
                <a:latin typeface="Söhne"/>
              </a:rPr>
              <a:t>Data Management and Analysis Process</a:t>
            </a:r>
            <a:endParaRPr sz="2400" b="1" dirty="0">
              <a:latin typeface="Söhne"/>
            </a:endParaRPr>
          </a:p>
        </p:txBody>
      </p:sp>
      <p:sp>
        <p:nvSpPr>
          <p:cNvPr id="10" name="TextBox 9">
            <a:extLst>
              <a:ext uri="{FF2B5EF4-FFF2-40B4-BE49-F238E27FC236}">
                <a16:creationId xmlns:a16="http://schemas.microsoft.com/office/drawing/2014/main" id="{30792C88-3E6C-BDA0-D161-70CFFB150971}"/>
              </a:ext>
            </a:extLst>
          </p:cNvPr>
          <p:cNvSpPr txBox="1"/>
          <p:nvPr/>
        </p:nvSpPr>
        <p:spPr>
          <a:xfrm>
            <a:off x="422564" y="1066800"/>
            <a:ext cx="8409736" cy="3893374"/>
          </a:xfrm>
          <a:prstGeom prst="rect">
            <a:avLst/>
          </a:prstGeom>
          <a:noFill/>
        </p:spPr>
        <p:txBody>
          <a:bodyPr wrap="square">
            <a:spAutoFit/>
          </a:bodyPr>
          <a:lstStyle/>
          <a:p>
            <a:pPr algn="l"/>
            <a:r>
              <a:rPr lang="en-GB" sz="1200" b="1" dirty="0">
                <a:solidFill>
                  <a:schemeClr val="accent3"/>
                </a:solidFill>
                <a:latin typeface="Proxima Nova"/>
              </a:rPr>
              <a:t>1. </a:t>
            </a:r>
            <a:r>
              <a:rPr lang="en-GB" sz="1300" b="1" dirty="0">
                <a:solidFill>
                  <a:schemeClr val="accent3"/>
                </a:solidFill>
                <a:latin typeface="Proxima Nova"/>
                <a:sym typeface="Proxima Nova"/>
              </a:rPr>
              <a:t>Data Cleaning and Preparation:</a:t>
            </a:r>
          </a:p>
          <a:p>
            <a:pPr marL="457200" lvl="1" algn="l"/>
            <a:r>
              <a:rPr lang="en-GB" sz="1300" dirty="0">
                <a:solidFill>
                  <a:schemeClr val="accent3"/>
                </a:solidFill>
                <a:latin typeface="Proxima Nova"/>
                <a:sym typeface="Proxima Nova"/>
              </a:rPr>
              <a:t>Addressed missing values, removed highly correlated columns, and aggregated similar columns.</a:t>
            </a:r>
          </a:p>
          <a:p>
            <a:pPr marL="457200" lvl="1" algn="l"/>
            <a:r>
              <a:rPr lang="en-GB" sz="1300" dirty="0">
                <a:solidFill>
                  <a:schemeClr val="accent3"/>
                </a:solidFill>
                <a:latin typeface="Proxima Nova"/>
                <a:sym typeface="Proxima Nova"/>
              </a:rPr>
              <a:t>Ensured data integrity with minimal data loss (0.09%).</a:t>
            </a:r>
          </a:p>
          <a:p>
            <a:pPr algn="l"/>
            <a:r>
              <a:rPr lang="en-GB" sz="1300" b="1" dirty="0">
                <a:solidFill>
                  <a:schemeClr val="accent3"/>
                </a:solidFill>
                <a:latin typeface="Proxima Nova"/>
                <a:sym typeface="Proxima Nova"/>
              </a:rPr>
              <a:t>2. Multicollinearity and Feature Selection:</a:t>
            </a:r>
          </a:p>
          <a:p>
            <a:pPr marL="457200" lvl="1" algn="l"/>
            <a:r>
              <a:rPr lang="en-GB" sz="1300" dirty="0">
                <a:solidFill>
                  <a:schemeClr val="accent3"/>
                </a:solidFill>
                <a:latin typeface="Proxima Nova"/>
                <a:sym typeface="Proxima Nova"/>
              </a:rPr>
              <a:t>Utilized correlation analysis, Variance Inflation Factor (VIF), and a step-wise feature selection process to ensure model robustness and significance of features.</a:t>
            </a:r>
          </a:p>
          <a:p>
            <a:pPr algn="l"/>
            <a:r>
              <a:rPr lang="en-GB" sz="1300" b="1" dirty="0">
                <a:solidFill>
                  <a:schemeClr val="accent3"/>
                </a:solidFill>
                <a:latin typeface="Proxima Nova"/>
                <a:sym typeface="Proxima Nova"/>
              </a:rPr>
              <a:t>3. Residual Analysis:</a:t>
            </a:r>
          </a:p>
          <a:p>
            <a:pPr marL="457200" lvl="1" algn="l"/>
            <a:r>
              <a:rPr lang="en-GB" sz="1300" dirty="0">
                <a:solidFill>
                  <a:schemeClr val="accent3"/>
                </a:solidFill>
                <a:latin typeface="Proxima Nova"/>
                <a:sym typeface="Proxima Nova"/>
              </a:rPr>
              <a:t>Identified and corrected heteroscedasticity through error term distribution analysis and logarithmic transformation of response variables.</a:t>
            </a: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a:p>
            <a:pPr algn="l"/>
            <a:r>
              <a:rPr lang="en-GB" sz="1300" b="1" dirty="0">
                <a:solidFill>
                  <a:schemeClr val="accent3"/>
                </a:solidFill>
                <a:latin typeface="Proxima Nova"/>
                <a:sym typeface="Proxima Nova"/>
              </a:rPr>
              <a:t>Observations:</a:t>
            </a:r>
          </a:p>
          <a:p>
            <a:pPr marL="457200" lvl="1" algn="l"/>
            <a:r>
              <a:rPr lang="en-GB" sz="1300" dirty="0">
                <a:solidFill>
                  <a:schemeClr val="accent3"/>
                </a:solidFill>
                <a:latin typeface="Proxima Nova"/>
                <a:sym typeface="Proxima Nova"/>
              </a:rPr>
              <a:t>Noted potential underprediction and overprediction in the residual analysis.</a:t>
            </a:r>
          </a:p>
          <a:p>
            <a:pPr marL="457200" lvl="1" algn="l"/>
            <a:r>
              <a:rPr lang="en-GB" sz="1300" dirty="0">
                <a:solidFill>
                  <a:schemeClr val="accent3"/>
                </a:solidFill>
                <a:latin typeface="Proxima Nova"/>
                <a:sym typeface="Proxima Nova"/>
              </a:rPr>
              <a:t>The rigorous process led to robust and effective analysis, addressing major concerns.</a:t>
            </a:r>
          </a:p>
        </p:txBody>
      </p:sp>
      <p:graphicFrame>
        <p:nvGraphicFramePr>
          <p:cNvPr id="14" name="Table 13">
            <a:extLst>
              <a:ext uri="{FF2B5EF4-FFF2-40B4-BE49-F238E27FC236}">
                <a16:creationId xmlns:a16="http://schemas.microsoft.com/office/drawing/2014/main" id="{4F1EDB7D-AD8D-D435-D29D-5AE7CAD27E25}"/>
              </a:ext>
            </a:extLst>
          </p:cNvPr>
          <p:cNvGraphicFramePr>
            <a:graphicFrameLocks noGrp="1"/>
          </p:cNvGraphicFramePr>
          <p:nvPr>
            <p:extLst>
              <p:ext uri="{D42A27DB-BD31-4B8C-83A1-F6EECF244321}">
                <p14:modId xmlns:p14="http://schemas.microsoft.com/office/powerpoint/2010/main" val="1468440558"/>
              </p:ext>
            </p:extLst>
          </p:nvPr>
        </p:nvGraphicFramePr>
        <p:xfrm>
          <a:off x="2528718" y="2915784"/>
          <a:ext cx="4197428" cy="1219200"/>
        </p:xfrm>
        <a:graphic>
          <a:graphicData uri="http://schemas.openxmlformats.org/drawingml/2006/table">
            <a:tbl>
              <a:tblPr/>
              <a:tblGrid>
                <a:gridCol w="2098714">
                  <a:extLst>
                    <a:ext uri="{9D8B030D-6E8A-4147-A177-3AD203B41FA5}">
                      <a16:colId xmlns:a16="http://schemas.microsoft.com/office/drawing/2014/main" val="4284636958"/>
                    </a:ext>
                  </a:extLst>
                </a:gridCol>
                <a:gridCol w="2098714">
                  <a:extLst>
                    <a:ext uri="{9D8B030D-6E8A-4147-A177-3AD203B41FA5}">
                      <a16:colId xmlns:a16="http://schemas.microsoft.com/office/drawing/2014/main" val="3568340889"/>
                    </a:ext>
                  </a:extLst>
                </a:gridCol>
              </a:tblGrid>
              <a:tr h="0">
                <a:tc>
                  <a:txBody>
                    <a:bodyPr/>
                    <a:lstStyle/>
                    <a:p>
                      <a:pPr fontAlgn="b"/>
                      <a:r>
                        <a:rPr lang="en-GB" b="1" dirty="0">
                          <a:effectLst/>
                          <a:latin typeface="Agency FB" panose="020B0503020202020204" pitchFamily="34" charset="0"/>
                        </a:rPr>
                        <a:t>Run Type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latin typeface="Agency FB" panose="020B0503020202020204" pitchFamily="34" charset="0"/>
                        </a:rPr>
                        <a:t>Number of Features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274923292"/>
                  </a:ext>
                </a:extLst>
              </a:tr>
              <a:tr h="0">
                <a:tc>
                  <a:txBody>
                    <a:bodyPr/>
                    <a:lstStyle/>
                    <a:p>
                      <a:pPr fontAlgn="base"/>
                      <a:r>
                        <a:rPr lang="en-GB" dirty="0">
                          <a:effectLst/>
                          <a:latin typeface="Agency FB" panose="020B0503020202020204" pitchFamily="34" charset="0"/>
                        </a:rPr>
                        <a:t>All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42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25891507"/>
                  </a:ext>
                </a:extLst>
              </a:tr>
              <a:tr h="167980">
                <a:tc>
                  <a:txBody>
                    <a:bodyPr/>
                    <a:lstStyle/>
                    <a:p>
                      <a:pPr fontAlgn="base"/>
                      <a:r>
                        <a:rPr lang="en-GB" dirty="0">
                          <a:effectLst/>
                          <a:latin typeface="Agency FB" panose="020B0503020202020204" pitchFamily="34" charset="0"/>
                        </a:rPr>
                        <a:t>Multicollinearity Reduction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26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97627397"/>
                  </a:ext>
                </a:extLst>
              </a:tr>
              <a:tr h="0">
                <a:tc>
                  <a:txBody>
                    <a:bodyPr/>
                    <a:lstStyle/>
                    <a:p>
                      <a:pPr fontAlgn="base"/>
                      <a:r>
                        <a:rPr lang="en-GB">
                          <a:effectLst/>
                          <a:latin typeface="Agency FB" panose="020B0503020202020204" pitchFamily="34" charset="0"/>
                        </a:rPr>
                        <a:t>Step-Wise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131377041"/>
                  </a:ext>
                </a:extLst>
              </a:tr>
            </a:tbl>
          </a:graphicData>
        </a:graphic>
      </p:graphicFrame>
    </p:spTree>
    <p:extLst>
      <p:ext uri="{BB962C8B-B14F-4D97-AF65-F5344CB8AC3E}">
        <p14:creationId xmlns:p14="http://schemas.microsoft.com/office/powerpoint/2010/main" val="253198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49EA-13CB-AF9B-D169-344F52AA2178}"/>
              </a:ext>
            </a:extLst>
          </p:cNvPr>
          <p:cNvSpPr>
            <a:spLocks noGrp="1"/>
          </p:cNvSpPr>
          <p:nvPr>
            <p:ph type="title"/>
          </p:nvPr>
        </p:nvSpPr>
        <p:spPr/>
        <p:txBody>
          <a:bodyPr/>
          <a:lstStyle/>
          <a:p>
            <a:r>
              <a:rPr lang="en-GB" sz="2200" b="1" dirty="0">
                <a:latin typeface="Söhne"/>
              </a:rPr>
              <a:t>Data Management: Main Visuals</a:t>
            </a:r>
          </a:p>
        </p:txBody>
      </p:sp>
      <p:pic>
        <p:nvPicPr>
          <p:cNvPr id="5" name="Google Shape;147;p25">
            <a:extLst>
              <a:ext uri="{FF2B5EF4-FFF2-40B4-BE49-F238E27FC236}">
                <a16:creationId xmlns:a16="http://schemas.microsoft.com/office/drawing/2014/main" id="{1E6CAF8B-03BA-A5D1-5806-AD76A5EBF22E}"/>
              </a:ext>
            </a:extLst>
          </p:cNvPr>
          <p:cNvPicPr preferRelativeResize="0"/>
          <p:nvPr/>
        </p:nvPicPr>
        <p:blipFill>
          <a:blip r:embed="rId2">
            <a:alphaModFix/>
          </a:blip>
          <a:stretch>
            <a:fillRect/>
          </a:stretch>
        </p:blipFill>
        <p:spPr>
          <a:xfrm>
            <a:off x="314010" y="1305174"/>
            <a:ext cx="5382518" cy="2533152"/>
          </a:xfrm>
          <a:prstGeom prst="rect">
            <a:avLst/>
          </a:prstGeom>
          <a:noFill/>
          <a:ln>
            <a:noFill/>
          </a:ln>
        </p:spPr>
      </p:pic>
      <p:pic>
        <p:nvPicPr>
          <p:cNvPr id="6" name="Picture 5">
            <a:extLst>
              <a:ext uri="{FF2B5EF4-FFF2-40B4-BE49-F238E27FC236}">
                <a16:creationId xmlns:a16="http://schemas.microsoft.com/office/drawing/2014/main" id="{9A05EBE1-5576-431D-A5EF-581EA91540C7}"/>
              </a:ext>
            </a:extLst>
          </p:cNvPr>
          <p:cNvPicPr>
            <a:picLocks noChangeAspect="1"/>
          </p:cNvPicPr>
          <p:nvPr/>
        </p:nvPicPr>
        <p:blipFill>
          <a:blip r:embed="rId3"/>
          <a:stretch>
            <a:fillRect/>
          </a:stretch>
        </p:blipFill>
        <p:spPr>
          <a:xfrm>
            <a:off x="5894056" y="2895243"/>
            <a:ext cx="2834422" cy="1886166"/>
          </a:xfrm>
          <a:prstGeom prst="rect">
            <a:avLst/>
          </a:prstGeom>
        </p:spPr>
      </p:pic>
    </p:spTree>
    <p:extLst>
      <p:ext uri="{BB962C8B-B14F-4D97-AF65-F5344CB8AC3E}">
        <p14:creationId xmlns:p14="http://schemas.microsoft.com/office/powerpoint/2010/main" val="355637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1" name="TextBox 10">
            <a:extLst>
              <a:ext uri="{FF2B5EF4-FFF2-40B4-BE49-F238E27FC236}">
                <a16:creationId xmlns:a16="http://schemas.microsoft.com/office/drawing/2014/main" id="{983A3043-AA5B-515E-4914-57F0467A34E7}"/>
              </a:ext>
            </a:extLst>
          </p:cNvPr>
          <p:cNvSpPr txBox="1"/>
          <p:nvPr/>
        </p:nvSpPr>
        <p:spPr>
          <a:xfrm>
            <a:off x="381000" y="927694"/>
            <a:ext cx="4715540" cy="3693319"/>
          </a:xfrm>
          <a:prstGeom prst="rect">
            <a:avLst/>
          </a:prstGeom>
          <a:noFill/>
        </p:spPr>
        <p:txBody>
          <a:bodyPr wrap="square">
            <a:spAutoFit/>
          </a:bodyPr>
          <a:lstStyle/>
          <a:p>
            <a:pPr marL="0" lvl="0" indent="0" algn="l" rtl="0">
              <a:spcBef>
                <a:spcPts val="0"/>
              </a:spcBef>
              <a:spcAft>
                <a:spcPts val="0"/>
              </a:spcAft>
              <a:buNone/>
            </a:pPr>
            <a:r>
              <a:rPr lang="en-GB" sz="1300" b="1" dirty="0">
                <a:solidFill>
                  <a:schemeClr val="accent3"/>
                </a:solidFill>
                <a:latin typeface="Proxima Nova"/>
              </a:rPr>
              <a:t>1. Model Evaluation: </a:t>
            </a:r>
            <a:r>
              <a:rPr lang="en-GB" sz="1300" dirty="0">
                <a:solidFill>
                  <a:schemeClr val="accent3"/>
                </a:solidFill>
                <a:latin typeface="Proxima Nova"/>
              </a:rPr>
              <a:t>Utilized </a:t>
            </a:r>
            <a:r>
              <a:rPr lang="en-GB" sz="1300" dirty="0" err="1">
                <a:solidFill>
                  <a:schemeClr val="accent3"/>
                </a:solidFill>
                <a:latin typeface="Proxima Nova"/>
              </a:rPr>
              <a:t>GroupKFold</a:t>
            </a:r>
            <a:r>
              <a:rPr lang="en-GB" sz="1300" dirty="0">
                <a:solidFill>
                  <a:schemeClr val="accent3"/>
                </a:solidFill>
                <a:latin typeface="Proxima Nova"/>
              </a:rPr>
              <a:t> to assess performance and overfitting, with R-Squared and Adjusted R-Squared as key metrics.   </a:t>
            </a:r>
          </a:p>
          <a:p>
            <a:pPr marL="0" lvl="0" indent="0" algn="l" rtl="0">
              <a:spcBef>
                <a:spcPts val="0"/>
              </a:spcBef>
              <a:spcAft>
                <a:spcPts val="0"/>
              </a:spcAft>
              <a:buNone/>
            </a:pPr>
            <a:endParaRPr lang="en-GB" sz="1300" dirty="0">
              <a:solidFill>
                <a:schemeClr val="accent3"/>
              </a:solidFill>
              <a:latin typeface="Proxima Nova"/>
            </a:endParaRPr>
          </a:p>
          <a:p>
            <a:pPr marL="0" lvl="0" indent="0" algn="l" rtl="0">
              <a:spcBef>
                <a:spcPts val="0"/>
              </a:spcBef>
              <a:spcAft>
                <a:spcPts val="0"/>
              </a:spcAft>
              <a:buNone/>
            </a:pPr>
            <a:r>
              <a:rPr lang="en-GB" sz="1300" b="1" dirty="0">
                <a:solidFill>
                  <a:schemeClr val="accent3"/>
                </a:solidFill>
                <a:latin typeface="Proxima Nova"/>
              </a:rPr>
              <a:t>2. Model Optimization:</a:t>
            </a:r>
            <a:r>
              <a:rPr lang="en-GB" sz="1300" dirty="0">
                <a:solidFill>
                  <a:schemeClr val="accent3"/>
                </a:solidFill>
                <a:latin typeface="Proxima Nova"/>
              </a:rPr>
              <a:t> Iterative approach with "All Horizon Runs" and "Best Horizon Run" stages. Identified 'step-wise' model as optimal for specific target variables and horizons.</a:t>
            </a:r>
          </a:p>
          <a:p>
            <a:pPr marL="0" lvl="0" indent="0" algn="l" rtl="0">
              <a:spcBef>
                <a:spcPts val="0"/>
              </a:spcBef>
              <a:spcAft>
                <a:spcPts val="0"/>
              </a:spcAft>
              <a:buNone/>
            </a:pPr>
            <a:endParaRPr lang="en-GB" sz="1300" dirty="0">
              <a:solidFill>
                <a:schemeClr val="accent3"/>
              </a:solidFill>
              <a:latin typeface="Proxima Nova"/>
            </a:endParaRPr>
          </a:p>
          <a:p>
            <a:pPr marL="0" lvl="0" indent="0" algn="l" rtl="0">
              <a:spcBef>
                <a:spcPts val="0"/>
              </a:spcBef>
              <a:spcAft>
                <a:spcPts val="0"/>
              </a:spcAft>
              <a:buNone/>
            </a:pPr>
            <a:endParaRPr lang="en-GB" sz="1300" dirty="0">
              <a:solidFill>
                <a:schemeClr val="accent3"/>
              </a:solidFill>
              <a:latin typeface="Proxima Nova"/>
            </a:endParaRPr>
          </a:p>
          <a:p>
            <a:pPr marL="0" lvl="0" indent="0" algn="l" rtl="0">
              <a:spcBef>
                <a:spcPts val="0"/>
              </a:spcBef>
              <a:spcAft>
                <a:spcPts val="0"/>
              </a:spcAft>
              <a:buNone/>
            </a:pPr>
            <a:r>
              <a:rPr lang="en-GB" sz="1300" b="1" dirty="0">
                <a:solidFill>
                  <a:schemeClr val="accent3"/>
                </a:solidFill>
                <a:latin typeface="Proxima Nova"/>
              </a:rPr>
              <a:t>Observations:</a:t>
            </a:r>
          </a:p>
          <a:p>
            <a:pPr marL="0" lvl="0" indent="0" algn="l" rtl="0">
              <a:spcBef>
                <a:spcPts val="0"/>
              </a:spcBef>
              <a:spcAft>
                <a:spcPts val="0"/>
              </a:spcAft>
              <a:buNone/>
            </a:pPr>
            <a:r>
              <a:rPr lang="en-GB" sz="1300" dirty="0">
                <a:solidFill>
                  <a:schemeClr val="accent3"/>
                </a:solidFill>
                <a:latin typeface="Proxima Nova"/>
              </a:rPr>
              <a:t>Model performance generally declines with increasing prediction horizons. However, our 'step-wise' model consistently delivers high R2 values across various horizons, indicating its resilience against these challenges.</a:t>
            </a:r>
          </a:p>
          <a:p>
            <a:pPr marL="0" lvl="0" indent="0" algn="l" rtl="0">
              <a:spcBef>
                <a:spcPts val="0"/>
              </a:spcBef>
              <a:spcAft>
                <a:spcPts val="0"/>
              </a:spcAft>
              <a:buNone/>
            </a:pPr>
            <a:endParaRPr lang="en-GB" sz="1300" dirty="0">
              <a:solidFill>
                <a:schemeClr val="accent3"/>
              </a:solidFill>
              <a:latin typeface="Proxima Nova"/>
            </a:endParaRPr>
          </a:p>
          <a:p>
            <a:pPr marL="0" lvl="0" indent="0" algn="l" rtl="0">
              <a:spcBef>
                <a:spcPts val="0"/>
              </a:spcBef>
              <a:spcAft>
                <a:spcPts val="0"/>
              </a:spcAft>
              <a:buNone/>
            </a:pPr>
            <a:r>
              <a:rPr lang="en-GB" sz="1300" dirty="0">
                <a:solidFill>
                  <a:schemeClr val="accent3"/>
                </a:solidFill>
                <a:latin typeface="Proxima Nova"/>
              </a:rPr>
              <a:t>Despite some models demonstrating overfitting, our 'step-wise' model, particularly with the </a:t>
            </a:r>
            <a:r>
              <a:rPr lang="en-GB" sz="1300" dirty="0">
                <a:solidFill>
                  <a:schemeClr val="accent3"/>
                </a:solidFill>
                <a:latin typeface="Consolas" panose="020B0609020204030204" pitchFamily="49" charset="0"/>
              </a:rPr>
              <a:t>cum_volume_500</a:t>
            </a:r>
            <a:r>
              <a:rPr lang="en-GB" sz="1300" dirty="0">
                <a:solidFill>
                  <a:schemeClr val="accent3"/>
                </a:solidFill>
                <a:latin typeface="Proxima Nova"/>
              </a:rPr>
              <a:t> target in the '3000' pool, exhibits strong performance on unseen data.</a:t>
            </a:r>
          </a:p>
        </p:txBody>
      </p:sp>
      <p:grpSp>
        <p:nvGrpSpPr>
          <p:cNvPr id="21" name="Group 20">
            <a:extLst>
              <a:ext uri="{FF2B5EF4-FFF2-40B4-BE49-F238E27FC236}">
                <a16:creationId xmlns:a16="http://schemas.microsoft.com/office/drawing/2014/main" id="{C7C573D3-CB4A-5473-C9AD-828C35FC1A44}"/>
              </a:ext>
            </a:extLst>
          </p:cNvPr>
          <p:cNvGrpSpPr/>
          <p:nvPr/>
        </p:nvGrpSpPr>
        <p:grpSpPr>
          <a:xfrm>
            <a:off x="5032478" y="538394"/>
            <a:ext cx="4004279" cy="4437246"/>
            <a:chOff x="5032478" y="538394"/>
            <a:chExt cx="4004279" cy="4437246"/>
          </a:xfrm>
        </p:grpSpPr>
        <p:grpSp>
          <p:nvGrpSpPr>
            <p:cNvPr id="20" name="Group 19">
              <a:extLst>
                <a:ext uri="{FF2B5EF4-FFF2-40B4-BE49-F238E27FC236}">
                  <a16:creationId xmlns:a16="http://schemas.microsoft.com/office/drawing/2014/main" id="{8995D0F4-9C51-0608-480C-9B54D41F226C}"/>
                </a:ext>
              </a:extLst>
            </p:cNvPr>
            <p:cNvGrpSpPr/>
            <p:nvPr/>
          </p:nvGrpSpPr>
          <p:grpSpPr>
            <a:xfrm>
              <a:off x="5032478" y="742046"/>
              <a:ext cx="3967838" cy="4029942"/>
              <a:chOff x="5590310" y="731375"/>
              <a:chExt cx="3068931" cy="3657600"/>
            </a:xfrm>
          </p:grpSpPr>
          <p:pic>
            <p:nvPicPr>
              <p:cNvPr id="14" name="Picture 13" descr="A screenshot of a graph&#10;&#10;Description automatically generated">
                <a:extLst>
                  <a:ext uri="{FF2B5EF4-FFF2-40B4-BE49-F238E27FC236}">
                    <a16:creationId xmlns:a16="http://schemas.microsoft.com/office/drawing/2014/main" id="{52F57124-CF22-CF1C-17ED-58BFD18C1308}"/>
                  </a:ext>
                </a:extLst>
              </p:cNvPr>
              <p:cNvPicPr>
                <a:picLocks noChangeAspect="1"/>
              </p:cNvPicPr>
              <p:nvPr/>
            </p:nvPicPr>
            <p:blipFill rotWithShape="1">
              <a:blip r:embed="rId3"/>
              <a:srcRect t="7536" r="49355" b="9932"/>
              <a:stretch/>
            </p:blipFill>
            <p:spPr>
              <a:xfrm>
                <a:off x="5590310" y="731375"/>
                <a:ext cx="2992580" cy="1828800"/>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48B25310-BF2E-F5B9-7824-9A76DB6607EB}"/>
                  </a:ext>
                </a:extLst>
              </p:cNvPr>
              <p:cNvPicPr>
                <a:picLocks noChangeAspect="1"/>
              </p:cNvPicPr>
              <p:nvPr/>
            </p:nvPicPr>
            <p:blipFill rotWithShape="1">
              <a:blip r:embed="rId3"/>
              <a:srcRect l="51310" t="8010" r="-1955" b="9458"/>
              <a:stretch/>
            </p:blipFill>
            <p:spPr>
              <a:xfrm>
                <a:off x="5666661" y="2560175"/>
                <a:ext cx="2992580" cy="1828800"/>
              </a:xfrm>
              <a:prstGeom prst="rect">
                <a:avLst/>
              </a:prstGeom>
            </p:spPr>
          </p:pic>
        </p:grpSp>
        <p:pic>
          <p:nvPicPr>
            <p:cNvPr id="16" name="Picture 15" descr="A screenshot of a graph&#10;&#10;Description automatically generated">
              <a:extLst>
                <a:ext uri="{FF2B5EF4-FFF2-40B4-BE49-F238E27FC236}">
                  <a16:creationId xmlns:a16="http://schemas.microsoft.com/office/drawing/2014/main" id="{C64B51EC-EECF-2F3C-A3A5-8FC5C7AB49A9}"/>
                </a:ext>
              </a:extLst>
            </p:cNvPr>
            <p:cNvPicPr>
              <a:picLocks noChangeAspect="1"/>
            </p:cNvPicPr>
            <p:nvPr/>
          </p:nvPicPr>
          <p:blipFill rotWithShape="1">
            <a:blip r:embed="rId3"/>
            <a:srcRect l="25323" t="22" r="24032" b="94986"/>
            <a:stretch/>
          </p:blipFill>
          <p:spPr>
            <a:xfrm>
              <a:off x="5299209" y="538394"/>
              <a:ext cx="3533091" cy="265009"/>
            </a:xfrm>
            <a:prstGeom prst="rect">
              <a:avLst/>
            </a:prstGeom>
          </p:spPr>
        </p:pic>
        <p:pic>
          <p:nvPicPr>
            <p:cNvPr id="19" name="Picture 18" descr="A screenshot of a graph&#10;&#10;Description automatically generated">
              <a:extLst>
                <a:ext uri="{FF2B5EF4-FFF2-40B4-BE49-F238E27FC236}">
                  <a16:creationId xmlns:a16="http://schemas.microsoft.com/office/drawing/2014/main" id="{B5BA19F1-426B-6A0A-A72A-59903FCE4AB2}"/>
                </a:ext>
              </a:extLst>
            </p:cNvPr>
            <p:cNvPicPr>
              <a:picLocks noChangeAspect="1"/>
            </p:cNvPicPr>
            <p:nvPr/>
          </p:nvPicPr>
          <p:blipFill rotWithShape="1">
            <a:blip r:embed="rId3"/>
            <a:srcRect l="28834" t="95255" r="20521" b="-247"/>
            <a:stretch/>
          </p:blipFill>
          <p:spPr>
            <a:xfrm>
              <a:off x="5503666" y="4710631"/>
              <a:ext cx="3533091" cy="265009"/>
            </a:xfrm>
            <a:prstGeom prst="rect">
              <a:avLst/>
            </a:prstGeom>
          </p:spPr>
        </p:pic>
      </p:grpSp>
      <p:sp>
        <p:nvSpPr>
          <p:cNvPr id="23" name="TextBox 22">
            <a:extLst>
              <a:ext uri="{FF2B5EF4-FFF2-40B4-BE49-F238E27FC236}">
                <a16:creationId xmlns:a16="http://schemas.microsoft.com/office/drawing/2014/main" id="{C47AB9F4-933E-37C5-D521-B2C396AA9BB9}"/>
              </a:ext>
            </a:extLst>
          </p:cNvPr>
          <p:cNvSpPr txBox="1"/>
          <p:nvPr/>
        </p:nvSpPr>
        <p:spPr>
          <a:xfrm>
            <a:off x="311700" y="434269"/>
            <a:ext cx="4572000" cy="430887"/>
          </a:xfrm>
          <a:prstGeom prst="rect">
            <a:avLst/>
          </a:prstGeom>
          <a:noFill/>
        </p:spPr>
        <p:txBody>
          <a:bodyPr wrap="square">
            <a:spAutoFit/>
          </a:bodyPr>
          <a:lstStyle/>
          <a:p>
            <a:r>
              <a:rPr lang="en-GB" sz="2200" b="1" dirty="0">
                <a:latin typeface="Söhne"/>
              </a:rPr>
              <a:t>Model Evaluation &amp; Optimization</a:t>
            </a:r>
            <a:endParaRPr lang="en-GB"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dirty="0">
                <a:latin typeface="Söhne"/>
              </a:rPr>
              <a:t>“Best Model” Results and Interpretation</a:t>
            </a:r>
            <a:endParaRPr sz="2200" b="1" dirty="0">
              <a:latin typeface="Söhne"/>
            </a:endParaRPr>
          </a:p>
        </p:txBody>
      </p:sp>
      <p:sp>
        <p:nvSpPr>
          <p:cNvPr id="160" name="Google Shape;160;p27"/>
          <p:cNvSpPr txBox="1">
            <a:spLocks noGrp="1"/>
          </p:cNvSpPr>
          <p:nvPr>
            <p:ph type="body" idx="1"/>
          </p:nvPr>
        </p:nvSpPr>
        <p:spPr>
          <a:xfrm>
            <a:off x="311700" y="886172"/>
            <a:ext cx="8520600" cy="4163809"/>
          </a:xfrm>
          <a:prstGeom prst="rect">
            <a:avLst/>
          </a:prstGeom>
        </p:spPr>
        <p:txBody>
          <a:bodyPr spcFirstLastPara="1" wrap="square" lIns="91425" tIns="91425" rIns="91425" bIns="91425" anchor="t" anchorCtr="0">
            <a:normAutofit/>
          </a:bodyPr>
          <a:lstStyle/>
          <a:p>
            <a:pPr marL="114300" indent="0" algn="l">
              <a:buNone/>
            </a:pPr>
            <a:r>
              <a:rPr lang="en-GB" sz="1300" dirty="0">
                <a:cs typeface="Arial"/>
                <a:sym typeface="Arial"/>
              </a:rPr>
              <a:t>Our best model (</a:t>
            </a:r>
            <a:r>
              <a:rPr lang="en-GB" sz="1300" dirty="0">
                <a:latin typeface="Consolas" panose="020B0609020204030204" pitchFamily="49" charset="0"/>
                <a:cs typeface="Arial"/>
                <a:sym typeface="Arial"/>
              </a:rPr>
              <a:t>stepwise, pool=3000, target = cum_volume_500, horizon = 15</a:t>
            </a:r>
            <a:r>
              <a:rPr lang="en-GB" sz="1300" dirty="0">
                <a:cs typeface="Arial"/>
                <a:sym typeface="Arial"/>
              </a:rPr>
              <a:t>) shows a significant overall relationship with </a:t>
            </a:r>
            <a:r>
              <a:rPr lang="en-GB" sz="1300" dirty="0">
                <a:latin typeface="Consolas" panose="020B0609020204030204" pitchFamily="49" charset="0"/>
                <a:cs typeface="Arial"/>
                <a:sym typeface="Arial"/>
              </a:rPr>
              <a:t>F-statistic = 57.38, p &lt; 0.001</a:t>
            </a:r>
            <a:r>
              <a:rPr lang="en-GB" sz="1300" dirty="0">
                <a:cs typeface="Arial"/>
                <a:sym typeface="Arial"/>
              </a:rPr>
              <a:t>.</a:t>
            </a:r>
          </a:p>
          <a:p>
            <a:pPr marL="114300" indent="0" algn="l">
              <a:buNone/>
            </a:pPr>
            <a:r>
              <a:rPr lang="en-GB" sz="1300" dirty="0">
                <a:cs typeface="Arial"/>
                <a:sym typeface="Arial"/>
              </a:rPr>
              <a:t>The model explains (</a:t>
            </a:r>
            <a:r>
              <a:rPr lang="en-GB" sz="1300" dirty="0">
                <a:cs typeface="Arial"/>
              </a:rPr>
              <a:t>R-squared value)</a:t>
            </a:r>
            <a:r>
              <a:rPr lang="en-GB" sz="1300" dirty="0">
                <a:cs typeface="Arial"/>
                <a:sym typeface="Arial"/>
              </a:rPr>
              <a:t> 23.8% of the variance in the target variable (</a:t>
            </a:r>
            <a:r>
              <a:rPr lang="en-GB" sz="1300" dirty="0">
                <a:cs typeface="Arial"/>
              </a:rPr>
              <a:t>log of 'cum_volume_500’), considered a good proportion given the complexity of the data and </a:t>
            </a:r>
            <a:r>
              <a:rPr lang="en-GB" sz="1300" dirty="0">
                <a:cs typeface="Arial"/>
                <a:sym typeface="Arial"/>
              </a:rPr>
              <a:t>aligns with results from previous studies.</a:t>
            </a:r>
          </a:p>
          <a:p>
            <a:pPr marL="114300" indent="0" algn="l">
              <a:buNone/>
            </a:pPr>
            <a:endParaRPr lang="en-GB" sz="1400" b="0" i="0" dirty="0">
              <a:solidFill>
                <a:srgbClr val="374151"/>
              </a:solidFill>
              <a:effectLst/>
              <a:latin typeface="Söhne"/>
            </a:endParaRPr>
          </a:p>
          <a:p>
            <a:pPr marL="114300" indent="0" algn="l">
              <a:buNone/>
            </a:pPr>
            <a:endParaRPr lang="en-GB" sz="1400" dirty="0">
              <a:solidFill>
                <a:srgbClr val="374151"/>
              </a:solidFill>
              <a:latin typeface="Söhne"/>
            </a:endParaRPr>
          </a:p>
          <a:p>
            <a:pPr marL="114300" indent="0" algn="l">
              <a:buNone/>
            </a:pPr>
            <a:endParaRPr lang="en-GB" sz="1400" b="0" i="0" dirty="0">
              <a:solidFill>
                <a:srgbClr val="374151"/>
              </a:solidFill>
              <a:effectLst/>
              <a:latin typeface="Söhne"/>
            </a:endParaRPr>
          </a:p>
          <a:p>
            <a:pPr marL="114300" indent="0" algn="l">
              <a:buNone/>
            </a:pPr>
            <a:endParaRPr lang="en-GB" sz="1400" dirty="0">
              <a:solidFill>
                <a:srgbClr val="374151"/>
              </a:solidFill>
              <a:latin typeface="Söhne"/>
            </a:endParaRPr>
          </a:p>
          <a:p>
            <a:pPr marL="114300" indent="0" algn="l">
              <a:buNone/>
            </a:pPr>
            <a:endParaRPr lang="en-GB" sz="1400" b="0" i="0" dirty="0">
              <a:solidFill>
                <a:srgbClr val="374151"/>
              </a:solidFill>
              <a:effectLst/>
              <a:latin typeface="Söhne"/>
            </a:endParaRPr>
          </a:p>
          <a:p>
            <a:pPr marL="114300" indent="0" algn="l">
              <a:buNone/>
            </a:pPr>
            <a:endParaRPr lang="en-GB" sz="1400" b="0" i="0" dirty="0">
              <a:solidFill>
                <a:srgbClr val="374151"/>
              </a:solidFill>
              <a:effectLst/>
              <a:latin typeface="Söhne"/>
            </a:endParaRPr>
          </a:p>
          <a:p>
            <a:pPr marL="114300" indent="0" algn="l">
              <a:buNone/>
            </a:pPr>
            <a:endParaRPr lang="en-GB" sz="1400" b="0" i="0" dirty="0">
              <a:solidFill>
                <a:srgbClr val="374151"/>
              </a:solidFill>
              <a:effectLst/>
              <a:latin typeface="Söhne"/>
            </a:endParaRPr>
          </a:p>
          <a:p>
            <a:pPr marL="114300" indent="0" algn="l">
              <a:buNone/>
            </a:pPr>
            <a:endParaRPr lang="en-GB" sz="1400" b="0" i="0" dirty="0">
              <a:solidFill>
                <a:srgbClr val="374151"/>
              </a:solidFill>
              <a:effectLst/>
              <a:latin typeface="Söhne"/>
            </a:endParaRPr>
          </a:p>
          <a:p>
            <a:pPr marL="114300" indent="0" algn="l">
              <a:buNone/>
            </a:pPr>
            <a:r>
              <a:rPr lang="en-GB" sz="1300" b="1" dirty="0">
                <a:cs typeface="Arial"/>
              </a:rPr>
              <a:t>Predictor Interpretation:</a:t>
            </a:r>
          </a:p>
          <a:p>
            <a:pPr algn="l">
              <a:buFont typeface="Arial" panose="020B0604020202020204" pitchFamily="34" charset="0"/>
              <a:buChar char="•"/>
            </a:pPr>
            <a:r>
              <a:rPr lang="en-GB" sz="1300" dirty="0">
                <a:cs typeface="Arial"/>
              </a:rPr>
              <a:t>A mint operation in the 'same' pool (3000) triggers effects on the cumulative volume in the 'other' pool (500).</a:t>
            </a:r>
          </a:p>
          <a:p>
            <a:pPr algn="l">
              <a:buFont typeface="Arial" panose="020B0604020202020204" pitchFamily="34" charset="0"/>
              <a:buChar char="•"/>
            </a:pPr>
            <a:r>
              <a:rPr lang="en-GB" sz="1300" dirty="0">
                <a:cs typeface="Arial"/>
              </a:rPr>
              <a:t>Each predictor corresponds to a change in the log of </a:t>
            </a:r>
            <a:r>
              <a:rPr lang="en-GB" sz="1300" dirty="0">
                <a:latin typeface="Consolas" panose="020B0609020204030204" pitchFamily="49" charset="0"/>
                <a:cs typeface="Arial"/>
              </a:rPr>
              <a:t>cum_volume_500</a:t>
            </a:r>
            <a:r>
              <a:rPr lang="en-GB" sz="1300" dirty="0">
                <a:cs typeface="Arial"/>
              </a:rPr>
              <a:t> for a one standard deviation increase in the respective predictor.</a:t>
            </a:r>
          </a:p>
          <a:p>
            <a:pPr algn="l">
              <a:buFont typeface="Arial" panose="020B0604020202020204" pitchFamily="34" charset="0"/>
              <a:buChar char="•"/>
            </a:pPr>
            <a:r>
              <a:rPr lang="en-GB" sz="1300" dirty="0">
                <a:cs typeface="Arial"/>
              </a:rPr>
              <a:t>Interpretation of significant predictors reveals dynamics between pools and other factors.</a:t>
            </a:r>
          </a:p>
        </p:txBody>
      </p:sp>
      <p:pic>
        <p:nvPicPr>
          <p:cNvPr id="161" name="Google Shape;161;p27"/>
          <p:cNvPicPr preferRelativeResize="0"/>
          <p:nvPr/>
        </p:nvPicPr>
        <p:blipFill>
          <a:blip r:embed="rId3">
            <a:alphaModFix/>
          </a:blip>
          <a:stretch>
            <a:fillRect/>
          </a:stretch>
        </p:blipFill>
        <p:spPr>
          <a:xfrm>
            <a:off x="1828994" y="2015959"/>
            <a:ext cx="5735588" cy="1807896"/>
          </a:xfrm>
          <a:prstGeom prst="rect">
            <a:avLst/>
          </a:prstGeom>
          <a:noFill/>
          <a:ln>
            <a:noFill/>
          </a:ln>
        </p:spPr>
      </p:pic>
    </p:spTree>
    <p:extLst>
      <p:ext uri="{BB962C8B-B14F-4D97-AF65-F5344CB8AC3E}">
        <p14:creationId xmlns:p14="http://schemas.microsoft.com/office/powerpoint/2010/main" val="374367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5" name="Title 4">
            <a:extLst>
              <a:ext uri="{FF2B5EF4-FFF2-40B4-BE49-F238E27FC236}">
                <a16:creationId xmlns:a16="http://schemas.microsoft.com/office/drawing/2014/main" id="{97797431-D832-6308-4389-9642667AA3C8}"/>
              </a:ext>
            </a:extLst>
          </p:cNvPr>
          <p:cNvSpPr>
            <a:spLocks noGrp="1"/>
          </p:cNvSpPr>
          <p:nvPr>
            <p:ph type="title"/>
          </p:nvPr>
        </p:nvSpPr>
        <p:spPr/>
        <p:txBody>
          <a:bodyPr>
            <a:normAutofit/>
          </a:bodyPr>
          <a:lstStyle/>
          <a:p>
            <a:r>
              <a:rPr lang="en" sz="2200" b="1" dirty="0">
                <a:latin typeface="Söhne"/>
              </a:rPr>
              <a:t>Key Findings and Conclusions</a:t>
            </a:r>
            <a:endParaRPr lang="en-GB" sz="2200" dirty="0"/>
          </a:p>
        </p:txBody>
      </p:sp>
      <p:sp>
        <p:nvSpPr>
          <p:cNvPr id="7" name="TextBox 6">
            <a:extLst>
              <a:ext uri="{FF2B5EF4-FFF2-40B4-BE49-F238E27FC236}">
                <a16:creationId xmlns:a16="http://schemas.microsoft.com/office/drawing/2014/main" id="{00B939E2-C26E-EFD6-25E2-D5955C0089B8}"/>
              </a:ext>
            </a:extLst>
          </p:cNvPr>
          <p:cNvSpPr txBox="1"/>
          <p:nvPr/>
        </p:nvSpPr>
        <p:spPr>
          <a:xfrm>
            <a:off x="311700" y="927670"/>
            <a:ext cx="8416664" cy="2508379"/>
          </a:xfrm>
          <a:prstGeom prst="rect">
            <a:avLst/>
          </a:prstGeom>
          <a:noFill/>
        </p:spPr>
        <p:txBody>
          <a:bodyPr wrap="square">
            <a:spAutoFit/>
          </a:bodyPr>
          <a:lstStyle/>
          <a:p>
            <a:pPr algn="l"/>
            <a:r>
              <a:rPr lang="en-GB" sz="1300" b="1" dirty="0">
                <a:solidFill>
                  <a:schemeClr val="accent3"/>
                </a:solidFill>
                <a:latin typeface="Proxima Nova"/>
                <a:sym typeface="Proxima Nova"/>
              </a:rPr>
              <a:t>1. Significant Predictors:</a:t>
            </a:r>
          </a:p>
          <a:p>
            <a:pPr marL="285750" indent="-285750" algn="l">
              <a:buFont typeface="Arial" panose="020B0604020202020204" pitchFamily="34" charset="0"/>
              <a:buChar char="•"/>
            </a:pPr>
            <a:r>
              <a:rPr lang="en-GB" sz="1300" dirty="0">
                <a:solidFill>
                  <a:schemeClr val="accent3"/>
                </a:solidFill>
                <a:latin typeface="Proxima Nova"/>
                <a:sym typeface="Proxima Nova"/>
              </a:rPr>
              <a:t>Higher immediate trading activity in the 'other' pool increases cumulative volume.</a:t>
            </a:r>
          </a:p>
          <a:p>
            <a:pPr marL="285750" indent="-285750">
              <a:buFont typeface="Arial" panose="020B0604020202020204" pitchFamily="34" charset="0"/>
              <a:buChar char="•"/>
            </a:pPr>
            <a:r>
              <a:rPr lang="en-US" altLang="en-US" sz="1300" dirty="0">
                <a:solidFill>
                  <a:schemeClr val="accent3"/>
                </a:solidFill>
                <a:latin typeface="Proxima Nova"/>
              </a:rPr>
              <a:t>Reduced minting frequency in 'same' and 'other' pools leads to lower cumulative volume.</a:t>
            </a:r>
            <a:endParaRPr lang="en-GB" sz="1300" dirty="0">
              <a:solidFill>
                <a:schemeClr val="accent3"/>
              </a:solidFill>
              <a:latin typeface="Proxima Nova"/>
              <a:sym typeface="Proxima Nova"/>
            </a:endParaRPr>
          </a:p>
          <a:p>
            <a:pPr marL="285750" indent="-285750" algn="l">
              <a:buFont typeface="Arial" panose="020B0604020202020204" pitchFamily="34" charset="0"/>
              <a:buChar char="•"/>
            </a:pPr>
            <a:r>
              <a:rPr lang="en-GB" sz="1300" dirty="0">
                <a:solidFill>
                  <a:schemeClr val="accent3"/>
                </a:solidFill>
                <a:latin typeface="Proxima Nova"/>
                <a:sym typeface="Proxima Nova"/>
              </a:rPr>
              <a:t>Increased BTC trading volume on </a:t>
            </a:r>
            <a:r>
              <a:rPr lang="en-GB" sz="1300" dirty="0" err="1">
                <a:solidFill>
                  <a:schemeClr val="accent3"/>
                </a:solidFill>
                <a:latin typeface="Proxima Nova"/>
                <a:sym typeface="Proxima Nova"/>
              </a:rPr>
              <a:t>Binance</a:t>
            </a:r>
            <a:r>
              <a:rPr lang="en-GB" sz="1300" dirty="0">
                <a:solidFill>
                  <a:schemeClr val="accent3"/>
                </a:solidFill>
                <a:latin typeface="Proxima Nova"/>
                <a:sym typeface="Proxima Nova"/>
              </a:rPr>
              <a:t> correlates with increased cumulative volume in the 'other' pool.</a:t>
            </a:r>
          </a:p>
          <a:p>
            <a:pPr algn="l"/>
            <a:endParaRPr lang="en-GB" sz="1300" dirty="0">
              <a:solidFill>
                <a:schemeClr val="accent3"/>
              </a:solidFill>
              <a:latin typeface="Proxima Nova"/>
              <a:sym typeface="Proxima Nova"/>
            </a:endParaRPr>
          </a:p>
          <a:p>
            <a:pPr algn="l"/>
            <a:r>
              <a:rPr lang="en-GB" sz="1300" b="1" dirty="0">
                <a:solidFill>
                  <a:schemeClr val="accent3"/>
                </a:solidFill>
                <a:latin typeface="Proxima Nova"/>
                <a:sym typeface="Proxima Nova"/>
              </a:rPr>
              <a:t>2. Insights &amp; Implications:</a:t>
            </a:r>
          </a:p>
          <a:p>
            <a:pPr marL="285750" indent="-285750" algn="l">
              <a:buFont typeface="Arial" panose="020B0604020202020204" pitchFamily="34" charset="0"/>
              <a:buChar char="•"/>
            </a:pPr>
            <a:r>
              <a:rPr lang="en-GB" sz="1300" dirty="0">
                <a:solidFill>
                  <a:schemeClr val="accent3"/>
                </a:solidFill>
                <a:latin typeface="Proxima Nova"/>
                <a:sym typeface="Proxima Nova"/>
              </a:rPr>
              <a:t>Our findings confirm a direct correlation between liquidity pool size, mint frequency, and trading volumes.</a:t>
            </a:r>
          </a:p>
          <a:p>
            <a:pPr marL="285750" indent="-285750" algn="l">
              <a:buFont typeface="Arial" panose="020B0604020202020204" pitchFamily="34" charset="0"/>
              <a:buChar char="•"/>
            </a:pPr>
            <a:r>
              <a:rPr lang="en-GB" sz="1300" dirty="0">
                <a:solidFill>
                  <a:schemeClr val="accent3"/>
                </a:solidFill>
                <a:latin typeface="Proxima Nova"/>
                <a:sym typeface="Proxima Nova"/>
              </a:rPr>
              <a:t>We also observe a significant spillover effect from centralized exchanges to decentralized exchange pools.</a:t>
            </a:r>
          </a:p>
          <a:p>
            <a:pPr marL="285750" indent="-285750" algn="l">
              <a:buFont typeface="Arial" panose="020B0604020202020204" pitchFamily="34" charset="0"/>
              <a:buChar char="•"/>
            </a:pPr>
            <a:r>
              <a:rPr lang="en-GB" sz="1300" dirty="0">
                <a:solidFill>
                  <a:schemeClr val="accent3"/>
                </a:solidFill>
                <a:latin typeface="Proxima Nova"/>
                <a:sym typeface="Proxima Nova"/>
              </a:rPr>
              <a:t>These insights offer strategic guidance for liquidity providers, traders, and architects of decentralized exchanges.</a:t>
            </a:r>
          </a:p>
          <a:p>
            <a:pPr algn="l"/>
            <a:endParaRPr lang="en-GB" sz="1300" dirty="0">
              <a:solidFill>
                <a:schemeClr val="accent3"/>
              </a:solidFill>
              <a:latin typeface="Proxima Nova"/>
              <a:sym typeface="Proxima Nova"/>
            </a:endParaRPr>
          </a:p>
          <a:p>
            <a:pPr algn="l"/>
            <a:endParaRPr lang="en-GB" sz="1300" dirty="0">
              <a:solidFill>
                <a:schemeClr val="accent3"/>
              </a:solidFill>
              <a:latin typeface="Proxima Nova"/>
              <a:sym typeface="Proxima Nova"/>
            </a:endParaRPr>
          </a:p>
        </p:txBody>
      </p:sp>
      <p:graphicFrame>
        <p:nvGraphicFramePr>
          <p:cNvPr id="8" name="Table 7">
            <a:extLst>
              <a:ext uri="{FF2B5EF4-FFF2-40B4-BE49-F238E27FC236}">
                <a16:creationId xmlns:a16="http://schemas.microsoft.com/office/drawing/2014/main" id="{A29C67AF-977A-6706-1DCF-DA893968F5E6}"/>
              </a:ext>
            </a:extLst>
          </p:cNvPr>
          <p:cNvGraphicFramePr>
            <a:graphicFrameLocks noGrp="1"/>
          </p:cNvGraphicFramePr>
          <p:nvPr>
            <p:extLst>
              <p:ext uri="{D42A27DB-BD31-4B8C-83A1-F6EECF244321}">
                <p14:modId xmlns:p14="http://schemas.microsoft.com/office/powerpoint/2010/main" val="632342790"/>
              </p:ext>
            </p:extLst>
          </p:nvPr>
        </p:nvGraphicFramePr>
        <p:xfrm>
          <a:off x="5018796" y="3085684"/>
          <a:ext cx="3894456" cy="1881176"/>
        </p:xfrm>
        <a:graphic>
          <a:graphicData uri="http://schemas.openxmlformats.org/drawingml/2006/table">
            <a:tbl>
              <a:tblPr/>
              <a:tblGrid>
                <a:gridCol w="796638">
                  <a:extLst>
                    <a:ext uri="{9D8B030D-6E8A-4147-A177-3AD203B41FA5}">
                      <a16:colId xmlns:a16="http://schemas.microsoft.com/office/drawing/2014/main" val="211707548"/>
                    </a:ext>
                  </a:extLst>
                </a:gridCol>
                <a:gridCol w="533400">
                  <a:extLst>
                    <a:ext uri="{9D8B030D-6E8A-4147-A177-3AD203B41FA5}">
                      <a16:colId xmlns:a16="http://schemas.microsoft.com/office/drawing/2014/main" val="2359908533"/>
                    </a:ext>
                  </a:extLst>
                </a:gridCol>
                <a:gridCol w="1309254">
                  <a:extLst>
                    <a:ext uri="{9D8B030D-6E8A-4147-A177-3AD203B41FA5}">
                      <a16:colId xmlns:a16="http://schemas.microsoft.com/office/drawing/2014/main" val="49709642"/>
                    </a:ext>
                  </a:extLst>
                </a:gridCol>
                <a:gridCol w="332509">
                  <a:extLst>
                    <a:ext uri="{9D8B030D-6E8A-4147-A177-3AD203B41FA5}">
                      <a16:colId xmlns:a16="http://schemas.microsoft.com/office/drawing/2014/main" val="3383975040"/>
                    </a:ext>
                  </a:extLst>
                </a:gridCol>
                <a:gridCol w="284018">
                  <a:extLst>
                    <a:ext uri="{9D8B030D-6E8A-4147-A177-3AD203B41FA5}">
                      <a16:colId xmlns:a16="http://schemas.microsoft.com/office/drawing/2014/main" val="4228597467"/>
                    </a:ext>
                  </a:extLst>
                </a:gridCol>
                <a:gridCol w="638637">
                  <a:extLst>
                    <a:ext uri="{9D8B030D-6E8A-4147-A177-3AD203B41FA5}">
                      <a16:colId xmlns:a16="http://schemas.microsoft.com/office/drawing/2014/main" val="2771905269"/>
                    </a:ext>
                  </a:extLst>
                </a:gridCol>
              </a:tblGrid>
              <a:tr h="315228">
                <a:tc>
                  <a:txBody>
                    <a:bodyPr/>
                    <a:lstStyle/>
                    <a:p>
                      <a:pPr fontAlgn="b"/>
                      <a:r>
                        <a:rPr lang="en-GB" b="1">
                          <a:effectLst/>
                          <a:latin typeface="Agency FB" panose="020B0503020202020204" pitchFamily="34" charset="0"/>
                        </a:rPr>
                        <a:t>Run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dirty="0">
                          <a:effectLst/>
                          <a:latin typeface="Agency FB" panose="020B0503020202020204" pitchFamily="34" charset="0"/>
                        </a:rPr>
                        <a:t>Pools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latin typeface="Agency FB" panose="020B0503020202020204" pitchFamily="34" charset="0"/>
                        </a:rPr>
                        <a:t>Target Variables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latin typeface="Agency FB" panose="020B0503020202020204" pitchFamily="34" charset="0"/>
                        </a:rPr>
                        <a:t>M</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latin typeface="Agency FB" panose="020B0503020202020204" pitchFamily="34" charset="0"/>
                        </a:rPr>
                        <a:t>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latin typeface="Agency FB" panose="020B0503020202020204" pitchFamily="34" charset="0"/>
                        </a:rPr>
                        <a:t>K (CV)</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56296711"/>
                  </a:ext>
                </a:extLst>
              </a:tr>
              <a:tr h="657187">
                <a:tc>
                  <a:txBody>
                    <a:bodyPr/>
                    <a:lstStyle/>
                    <a:p>
                      <a:pPr fontAlgn="base"/>
                      <a:r>
                        <a:rPr lang="en-GB">
                          <a:effectLst/>
                          <a:latin typeface="Agency FB" panose="020B0503020202020204" pitchFamily="34" charset="0"/>
                        </a:rPr>
                        <a:t>Best Horizon Run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3000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cum_volume_500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latin typeface="Agency FB" panose="020B0503020202020204" pitchFamily="34" charset="0"/>
                        </a:rPr>
                        <a:t>10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latin typeface="Agency FB" panose="020B0503020202020204" pitchFamily="34" charset="0"/>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latin typeface="Agency FB" panose="020B0503020202020204" pitchFamily="34" charset="0"/>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55411267"/>
                  </a:ext>
                </a:extLst>
              </a:tr>
              <a:tr h="834428">
                <a:tc>
                  <a:txBody>
                    <a:bodyPr/>
                    <a:lstStyle/>
                    <a:p>
                      <a:pPr fontAlgn="base"/>
                      <a:r>
                        <a:rPr lang="en-GB">
                          <a:effectLst/>
                          <a:latin typeface="Agency FB" panose="020B0503020202020204" pitchFamily="34" charset="0"/>
                        </a:rPr>
                        <a:t>All Horizon Runs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latin typeface="Agency FB" panose="020B0503020202020204" pitchFamily="34" charset="0"/>
                        </a:rPr>
                        <a:t>3000, 500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pt-BR">
                          <a:effectLst/>
                          <a:latin typeface="Agency FB" panose="020B0503020202020204" pitchFamily="34" charset="0"/>
                        </a:rPr>
                        <a:t>cum_volume_500, cum_volume_3000, cum_volume_both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10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latin typeface="Agency FB" panose="020B0503020202020204" pitchFamily="34" charset="0"/>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latin typeface="Agency FB" panose="020B0503020202020204" pitchFamily="34" charset="0"/>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511671071"/>
                  </a:ext>
                </a:extLst>
              </a:tr>
            </a:tbl>
          </a:graphicData>
        </a:graphic>
      </p:graphicFrame>
      <p:sp>
        <p:nvSpPr>
          <p:cNvPr id="10" name="TextBox 9">
            <a:extLst>
              <a:ext uri="{FF2B5EF4-FFF2-40B4-BE49-F238E27FC236}">
                <a16:creationId xmlns:a16="http://schemas.microsoft.com/office/drawing/2014/main" id="{5E2CEC2E-A241-F57F-FE46-5946D18635B1}"/>
              </a:ext>
            </a:extLst>
          </p:cNvPr>
          <p:cNvSpPr txBox="1"/>
          <p:nvPr/>
        </p:nvSpPr>
        <p:spPr>
          <a:xfrm>
            <a:off x="126812" y="3366422"/>
            <a:ext cx="4707096" cy="16004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chemeClr val="accent3"/>
                </a:solidFill>
                <a:latin typeface="Proxima Nova"/>
              </a:rPr>
              <a:t>Future Research Recommendations</a:t>
            </a:r>
            <a:endParaRPr lang="en-GB" sz="1400" b="1" dirty="0">
              <a:solidFill>
                <a:schemeClr val="accent3"/>
              </a:solidFill>
              <a:latin typeface="Proxima Nova"/>
              <a:sym typeface="Proxima Nova"/>
            </a:endParaRPr>
          </a:p>
          <a:p>
            <a:pPr marL="285750" indent="-285750" algn="l">
              <a:buFontTx/>
              <a:buChar char="-"/>
            </a:pPr>
            <a:r>
              <a:rPr lang="en-GB" sz="1200" dirty="0">
                <a:solidFill>
                  <a:schemeClr val="accent3"/>
                </a:solidFill>
                <a:latin typeface="Proxima Nova"/>
              </a:rPr>
              <a:t>Investigate high VIF variables for new insights.</a:t>
            </a:r>
          </a:p>
          <a:p>
            <a:pPr marL="285750" indent="-285750" algn="l">
              <a:buFontTx/>
              <a:buChar char="-"/>
            </a:pPr>
            <a:r>
              <a:rPr lang="en-GB" sz="1200" dirty="0">
                <a:solidFill>
                  <a:schemeClr val="accent3"/>
                </a:solidFill>
                <a:latin typeface="Proxima Nova"/>
              </a:rPr>
              <a:t>Consider non-linear models.</a:t>
            </a:r>
          </a:p>
          <a:p>
            <a:pPr marL="285750" indent="-285750" algn="l">
              <a:buFontTx/>
              <a:buChar char="-"/>
            </a:pPr>
            <a:r>
              <a:rPr lang="en-GB" sz="1200" dirty="0">
                <a:solidFill>
                  <a:schemeClr val="accent3"/>
                </a:solidFill>
                <a:latin typeface="Proxima Nova"/>
              </a:rPr>
              <a:t>Explore DeFi dynamics and associated risks.</a:t>
            </a:r>
          </a:p>
          <a:p>
            <a:pPr marL="285750" indent="-285750" algn="l">
              <a:buFontTx/>
              <a:buChar char="-"/>
            </a:pPr>
            <a:r>
              <a:rPr lang="en-GB" sz="1200" dirty="0">
                <a:solidFill>
                  <a:schemeClr val="accent3"/>
                </a:solidFill>
                <a:latin typeface="Proxima Nova"/>
              </a:rPr>
              <a:t>Optimize model parameters.</a:t>
            </a:r>
          </a:p>
          <a:p>
            <a:pPr marL="285750" indent="-285750" algn="l">
              <a:buFontTx/>
              <a:buChar char="-"/>
            </a:pPr>
            <a:r>
              <a:rPr lang="en-GB" sz="1200" dirty="0">
                <a:solidFill>
                  <a:schemeClr val="accent3"/>
                </a:solidFill>
                <a:latin typeface="Proxima Nova"/>
              </a:rPr>
              <a:t>Refine model by adjusting lags and including quadratic features.</a:t>
            </a:r>
          </a:p>
          <a:p>
            <a:pPr marL="285750" indent="-285750" algn="l">
              <a:buFontTx/>
              <a:buChar char="-"/>
            </a:pPr>
            <a:r>
              <a:rPr lang="en-GB" sz="1200" dirty="0" err="1">
                <a:solidFill>
                  <a:schemeClr val="accent3"/>
                </a:solidFill>
                <a:latin typeface="Proxima Nova"/>
              </a:rPr>
              <a:t>Analyze</a:t>
            </a:r>
            <a:r>
              <a:rPr lang="en-GB" sz="1200" dirty="0">
                <a:solidFill>
                  <a:schemeClr val="accent3"/>
                </a:solidFill>
                <a:latin typeface="Proxima Nova"/>
              </a:rPr>
              <a:t> recent events for updated understanding of DeFi.</a:t>
            </a:r>
          </a:p>
        </p:txBody>
      </p:sp>
      <p:sp>
        <p:nvSpPr>
          <p:cNvPr id="15" name="Google Shape;112;p20">
            <a:extLst>
              <a:ext uri="{FF2B5EF4-FFF2-40B4-BE49-F238E27FC236}">
                <a16:creationId xmlns:a16="http://schemas.microsoft.com/office/drawing/2014/main" id="{A51E578D-A732-BAEA-8EEC-2956B9C5A94E}"/>
              </a:ext>
            </a:extLst>
          </p:cNvPr>
          <p:cNvSpPr txBox="1"/>
          <p:nvPr/>
        </p:nvSpPr>
        <p:spPr>
          <a:xfrm>
            <a:off x="4934422" y="2802402"/>
            <a:ext cx="2031602"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Proxima Nova"/>
                <a:ea typeface="Proxima Nova"/>
                <a:cs typeface="Proxima Nova"/>
                <a:sym typeface="Proxima Nova"/>
              </a:rPr>
              <a:t>Run Parameters for Replicability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179" name="Google Shape;179;p30"/>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100" dirty="0"/>
              <a:t>Andreas A Aigner and Gurvinder Dhaliwal. Uniswap: Impermanent loss and risk profile of a liquidity provider, 2021. https://github.com/atiselsts/uniswap-v3-liquidity-math/blob/.</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err="1"/>
              <a:t>Atis</a:t>
            </a:r>
            <a:r>
              <a:rPr lang="en-GB" sz="1100" dirty="0"/>
              <a:t> </a:t>
            </a:r>
            <a:r>
              <a:rPr lang="en-GB" sz="1100" dirty="0" err="1"/>
              <a:t>Elsts</a:t>
            </a:r>
            <a:r>
              <a:rPr lang="en-GB" sz="1100" dirty="0"/>
              <a:t>. Liquidity math in </a:t>
            </a:r>
            <a:r>
              <a:rPr lang="en-GB" sz="1100" dirty="0" err="1"/>
              <a:t>uniswap</a:t>
            </a:r>
            <a:r>
              <a:rPr lang="en-GB" sz="1100" dirty="0"/>
              <a:t> v3 technical note, 2021. </a:t>
            </a:r>
          </a:p>
          <a:p>
            <a:pPr marL="0" lvl="0" indent="0" algn="l" rtl="0">
              <a:spcBef>
                <a:spcPts val="0"/>
              </a:spcBef>
              <a:spcAft>
                <a:spcPts val="0"/>
              </a:spcAft>
              <a:buNone/>
            </a:pPr>
            <a:r>
              <a:rPr lang="en-GB" sz="1100" dirty="0"/>
              <a:t>https://github.com/atiselsts/uniswap-v3-liquidity-math/blob/.</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err="1"/>
              <a:t>Lioba</a:t>
            </a:r>
            <a:r>
              <a:rPr lang="en-GB" sz="1100" dirty="0"/>
              <a:t> </a:t>
            </a:r>
            <a:r>
              <a:rPr lang="en-GB" sz="1100" dirty="0" err="1"/>
              <a:t>Heimbach</a:t>
            </a:r>
            <a:r>
              <a:rPr lang="en-GB" sz="1100" dirty="0"/>
              <a:t>, Eric </a:t>
            </a:r>
            <a:r>
              <a:rPr lang="en-GB" sz="1100" dirty="0" err="1"/>
              <a:t>Schertenleib</a:t>
            </a:r>
            <a:r>
              <a:rPr lang="en-GB" sz="1100" dirty="0"/>
              <a:t>, and Roger </a:t>
            </a:r>
            <a:r>
              <a:rPr lang="en-GB" sz="1100" dirty="0" err="1"/>
              <a:t>Wattenhofer</a:t>
            </a:r>
            <a:r>
              <a:rPr lang="en-GB" sz="1100" dirty="0"/>
              <a:t>. Risks and returns of </a:t>
            </a:r>
            <a:r>
              <a:rPr lang="en-GB" sz="1100" dirty="0" err="1"/>
              <a:t>uniswap</a:t>
            </a:r>
            <a:r>
              <a:rPr lang="en-GB" sz="1100" dirty="0"/>
              <a:t> v3 liquidity providers. 2022. </a:t>
            </a:r>
          </a:p>
          <a:p>
            <a:pPr marL="0" lvl="0" indent="0" algn="l" rtl="0">
              <a:spcBef>
                <a:spcPts val="0"/>
              </a:spcBef>
              <a:spcAft>
                <a:spcPts val="0"/>
              </a:spcAft>
              <a:buNone/>
            </a:pPr>
            <a:r>
              <a:rPr lang="en-GB" sz="1100" dirty="0"/>
              <a:t>http://arxiv.org/abs/2205.08904http://dx.doi.org/10.1145/3558535.3559772.</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a:t>Igor Makarov. Cryptocurrencies and decentralized finance (defi), 2022.</a:t>
            </a:r>
          </a:p>
          <a:p>
            <a:pPr marL="0" lvl="0" indent="0" algn="l" rtl="0">
              <a:spcBef>
                <a:spcPts val="0"/>
              </a:spcBef>
              <a:spcAft>
                <a:spcPts val="0"/>
              </a:spcAft>
              <a:buNone/>
            </a:pPr>
            <a:r>
              <a:rPr lang="en-GB" sz="1100" dirty="0"/>
              <a:t>Deborah </a:t>
            </a:r>
            <a:r>
              <a:rPr lang="en-GB" sz="1100" dirty="0" err="1"/>
              <a:t>Miori</a:t>
            </a:r>
            <a:r>
              <a:rPr lang="en-GB" sz="1100" dirty="0"/>
              <a:t>, Mihai </a:t>
            </a:r>
            <a:r>
              <a:rPr lang="en-GB" sz="1100" dirty="0" err="1"/>
              <a:t>Cucuringu</a:t>
            </a:r>
            <a:r>
              <a:rPr lang="en-GB" sz="1100" dirty="0"/>
              <a:t>. Defi: data-driven characterisation of </a:t>
            </a:r>
            <a:r>
              <a:rPr lang="en-GB" sz="1100" dirty="0" err="1"/>
              <a:t>uniswap</a:t>
            </a:r>
            <a:r>
              <a:rPr lang="en-GB" sz="1100" dirty="0"/>
              <a:t> v3 ecosystem an ideal crypto law for liquidity pools. 2022. </a:t>
            </a:r>
          </a:p>
          <a:p>
            <a:pPr marL="0" lvl="0" indent="0" algn="l" rtl="0">
              <a:spcBef>
                <a:spcPts val="0"/>
              </a:spcBef>
              <a:spcAft>
                <a:spcPts val="0"/>
              </a:spcAft>
              <a:buNone/>
            </a:pPr>
            <a:r>
              <a:rPr lang="en-GB" sz="1100" dirty="0"/>
              <a:t>http://arxiv.org/abs/2301.13009.</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a:t>Deborah </a:t>
            </a:r>
            <a:r>
              <a:rPr lang="en-GB" sz="1100" dirty="0" err="1"/>
              <a:t>Miori</a:t>
            </a:r>
            <a:r>
              <a:rPr lang="en-GB" sz="1100" dirty="0"/>
              <a:t> and Mihai </a:t>
            </a:r>
            <a:r>
              <a:rPr lang="en-GB" sz="1100" dirty="0" err="1"/>
              <a:t>Cucuringu</a:t>
            </a:r>
            <a:r>
              <a:rPr lang="en-GB" sz="1100" dirty="0"/>
              <a:t>. Defi: </a:t>
            </a:r>
            <a:r>
              <a:rPr lang="en-GB" sz="1100" dirty="0" err="1"/>
              <a:t>modeling</a:t>
            </a:r>
            <a:r>
              <a:rPr lang="en-GB" sz="1100" dirty="0"/>
              <a:t> and forecasting trading volume on </a:t>
            </a:r>
            <a:r>
              <a:rPr lang="en-GB" sz="1100" dirty="0" err="1"/>
              <a:t>uniswap</a:t>
            </a:r>
            <a:r>
              <a:rPr lang="en-GB" sz="1100" dirty="0"/>
              <a:t> v3 liquidity pools, 2023. </a:t>
            </a:r>
          </a:p>
          <a:p>
            <a:pPr marL="0" lvl="0" indent="0" algn="l" rtl="0">
              <a:spcBef>
                <a:spcPts val="0"/>
              </a:spcBef>
              <a:spcAft>
                <a:spcPts val="0"/>
              </a:spcAft>
              <a:buNone/>
            </a:pPr>
            <a:r>
              <a:rPr lang="en-GB" sz="1100" dirty="0"/>
              <a:t>https://ssrn.com/abstract=4445351</a:t>
            </a:r>
          </a:p>
          <a:p>
            <a:pPr marL="0" lvl="0" indent="0" algn="l" rtl="0">
              <a:spcBef>
                <a:spcPts val="0"/>
              </a:spcBef>
              <a:spcAft>
                <a:spcPts val="0"/>
              </a:spcAft>
              <a:buNone/>
            </a:pPr>
            <a:r>
              <a:rPr lang="en-GB" sz="1100" dirty="0"/>
              <a:t>Note: This project is inspired by the above paper, from which the main methodology is borrowed, replicated, and expanded.</a:t>
            </a:r>
          </a:p>
          <a:p>
            <a:pPr marL="0" lvl="0" indent="0" algn="l" rtl="0">
              <a:spcBef>
                <a:spcPts val="0"/>
              </a:spcBef>
              <a:spcAft>
                <a:spcPts val="0"/>
              </a:spcAft>
              <a:buNone/>
            </a:pPr>
            <a:endParaRPr lang="en-GB" sz="1100" dirty="0"/>
          </a:p>
          <a:p>
            <a:pPr marL="0" indent="0">
              <a:lnSpc>
                <a:spcPct val="125000"/>
              </a:lnSpc>
              <a:buNone/>
            </a:pPr>
            <a:r>
              <a:rPr lang="en-GB" sz="1100" dirty="0" err="1"/>
              <a:t>Jiahua</a:t>
            </a:r>
            <a:r>
              <a:rPr lang="en-GB" sz="1100" dirty="0"/>
              <a:t> Xu and Yebo Feng. Reap the harvest on blockchain: A survey of yield farming protocols. IEEE Transactions on Network and Service Management, 20:858–869, 3 2023.</a:t>
            </a:r>
          </a:p>
          <a:p>
            <a:pPr marL="0" indent="0">
              <a:lnSpc>
                <a:spcPct val="125000"/>
              </a:lnSpc>
              <a:buNone/>
            </a:pPr>
            <a:r>
              <a:rPr lang="en-GB" sz="1100" dirty="0"/>
              <a:t>http://dx.doi.org/10.1109/TNSM.2022.3222815</a:t>
            </a:r>
          </a:p>
          <a:p>
            <a:pPr marL="0" lvl="0" indent="0" algn="l" rtl="0">
              <a:spcBef>
                <a:spcPts val="0"/>
              </a:spcBef>
              <a:spcAft>
                <a:spcPts val="0"/>
              </a:spcAft>
              <a:buNone/>
            </a:pPr>
            <a:endParaRPr lang="en-GB"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79" name="Google Shape;179;p30"/>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100" dirty="0" err="1"/>
              <a:t>binance</a:t>
            </a:r>
            <a:r>
              <a:rPr lang="en-GB" sz="1100" dirty="0"/>
              <a:t>-public-data. https://github.com/binance/binance-public-data/blob/master/python/README.md</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err="1"/>
              <a:t>etherscanapi</a:t>
            </a:r>
            <a:r>
              <a:rPr lang="en-GB" sz="1100" dirty="0"/>
              <a:t>. https://api.etherscan.io/api</a:t>
            </a:r>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err="1"/>
              <a:t>Uniswapapi</a:t>
            </a:r>
            <a:r>
              <a:rPr lang="en-GB" sz="1100" dirty="0"/>
              <a:t>. </a:t>
            </a:r>
            <a:r>
              <a:rPr lang="en-GB" sz="1100" dirty="0">
                <a:hlinkClick r:id="rId3"/>
              </a:rPr>
              <a:t>https://api.thegraph.com/subgraphs/name/uniswap/uniswap-v3</a:t>
            </a:r>
            <a:endParaRPr lang="en-GB" sz="1100" dirty="0"/>
          </a:p>
          <a:p>
            <a:pPr marL="0" lvl="0" indent="0" algn="l" rtl="0">
              <a:spcBef>
                <a:spcPts val="0"/>
              </a:spcBef>
              <a:spcAft>
                <a:spcPts val="0"/>
              </a:spcAft>
              <a:buNone/>
            </a:pPr>
            <a:endParaRPr lang="en-GB" sz="1100" dirty="0"/>
          </a:p>
          <a:p>
            <a:pPr marL="0" lvl="0" indent="0" algn="l" rtl="0">
              <a:spcBef>
                <a:spcPts val="0"/>
              </a:spcBef>
              <a:spcAft>
                <a:spcPts val="0"/>
              </a:spcAft>
              <a:buNone/>
            </a:pPr>
            <a:endParaRPr lang="en-GB" sz="1100" dirty="0"/>
          </a:p>
          <a:p>
            <a:pPr marL="0" lvl="0" indent="0" algn="l" rtl="0">
              <a:spcBef>
                <a:spcPts val="0"/>
              </a:spcBef>
              <a:spcAft>
                <a:spcPts val="0"/>
              </a:spcAft>
              <a:buNone/>
            </a:pPr>
            <a:endParaRPr lang="en-GB" sz="1500" dirty="0"/>
          </a:p>
          <a:p>
            <a:pPr marL="0" lvl="0" indent="0" algn="l" rtl="0">
              <a:spcBef>
                <a:spcPts val="0"/>
              </a:spcBef>
              <a:spcAft>
                <a:spcPts val="0"/>
              </a:spcAft>
              <a:buNone/>
            </a:pPr>
            <a:endParaRPr lang="en-GB" sz="1100" dirty="0"/>
          </a:p>
          <a:p>
            <a:pPr marL="0" lvl="0" indent="0" algn="l" rtl="0">
              <a:spcBef>
                <a:spcPts val="0"/>
              </a:spcBef>
              <a:spcAft>
                <a:spcPts val="0"/>
              </a:spcAft>
              <a:buNone/>
            </a:pPr>
            <a:r>
              <a:rPr lang="en-GB" sz="1100" dirty="0"/>
              <a:t>Matias Vizcaino, Walter Jack Simmons, and Vitor de Matos Castilho. Data extracted and cleansed. </a:t>
            </a:r>
          </a:p>
          <a:p>
            <a:pPr marL="0" lvl="0" indent="0" algn="l" rtl="0">
              <a:spcBef>
                <a:spcPts val="0"/>
              </a:spcBef>
              <a:spcAft>
                <a:spcPts val="0"/>
              </a:spcAft>
              <a:buNone/>
            </a:pPr>
            <a:r>
              <a:rPr lang="en-GB" sz="1100" dirty="0"/>
              <a:t>https://drive.google.com/drive/folders/1y5ZwLZK9GQYsCNYSY--4VQMg80dnuwuU?usp=sharing.</a:t>
            </a:r>
          </a:p>
          <a:p>
            <a:pPr marL="0" lvl="0" indent="0" algn="l" rtl="0">
              <a:spcBef>
                <a:spcPts val="0"/>
              </a:spcBef>
              <a:spcAft>
                <a:spcPts val="0"/>
              </a:spcAft>
              <a:buNone/>
            </a:pPr>
            <a:r>
              <a:rPr lang="en-GB" sz="1100" dirty="0"/>
              <a:t>Note: The dataset used in this project was obtained through data extraction and cleansing processes.</a:t>
            </a:r>
          </a:p>
          <a:p>
            <a:pPr marL="0" lvl="0" indent="0" algn="l" rtl="0">
              <a:spcBef>
                <a:spcPts val="0"/>
              </a:spcBef>
              <a:spcAft>
                <a:spcPts val="0"/>
              </a:spcAft>
              <a:buNone/>
            </a:pPr>
            <a:endParaRPr lang="en-GB" sz="1100" dirty="0"/>
          </a:p>
          <a:p>
            <a:pPr marL="0" indent="0">
              <a:lnSpc>
                <a:spcPct val="125000"/>
              </a:lnSpc>
              <a:buNone/>
            </a:pPr>
            <a:r>
              <a:rPr lang="en-GB" sz="1100" dirty="0"/>
              <a:t>Matias Vizcaino, Walter Jack Simmons, and Vitor de Matos Castilho. Team111repo. </a:t>
            </a:r>
          </a:p>
          <a:p>
            <a:pPr marL="0" indent="0">
              <a:lnSpc>
                <a:spcPct val="125000"/>
              </a:lnSpc>
              <a:buNone/>
            </a:pPr>
            <a:r>
              <a:rPr lang="en-GB" sz="1100" dirty="0"/>
              <a:t>https://github.gatech.edu/MGT-6203-Summer-2023-Canvas/Team-111.</a:t>
            </a:r>
          </a:p>
          <a:p>
            <a:pPr marL="0" indent="0">
              <a:lnSpc>
                <a:spcPct val="125000"/>
              </a:lnSpc>
              <a:buNone/>
            </a:pPr>
            <a:r>
              <a:rPr lang="en-GB" sz="1100" dirty="0"/>
              <a:t>Note: The GitHub repository associated with this project contains the code and additional details.</a:t>
            </a:r>
          </a:p>
          <a:p>
            <a:pPr marL="0" lvl="0" indent="0" algn="l" rtl="0">
              <a:spcBef>
                <a:spcPts val="0"/>
              </a:spcBef>
              <a:spcAft>
                <a:spcPts val="0"/>
              </a:spcAft>
              <a:buNone/>
            </a:pPr>
            <a:endParaRPr lang="en-GB" sz="1100" dirty="0"/>
          </a:p>
        </p:txBody>
      </p:sp>
    </p:spTree>
    <p:extLst>
      <p:ext uri="{BB962C8B-B14F-4D97-AF65-F5344CB8AC3E}">
        <p14:creationId xmlns:p14="http://schemas.microsoft.com/office/powerpoint/2010/main" val="178134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dirty="0">
                <a:latin typeface="Söhne"/>
              </a:rPr>
              <a:t>Background</a:t>
            </a:r>
            <a:endParaRPr sz="2400" b="1" dirty="0">
              <a:latin typeface="Söhne"/>
            </a:endParaRPr>
          </a:p>
        </p:txBody>
      </p:sp>
      <p:sp>
        <p:nvSpPr>
          <p:cNvPr id="66" name="Google Shape;66;p14"/>
          <p:cNvSpPr txBox="1">
            <a:spLocks noGrp="1"/>
          </p:cNvSpPr>
          <p:nvPr>
            <p:ph type="body" idx="1"/>
          </p:nvPr>
        </p:nvSpPr>
        <p:spPr>
          <a:xfrm>
            <a:off x="102317" y="975623"/>
            <a:ext cx="5080213" cy="3941700"/>
          </a:xfrm>
          <a:prstGeom prst="rect">
            <a:avLst/>
          </a:prstGeom>
        </p:spPr>
        <p:txBody>
          <a:bodyPr spcFirstLastPara="1" wrap="square" lIns="91425" tIns="91425" rIns="91425" bIns="91425" anchor="t" anchorCtr="0">
            <a:normAutofit fontScale="85000" lnSpcReduction="10000"/>
          </a:bodyPr>
          <a:lstStyle/>
          <a:p>
            <a:pPr marL="114300" indent="0" algn="l">
              <a:buNone/>
            </a:pPr>
            <a:r>
              <a:rPr lang="en-GB" sz="1300" dirty="0"/>
              <a:t>- </a:t>
            </a:r>
            <a:r>
              <a:rPr lang="en-GB" sz="1300" b="1" dirty="0"/>
              <a:t>Decentralized Finance (DeFi)</a:t>
            </a:r>
            <a:r>
              <a:rPr lang="en-GB" sz="1300" dirty="0"/>
              <a:t>: Open-source, 24/7 financial system leveraging blockchain technology, mainly Ethereum, for transparent data and accessibility. </a:t>
            </a:r>
          </a:p>
          <a:p>
            <a:pPr marL="114300" indent="0" algn="l">
              <a:buNone/>
            </a:pPr>
            <a:endParaRPr lang="en-GB" sz="1300" dirty="0"/>
          </a:p>
          <a:p>
            <a:pPr marL="114300" indent="0" algn="l">
              <a:buNone/>
            </a:pPr>
            <a:r>
              <a:rPr lang="en-GB" sz="1300" dirty="0"/>
              <a:t>- </a:t>
            </a:r>
            <a:r>
              <a:rPr lang="en-GB" sz="1300" b="1" dirty="0"/>
              <a:t>Traditional vs DeFi</a:t>
            </a:r>
            <a:r>
              <a:rPr lang="en-GB" sz="1300" dirty="0"/>
              <a:t>: DeFi's 24/7 operation and instant transactions contrast traditional finance's intermediaries and banking hours. Notably, DeFi carries more risk due to its unregulated nature.</a:t>
            </a:r>
          </a:p>
          <a:p>
            <a:pPr marL="114300" indent="0" algn="l">
              <a:buNone/>
            </a:pPr>
            <a:endParaRPr lang="en-GB" sz="1300" dirty="0"/>
          </a:p>
          <a:p>
            <a:pPr marL="114300" indent="0" algn="l">
              <a:buNone/>
            </a:pPr>
            <a:r>
              <a:rPr lang="en-GB" sz="1300" dirty="0"/>
              <a:t>- </a:t>
            </a:r>
            <a:r>
              <a:rPr lang="en-GB" sz="1300" b="1" dirty="0"/>
              <a:t>Liquidity Pools</a:t>
            </a:r>
            <a:r>
              <a:rPr lang="en-GB" sz="1300" dirty="0"/>
              <a:t>: Shared funds in DeFi enabling seamless trading. Users contribute to these pools and earn trading fees.</a:t>
            </a:r>
          </a:p>
          <a:p>
            <a:pPr marL="114300" indent="0" algn="l">
              <a:buNone/>
            </a:pPr>
            <a:endParaRPr lang="en-GB" sz="1300" dirty="0"/>
          </a:p>
          <a:p>
            <a:pPr marL="114300" indent="0" algn="l">
              <a:buNone/>
            </a:pPr>
            <a:r>
              <a:rPr lang="en-GB" sz="1300" dirty="0"/>
              <a:t>- </a:t>
            </a:r>
            <a:r>
              <a:rPr lang="en-GB" sz="1300" b="1" dirty="0"/>
              <a:t>Uniswap</a:t>
            </a:r>
            <a:r>
              <a:rPr lang="en-GB" sz="1300" dirty="0"/>
              <a:t>: A key DeFi player, Uniswap uses an innovative market maker model on Ethereum. Our focus is on WBTC-WETH pools due to their significant liquidity and volumes.</a:t>
            </a:r>
          </a:p>
          <a:p>
            <a:pPr marL="114300" indent="0" algn="l">
              <a:buNone/>
            </a:pPr>
            <a:endParaRPr lang="en-GB" sz="1300" dirty="0"/>
          </a:p>
          <a:p>
            <a:pPr marL="114300" indent="0" algn="l">
              <a:buNone/>
            </a:pPr>
            <a:r>
              <a:rPr lang="en-GB" sz="1300" dirty="0"/>
              <a:t>Employing data engineering and predictive </a:t>
            </a:r>
            <a:r>
              <a:rPr lang="en-GB" sz="1300" dirty="0" err="1"/>
              <a:t>modeling</a:t>
            </a:r>
            <a:r>
              <a:rPr lang="en-GB" sz="1300" dirty="0"/>
              <a:t>, we </a:t>
            </a:r>
            <a:r>
              <a:rPr lang="en-GB" sz="1300" dirty="0" err="1"/>
              <a:t>analyze</a:t>
            </a:r>
            <a:r>
              <a:rPr lang="en-GB" sz="1300" dirty="0"/>
              <a:t> diverse data, select key features, evaluate risks, and apply mathematical equations. </a:t>
            </a:r>
          </a:p>
          <a:p>
            <a:pPr marL="114300" indent="0" algn="l">
              <a:buNone/>
            </a:pPr>
            <a:r>
              <a:rPr lang="en-GB" sz="1300" i="1" dirty="0"/>
              <a:t>Our work serves as an open framework for continuous research in this rapidly evolving field.</a:t>
            </a:r>
            <a:endParaRPr lang="en-GB" sz="1300" b="1" i="1" dirty="0"/>
          </a:p>
        </p:txBody>
      </p:sp>
      <p:grpSp>
        <p:nvGrpSpPr>
          <p:cNvPr id="5" name="Group 4">
            <a:extLst>
              <a:ext uri="{FF2B5EF4-FFF2-40B4-BE49-F238E27FC236}">
                <a16:creationId xmlns:a16="http://schemas.microsoft.com/office/drawing/2014/main" id="{124741C0-E2C0-9600-E6FD-D6A399781222}"/>
              </a:ext>
            </a:extLst>
          </p:cNvPr>
          <p:cNvGrpSpPr/>
          <p:nvPr/>
        </p:nvGrpSpPr>
        <p:grpSpPr>
          <a:xfrm>
            <a:off x="5170285" y="1158171"/>
            <a:ext cx="3793605" cy="3309920"/>
            <a:chOff x="5391913" y="1435463"/>
            <a:chExt cx="3181473" cy="3394348"/>
          </a:xfrm>
        </p:grpSpPr>
        <p:pic>
          <p:nvPicPr>
            <p:cNvPr id="2" name="Google Shape;81;p16">
              <a:extLst>
                <a:ext uri="{FF2B5EF4-FFF2-40B4-BE49-F238E27FC236}">
                  <a16:creationId xmlns:a16="http://schemas.microsoft.com/office/drawing/2014/main" id="{628B977D-CC83-402C-BAB4-D017E51E2014}"/>
                </a:ext>
              </a:extLst>
            </p:cNvPr>
            <p:cNvPicPr preferRelativeResize="0"/>
            <p:nvPr/>
          </p:nvPicPr>
          <p:blipFill rotWithShape="1">
            <a:blip r:embed="rId3">
              <a:alphaModFix/>
            </a:blip>
            <a:srcRect l="50891" t="3498" r="856" b="9345"/>
            <a:stretch/>
          </p:blipFill>
          <p:spPr>
            <a:xfrm>
              <a:off x="5585174" y="1670375"/>
              <a:ext cx="2870381" cy="1533975"/>
            </a:xfrm>
            <a:prstGeom prst="rect">
              <a:avLst/>
            </a:prstGeom>
            <a:noFill/>
            <a:ln>
              <a:noFill/>
            </a:ln>
          </p:spPr>
        </p:pic>
        <p:pic>
          <p:nvPicPr>
            <p:cNvPr id="3" name="Google Shape;81;p16">
              <a:extLst>
                <a:ext uri="{FF2B5EF4-FFF2-40B4-BE49-F238E27FC236}">
                  <a16:creationId xmlns:a16="http://schemas.microsoft.com/office/drawing/2014/main" id="{02704DF6-C51C-58E5-D714-70372CE22F10}"/>
                </a:ext>
              </a:extLst>
            </p:cNvPr>
            <p:cNvPicPr preferRelativeResize="0"/>
            <p:nvPr/>
          </p:nvPicPr>
          <p:blipFill rotWithShape="1">
            <a:blip r:embed="rId3">
              <a:alphaModFix/>
            </a:blip>
            <a:srcRect l="-1420" t="-5316" r="49206" b="8357"/>
            <a:stretch/>
          </p:blipFill>
          <p:spPr>
            <a:xfrm>
              <a:off x="5391913" y="3123325"/>
              <a:ext cx="3106041" cy="1706486"/>
            </a:xfrm>
            <a:prstGeom prst="rect">
              <a:avLst/>
            </a:prstGeom>
            <a:noFill/>
            <a:ln>
              <a:noFill/>
            </a:ln>
          </p:spPr>
        </p:pic>
        <p:pic>
          <p:nvPicPr>
            <p:cNvPr id="4" name="Google Shape;81;p16">
              <a:extLst>
                <a:ext uri="{FF2B5EF4-FFF2-40B4-BE49-F238E27FC236}">
                  <a16:creationId xmlns:a16="http://schemas.microsoft.com/office/drawing/2014/main" id="{26B4A36A-1302-CB78-4209-7F4B372823A8}"/>
                </a:ext>
              </a:extLst>
            </p:cNvPr>
            <p:cNvPicPr preferRelativeResize="0"/>
            <p:nvPr/>
          </p:nvPicPr>
          <p:blipFill rotWithShape="1">
            <a:blip r:embed="rId3">
              <a:alphaModFix/>
            </a:blip>
            <a:srcRect l="24530" t="90818" r="23255" b="1945"/>
            <a:stretch/>
          </p:blipFill>
          <p:spPr>
            <a:xfrm>
              <a:off x="5467345" y="1435463"/>
              <a:ext cx="3106041" cy="127367"/>
            </a:xfrm>
            <a:prstGeom prst="rect">
              <a:avLst/>
            </a:prstGeom>
            <a:noFill/>
            <a:ln>
              <a:noFill/>
            </a:ln>
          </p:spPr>
        </p:pic>
      </p:grpSp>
      <p:sp>
        <p:nvSpPr>
          <p:cNvPr id="6" name="Google Shape;82;p16">
            <a:extLst>
              <a:ext uri="{FF2B5EF4-FFF2-40B4-BE49-F238E27FC236}">
                <a16:creationId xmlns:a16="http://schemas.microsoft.com/office/drawing/2014/main" id="{8A857E51-3E19-E456-1ADA-42665E5E66EA}"/>
              </a:ext>
            </a:extLst>
          </p:cNvPr>
          <p:cNvSpPr txBox="1"/>
          <p:nvPr/>
        </p:nvSpPr>
        <p:spPr>
          <a:xfrm>
            <a:off x="96425" y="4765500"/>
            <a:ext cx="5271000" cy="35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dirty="0">
                <a:solidFill>
                  <a:schemeClr val="accent3"/>
                </a:solidFill>
                <a:latin typeface="Proxima Nova"/>
                <a:ea typeface="Proxima Nova"/>
                <a:cs typeface="Proxima Nova"/>
                <a:sym typeface="Proxima Nova"/>
              </a:rPr>
              <a:t>Makarov, I., &amp; Schoar, A. (2022). Cryptocurrencies and Decentralized Finance (DeFi). In BPEA Conference Drafts, March 24-25, 2022. Retrieved from </a:t>
            </a:r>
            <a:r>
              <a:rPr lang="en" sz="500" u="sng" dirty="0">
                <a:solidFill>
                  <a:schemeClr val="accent5"/>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https://www.brookings.edu/wp-content/uploads/2022/03/SP22_BPEA_MakarovSchoar_conf-draft.pdf</a:t>
            </a:r>
            <a:endParaRPr sz="400" dirty="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1" dirty="0"/>
              <a:t>Literature Review: Key Takeaways</a:t>
            </a:r>
            <a:endParaRPr sz="2400" b="1" dirty="0">
              <a:latin typeface="Söhne"/>
            </a:endParaRPr>
          </a:p>
        </p:txBody>
      </p:sp>
      <p:sp>
        <p:nvSpPr>
          <p:cNvPr id="80" name="Google Shape;80;p16"/>
          <p:cNvSpPr txBox="1">
            <a:spLocks noGrp="1"/>
          </p:cNvSpPr>
          <p:nvPr>
            <p:ph type="body" idx="1"/>
          </p:nvPr>
        </p:nvSpPr>
        <p:spPr>
          <a:xfrm>
            <a:off x="311700" y="1152474"/>
            <a:ext cx="5209336" cy="227829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300" dirty="0"/>
              <a:t>Our study is primarily </a:t>
            </a:r>
            <a:r>
              <a:rPr lang="en-GB" sz="1300" dirty="0" err="1"/>
              <a:t>modeled</a:t>
            </a:r>
            <a:r>
              <a:rPr lang="en-GB" sz="1300" dirty="0"/>
              <a:t> after “</a:t>
            </a:r>
            <a:r>
              <a:rPr lang="en-GB" sz="1300" dirty="0" err="1"/>
              <a:t>Modeling</a:t>
            </a:r>
            <a:r>
              <a:rPr lang="en-GB" sz="1300" dirty="0"/>
              <a:t> and Forecasting Trading Volume on Uniswap v3 Liquidity Pools” (</a:t>
            </a:r>
            <a:r>
              <a:rPr lang="en-GB" sz="1300" dirty="0" err="1"/>
              <a:t>Miori</a:t>
            </a:r>
            <a:r>
              <a:rPr lang="en-GB" sz="1300" dirty="0"/>
              <a:t>, 2023).</a:t>
            </a:r>
          </a:p>
          <a:p>
            <a:pPr marL="0" lvl="0" indent="0" algn="l" rtl="0">
              <a:lnSpc>
                <a:spcPct val="95000"/>
              </a:lnSpc>
              <a:spcBef>
                <a:spcPts val="1200"/>
              </a:spcBef>
              <a:spcAft>
                <a:spcPts val="0"/>
              </a:spcAft>
              <a:buNone/>
            </a:pPr>
            <a:r>
              <a:rPr lang="en-GB" sz="1300" dirty="0"/>
              <a:t>1. </a:t>
            </a:r>
            <a:r>
              <a:rPr lang="en-GB" sz="1300" b="1" dirty="0"/>
              <a:t>Uniswap &amp; Liquidity Pools</a:t>
            </a:r>
            <a:r>
              <a:rPr lang="en-GB" sz="1300" dirty="0"/>
              <a:t>: Central to DeFi, liquidity pools on Uniswap enable efficient trading (</a:t>
            </a:r>
            <a:r>
              <a:rPr lang="en-GB" sz="1300" dirty="0" err="1"/>
              <a:t>Miori</a:t>
            </a:r>
            <a:r>
              <a:rPr lang="en-GB" sz="1300" dirty="0"/>
              <a:t>, 2022; Aigner, 2021). Uniswap v3's refined CPMM model optimizes capital usage (</a:t>
            </a:r>
            <a:r>
              <a:rPr lang="en-GB" sz="1300" dirty="0" err="1"/>
              <a:t>Elsts</a:t>
            </a:r>
            <a:r>
              <a:rPr lang="en-GB" sz="1300" dirty="0"/>
              <a:t>, 2021).</a:t>
            </a:r>
          </a:p>
          <a:p>
            <a:pPr marL="0" lvl="0" indent="0" algn="l" rtl="0">
              <a:lnSpc>
                <a:spcPct val="95000"/>
              </a:lnSpc>
              <a:spcBef>
                <a:spcPts val="1200"/>
              </a:spcBef>
              <a:spcAft>
                <a:spcPts val="0"/>
              </a:spcAft>
              <a:buNone/>
            </a:pPr>
            <a:r>
              <a:rPr lang="en-GB" sz="1300" dirty="0"/>
              <a:t>2. </a:t>
            </a:r>
            <a:r>
              <a:rPr lang="en-GB" sz="1300" b="1" dirty="0"/>
              <a:t>WBTC-WETH Pools</a:t>
            </a:r>
            <a:r>
              <a:rPr lang="en-GB" sz="1300" dirty="0"/>
              <a:t>: WBTC-WETH pools are of interest due to large trading volume/liquidity (</a:t>
            </a:r>
            <a:r>
              <a:rPr lang="en-GB" sz="1300" dirty="0" err="1"/>
              <a:t>Heimbach</a:t>
            </a:r>
            <a:r>
              <a:rPr lang="en-GB" sz="1300" dirty="0"/>
              <a:t>, 2022).</a:t>
            </a:r>
          </a:p>
          <a:p>
            <a:pPr marL="0" lvl="0" indent="0" algn="l" rtl="0">
              <a:lnSpc>
                <a:spcPct val="95000"/>
              </a:lnSpc>
              <a:spcBef>
                <a:spcPts val="1200"/>
              </a:spcBef>
              <a:spcAft>
                <a:spcPts val="0"/>
              </a:spcAft>
              <a:buNone/>
            </a:pPr>
            <a:r>
              <a:rPr lang="en-GB" sz="1300" dirty="0"/>
              <a:t>3. </a:t>
            </a:r>
            <a:r>
              <a:rPr lang="en-GB" sz="1300" b="1" dirty="0"/>
              <a:t>Spillover Effects</a:t>
            </a:r>
            <a:r>
              <a:rPr lang="en-GB" sz="1300" dirty="0"/>
              <a:t>: Centralized exchanges like </a:t>
            </a:r>
            <a:r>
              <a:rPr lang="en-GB" sz="1300" dirty="0" err="1"/>
              <a:t>Binance</a:t>
            </a:r>
            <a:r>
              <a:rPr lang="en-GB" sz="1300" dirty="0"/>
              <a:t> can influence DEXs trading volume (</a:t>
            </a:r>
            <a:r>
              <a:rPr lang="en-GB" sz="1300" dirty="0" err="1"/>
              <a:t>Miori</a:t>
            </a:r>
            <a:r>
              <a:rPr lang="en-GB" sz="1300" dirty="0"/>
              <a:t>, 2023).</a:t>
            </a:r>
          </a:p>
        </p:txBody>
      </p:sp>
      <p:pic>
        <p:nvPicPr>
          <p:cNvPr id="4" name="Google Shape;67;p14">
            <a:extLst>
              <a:ext uri="{FF2B5EF4-FFF2-40B4-BE49-F238E27FC236}">
                <a16:creationId xmlns:a16="http://schemas.microsoft.com/office/drawing/2014/main" id="{26AC731C-67D8-5975-0AB2-3C95AD7DAD19}"/>
              </a:ext>
            </a:extLst>
          </p:cNvPr>
          <p:cNvPicPr preferRelativeResize="0"/>
          <p:nvPr/>
        </p:nvPicPr>
        <p:blipFill>
          <a:blip r:embed="rId3">
            <a:alphaModFix/>
          </a:blip>
          <a:stretch>
            <a:fillRect/>
          </a:stretch>
        </p:blipFill>
        <p:spPr>
          <a:xfrm>
            <a:off x="5444836" y="1152473"/>
            <a:ext cx="3387463" cy="2165691"/>
          </a:xfrm>
          <a:prstGeom prst="rect">
            <a:avLst/>
          </a:prstGeom>
          <a:noFill/>
          <a:ln>
            <a:noFill/>
          </a:ln>
        </p:spPr>
      </p:pic>
      <p:sp>
        <p:nvSpPr>
          <p:cNvPr id="7" name="TextBox 6">
            <a:extLst>
              <a:ext uri="{FF2B5EF4-FFF2-40B4-BE49-F238E27FC236}">
                <a16:creationId xmlns:a16="http://schemas.microsoft.com/office/drawing/2014/main" id="{CCB500D6-A349-8291-A8F7-F4AE76F274B7}"/>
              </a:ext>
            </a:extLst>
          </p:cNvPr>
          <p:cNvSpPr txBox="1"/>
          <p:nvPr/>
        </p:nvSpPr>
        <p:spPr>
          <a:xfrm>
            <a:off x="311699" y="3565520"/>
            <a:ext cx="8520599" cy="473848"/>
          </a:xfrm>
          <a:prstGeom prst="rect">
            <a:avLst/>
          </a:prstGeom>
          <a:noFill/>
        </p:spPr>
        <p:txBody>
          <a:bodyPr wrap="square">
            <a:spAutoFit/>
          </a:bodyPr>
          <a:lstStyle/>
          <a:p>
            <a:pPr marL="0" lvl="0" indent="0" algn="l" rtl="0">
              <a:lnSpc>
                <a:spcPct val="95000"/>
              </a:lnSpc>
              <a:spcBef>
                <a:spcPts val="1200"/>
              </a:spcBef>
              <a:spcAft>
                <a:spcPts val="0"/>
              </a:spcAft>
              <a:buNone/>
            </a:pPr>
            <a:r>
              <a:rPr lang="en-GB" sz="1300" dirty="0">
                <a:solidFill>
                  <a:schemeClr val="accent3"/>
                </a:solidFill>
                <a:latin typeface="Proxima Nova"/>
                <a:sym typeface="Proxima Nova"/>
              </a:rPr>
              <a:t>4. </a:t>
            </a:r>
            <a:r>
              <a:rPr lang="en-GB" sz="1300" b="1" dirty="0">
                <a:solidFill>
                  <a:schemeClr val="accent3"/>
                </a:solidFill>
                <a:latin typeface="Proxima Nova"/>
                <a:sym typeface="Proxima Nova"/>
              </a:rPr>
              <a:t>Methodologies: </a:t>
            </a:r>
            <a:r>
              <a:rPr lang="en-GB" sz="1300" dirty="0">
                <a:solidFill>
                  <a:schemeClr val="accent3"/>
                </a:solidFill>
                <a:latin typeface="Proxima Nova"/>
                <a:sym typeface="Proxima Nova"/>
              </a:rPr>
              <a:t>Research employs regression models (like OLS) to </a:t>
            </a:r>
            <a:r>
              <a:rPr lang="en-GB" sz="1300" dirty="0" err="1">
                <a:solidFill>
                  <a:schemeClr val="accent3"/>
                </a:solidFill>
                <a:latin typeface="Proxima Nova"/>
                <a:sym typeface="Proxima Nova"/>
              </a:rPr>
              <a:t>analyze</a:t>
            </a:r>
            <a:r>
              <a:rPr lang="en-GB" sz="1300" dirty="0">
                <a:solidFill>
                  <a:schemeClr val="accent3"/>
                </a:solidFill>
                <a:latin typeface="Proxima Nova"/>
                <a:sym typeface="Proxima Nova"/>
              </a:rPr>
              <a:t> liquidity pools, with suggestions for future non-linear models and exploration of additional factors (</a:t>
            </a:r>
            <a:r>
              <a:rPr lang="en-GB" sz="1300" dirty="0" err="1">
                <a:solidFill>
                  <a:schemeClr val="accent3"/>
                </a:solidFill>
                <a:latin typeface="Proxima Nova"/>
                <a:sym typeface="Proxima Nova"/>
              </a:rPr>
              <a:t>Miori</a:t>
            </a:r>
            <a:r>
              <a:rPr lang="en-GB" sz="1300" dirty="0">
                <a:solidFill>
                  <a:schemeClr val="accent3"/>
                </a:solidFill>
                <a:latin typeface="Proxima Nova"/>
                <a:sym typeface="Proxima Nova"/>
              </a:rPr>
              <a:t>, 2023; Makarov, 2022).</a:t>
            </a:r>
          </a:p>
        </p:txBody>
      </p:sp>
      <p:sp>
        <p:nvSpPr>
          <p:cNvPr id="8" name="Google Shape;68;p14">
            <a:extLst>
              <a:ext uri="{FF2B5EF4-FFF2-40B4-BE49-F238E27FC236}">
                <a16:creationId xmlns:a16="http://schemas.microsoft.com/office/drawing/2014/main" id="{F138DF33-95C5-6090-36DA-5DD7D3C7BBA8}"/>
              </a:ext>
            </a:extLst>
          </p:cNvPr>
          <p:cNvSpPr txBox="1"/>
          <p:nvPr/>
        </p:nvSpPr>
        <p:spPr>
          <a:xfrm>
            <a:off x="5444836" y="673829"/>
            <a:ext cx="356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t>LeewayHertz. "What are Liquidity Pools?" Retrieved from</a:t>
            </a:r>
            <a:r>
              <a:rPr lang="en" sz="700" dirty="0">
                <a:uFill>
                  <a:noFill/>
                </a:uFill>
                <a:hlinkClick r:id="rId4"/>
              </a:rPr>
              <a:t> </a:t>
            </a:r>
            <a:r>
              <a:rPr lang="en" sz="700" u="sng" dirty="0">
                <a:solidFill>
                  <a:schemeClr val="hlink"/>
                </a:solidFill>
                <a:hlinkClick r:id="rId4"/>
              </a:rPr>
              <a:t>https://www.leewayhertz.com/what-are-liquidity-pools/</a:t>
            </a:r>
            <a:endParaRPr sz="1000" dirty="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5"/>
          <p:cNvSpPr txBox="1">
            <a:spLocks noGrp="1"/>
          </p:cNvSpPr>
          <p:nvPr>
            <p:ph type="body" idx="1"/>
          </p:nvPr>
        </p:nvSpPr>
        <p:spPr>
          <a:xfrm>
            <a:off x="506230" y="310828"/>
            <a:ext cx="8131537" cy="1974850"/>
          </a:xfrm>
          <a:prstGeom prst="rect">
            <a:avLst/>
          </a:prstGeom>
        </p:spPr>
        <p:txBody>
          <a:bodyPr spcFirstLastPara="1" wrap="square" lIns="91425" tIns="91425" rIns="91425" bIns="91425" anchor="t" anchorCtr="0">
            <a:noAutofit/>
          </a:bodyPr>
          <a:lstStyle/>
          <a:p>
            <a:pPr marL="114300" indent="0" algn="ctr">
              <a:buNone/>
            </a:pPr>
            <a:br>
              <a:rPr lang="en-GB" sz="1400" b="1" i="0" dirty="0">
                <a:solidFill>
                  <a:srgbClr val="374151"/>
                </a:solidFill>
                <a:effectLst/>
                <a:latin typeface="Söhne"/>
              </a:rPr>
            </a:br>
            <a:r>
              <a:rPr lang="en-GB" sz="2200" b="1" dirty="0">
                <a:solidFill>
                  <a:schemeClr val="dk1"/>
                </a:solidFill>
              </a:rPr>
              <a:t>Problem Statement</a:t>
            </a:r>
            <a:endParaRPr lang="en-GB" sz="1400" dirty="0">
              <a:solidFill>
                <a:srgbClr val="374151"/>
              </a:solidFill>
              <a:latin typeface="Söhne"/>
            </a:endParaRPr>
          </a:p>
          <a:p>
            <a:pPr marL="114300" indent="0" algn="ctr">
              <a:buNone/>
            </a:pPr>
            <a:r>
              <a:rPr lang="en-GB" sz="1300" dirty="0"/>
              <a:t>The impact of liquidity injection into decentralized exchange (DEX) pools, particularly BTC-ETH pools on Uniswap, on trading volumes is not well understood. This gap extends to understanding the interplay between different DEX pools and the potential spillover effects from centralized exchanges. This lack of clarity hinders optimal decision-making for stakeholders in the DeFi ecosystem.</a:t>
            </a:r>
          </a:p>
          <a:p>
            <a:pPr marL="114300" indent="0" algn="ctr">
              <a:buNone/>
            </a:pPr>
            <a:endParaRPr lang="en-GB" sz="1300" dirty="0"/>
          </a:p>
          <a:p>
            <a:pPr marL="114300" indent="0" algn="ctr">
              <a:buNone/>
            </a:pPr>
            <a:endParaRPr lang="en-GB" sz="1300" dirty="0"/>
          </a:p>
          <a:p>
            <a:pPr marL="114300" indent="0" algn="ctr">
              <a:buFont typeface="Proxima Nova"/>
              <a:buNone/>
            </a:pPr>
            <a:r>
              <a:rPr lang="en-GB" sz="2200" b="1" dirty="0">
                <a:solidFill>
                  <a:schemeClr val="dk1"/>
                </a:solidFill>
              </a:rPr>
              <a:t>Hypothesis</a:t>
            </a:r>
            <a:endParaRPr lang="en-GB" sz="1400" dirty="0">
              <a:solidFill>
                <a:srgbClr val="374151"/>
              </a:solidFill>
              <a:latin typeface="Söhne"/>
            </a:endParaRPr>
          </a:p>
          <a:p>
            <a:pPr marL="114300" indent="0" algn="ctr">
              <a:buFont typeface="Proxima Nova"/>
              <a:buNone/>
            </a:pPr>
            <a:r>
              <a:rPr lang="en-GB" sz="1300" dirty="0"/>
              <a:t>We anticipate that increased liquidity injections into DEX pools will positively correlate with trading volumes. </a:t>
            </a:r>
          </a:p>
          <a:p>
            <a:pPr marL="114300" indent="0" algn="ctr">
              <a:buNone/>
            </a:pPr>
            <a:endParaRPr lang="en-GB" sz="1300" dirty="0"/>
          </a:p>
        </p:txBody>
      </p:sp>
      <p:sp>
        <p:nvSpPr>
          <p:cNvPr id="4" name="Google Shape;74;p15">
            <a:extLst>
              <a:ext uri="{FF2B5EF4-FFF2-40B4-BE49-F238E27FC236}">
                <a16:creationId xmlns:a16="http://schemas.microsoft.com/office/drawing/2014/main" id="{BE720443-B76F-F6CE-C264-4E4AC3C46133}"/>
              </a:ext>
            </a:extLst>
          </p:cNvPr>
          <p:cNvSpPr txBox="1">
            <a:spLocks/>
          </p:cNvSpPr>
          <p:nvPr/>
        </p:nvSpPr>
        <p:spPr>
          <a:xfrm>
            <a:off x="1542603" y="3035032"/>
            <a:ext cx="6058790" cy="16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14300" indent="0" algn="ctr">
              <a:buFont typeface="Proxima Nova"/>
              <a:buNone/>
            </a:pPr>
            <a:r>
              <a:rPr lang="en-GB" sz="1300" dirty="0"/>
              <a:t>Furthermore, we expect inter-effects across different DEX pools and significant spillover effects from centralized exchanges. </a:t>
            </a:r>
          </a:p>
          <a:p>
            <a:pPr marL="114300" indent="0" algn="ctr">
              <a:buFont typeface="Proxima Nova"/>
              <a:buNone/>
            </a:pPr>
            <a:endParaRPr lang="en-GB" sz="1300" dirty="0"/>
          </a:p>
          <a:p>
            <a:pPr marL="114300" indent="0" algn="ctr">
              <a:buFont typeface="Proxima Nova"/>
              <a:buNone/>
            </a:pPr>
            <a:endParaRPr lang="en-GB" sz="1300" dirty="0"/>
          </a:p>
          <a:p>
            <a:pPr marL="114300" indent="0" algn="ctr">
              <a:buFont typeface="Proxima Nova"/>
              <a:buNone/>
            </a:pPr>
            <a:endParaRPr lang="en-GB" sz="1300" dirty="0"/>
          </a:p>
          <a:p>
            <a:pPr marL="114300" indent="0" algn="ctr">
              <a:buFont typeface="Proxima Nova"/>
              <a:buNone/>
            </a:pPr>
            <a:r>
              <a:rPr lang="en-GB" sz="1300" i="1" dirty="0"/>
              <a:t>Our research aims to quantify these effects and provide actionable insights and code for liquidity providers, traders, and platform architects in DeFi.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5F0-7375-8747-013E-DA92C8D0790C}"/>
              </a:ext>
            </a:extLst>
          </p:cNvPr>
          <p:cNvSpPr>
            <a:spLocks noGrp="1"/>
          </p:cNvSpPr>
          <p:nvPr>
            <p:ph type="title"/>
          </p:nvPr>
        </p:nvSpPr>
        <p:spPr/>
        <p:txBody>
          <a:bodyPr>
            <a:normAutofit fontScale="90000"/>
          </a:bodyPr>
          <a:lstStyle/>
          <a:p>
            <a:r>
              <a:rPr lang="en" sz="2400" b="1" dirty="0">
                <a:latin typeface="Söhne"/>
              </a:rPr>
              <a:t>Analytical Methodology I</a:t>
            </a:r>
            <a:endParaRPr lang="en-GB" sz="2400" b="1" dirty="0">
              <a:latin typeface="Söhne"/>
            </a:endParaRPr>
          </a:p>
        </p:txBody>
      </p:sp>
      <p:sp>
        <p:nvSpPr>
          <p:cNvPr id="3" name="Text Placeholder 2">
            <a:extLst>
              <a:ext uri="{FF2B5EF4-FFF2-40B4-BE49-F238E27FC236}">
                <a16:creationId xmlns:a16="http://schemas.microsoft.com/office/drawing/2014/main" id="{E6BFD9A1-CA65-1435-560A-E15E14410A5B}"/>
              </a:ext>
            </a:extLst>
          </p:cNvPr>
          <p:cNvSpPr>
            <a:spLocks noGrp="1"/>
          </p:cNvSpPr>
          <p:nvPr>
            <p:ph type="body" idx="1"/>
          </p:nvPr>
        </p:nvSpPr>
        <p:spPr>
          <a:xfrm>
            <a:off x="311700" y="1152475"/>
            <a:ext cx="8520600" cy="968155"/>
          </a:xfrm>
        </p:spPr>
        <p:txBody>
          <a:bodyPr>
            <a:normAutofit/>
          </a:bodyPr>
          <a:lstStyle/>
          <a:p>
            <a:pPr marL="114300" indent="0">
              <a:lnSpc>
                <a:spcPct val="115000"/>
              </a:lnSpc>
              <a:spcAft>
                <a:spcPts val="1200"/>
              </a:spcAft>
              <a:buClr>
                <a:schemeClr val="accent3"/>
              </a:buClr>
              <a:buSzPts val="1800"/>
              <a:buNone/>
            </a:pPr>
            <a:r>
              <a:rPr lang="en-GB" sz="1300" dirty="0">
                <a:solidFill>
                  <a:schemeClr val="accent3"/>
                </a:solidFill>
                <a:latin typeface="Proxima Nova"/>
                <a:sym typeface="Proxima Nova"/>
              </a:rPr>
              <a:t>From data collection to analysis, our rigorous approach, </a:t>
            </a:r>
            <a:r>
              <a:rPr lang="en" sz="1300" dirty="0"/>
              <a:t>modeled after existing research,</a:t>
            </a:r>
            <a:r>
              <a:rPr lang="en-GB" sz="1300" dirty="0">
                <a:solidFill>
                  <a:schemeClr val="accent3"/>
                </a:solidFill>
                <a:latin typeface="Proxima Nova"/>
                <a:sym typeface="Proxima Nova"/>
              </a:rPr>
              <a:t> led to valuable insights and confirmed published results.</a:t>
            </a:r>
          </a:p>
        </p:txBody>
      </p:sp>
      <p:graphicFrame>
        <p:nvGraphicFramePr>
          <p:cNvPr id="6" name="Table 5">
            <a:extLst>
              <a:ext uri="{FF2B5EF4-FFF2-40B4-BE49-F238E27FC236}">
                <a16:creationId xmlns:a16="http://schemas.microsoft.com/office/drawing/2014/main" id="{BD0303BB-CA29-A84C-AB49-846094295366}"/>
              </a:ext>
            </a:extLst>
          </p:cNvPr>
          <p:cNvGraphicFramePr>
            <a:graphicFrameLocks noGrp="1"/>
          </p:cNvGraphicFramePr>
          <p:nvPr>
            <p:extLst>
              <p:ext uri="{D42A27DB-BD31-4B8C-83A1-F6EECF244321}">
                <p14:modId xmlns:p14="http://schemas.microsoft.com/office/powerpoint/2010/main" val="4166369477"/>
              </p:ext>
            </p:extLst>
          </p:nvPr>
        </p:nvGraphicFramePr>
        <p:xfrm>
          <a:off x="564204" y="1913106"/>
          <a:ext cx="7788613" cy="2768734"/>
        </p:xfrm>
        <a:graphic>
          <a:graphicData uri="http://schemas.openxmlformats.org/drawingml/2006/table">
            <a:tbl>
              <a:tblPr/>
              <a:tblGrid>
                <a:gridCol w="2772646">
                  <a:extLst>
                    <a:ext uri="{9D8B030D-6E8A-4147-A177-3AD203B41FA5}">
                      <a16:colId xmlns:a16="http://schemas.microsoft.com/office/drawing/2014/main" val="4210710881"/>
                    </a:ext>
                  </a:extLst>
                </a:gridCol>
                <a:gridCol w="5015967">
                  <a:extLst>
                    <a:ext uri="{9D8B030D-6E8A-4147-A177-3AD203B41FA5}">
                      <a16:colId xmlns:a16="http://schemas.microsoft.com/office/drawing/2014/main" val="2101965202"/>
                    </a:ext>
                  </a:extLst>
                </a:gridCol>
              </a:tblGrid>
              <a:tr h="265238">
                <a:tc>
                  <a:txBody>
                    <a:bodyPr/>
                    <a:lstStyle/>
                    <a:p>
                      <a:pPr fontAlgn="b"/>
                      <a:r>
                        <a:rPr lang="en-GB" sz="1200" b="1">
                          <a:effectLst/>
                        </a:rPr>
                        <a:t>Steps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sz="1200" b="1">
                          <a:effectLst/>
                        </a:rPr>
                        <a:t>Description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74379594"/>
                  </a:ext>
                </a:extLst>
              </a:tr>
              <a:tr h="265238">
                <a:tc>
                  <a:txBody>
                    <a:bodyPr/>
                    <a:lstStyle/>
                    <a:p>
                      <a:pPr fontAlgn="base"/>
                      <a:r>
                        <a:rPr lang="en-GB" sz="1200">
                          <a:effectLst/>
                        </a:rPr>
                        <a:t>Data Collection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dirty="0">
                          <a:effectLst/>
                        </a:rPr>
                        <a:t>Used Uniswap, </a:t>
                      </a:r>
                      <a:r>
                        <a:rPr lang="en-GB" sz="1200" dirty="0" err="1">
                          <a:effectLst/>
                        </a:rPr>
                        <a:t>Etherscan</a:t>
                      </a:r>
                      <a:r>
                        <a:rPr lang="en-GB" sz="1200" dirty="0">
                          <a:effectLst/>
                        </a:rPr>
                        <a:t> and </a:t>
                      </a:r>
                      <a:r>
                        <a:rPr lang="en-GB" sz="1200" dirty="0" err="1">
                          <a:effectLst/>
                        </a:rPr>
                        <a:t>Binance</a:t>
                      </a:r>
                      <a:r>
                        <a:rPr lang="en-GB" sz="1200" dirty="0">
                          <a:effectLst/>
                        </a:rPr>
                        <a:t> APIs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82474450"/>
                  </a:ext>
                </a:extLst>
              </a:tr>
              <a:tr h="431841">
                <a:tc>
                  <a:txBody>
                    <a:bodyPr/>
                    <a:lstStyle/>
                    <a:p>
                      <a:pPr fontAlgn="base"/>
                      <a:r>
                        <a:rPr lang="en-GB" sz="1200" dirty="0">
                          <a:effectLst/>
                        </a:rPr>
                        <a:t>Data Preprocessing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dirty="0">
                          <a:effectLst/>
                        </a:rPr>
                        <a:t>Ensured data consistency and handled missing values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00489695"/>
                  </a:ext>
                </a:extLst>
              </a:tr>
              <a:tr h="265238">
                <a:tc>
                  <a:txBody>
                    <a:bodyPr/>
                    <a:lstStyle/>
                    <a:p>
                      <a:pPr fontAlgn="base"/>
                      <a:r>
                        <a:rPr lang="en-GB" sz="1200">
                          <a:effectLst/>
                        </a:rPr>
                        <a:t>Exploratory Data Analysis (EDA)</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rPr>
                        <a:t>Identified trends and relationships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35490557"/>
                  </a:ext>
                </a:extLst>
              </a:tr>
              <a:tr h="965293">
                <a:tc>
                  <a:txBody>
                    <a:bodyPr/>
                    <a:lstStyle/>
                    <a:p>
                      <a:pPr fontAlgn="base"/>
                      <a:r>
                        <a:rPr lang="en-GB" sz="1200" dirty="0">
                          <a:effectLst/>
                        </a:rPr>
                        <a:t>Features &amp; Model Construction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rPr>
                        <a:t>Leveraged innovative feature engineering and constructed robust predictive models for a deeper understanding of liquidity pool dynamics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76441160"/>
                  </a:ext>
                </a:extLst>
              </a:tr>
              <a:tr h="265238">
                <a:tc>
                  <a:txBody>
                    <a:bodyPr/>
                    <a:lstStyle/>
                    <a:p>
                      <a:pPr fontAlgn="base"/>
                      <a:r>
                        <a:rPr lang="en-GB" sz="1200">
                          <a:effectLst/>
                        </a:rPr>
                        <a:t>Final Analysis and Conclusions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rPr>
                        <a:t>Offered quantitatively-driven insights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7105037"/>
                  </a:ext>
                </a:extLst>
              </a:tr>
              <a:tr h="265238">
                <a:tc>
                  <a:txBody>
                    <a:bodyPr/>
                    <a:lstStyle/>
                    <a:p>
                      <a:pPr fontAlgn="base"/>
                      <a:r>
                        <a:rPr lang="en-GB" sz="1200">
                          <a:effectLst/>
                        </a:rPr>
                        <a:t>Confirmation of Results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dirty="0">
                          <a:effectLst/>
                        </a:rPr>
                        <a:t>Largely aligned with reference paper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84230395"/>
                  </a:ext>
                </a:extLst>
              </a:tr>
            </a:tbl>
          </a:graphicData>
        </a:graphic>
      </p:graphicFrame>
    </p:spTree>
    <p:extLst>
      <p:ext uri="{BB962C8B-B14F-4D97-AF65-F5344CB8AC3E}">
        <p14:creationId xmlns:p14="http://schemas.microsoft.com/office/powerpoint/2010/main" val="311365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sz="2400" b="1" dirty="0">
                <a:latin typeface="Söhne"/>
              </a:rPr>
              <a:t>Analytical Methodology II</a:t>
            </a:r>
            <a:endParaRPr sz="2400" b="1" dirty="0">
              <a:latin typeface="Söhne"/>
            </a:endParaRPr>
          </a:p>
        </p:txBody>
      </p:sp>
      <p:sp>
        <p:nvSpPr>
          <p:cNvPr id="3" name="TextBox 2">
            <a:extLst>
              <a:ext uri="{FF2B5EF4-FFF2-40B4-BE49-F238E27FC236}">
                <a16:creationId xmlns:a16="http://schemas.microsoft.com/office/drawing/2014/main" id="{B6FD33E8-738F-6B94-7567-CF26604C2AC6}"/>
              </a:ext>
            </a:extLst>
          </p:cNvPr>
          <p:cNvSpPr txBox="1"/>
          <p:nvPr/>
        </p:nvSpPr>
        <p:spPr>
          <a:xfrm>
            <a:off x="311700" y="1070776"/>
            <a:ext cx="8407940" cy="3615477"/>
          </a:xfrm>
          <a:prstGeom prst="rect">
            <a:avLst/>
          </a:prstGeom>
          <a:noFill/>
        </p:spPr>
        <p:txBody>
          <a:bodyPr wrap="square">
            <a:spAutoFit/>
          </a:bodyPr>
          <a:lstStyle/>
          <a:p>
            <a:pPr>
              <a:lnSpc>
                <a:spcPct val="115000"/>
              </a:lnSpc>
              <a:spcAft>
                <a:spcPts val="1200"/>
              </a:spcAft>
              <a:buClr>
                <a:schemeClr val="accent3"/>
              </a:buClr>
              <a:buSzPts val="1800"/>
            </a:pPr>
            <a:r>
              <a:rPr lang="en-GB" sz="1300" dirty="0">
                <a:solidFill>
                  <a:schemeClr val="accent3"/>
                </a:solidFill>
                <a:latin typeface="Proxima Nova"/>
                <a:sym typeface="Proxima Nova"/>
              </a:rPr>
              <a:t>We leveraged advanced techniques, created new features, and applied Python for robust data modelling</a:t>
            </a: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endParaRPr lang="en-GB" sz="1300" dirty="0">
              <a:solidFill>
                <a:schemeClr val="accent3"/>
              </a:solidFill>
              <a:latin typeface="Proxima Nova"/>
              <a:sym typeface="Proxima Nova"/>
            </a:endParaRPr>
          </a:p>
          <a:p>
            <a:pPr>
              <a:lnSpc>
                <a:spcPct val="115000"/>
              </a:lnSpc>
              <a:spcAft>
                <a:spcPts val="1200"/>
              </a:spcAft>
              <a:buClr>
                <a:schemeClr val="accent3"/>
              </a:buClr>
              <a:buSzPts val="1800"/>
            </a:pPr>
            <a:r>
              <a:rPr lang="en-GB" sz="1300" dirty="0">
                <a:solidFill>
                  <a:schemeClr val="accent3"/>
                </a:solidFill>
                <a:latin typeface="Proxima Nova"/>
                <a:sym typeface="Proxima Nova"/>
              </a:rPr>
              <a:t>Utilizing this framework, we are able to answer our problem statement and also provide avenues for future exploration. This open framework and code could provide an excellent foundation for future research. </a:t>
            </a:r>
          </a:p>
        </p:txBody>
      </p:sp>
      <p:graphicFrame>
        <p:nvGraphicFramePr>
          <p:cNvPr id="9" name="Table 8">
            <a:extLst>
              <a:ext uri="{FF2B5EF4-FFF2-40B4-BE49-F238E27FC236}">
                <a16:creationId xmlns:a16="http://schemas.microsoft.com/office/drawing/2014/main" id="{6AF559D8-6379-F964-C9E3-664A1033395E}"/>
              </a:ext>
            </a:extLst>
          </p:cNvPr>
          <p:cNvGraphicFramePr>
            <a:graphicFrameLocks noGrp="1"/>
          </p:cNvGraphicFramePr>
          <p:nvPr>
            <p:extLst>
              <p:ext uri="{D42A27DB-BD31-4B8C-83A1-F6EECF244321}">
                <p14:modId xmlns:p14="http://schemas.microsoft.com/office/powerpoint/2010/main" val="2992932249"/>
              </p:ext>
            </p:extLst>
          </p:nvPr>
        </p:nvGraphicFramePr>
        <p:xfrm>
          <a:off x="1312996" y="1972864"/>
          <a:ext cx="6219692" cy="1645920"/>
        </p:xfrm>
        <a:graphic>
          <a:graphicData uri="http://schemas.openxmlformats.org/drawingml/2006/table">
            <a:tbl>
              <a:tblPr/>
              <a:tblGrid>
                <a:gridCol w="3109846">
                  <a:extLst>
                    <a:ext uri="{9D8B030D-6E8A-4147-A177-3AD203B41FA5}">
                      <a16:colId xmlns:a16="http://schemas.microsoft.com/office/drawing/2014/main" val="850339299"/>
                    </a:ext>
                  </a:extLst>
                </a:gridCol>
                <a:gridCol w="3109846">
                  <a:extLst>
                    <a:ext uri="{9D8B030D-6E8A-4147-A177-3AD203B41FA5}">
                      <a16:colId xmlns:a16="http://schemas.microsoft.com/office/drawing/2014/main" val="2126417629"/>
                    </a:ext>
                  </a:extLst>
                </a:gridCol>
              </a:tblGrid>
              <a:tr h="0">
                <a:tc>
                  <a:txBody>
                    <a:bodyPr/>
                    <a:lstStyle/>
                    <a:p>
                      <a:pPr fontAlgn="b"/>
                      <a:r>
                        <a:rPr lang="en-GB" b="1" dirty="0">
                          <a:effectLst/>
                        </a:rPr>
                        <a:t>Techniques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rPr>
                        <a:t>Description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47282031"/>
                  </a:ext>
                </a:extLst>
              </a:tr>
              <a:tr h="0">
                <a:tc>
                  <a:txBody>
                    <a:bodyPr/>
                    <a:lstStyle/>
                    <a:p>
                      <a:pPr fontAlgn="base"/>
                      <a:r>
                        <a:rPr lang="en-GB" dirty="0">
                          <a:effectLst/>
                        </a:rPr>
                        <a:t>Feature Engineering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Enhanced models with new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61295991"/>
                  </a:ext>
                </a:extLst>
              </a:tr>
              <a:tr h="0">
                <a:tc>
                  <a:txBody>
                    <a:bodyPr/>
                    <a:lstStyle/>
                    <a:p>
                      <a:pPr fontAlgn="base"/>
                      <a:r>
                        <a:rPr lang="en-GB">
                          <a:effectLst/>
                        </a:rPr>
                        <a:t>Modelling and Optimization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Used OLS regression for deep insights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90754043"/>
                  </a:ext>
                </a:extLst>
              </a:tr>
              <a:tr h="0">
                <a:tc>
                  <a:txBody>
                    <a:bodyPr/>
                    <a:lstStyle/>
                    <a:p>
                      <a:pPr fontAlgn="base"/>
                      <a:r>
                        <a:rPr lang="en-GB">
                          <a:effectLst/>
                        </a:rPr>
                        <a:t>Innovations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rPr>
                        <a:t>Python code for effective </a:t>
                      </a:r>
                      <a:r>
                        <a:rPr lang="en-GB" dirty="0" err="1">
                          <a:effectLst/>
                        </a:rPr>
                        <a:t>modeling</a:t>
                      </a:r>
                      <a:r>
                        <a:rPr lang="en-GB" dirty="0">
                          <a:effectLst/>
                        </a:rPr>
                        <a:t> of temporal features on liquidity pools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276561531"/>
                  </a:ext>
                </a:extLst>
              </a:tr>
            </a:tbl>
          </a:graphicData>
        </a:graphic>
      </p:graphicFrame>
    </p:spTree>
    <p:extLst>
      <p:ext uri="{BB962C8B-B14F-4D97-AF65-F5344CB8AC3E}">
        <p14:creationId xmlns:p14="http://schemas.microsoft.com/office/powerpoint/2010/main" val="182775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r>
              <a:rPr lang="en" sz="2400" b="1" dirty="0">
                <a:latin typeface="Söhne"/>
              </a:rPr>
              <a:t>Data Overview</a:t>
            </a:r>
            <a:endParaRPr sz="2400" b="1" dirty="0">
              <a:latin typeface="Söhne"/>
            </a:endParaRPr>
          </a:p>
        </p:txBody>
      </p:sp>
      <p:sp>
        <p:nvSpPr>
          <p:cNvPr id="108" name="Google Shape;108;p20"/>
          <p:cNvSpPr txBox="1">
            <a:spLocks noGrp="1"/>
          </p:cNvSpPr>
          <p:nvPr>
            <p:ph type="body" idx="1"/>
          </p:nvPr>
        </p:nvSpPr>
        <p:spPr>
          <a:xfrm>
            <a:off x="311700" y="1152475"/>
            <a:ext cx="4761000" cy="3416400"/>
          </a:xfrm>
          <a:prstGeom prst="rect">
            <a:avLst/>
          </a:prstGeom>
        </p:spPr>
        <p:txBody>
          <a:bodyPr spcFirstLastPara="1" wrap="square" lIns="91425" tIns="91425" rIns="91425" bIns="91425" anchor="t" anchorCtr="0">
            <a:normAutofit fontScale="92500" lnSpcReduction="10000"/>
          </a:bodyPr>
          <a:lstStyle/>
          <a:p>
            <a:pPr marL="114300" indent="0" algn="l">
              <a:buNone/>
            </a:pPr>
            <a:r>
              <a:rPr lang="en-GB" sz="1300" dirty="0"/>
              <a:t>Timeframe: April 1, 2022 - September 30, 2022.</a:t>
            </a:r>
          </a:p>
          <a:p>
            <a:pPr marL="114300" indent="0" algn="l">
              <a:buNone/>
            </a:pPr>
            <a:r>
              <a:rPr lang="en-GB" sz="1300" dirty="0"/>
              <a:t>Key events: Terra-Luna collapse (July 20, 2022) and The Merge (September 6, 2022).</a:t>
            </a:r>
          </a:p>
          <a:p>
            <a:pPr marL="457200" lvl="0" indent="-334327" algn="l" rtl="0">
              <a:spcBef>
                <a:spcPts val="1200"/>
              </a:spcBef>
              <a:spcAft>
                <a:spcPts val="0"/>
              </a:spcAft>
              <a:buSzPct val="100000"/>
              <a:buChar char="-"/>
            </a:pPr>
            <a:r>
              <a:rPr lang="en" sz="1300" dirty="0"/>
              <a:t>The Graph API: Uniswap</a:t>
            </a:r>
            <a:r>
              <a:rPr lang="en" sz="1300" baseline="30000" dirty="0"/>
              <a:t>3</a:t>
            </a:r>
            <a:endParaRPr sz="1300" baseline="30000" dirty="0"/>
          </a:p>
          <a:p>
            <a:pPr marL="914400" lvl="1" indent="-310832" algn="l" rtl="0">
              <a:spcBef>
                <a:spcPts val="0"/>
              </a:spcBef>
              <a:spcAft>
                <a:spcPts val="0"/>
              </a:spcAft>
              <a:buSzPct val="100000"/>
              <a:buChar char="-"/>
            </a:pPr>
            <a:r>
              <a:rPr lang="en" sz="1300" dirty="0"/>
              <a:t>Transaction details, trading volumes, and block information from Uniswap v3 liquidity pools</a:t>
            </a:r>
            <a:endParaRPr sz="1300" dirty="0"/>
          </a:p>
          <a:p>
            <a:pPr marL="914400" lvl="1" indent="-310832" algn="l" rtl="0">
              <a:spcBef>
                <a:spcPts val="0"/>
              </a:spcBef>
              <a:spcAft>
                <a:spcPts val="0"/>
              </a:spcAft>
              <a:buSzPct val="100000"/>
              <a:buChar char="-"/>
            </a:pPr>
            <a:r>
              <a:rPr lang="en" sz="1300" dirty="0"/>
              <a:t>Focus on WBTC-WETH for fee tiers 500 and 3000</a:t>
            </a:r>
            <a:endParaRPr sz="1300" dirty="0"/>
          </a:p>
          <a:p>
            <a:pPr marL="457200" lvl="0" indent="-334327" algn="l" rtl="0">
              <a:spcBef>
                <a:spcPts val="0"/>
              </a:spcBef>
              <a:spcAft>
                <a:spcPts val="0"/>
              </a:spcAft>
              <a:buSzPct val="100000"/>
              <a:buChar char="-"/>
            </a:pPr>
            <a:r>
              <a:rPr lang="en" sz="1300" dirty="0"/>
              <a:t>Etherscan API</a:t>
            </a:r>
            <a:r>
              <a:rPr lang="en" sz="1300" baseline="30000" dirty="0"/>
              <a:t>4</a:t>
            </a:r>
            <a:endParaRPr sz="1300" dirty="0"/>
          </a:p>
          <a:p>
            <a:pPr marL="914400" lvl="1" indent="-310832" algn="l" rtl="0">
              <a:spcBef>
                <a:spcPts val="0"/>
              </a:spcBef>
              <a:spcAft>
                <a:spcPts val="0"/>
              </a:spcAft>
              <a:buSzPct val="100000"/>
              <a:buChar char="-"/>
            </a:pPr>
            <a:r>
              <a:rPr lang="en" sz="1300" dirty="0"/>
              <a:t>Transaction data based on translation hashes</a:t>
            </a:r>
            <a:endParaRPr sz="1300" dirty="0"/>
          </a:p>
          <a:p>
            <a:pPr marL="914400" lvl="1" indent="-310832" algn="l" rtl="0">
              <a:spcBef>
                <a:spcPts val="0"/>
              </a:spcBef>
              <a:spcAft>
                <a:spcPts val="0"/>
              </a:spcAft>
              <a:buSzPct val="100000"/>
              <a:buChar char="-"/>
            </a:pPr>
            <a:r>
              <a:rPr lang="en" sz="1300" dirty="0"/>
              <a:t>Block hashes, block numbers, sender addresses</a:t>
            </a:r>
            <a:endParaRPr sz="1300" dirty="0"/>
          </a:p>
          <a:p>
            <a:pPr marL="457200" lvl="0" indent="-334327" algn="l" rtl="0">
              <a:spcBef>
                <a:spcPts val="0"/>
              </a:spcBef>
              <a:spcAft>
                <a:spcPts val="0"/>
              </a:spcAft>
              <a:buSzPct val="100000"/>
              <a:buChar char="-"/>
            </a:pPr>
            <a:r>
              <a:rPr lang="en" sz="1300" dirty="0"/>
              <a:t>Binance CEX Data</a:t>
            </a:r>
            <a:r>
              <a:rPr lang="en" sz="1300" baseline="30000" dirty="0"/>
              <a:t>5</a:t>
            </a:r>
            <a:endParaRPr sz="1300" dirty="0"/>
          </a:p>
          <a:p>
            <a:pPr marL="914400" lvl="1" indent="-310832" algn="l" rtl="0">
              <a:spcBef>
                <a:spcPts val="0"/>
              </a:spcBef>
              <a:spcAft>
                <a:spcPts val="0"/>
              </a:spcAft>
              <a:buSzPct val="100000"/>
              <a:buChar char="-"/>
            </a:pPr>
            <a:r>
              <a:rPr lang="en" sz="1300" dirty="0"/>
              <a:t>Daily zip trades downloaded from Binance GitHub</a:t>
            </a:r>
            <a:endParaRPr sz="1300" dirty="0"/>
          </a:p>
          <a:p>
            <a:pPr marL="914400" lvl="1" indent="-310832" algn="l" rtl="0">
              <a:spcBef>
                <a:spcPts val="0"/>
              </a:spcBef>
              <a:spcAft>
                <a:spcPts val="0"/>
              </a:spcAft>
              <a:buSzPct val="100000"/>
              <a:buChar char="-"/>
            </a:pPr>
            <a:r>
              <a:rPr lang="en" sz="1300" dirty="0"/>
              <a:t>Trade prices, quantities, timestamps</a:t>
            </a:r>
            <a:endParaRPr sz="1300" dirty="0"/>
          </a:p>
        </p:txBody>
      </p:sp>
      <p:pic>
        <p:nvPicPr>
          <p:cNvPr id="110" name="Google Shape;110;p20"/>
          <p:cNvPicPr preferRelativeResize="0"/>
          <p:nvPr/>
        </p:nvPicPr>
        <p:blipFill rotWithShape="1">
          <a:blip r:embed="rId3">
            <a:alphaModFix/>
          </a:blip>
          <a:srcRect b="57321"/>
          <a:stretch/>
        </p:blipFill>
        <p:spPr>
          <a:xfrm>
            <a:off x="5465388" y="3898849"/>
            <a:ext cx="2875197" cy="905951"/>
          </a:xfrm>
          <a:prstGeom prst="rect">
            <a:avLst/>
          </a:prstGeom>
          <a:noFill/>
          <a:ln>
            <a:noFill/>
          </a:ln>
        </p:spPr>
      </p:pic>
      <p:sp>
        <p:nvSpPr>
          <p:cNvPr id="111" name="Google Shape;111;p20"/>
          <p:cNvSpPr txBox="1"/>
          <p:nvPr/>
        </p:nvSpPr>
        <p:spPr>
          <a:xfrm>
            <a:off x="5389632" y="4711445"/>
            <a:ext cx="37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Proxima Nova"/>
                <a:ea typeface="Proxima Nova"/>
                <a:cs typeface="Proxima Nova"/>
                <a:sym typeface="Proxima Nova"/>
              </a:rPr>
              <a:t>Binance Data Download</a:t>
            </a:r>
            <a:endParaRPr sz="1000" dirty="0">
              <a:latin typeface="Proxima Nova"/>
              <a:ea typeface="Proxima Nova"/>
              <a:cs typeface="Proxima Nova"/>
              <a:sym typeface="Proxima Nova"/>
            </a:endParaRPr>
          </a:p>
        </p:txBody>
      </p:sp>
      <p:sp>
        <p:nvSpPr>
          <p:cNvPr id="112" name="Google Shape;112;p20"/>
          <p:cNvSpPr txBox="1"/>
          <p:nvPr/>
        </p:nvSpPr>
        <p:spPr>
          <a:xfrm>
            <a:off x="5389632" y="3312448"/>
            <a:ext cx="3227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Proxima Nova"/>
                <a:ea typeface="Proxima Nova"/>
                <a:cs typeface="Proxima Nova"/>
                <a:sym typeface="Proxima Nova"/>
              </a:rPr>
              <a:t>Uniswap Activity by Transaction Type</a:t>
            </a:r>
            <a:endParaRPr sz="1000" dirty="0">
              <a:latin typeface="Proxima Nova"/>
              <a:ea typeface="Proxima Nova"/>
              <a:cs typeface="Proxima Nova"/>
              <a:sym typeface="Proxima Nova"/>
            </a:endParaRPr>
          </a:p>
        </p:txBody>
      </p:sp>
      <p:pic>
        <p:nvPicPr>
          <p:cNvPr id="3" name="Picture 2" descr="A graph of different types of burn&#10;&#10;Description automatically generated">
            <a:extLst>
              <a:ext uri="{FF2B5EF4-FFF2-40B4-BE49-F238E27FC236}">
                <a16:creationId xmlns:a16="http://schemas.microsoft.com/office/drawing/2014/main" id="{9A9A4872-C835-FE6D-75BD-5E0E7B9A0427}"/>
              </a:ext>
            </a:extLst>
          </p:cNvPr>
          <p:cNvPicPr>
            <a:picLocks noChangeAspect="1"/>
          </p:cNvPicPr>
          <p:nvPr/>
        </p:nvPicPr>
        <p:blipFill>
          <a:blip r:embed="rId4"/>
          <a:stretch>
            <a:fillRect/>
          </a:stretch>
        </p:blipFill>
        <p:spPr>
          <a:xfrm>
            <a:off x="5353683" y="731375"/>
            <a:ext cx="3299297" cy="26394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sz="2400" b="1" dirty="0">
                <a:latin typeface="Söhne"/>
              </a:rPr>
              <a:t>Key Variables</a:t>
            </a:r>
            <a:endParaRPr sz="2400" b="1" dirty="0">
              <a:latin typeface="Söhne"/>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dirty="0"/>
              <a:t>Target Variable</a:t>
            </a:r>
            <a:r>
              <a:rPr lang="en" sz="1300" dirty="0"/>
              <a:t>: T</a:t>
            </a:r>
            <a:r>
              <a:rPr lang="en" sz="1300" u="sng" dirty="0"/>
              <a:t>rading volume of liquidity pools (amountUSD)</a:t>
            </a:r>
            <a:r>
              <a:rPr lang="en" sz="1300" dirty="0"/>
              <a:t> over specific blockchain horizons (i.e., one horizon equivalent to ~10 blocks).</a:t>
            </a:r>
            <a:endParaRPr sz="1300" dirty="0"/>
          </a:p>
          <a:p>
            <a:pPr marL="0" lvl="0" indent="0" algn="l" rtl="0">
              <a:spcBef>
                <a:spcPts val="1200"/>
              </a:spcBef>
              <a:spcAft>
                <a:spcPts val="0"/>
              </a:spcAft>
              <a:buNone/>
            </a:pPr>
            <a:r>
              <a:rPr lang="en" sz="1300" b="1" dirty="0"/>
              <a:t>Independent Variables:</a:t>
            </a:r>
            <a:endParaRPr sz="1300" b="1" dirty="0"/>
          </a:p>
          <a:p>
            <a:pPr marL="457200" lvl="0" indent="-342900" algn="l" rtl="0">
              <a:spcBef>
                <a:spcPts val="1200"/>
              </a:spcBef>
              <a:spcAft>
                <a:spcPts val="0"/>
              </a:spcAft>
              <a:buSzPts val="1800"/>
              <a:buChar char="-"/>
            </a:pPr>
            <a:r>
              <a:rPr lang="en" sz="1300" dirty="0"/>
              <a:t>CEX Direct Pool Features: Includes volatility, rate, number of trades, and average trade size; </a:t>
            </a:r>
            <a:r>
              <a:rPr lang="en-GB" sz="1300" dirty="0"/>
              <a:t>Lagged variables extend coverage up to 3 trading clocks in the past.</a:t>
            </a:r>
            <a:endParaRPr sz="1300" dirty="0"/>
          </a:p>
          <a:p>
            <a:pPr marL="457200" lvl="0" indent="-342900" algn="l" rtl="0">
              <a:spcBef>
                <a:spcPts val="0"/>
              </a:spcBef>
              <a:spcAft>
                <a:spcPts val="0"/>
              </a:spcAft>
              <a:buSzPts val="1800"/>
              <a:buChar char="-"/>
            </a:pPr>
            <a:r>
              <a:rPr lang="en" sz="1300" dirty="0"/>
              <a:t>DEX Spillover Effects: Variables that influence pools but not directly related to our pools.</a:t>
            </a:r>
            <a:endParaRPr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r>
              <a:rPr lang="en" sz="2400" b="1" dirty="0">
                <a:latin typeface="Söhne"/>
              </a:rPr>
              <a:t>Feature Engineering (1 of 2)</a:t>
            </a:r>
            <a:endParaRPr sz="2400" b="1" dirty="0">
              <a:latin typeface="Söhne"/>
            </a:endParaRPr>
          </a:p>
        </p:txBody>
      </p:sp>
      <p:sp>
        <p:nvSpPr>
          <p:cNvPr id="124" name="Google Shape;124;p22"/>
          <p:cNvSpPr txBox="1">
            <a:spLocks noGrp="1"/>
          </p:cNvSpPr>
          <p:nvPr>
            <p:ph type="body" idx="1"/>
          </p:nvPr>
        </p:nvSpPr>
        <p:spPr>
          <a:xfrm>
            <a:off x="311699" y="1017725"/>
            <a:ext cx="4807555" cy="1961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b="1" dirty="0"/>
              <a:t>1. Pool Selection:</a:t>
            </a:r>
          </a:p>
          <a:p>
            <a:pPr marL="0" lvl="0" indent="0" algn="l" rtl="0">
              <a:spcBef>
                <a:spcPts val="0"/>
              </a:spcBef>
              <a:spcAft>
                <a:spcPts val="0"/>
              </a:spcAft>
              <a:buNone/>
            </a:pPr>
            <a:r>
              <a:rPr lang="en-GB" sz="1300" dirty="0"/>
              <a:t>Pools: WBTC-WETH exchange with </a:t>
            </a:r>
            <a:r>
              <a:rPr lang="en-GB" sz="1300" dirty="0" err="1">
                <a:latin typeface="Consolas" panose="020B0609020204030204" pitchFamily="49" charset="0"/>
              </a:rPr>
              <a:t>p∈P</a:t>
            </a:r>
            <a:r>
              <a:rPr lang="en-GB" sz="1300" dirty="0">
                <a:latin typeface="Consolas" panose="020B0609020204030204" pitchFamily="49" charset="0"/>
              </a:rPr>
              <a:t>={500,3000,both}</a:t>
            </a:r>
            <a:r>
              <a:rPr lang="en-GB" sz="1300" dirty="0"/>
              <a:t>.</a:t>
            </a:r>
          </a:p>
          <a:p>
            <a:pPr marL="0" lvl="0" indent="0" algn="l" rtl="0">
              <a:spcBef>
                <a:spcPts val="0"/>
              </a:spcBef>
              <a:spcAft>
                <a:spcPts val="0"/>
              </a:spcAft>
              <a:buNone/>
            </a:pPr>
            <a:r>
              <a:rPr lang="en-GB" sz="1300" dirty="0"/>
              <a:t>Introduced reference pool </a:t>
            </a:r>
            <a:r>
              <a:rPr lang="en-GB" sz="1300" dirty="0" err="1">
                <a:latin typeface="Consolas" panose="020B0609020204030204" pitchFamily="49" charset="0"/>
              </a:rPr>
              <a:t>Pr</a:t>
            </a:r>
            <a:r>
              <a:rPr lang="en-GB" sz="1300" dirty="0">
                <a:latin typeface="Consolas" panose="020B0609020204030204" pitchFamily="49" charset="0"/>
              </a:rPr>
              <a:t>​, where </a:t>
            </a:r>
            <a:r>
              <a:rPr lang="en-GB" sz="1300" dirty="0" err="1">
                <a:latin typeface="Consolas" panose="020B0609020204030204" pitchFamily="49" charset="0"/>
              </a:rPr>
              <a:t>Pr</a:t>
            </a:r>
            <a:r>
              <a:rPr lang="en-GB" sz="1300" dirty="0">
                <a:latin typeface="Consolas" panose="020B0609020204030204" pitchFamily="49" charset="0"/>
              </a:rPr>
              <a:t>​∈P and </a:t>
            </a:r>
            <a:r>
              <a:rPr lang="en-GB" sz="1300" dirty="0" err="1">
                <a:latin typeface="Consolas" panose="020B0609020204030204" pitchFamily="49" charset="0"/>
              </a:rPr>
              <a:t>Pr</a:t>
            </a:r>
            <a:r>
              <a:rPr lang="en-GB" sz="1300" dirty="0">
                <a:latin typeface="Consolas" panose="020B0609020204030204" pitchFamily="49" charset="0"/>
              </a:rPr>
              <a:t> ≠ both</a:t>
            </a:r>
            <a:r>
              <a:rPr lang="en-GB" sz="1300" dirty="0"/>
              <a:t>.</a:t>
            </a:r>
          </a:p>
          <a:p>
            <a:pPr marL="0" lvl="0" indent="0" algn="l" rtl="0">
              <a:spcBef>
                <a:spcPts val="0"/>
              </a:spcBef>
              <a:spcAft>
                <a:spcPts val="0"/>
              </a:spcAft>
              <a:buNone/>
            </a:pPr>
            <a:endParaRPr lang="en-GB" sz="1300" dirty="0"/>
          </a:p>
          <a:p>
            <a:pPr marL="0" lvl="0" indent="0" algn="l" rtl="0">
              <a:spcBef>
                <a:spcPts val="0"/>
              </a:spcBef>
              <a:spcAft>
                <a:spcPts val="0"/>
              </a:spcAft>
              <a:buNone/>
            </a:pPr>
            <a:r>
              <a:rPr lang="en-GB" sz="1300" b="1" dirty="0"/>
              <a:t>2. Reference Blocks:</a:t>
            </a:r>
          </a:p>
          <a:p>
            <a:pPr marL="0" lvl="0" indent="0" algn="l" rtl="0">
              <a:spcBef>
                <a:spcPts val="0"/>
              </a:spcBef>
              <a:spcAft>
                <a:spcPts val="0"/>
              </a:spcAft>
              <a:buNone/>
            </a:pPr>
            <a:r>
              <a:rPr lang="en-GB" sz="1300" dirty="0"/>
              <a:t>Identified by the presence of a mint operation.</a:t>
            </a:r>
          </a:p>
          <a:p>
            <a:pPr marL="0" lvl="0" indent="0" algn="l" rtl="0">
              <a:spcBef>
                <a:spcPts val="0"/>
              </a:spcBef>
              <a:spcAft>
                <a:spcPts val="0"/>
              </a:spcAft>
              <a:buNone/>
            </a:pPr>
            <a:r>
              <a:rPr lang="en-GB" sz="1300" dirty="0"/>
              <a:t>Consolidation of mints from the same block into a single transaction for each pool.</a:t>
            </a:r>
          </a:p>
        </p:txBody>
      </p:sp>
      <p:sp>
        <p:nvSpPr>
          <p:cNvPr id="23" name="Google Shape;112;p20">
            <a:extLst>
              <a:ext uri="{FF2B5EF4-FFF2-40B4-BE49-F238E27FC236}">
                <a16:creationId xmlns:a16="http://schemas.microsoft.com/office/drawing/2014/main" id="{50D7F94B-AA7A-469E-20F9-3EC099CF5539}"/>
              </a:ext>
            </a:extLst>
          </p:cNvPr>
          <p:cNvSpPr txBox="1"/>
          <p:nvPr/>
        </p:nvSpPr>
        <p:spPr>
          <a:xfrm>
            <a:off x="6497782" y="509783"/>
            <a:ext cx="1275055"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Proxima Nova"/>
                <a:ea typeface="Proxima Nova"/>
                <a:cs typeface="Proxima Nova"/>
                <a:sym typeface="Proxima Nova"/>
              </a:rPr>
              <a:t>Data Engineering</a:t>
            </a:r>
            <a:endParaRPr sz="1000" dirty="0">
              <a:latin typeface="Proxima Nova"/>
              <a:ea typeface="Proxima Nova"/>
              <a:cs typeface="Proxima Nova"/>
              <a:sym typeface="Proxima Nova"/>
            </a:endParaRPr>
          </a:p>
        </p:txBody>
      </p:sp>
      <p:pic>
        <p:nvPicPr>
          <p:cNvPr id="25" name="Picture 24" descr="A diagram of a block diagram&#10;&#10;Description automatically generated">
            <a:extLst>
              <a:ext uri="{FF2B5EF4-FFF2-40B4-BE49-F238E27FC236}">
                <a16:creationId xmlns:a16="http://schemas.microsoft.com/office/drawing/2014/main" id="{910C423E-5B6F-DC44-387A-92ECB451A835}"/>
              </a:ext>
            </a:extLst>
          </p:cNvPr>
          <p:cNvPicPr>
            <a:picLocks noChangeAspect="1"/>
          </p:cNvPicPr>
          <p:nvPr/>
        </p:nvPicPr>
        <p:blipFill>
          <a:blip r:embed="rId3"/>
          <a:stretch>
            <a:fillRect/>
          </a:stretch>
        </p:blipFill>
        <p:spPr>
          <a:xfrm>
            <a:off x="4963485" y="874584"/>
            <a:ext cx="4118197" cy="2618873"/>
          </a:xfrm>
          <a:prstGeom prst="rect">
            <a:avLst/>
          </a:prstGeom>
        </p:spPr>
      </p:pic>
      <p:sp>
        <p:nvSpPr>
          <p:cNvPr id="27" name="TextBox 26">
            <a:extLst>
              <a:ext uri="{FF2B5EF4-FFF2-40B4-BE49-F238E27FC236}">
                <a16:creationId xmlns:a16="http://schemas.microsoft.com/office/drawing/2014/main" id="{739E218C-C2CE-3B88-B3EB-872AAC261B35}"/>
              </a:ext>
            </a:extLst>
          </p:cNvPr>
          <p:cNvSpPr txBox="1"/>
          <p:nvPr/>
        </p:nvSpPr>
        <p:spPr>
          <a:xfrm>
            <a:off x="261132" y="3129203"/>
            <a:ext cx="8162432" cy="1292662"/>
          </a:xfrm>
          <a:prstGeom prst="rect">
            <a:avLst/>
          </a:prstGeom>
          <a:noFill/>
        </p:spPr>
        <p:txBody>
          <a:bodyPr wrap="square">
            <a:spAutoFit/>
          </a:bodyPr>
          <a:lstStyle/>
          <a:p>
            <a:pPr marL="0" lvl="0" indent="0" algn="l" rtl="0">
              <a:spcBef>
                <a:spcPts val="0"/>
              </a:spcBef>
              <a:spcAft>
                <a:spcPts val="0"/>
              </a:spcAft>
              <a:buNone/>
            </a:pPr>
            <a:r>
              <a:rPr lang="en-GB" sz="1300" b="1" dirty="0">
                <a:solidFill>
                  <a:schemeClr val="accent3"/>
                </a:solidFill>
                <a:latin typeface="Proxima Nova"/>
              </a:rPr>
              <a:t>3. Block Interval Chains (DEX data) and Horizon Table (Block time series):</a:t>
            </a:r>
          </a:p>
          <a:p>
            <a:pPr marL="0" lvl="0" indent="0" algn="l" rtl="0">
              <a:spcBef>
                <a:spcPts val="0"/>
              </a:spcBef>
              <a:spcAft>
                <a:spcPts val="0"/>
              </a:spcAft>
              <a:buNone/>
            </a:pPr>
            <a:r>
              <a:rPr lang="en-GB" sz="1300" dirty="0">
                <a:solidFill>
                  <a:schemeClr val="accent3"/>
                </a:solidFill>
                <a:latin typeface="Proxima Nova"/>
              </a:rPr>
              <a:t>Built Block Interval Chains for "same" and "other" reference pools</a:t>
            </a:r>
          </a:p>
          <a:p>
            <a:pPr marL="0" lvl="0" indent="0" algn="l" rtl="0">
              <a:spcBef>
                <a:spcPts val="0"/>
              </a:spcBef>
              <a:spcAft>
                <a:spcPts val="0"/>
              </a:spcAft>
              <a:buNone/>
            </a:pPr>
            <a:r>
              <a:rPr lang="en-GB" sz="1300" dirty="0">
                <a:solidFill>
                  <a:schemeClr val="accent3"/>
                </a:solidFill>
                <a:latin typeface="Proxima Nova"/>
              </a:rPr>
              <a:t>Built a Horizon Table for each reference mint </a:t>
            </a:r>
            <a:r>
              <a:rPr lang="en-GB" sz="1300" dirty="0">
                <a:solidFill>
                  <a:schemeClr val="accent3"/>
                </a:solidFill>
                <a:latin typeface="Consolas" panose="020B0609020204030204" pitchFamily="49" charset="0"/>
                <a:sym typeface="Proxima Nova"/>
              </a:rPr>
              <a:t>(</a:t>
            </a:r>
            <a:r>
              <a:rPr lang="en-GB" sz="1300" dirty="0" err="1">
                <a:solidFill>
                  <a:schemeClr val="accent3"/>
                </a:solidFill>
                <a:latin typeface="Consolas" panose="020B0609020204030204" pitchFamily="49" charset="0"/>
                <a:sym typeface="Proxima Nova"/>
              </a:rPr>
              <a:t>refbase</a:t>
            </a:r>
            <a:r>
              <a:rPr lang="en-GB" sz="1300" dirty="0">
                <a:solidFill>
                  <a:schemeClr val="accent3"/>
                </a:solidFill>
                <a:latin typeface="Consolas" panose="020B0609020204030204" pitchFamily="49" charset="0"/>
                <a:sym typeface="Proxima Nova"/>
              </a:rPr>
              <a:t>, ref500, ref3000).</a:t>
            </a:r>
          </a:p>
          <a:p>
            <a:pPr marL="457200" lvl="1" indent="0">
              <a:buNone/>
            </a:pPr>
            <a:endParaRPr lang="en-GB" sz="1300" dirty="0">
              <a:solidFill>
                <a:schemeClr val="accent3"/>
              </a:solidFill>
              <a:latin typeface="Proxima Nova"/>
            </a:endParaRPr>
          </a:p>
          <a:p>
            <a:pPr marL="457200" lvl="1" indent="0">
              <a:buNone/>
            </a:pPr>
            <a:r>
              <a:rPr lang="en-GB" sz="1300" dirty="0">
                <a:solidFill>
                  <a:schemeClr val="accent3"/>
                </a:solidFill>
                <a:latin typeface="Proxima Nova"/>
              </a:rPr>
              <a:t>Time horizons, which represent future periods are constructed from the first reference </a:t>
            </a:r>
            <a:r>
              <a:rPr lang="en-GB" sz="1300" dirty="0">
                <a:solidFill>
                  <a:schemeClr val="accent3"/>
                </a:solidFill>
                <a:latin typeface="Proxima Nova"/>
                <a:sym typeface="Proxima Nova"/>
              </a:rPr>
              <a:t>block</a:t>
            </a:r>
            <a:r>
              <a:rPr lang="en-GB" sz="1300" dirty="0">
                <a:solidFill>
                  <a:schemeClr val="accent3"/>
                </a:solidFill>
                <a:latin typeface="Proxima Nova"/>
              </a:rPr>
              <a:t> and increasing the block count until the next reference block is reached.</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2324</Words>
  <Application>Microsoft Office PowerPoint</Application>
  <PresentationFormat>On-screen Show (16:9)</PresentationFormat>
  <Paragraphs>255</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Söhne</vt:lpstr>
      <vt:lpstr>Agency FB</vt:lpstr>
      <vt:lpstr>Arial</vt:lpstr>
      <vt:lpstr>Proxima Nova</vt:lpstr>
      <vt:lpstr>Consolas</vt:lpstr>
      <vt:lpstr>Spearmint</vt:lpstr>
      <vt:lpstr>Impact of Liquidity Pool Size on Trading Volume in BTC-ETH Pools</vt:lpstr>
      <vt:lpstr>Background</vt:lpstr>
      <vt:lpstr>Literature Review: Key Takeaways</vt:lpstr>
      <vt:lpstr>PowerPoint Presentation</vt:lpstr>
      <vt:lpstr>Analytical Methodology I</vt:lpstr>
      <vt:lpstr>Analytical Methodology II</vt:lpstr>
      <vt:lpstr>Data Overview</vt:lpstr>
      <vt:lpstr>Key Variables</vt:lpstr>
      <vt:lpstr>Feature Engineering (1 of 2)</vt:lpstr>
      <vt:lpstr>Feature Engineering (2 of 2)</vt:lpstr>
      <vt:lpstr>Time Series Analysis via Ordinary Least Squares (OLS) Regression</vt:lpstr>
      <vt:lpstr>Data Management and Analysis Process</vt:lpstr>
      <vt:lpstr>Data Management: Main Visuals</vt:lpstr>
      <vt:lpstr>PowerPoint Presentation</vt:lpstr>
      <vt:lpstr>“Best Model” Results and Interpretation</vt:lpstr>
      <vt:lpstr>Key Findings and 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Liquidity Pool Size on Trading Volume in BTC-ETH Pools</dc:title>
  <dc:creator>Matias Vizcaino</dc:creator>
  <cp:lastModifiedBy>Matias Vizcaino</cp:lastModifiedBy>
  <cp:revision>28</cp:revision>
  <dcterms:modified xsi:type="dcterms:W3CDTF">2023-07-22T18:55:30Z</dcterms:modified>
</cp:coreProperties>
</file>