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8" r:id="rId3"/>
    <p:sldId id="269" r:id="rId4"/>
    <p:sldId id="287" r:id="rId5"/>
    <p:sldId id="289" r:id="rId6"/>
    <p:sldId id="286" r:id="rId7"/>
    <p:sldId id="270" r:id="rId8"/>
    <p:sldId id="257" r:id="rId9"/>
    <p:sldId id="258" r:id="rId10"/>
    <p:sldId id="264" r:id="rId11"/>
    <p:sldId id="260" r:id="rId12"/>
    <p:sldId id="261" r:id="rId13"/>
    <p:sldId id="262" r:id="rId14"/>
    <p:sldId id="263" r:id="rId15"/>
    <p:sldId id="265" r:id="rId16"/>
    <p:sldId id="266" r:id="rId17"/>
    <p:sldId id="267" r:id="rId18"/>
    <p:sldId id="271" r:id="rId19"/>
    <p:sldId id="272" r:id="rId20"/>
    <p:sldId id="274" r:id="rId21"/>
    <p:sldId id="275" r:id="rId22"/>
    <p:sldId id="276" r:id="rId23"/>
    <p:sldId id="277" r:id="rId24"/>
    <p:sldId id="290" r:id="rId25"/>
    <p:sldId id="291" r:id="rId26"/>
    <p:sldId id="273" r:id="rId27"/>
    <p:sldId id="281" r:id="rId28"/>
    <p:sldId id="282" r:id="rId29"/>
    <p:sldId id="283" r:id="rId30"/>
    <p:sldId id="284" r:id="rId31"/>
    <p:sldId id="278" r:id="rId32"/>
    <p:sldId id="279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469"/>
  </p:normalViewPr>
  <p:slideViewPr>
    <p:cSldViewPr snapToGrid="0" snapToObjects="1">
      <p:cViewPr varScale="1">
        <p:scale>
          <a:sx n="93" d="100"/>
          <a:sy n="93" d="100"/>
        </p:scale>
        <p:origin x="220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E05EA-29A0-7640-A0A7-EDACFD399FD2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FF8E2-2A04-0547-9BC9-92D3FDB7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4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4DF9E-1F99-5644-8A00-059AEFC88CA8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EAF8E-810F-9F49-9B9B-E1AE0311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8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F8E-810F-9F49-9B9B-E1AE03118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F8E-810F-9F49-9B9B-E1AE03118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F8E-810F-9F49-9B9B-E1AE03118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7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F8E-810F-9F49-9B9B-E1AE03118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51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probability pi of an item with label </a:t>
            </a:r>
            <a:r>
              <a:rPr lang="en-US" dirty="0" err="1"/>
              <a:t>i</a:t>
            </a:r>
            <a:r>
              <a:rPr lang="en-US" dirty="0"/>
              <a:t> being chosen, times the probability (1-pi) of a mistake in categorizing that item. It reaches its minimum (zero) when all cases in the node fall into a single target category (all correct or all incorrect).</a:t>
            </a:r>
          </a:p>
          <a:p>
            <a:r>
              <a:rPr lang="en-US" dirty="0"/>
              <a:t>Information gain = impurity of parent node – weighted average impurity of 2 child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F8E-810F-9F49-9B9B-E1AE03118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41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F8E-810F-9F49-9B9B-E1AE03118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7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F8E-810F-9F49-9B9B-E1AE03118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7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F8E-810F-9F49-9B9B-E1AE03118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7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F8E-810F-9F49-9B9B-E1AE03118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2D7-2514-954A-A974-8E71D86F736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A49-AF60-CC44-A745-1F69BF42D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4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2D7-2514-954A-A974-8E71D86F736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A49-AF60-CC44-A745-1F69BF42D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1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2D7-2514-954A-A974-8E71D86F736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A49-AF60-CC44-A745-1F69BF42D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0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2D7-2514-954A-A974-8E71D86F736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A49-AF60-CC44-A745-1F69BF42D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7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2D7-2514-954A-A974-8E71D86F736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A49-AF60-CC44-A745-1F69BF42D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7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2D7-2514-954A-A974-8E71D86F736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A49-AF60-CC44-A745-1F69BF42D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2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2D7-2514-954A-A974-8E71D86F736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A49-AF60-CC44-A745-1F69BF42D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2D7-2514-954A-A974-8E71D86F736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A49-AF60-CC44-A745-1F69BF42D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3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2D7-2514-954A-A974-8E71D86F736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A49-AF60-CC44-A745-1F69BF42D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4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2D7-2514-954A-A974-8E71D86F736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A49-AF60-CC44-A745-1F69BF42D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2D7-2514-954A-A974-8E71D86F736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A49-AF60-CC44-A745-1F69BF42D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4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1D2D7-2514-954A-A974-8E71D86F736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AA49-AF60-CC44-A745-1F69BF42D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4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 and Regression Trees (CART)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/>
              <a:t>aka Decision trees)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12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74"/>
            <a:ext cx="8229600" cy="691340"/>
          </a:xfrm>
        </p:spPr>
        <p:txBody>
          <a:bodyPr>
            <a:normAutofit/>
          </a:bodyPr>
          <a:lstStyle/>
          <a:p>
            <a:r>
              <a:rPr lang="en-US" sz="3600" dirty="0"/>
              <a:t>Example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901536"/>
            <a:ext cx="76708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0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74"/>
            <a:ext cx="8229600" cy="691340"/>
          </a:xfrm>
        </p:spPr>
        <p:txBody>
          <a:bodyPr>
            <a:normAutofit/>
          </a:bodyPr>
          <a:lstStyle/>
          <a:p>
            <a:r>
              <a:rPr lang="en-US" sz="3600" dirty="0"/>
              <a:t>Example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812096"/>
            <a:ext cx="76708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9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74"/>
            <a:ext cx="8229600" cy="691340"/>
          </a:xfrm>
        </p:spPr>
        <p:txBody>
          <a:bodyPr>
            <a:normAutofit/>
          </a:bodyPr>
          <a:lstStyle/>
          <a:p>
            <a:r>
              <a:rPr lang="en-US" sz="3600" dirty="0"/>
              <a:t>Example 2a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812096"/>
            <a:ext cx="76708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93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74"/>
            <a:ext cx="8229600" cy="691340"/>
          </a:xfrm>
        </p:spPr>
        <p:txBody>
          <a:bodyPr>
            <a:normAutofit/>
          </a:bodyPr>
          <a:lstStyle/>
          <a:p>
            <a:r>
              <a:rPr lang="en-US" sz="3600" dirty="0"/>
              <a:t>Example 2b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812096"/>
            <a:ext cx="76708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38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74"/>
            <a:ext cx="8229600" cy="691340"/>
          </a:xfrm>
        </p:spPr>
        <p:txBody>
          <a:bodyPr>
            <a:normAutofit/>
          </a:bodyPr>
          <a:lstStyle/>
          <a:p>
            <a:r>
              <a:rPr lang="en-US" sz="3600" dirty="0"/>
              <a:t>Example 2c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812096"/>
            <a:ext cx="76708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13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74"/>
            <a:ext cx="8229600" cy="691340"/>
          </a:xfrm>
        </p:spPr>
        <p:txBody>
          <a:bodyPr>
            <a:normAutofit/>
          </a:bodyPr>
          <a:lstStyle/>
          <a:p>
            <a:r>
              <a:rPr lang="en-US" sz="3600" dirty="0"/>
              <a:t>Example 2a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812096"/>
            <a:ext cx="76708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48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74"/>
            <a:ext cx="8229600" cy="691340"/>
          </a:xfrm>
        </p:spPr>
        <p:txBody>
          <a:bodyPr>
            <a:normAutofit/>
          </a:bodyPr>
          <a:lstStyle/>
          <a:p>
            <a:r>
              <a:rPr lang="en-US" sz="3600" dirty="0"/>
              <a:t>Example 2b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698" r="12373"/>
          <a:stretch/>
        </p:blipFill>
        <p:spPr>
          <a:xfrm>
            <a:off x="736600" y="992986"/>
            <a:ext cx="7258252" cy="568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74"/>
            <a:ext cx="8229600" cy="691340"/>
          </a:xfrm>
        </p:spPr>
        <p:txBody>
          <a:bodyPr>
            <a:normAutofit/>
          </a:bodyPr>
          <a:lstStyle/>
          <a:p>
            <a:r>
              <a:rPr lang="en-US" sz="3600" dirty="0"/>
              <a:t>Example 2c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346" t="12460" r="14471" b="16540"/>
          <a:stretch/>
        </p:blipFill>
        <p:spPr>
          <a:xfrm>
            <a:off x="1144677" y="912313"/>
            <a:ext cx="7049579" cy="541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8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2154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“Growing the tree”</a:t>
            </a:r>
            <a:br>
              <a:rPr lang="en-US" sz="4000" dirty="0"/>
            </a:br>
            <a:r>
              <a:rPr lang="en-US" sz="4000" dirty="0"/>
              <a:t>How does CART make these splits?</a:t>
            </a:r>
            <a:br>
              <a:rPr lang="en-US" sz="4000" dirty="0"/>
            </a:br>
            <a:r>
              <a:rPr lang="en-US" sz="4000" dirty="0"/>
              <a:t>(Regression trees)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6180"/>
            <a:ext cx="8229600" cy="4229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Minimizes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with respect to c</a:t>
            </a:r>
            <a:r>
              <a:rPr lang="en-US" sz="2800" baseline="-25000" dirty="0"/>
              <a:t>m</a:t>
            </a:r>
            <a:r>
              <a:rPr lang="en-US" sz="2800" dirty="0"/>
              <a:t> and </a:t>
            </a:r>
            <a:r>
              <a:rPr lang="en-US" sz="2800" dirty="0" err="1"/>
              <a:t>R</a:t>
            </a:r>
            <a:r>
              <a:rPr lang="en-US" sz="2800" baseline="-25000" dirty="0" err="1"/>
              <a:t>m</a:t>
            </a:r>
            <a:r>
              <a:rPr lang="en-US" sz="2800" baseline="-25000" dirty="0"/>
              <a:t>,</a:t>
            </a:r>
            <a:r>
              <a:rPr lang="en-US" sz="2800" dirty="0"/>
              <a:t> for a fixed M.</a:t>
            </a:r>
            <a:endParaRPr lang="en-US" sz="2800" baseline="-250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528" y="2387354"/>
            <a:ext cx="5842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21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8114"/>
          </a:xfrm>
        </p:spPr>
        <p:txBody>
          <a:bodyPr>
            <a:normAutofit/>
          </a:bodyPr>
          <a:lstStyle/>
          <a:p>
            <a:r>
              <a:rPr lang="en-US" sz="4000" dirty="0"/>
              <a:t>How does R make these splits?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2752"/>
            <a:ext cx="8229600" cy="5455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Will splitting node </a:t>
            </a:r>
            <a:r>
              <a:rPr lang="en-US" sz="2800" i="1" dirty="0"/>
              <a:t>m </a:t>
            </a:r>
            <a:r>
              <a:rPr lang="en-US" sz="2800" dirty="0"/>
              <a:t>(into two “child” nodes) decrease e(T)?  </a:t>
            </a:r>
          </a:p>
          <a:p>
            <a:r>
              <a:rPr lang="en-US" sz="2800" dirty="0"/>
              <a:t>Error from region </a:t>
            </a:r>
            <a:r>
              <a:rPr lang="en-US" sz="2800" dirty="0" err="1"/>
              <a:t>R</a:t>
            </a:r>
            <a:r>
              <a:rPr lang="en-US" sz="2800" baseline="-25000" dirty="0" err="1"/>
              <a:t>m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Improvement to e(T) of splitting node </a:t>
            </a:r>
            <a:r>
              <a:rPr lang="en-US" sz="2800" i="1" dirty="0"/>
              <a:t>m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i="1" dirty="0" err="1"/>
              <a:t>Imp</a:t>
            </a:r>
            <a:r>
              <a:rPr lang="en-US" sz="2800" i="1" baseline="-25000" dirty="0" err="1"/>
              <a:t>m</a:t>
            </a:r>
            <a:r>
              <a:rPr lang="en-US" sz="2800" dirty="0"/>
              <a:t> = </a:t>
            </a:r>
            <a:r>
              <a:rPr lang="en-US" sz="2800" i="1" dirty="0" err="1"/>
              <a:t>e</a:t>
            </a:r>
            <a:r>
              <a:rPr lang="en-US" sz="2800" i="1" baseline="-25000" dirty="0" err="1"/>
              <a:t>m</a:t>
            </a:r>
            <a:r>
              <a:rPr lang="en-US" sz="2800" dirty="0"/>
              <a:t> – (</a:t>
            </a:r>
            <a:r>
              <a:rPr lang="en-US" sz="2800" i="1" dirty="0" err="1"/>
              <a:t>e</a:t>
            </a:r>
            <a:r>
              <a:rPr lang="en-US" sz="2800" i="1" baseline="-25000" dirty="0" err="1"/>
              <a:t>m</a:t>
            </a:r>
            <a:r>
              <a:rPr lang="en-US" sz="2800" dirty="0"/>
              <a:t> for left child) – (</a:t>
            </a:r>
            <a:r>
              <a:rPr lang="en-US" sz="2800" i="1" dirty="0" err="1"/>
              <a:t>e</a:t>
            </a:r>
            <a:r>
              <a:rPr lang="en-US" sz="2800" i="1" baseline="-25000" dirty="0" err="1"/>
              <a:t>m</a:t>
            </a:r>
            <a:r>
              <a:rPr lang="en-US" sz="2800" dirty="0"/>
              <a:t> for right child)</a:t>
            </a:r>
          </a:p>
          <a:p>
            <a:r>
              <a:rPr lang="en-US" sz="2800" dirty="0"/>
              <a:t>If </a:t>
            </a:r>
            <a:r>
              <a:rPr lang="en-US" sz="2800" i="1" dirty="0" err="1"/>
              <a:t>Imp</a:t>
            </a:r>
            <a:r>
              <a:rPr lang="en-US" sz="2800" i="1" baseline="-25000" dirty="0" err="1"/>
              <a:t>m</a:t>
            </a:r>
            <a:r>
              <a:rPr lang="en-US" sz="2800" dirty="0"/>
              <a:t> </a:t>
            </a:r>
            <a:r>
              <a:rPr lang="en-US" sz="2800" b="0" i="0" dirty="0">
                <a:latin typeface="ＭＳ ゴシック"/>
                <a:ea typeface="ＭＳ ゴシック"/>
                <a:cs typeface="ＭＳ ゴシック"/>
              </a:rPr>
              <a:t>≥</a:t>
            </a:r>
            <a:r>
              <a:rPr lang="en-US" sz="2800" dirty="0"/>
              <a:t> </a:t>
            </a:r>
            <a:r>
              <a:rPr lang="en-US" sz="2800" i="1" dirty="0" err="1"/>
              <a:t>cp</a:t>
            </a:r>
            <a:r>
              <a:rPr lang="en-US" sz="2800" dirty="0"/>
              <a:t>, then accept the split, otherwise make </a:t>
            </a:r>
            <a:r>
              <a:rPr lang="en-US" sz="2800" i="1" dirty="0"/>
              <a:t>m</a:t>
            </a:r>
            <a:r>
              <a:rPr lang="en-US" sz="2800" dirty="0"/>
              <a:t> a terminal node.  (</a:t>
            </a:r>
            <a:r>
              <a:rPr lang="en-US" sz="2800" i="1" dirty="0" err="1"/>
              <a:t>cp</a:t>
            </a:r>
            <a:r>
              <a:rPr lang="en-US" sz="2800" dirty="0"/>
              <a:t>, “complexity parameter”, is a tuning parameter; default is </a:t>
            </a:r>
            <a:r>
              <a:rPr lang="en-US" sz="2800" i="1" dirty="0" err="1"/>
              <a:t>cp</a:t>
            </a:r>
            <a:r>
              <a:rPr lang="en-US" sz="2800" dirty="0"/>
              <a:t> = 0.01.)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916" y="2761976"/>
            <a:ext cx="3848100" cy="939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3738" y="1618285"/>
            <a:ext cx="5763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Wingdings"/>
              </a:rPr>
              <a:t> </a:t>
            </a:r>
            <a:r>
              <a:rPr lang="en-US" sz="2800" dirty="0"/>
              <a:t>Yes!  But how much?  Is it worth it?</a:t>
            </a:r>
          </a:p>
        </p:txBody>
      </p:sp>
    </p:spTree>
    <p:extLst>
      <p:ext uri="{BB962C8B-B14F-4D97-AF65-F5344CB8AC3E}">
        <p14:creationId xmlns:p14="http://schemas.microsoft.com/office/powerpoint/2010/main" val="42078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g-simple-tree.pd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898" y="2995674"/>
            <a:ext cx="3516306" cy="34978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9668"/>
          </a:xfrm>
        </p:spPr>
        <p:txBody>
          <a:bodyPr>
            <a:normAutofit/>
          </a:bodyPr>
          <a:lstStyle/>
          <a:p>
            <a:r>
              <a:rPr lang="en-US" sz="4000" dirty="0"/>
              <a:t>What is CART?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9526"/>
            <a:ext cx="8229600" cy="5133996"/>
          </a:xfrm>
        </p:spPr>
        <p:txBody>
          <a:bodyPr/>
          <a:lstStyle/>
          <a:p>
            <a:r>
              <a:rPr lang="en-US" sz="2800" dirty="0"/>
              <a:t>Binary decision tree</a:t>
            </a:r>
          </a:p>
          <a:p>
            <a:r>
              <a:rPr lang="en-US" sz="2800" dirty="0"/>
              <a:t>Breaks (“branches”) the input space (X) into nodes (“leaves”). </a:t>
            </a:r>
          </a:p>
          <a:p>
            <a:pPr lvl="1"/>
            <a:r>
              <a:rPr lang="en-US" sz="2400" dirty="0"/>
              <a:t>Classification tree: Y is categorical (or binary)</a:t>
            </a:r>
          </a:p>
          <a:p>
            <a:pPr lvl="1"/>
            <a:r>
              <a:rPr lang="en-US" sz="2400" dirty="0"/>
              <a:t>Regression tree: Y is continuous</a:t>
            </a:r>
          </a:p>
          <a:p>
            <a:pPr marL="514350" indent="-457200"/>
            <a:r>
              <a:rPr lang="en-US" sz="2800" dirty="0"/>
              <a:t>X’s can be categorical </a:t>
            </a:r>
            <a:br>
              <a:rPr lang="en-US" sz="2800" dirty="0"/>
            </a:br>
            <a:r>
              <a:rPr lang="en-US" sz="2800" dirty="0"/>
              <a:t>or continuous!</a:t>
            </a:r>
          </a:p>
        </p:txBody>
      </p:sp>
    </p:spTree>
    <p:extLst>
      <p:ext uri="{BB962C8B-B14F-4D97-AF65-F5344CB8AC3E}">
        <p14:creationId xmlns:p14="http://schemas.microsoft.com/office/powerpoint/2010/main" val="2255384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74"/>
            <a:ext cx="8229600" cy="691340"/>
          </a:xfrm>
        </p:spPr>
        <p:txBody>
          <a:bodyPr>
            <a:normAutofit/>
          </a:bodyPr>
          <a:lstStyle/>
          <a:p>
            <a:r>
              <a:rPr lang="en-US" sz="3600" dirty="0"/>
              <a:t>Recall: Example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812096"/>
            <a:ext cx="76708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6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74"/>
            <a:ext cx="8229600" cy="691340"/>
          </a:xfrm>
        </p:spPr>
        <p:txBody>
          <a:bodyPr>
            <a:normAutofit/>
          </a:bodyPr>
          <a:lstStyle/>
          <a:p>
            <a:r>
              <a:rPr lang="en-US" sz="3600" dirty="0"/>
              <a:t>Example 2a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812096"/>
            <a:ext cx="76708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75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74"/>
            <a:ext cx="8229600" cy="691340"/>
          </a:xfrm>
        </p:spPr>
        <p:txBody>
          <a:bodyPr>
            <a:normAutofit/>
          </a:bodyPr>
          <a:lstStyle/>
          <a:p>
            <a:r>
              <a:rPr lang="en-US" sz="3600" dirty="0"/>
              <a:t>Example 2b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812096"/>
            <a:ext cx="76708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97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74"/>
            <a:ext cx="8229600" cy="691340"/>
          </a:xfrm>
        </p:spPr>
        <p:txBody>
          <a:bodyPr>
            <a:normAutofit/>
          </a:bodyPr>
          <a:lstStyle/>
          <a:p>
            <a:r>
              <a:rPr lang="en-US" sz="3600" dirty="0"/>
              <a:t>Example 2c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812096"/>
            <a:ext cx="76708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75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2154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“Growing the tree”</a:t>
            </a:r>
            <a:br>
              <a:rPr lang="en-US" sz="4000" dirty="0"/>
            </a:br>
            <a:r>
              <a:rPr lang="en-US" sz="4000" dirty="0"/>
              <a:t>How does CART make these splits?</a:t>
            </a:r>
            <a:br>
              <a:rPr lang="en-US" sz="4000" dirty="0"/>
            </a:br>
            <a:r>
              <a:rPr lang="en-US" sz="4000" dirty="0"/>
              <a:t>(Classification trees)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3643"/>
            <a:ext cx="8229600" cy="385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Gini Index/Gini impurity: </a:t>
            </a:r>
          </a:p>
          <a:p>
            <a:pPr marL="0" indent="0">
              <a:buNone/>
            </a:pPr>
            <a:r>
              <a:rPr lang="en-US" sz="2800" dirty="0"/>
              <a:t>measure of how often a randomly chosen element from the set would be incorrectly labeled if it was randomly labeled according to the distribution of labels in the subset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508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2154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“Growing the tree”</a:t>
            </a:r>
            <a:br>
              <a:rPr lang="en-US" sz="4000" dirty="0"/>
            </a:br>
            <a:r>
              <a:rPr lang="en-US" sz="4000" dirty="0"/>
              <a:t>How does CART make these splits?</a:t>
            </a:r>
            <a:br>
              <a:rPr lang="en-US" sz="4000" dirty="0"/>
            </a:br>
            <a:r>
              <a:rPr lang="en-US" sz="4000" dirty="0"/>
              <a:t>(Classification trees)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3643"/>
            <a:ext cx="8229600" cy="3852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Gini Index/Gini impurity:</a:t>
            </a:r>
          </a:p>
          <a:p>
            <a:pPr marL="0" indent="0">
              <a:buNone/>
            </a:pPr>
            <a:r>
              <a:rPr lang="en-US" sz="2800" dirty="0"/>
              <a:t>For a set of items with </a:t>
            </a:r>
            <a:r>
              <a:rPr lang="en-US" sz="2800" i="1" dirty="0"/>
              <a:t>J</a:t>
            </a:r>
            <a:r>
              <a:rPr lang="en-US" sz="2800" dirty="0"/>
              <a:t> classes, let </a:t>
            </a:r>
            <a:r>
              <a:rPr lang="en-US" sz="2800" i="1" dirty="0"/>
              <a:t>p</a:t>
            </a:r>
            <a:r>
              <a:rPr lang="en-US" sz="2800" i="1" baseline="-25000" dirty="0"/>
              <a:t>i</a:t>
            </a:r>
            <a:r>
              <a:rPr lang="en-US" sz="2800" dirty="0"/>
              <a:t> be the fraction of items labeled with class </a:t>
            </a:r>
            <a:r>
              <a:rPr lang="en-US" sz="2800" i="1" dirty="0" err="1"/>
              <a:t>i</a:t>
            </a:r>
            <a:r>
              <a:rPr lang="en-US" sz="2800" dirty="0"/>
              <a:t> in the set. 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/>
              <a:t>Variables with </a:t>
            </a:r>
            <a:r>
              <a:rPr lang="en-US" sz="2800" i="1" dirty="0"/>
              <a:t>lower</a:t>
            </a:r>
            <a:r>
              <a:rPr lang="en-US" sz="2800" dirty="0"/>
              <a:t> Gini Index values (or more information gain) are split first.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93CC9-0F12-5241-9E1F-B49357266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481" y="3789571"/>
            <a:ext cx="6409038" cy="106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4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8114"/>
          </a:xfrm>
        </p:spPr>
        <p:txBody>
          <a:bodyPr>
            <a:normAutofit/>
          </a:bodyPr>
          <a:lstStyle/>
          <a:p>
            <a:r>
              <a:rPr lang="en-US" sz="4000" dirty="0"/>
              <a:t>Selecting the “best”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169" y="1413191"/>
            <a:ext cx="8620847" cy="520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Suppose `</a:t>
            </a:r>
            <a:r>
              <a:rPr lang="en-US" sz="2400" dirty="0">
                <a:latin typeface="Consolas"/>
                <a:cs typeface="Consolas"/>
              </a:rPr>
              <a:t>tree1`</a:t>
            </a:r>
            <a:r>
              <a:rPr lang="en-US" sz="2800" dirty="0"/>
              <a:t> is your fitted tree of a certain size.</a:t>
            </a:r>
          </a:p>
          <a:p>
            <a:r>
              <a:rPr lang="en-US" sz="2400" dirty="0">
                <a:latin typeface="Consolas"/>
                <a:cs typeface="Consolas"/>
              </a:rPr>
              <a:t>`</a:t>
            </a:r>
            <a:r>
              <a:rPr lang="en-US" sz="2400" dirty="0" err="1">
                <a:latin typeface="Consolas"/>
                <a:cs typeface="Consolas"/>
              </a:rPr>
              <a:t>printcp</a:t>
            </a:r>
            <a:r>
              <a:rPr lang="en-US" sz="2400" dirty="0">
                <a:latin typeface="Consolas"/>
                <a:cs typeface="Consolas"/>
              </a:rPr>
              <a:t>(tree1)` </a:t>
            </a:r>
            <a:r>
              <a:rPr lang="en-US" sz="2800" dirty="0"/>
              <a:t>or `</a:t>
            </a:r>
            <a:r>
              <a:rPr lang="en-US" sz="2400" dirty="0">
                <a:latin typeface="Consolas"/>
                <a:cs typeface="Consolas"/>
              </a:rPr>
              <a:t>tree1$cptable` </a:t>
            </a:r>
            <a:r>
              <a:rPr lang="en-US" sz="2800" dirty="0"/>
              <a:t>gives tree statistics for </a:t>
            </a:r>
            <a:r>
              <a:rPr lang="en-US" sz="2400" dirty="0">
                <a:latin typeface="Consolas"/>
                <a:cs typeface="Consolas"/>
              </a:rPr>
              <a:t>tree1</a:t>
            </a:r>
            <a:r>
              <a:rPr lang="en-US" sz="2400" dirty="0"/>
              <a:t> </a:t>
            </a:r>
            <a:r>
              <a:rPr lang="en-US" sz="2800" dirty="0"/>
              <a:t>and each tree smaller than </a:t>
            </a:r>
            <a:r>
              <a:rPr lang="en-US" sz="2400" dirty="0">
                <a:latin typeface="Consolas"/>
                <a:cs typeface="Consolas"/>
              </a:rPr>
              <a:t>tree1</a:t>
            </a:r>
            <a:endParaRPr lang="en-US" sz="2800" i="1" dirty="0"/>
          </a:p>
          <a:p>
            <a:r>
              <a:rPr lang="en-US" sz="2400" dirty="0">
                <a:latin typeface="Consolas"/>
                <a:cs typeface="Consolas"/>
              </a:rPr>
              <a:t>`</a:t>
            </a:r>
            <a:r>
              <a:rPr lang="en-US" sz="2400" dirty="0" err="1">
                <a:latin typeface="Consolas"/>
                <a:cs typeface="Consolas"/>
              </a:rPr>
              <a:t>rel</a:t>
            </a:r>
            <a:r>
              <a:rPr lang="en-US" sz="2400" dirty="0">
                <a:latin typeface="Consolas"/>
                <a:cs typeface="Consolas"/>
              </a:rPr>
              <a:t> error` </a:t>
            </a:r>
            <a:r>
              <a:rPr lang="en-US" sz="2800" dirty="0"/>
              <a:t>is ratio of the objective e(T) to that of single-root tree (no breaks; constant prediction)</a:t>
            </a:r>
          </a:p>
          <a:p>
            <a:pPr lvl="1"/>
            <a:r>
              <a:rPr lang="en-US" sz="2400" dirty="0"/>
              <a:t>This is </a:t>
            </a:r>
            <a:r>
              <a:rPr lang="en-US" sz="2400" i="1" dirty="0"/>
              <a:t>always</a:t>
            </a:r>
            <a:r>
              <a:rPr lang="en-US" sz="2400" dirty="0"/>
              <a:t> decreasing for larger trees</a:t>
            </a:r>
          </a:p>
          <a:p>
            <a:r>
              <a:rPr lang="en-US" sz="2400" dirty="0">
                <a:latin typeface="Consolas"/>
                <a:cs typeface="Consolas"/>
              </a:rPr>
              <a:t>`</a:t>
            </a:r>
            <a:r>
              <a:rPr lang="en-US" sz="2400" dirty="0" err="1">
                <a:latin typeface="Consolas"/>
                <a:cs typeface="Consolas"/>
              </a:rPr>
              <a:t>xerror</a:t>
            </a:r>
            <a:r>
              <a:rPr lang="en-US" sz="2400" dirty="0">
                <a:latin typeface="Consolas"/>
                <a:cs typeface="Consolas"/>
              </a:rPr>
              <a:t>` </a:t>
            </a:r>
            <a:r>
              <a:rPr lang="en-US" sz="2800" dirty="0"/>
              <a:t>is average 10-fold cross-validation error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Leave out 1/10</a:t>
            </a:r>
            <a:r>
              <a:rPr lang="en-US" sz="2400" baseline="30000" dirty="0"/>
              <a:t>th</a:t>
            </a:r>
            <a:r>
              <a:rPr lang="en-US" sz="2400" dirty="0"/>
              <a:t> of the dataset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Train a size M tree on the other 9/10ths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Compute e(T) on the left-out part</a:t>
            </a:r>
          </a:p>
        </p:txBody>
      </p:sp>
    </p:spTree>
    <p:extLst>
      <p:ext uri="{BB962C8B-B14F-4D97-AF65-F5344CB8AC3E}">
        <p14:creationId xmlns:p14="http://schemas.microsoft.com/office/powerpoint/2010/main" val="271176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8114"/>
          </a:xfrm>
        </p:spPr>
        <p:txBody>
          <a:bodyPr>
            <a:normAutofit/>
          </a:bodyPr>
          <a:lstStyle/>
          <a:p>
            <a:r>
              <a:rPr lang="en-US" sz="4000" dirty="0"/>
              <a:t>Selecting the “best”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169" y="1806738"/>
            <a:ext cx="8620847" cy="4812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Ways to choose a tree: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dirty="0"/>
              <a:t>Choose tree size that minimizes </a:t>
            </a:r>
            <a:r>
              <a:rPr lang="en-US" sz="2400" dirty="0">
                <a:latin typeface="Consolas"/>
                <a:cs typeface="Consolas"/>
              </a:rPr>
              <a:t>`</a:t>
            </a:r>
            <a:r>
              <a:rPr lang="en-US" sz="2400" dirty="0" err="1">
                <a:latin typeface="Consolas"/>
                <a:cs typeface="Consolas"/>
              </a:rPr>
              <a:t>xerror</a:t>
            </a:r>
            <a:r>
              <a:rPr lang="en-US" sz="2400" dirty="0">
                <a:latin typeface="Consolas"/>
                <a:cs typeface="Consolas"/>
              </a:rPr>
              <a:t>` </a:t>
            </a:r>
            <a:endParaRPr lang="en-US" sz="2800" dirty="0"/>
          </a:p>
          <a:p>
            <a:pPr marL="514350" indent="-514350">
              <a:buFont typeface="+mj-lt"/>
              <a:buAutoNum type="alphaLcPeriod"/>
            </a:pPr>
            <a:endParaRPr lang="en-US" sz="2800" dirty="0"/>
          </a:p>
          <a:p>
            <a:pPr marL="514350" indent="-514350">
              <a:buFont typeface="+mj-lt"/>
              <a:buAutoNum type="alphaLcPeriod"/>
            </a:pPr>
            <a:r>
              <a:rPr lang="en-US" sz="2800" dirty="0"/>
              <a:t>Choose tree size that minimizes :</a:t>
            </a:r>
            <a:br>
              <a:rPr lang="en-US" sz="2800" dirty="0"/>
            </a:br>
            <a:r>
              <a:rPr lang="en-US" sz="2800" dirty="0"/>
              <a:t>	N*(</a:t>
            </a:r>
            <a:r>
              <a:rPr lang="en-US" sz="2400" dirty="0"/>
              <a:t>`</a:t>
            </a:r>
            <a:r>
              <a:rPr lang="en-US" sz="2400" dirty="0" err="1">
                <a:latin typeface="Consolas"/>
                <a:cs typeface="Consolas"/>
              </a:rPr>
              <a:t>rel</a:t>
            </a:r>
            <a:r>
              <a:rPr lang="en-US" sz="2400" dirty="0">
                <a:latin typeface="Consolas"/>
                <a:cs typeface="Consolas"/>
              </a:rPr>
              <a:t> error`</a:t>
            </a:r>
            <a:r>
              <a:rPr lang="en-US" sz="2800" dirty="0">
                <a:cs typeface="Consolas"/>
              </a:rPr>
              <a:t>) + 2*(# of terminal nodes)</a:t>
            </a:r>
          </a:p>
          <a:p>
            <a:pPr marL="0" indent="0">
              <a:buNone/>
            </a:pPr>
            <a:r>
              <a:rPr lang="en-US" sz="2800" dirty="0"/>
              <a:t>	  This is a measure that penalizes large trees.</a:t>
            </a:r>
          </a:p>
          <a:p>
            <a:pPr marL="514350" indent="-514350">
              <a:buFont typeface="+mj-lt"/>
              <a:buAutoNum type="alphaL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c.    Weigh R</a:t>
            </a:r>
            <a:r>
              <a:rPr lang="en-US" sz="2800" baseline="30000" dirty="0"/>
              <a:t>2</a:t>
            </a:r>
            <a:r>
              <a:rPr lang="en-US" sz="2800" dirty="0"/>
              <a:t> (or cross-validated R</a:t>
            </a:r>
            <a:r>
              <a:rPr lang="en-US" sz="2800" baseline="30000" dirty="0"/>
              <a:t>2</a:t>
            </a:r>
            <a:r>
              <a:rPr lang="en-US" sz="2800" dirty="0"/>
              <a:t>) against size of tree</a:t>
            </a:r>
          </a:p>
        </p:txBody>
      </p:sp>
    </p:spTree>
    <p:extLst>
      <p:ext uri="{BB962C8B-B14F-4D97-AF65-F5344CB8AC3E}">
        <p14:creationId xmlns:p14="http://schemas.microsoft.com/office/powerpoint/2010/main" val="428064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74"/>
            <a:ext cx="8229600" cy="691340"/>
          </a:xfrm>
        </p:spPr>
        <p:txBody>
          <a:bodyPr>
            <a:normAutofit/>
          </a:bodyPr>
          <a:lstStyle/>
          <a:p>
            <a:r>
              <a:rPr lang="en-US" sz="3600" dirty="0"/>
              <a:t>Example 2: Selecting the “best” tree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335147"/>
            <a:ext cx="4601057" cy="20774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23" y="1842512"/>
            <a:ext cx="8204629" cy="610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498" y="2726173"/>
            <a:ext cx="4769154" cy="36242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224" y="2873482"/>
            <a:ext cx="1489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Method a: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831" y="1421663"/>
            <a:ext cx="1503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Method b: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6430" y="2564217"/>
            <a:ext cx="1471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Method c:</a:t>
            </a:r>
          </a:p>
        </p:txBody>
      </p:sp>
    </p:spTree>
    <p:extLst>
      <p:ext uri="{BB962C8B-B14F-4D97-AF65-F5344CB8AC3E}">
        <p14:creationId xmlns:p14="http://schemas.microsoft.com/office/powerpoint/2010/main" val="108420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74"/>
            <a:ext cx="8229600" cy="691340"/>
          </a:xfrm>
        </p:spPr>
        <p:txBody>
          <a:bodyPr>
            <a:normAutofit/>
          </a:bodyPr>
          <a:lstStyle/>
          <a:p>
            <a:r>
              <a:rPr lang="en-US" sz="3600" dirty="0"/>
              <a:t>Example 2: Selecting the “best”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865760"/>
            <a:ext cx="76708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9668"/>
          </a:xfrm>
        </p:spPr>
        <p:txBody>
          <a:bodyPr>
            <a:normAutofit/>
          </a:bodyPr>
          <a:lstStyle/>
          <a:p>
            <a:r>
              <a:rPr lang="en-US" sz="4000" dirty="0"/>
              <a:t>What is CART?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84" y="1359526"/>
            <a:ext cx="8567190" cy="536654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At each node, there is a binary decision rule on a variable (say, </a:t>
            </a:r>
            <a:r>
              <a:rPr lang="en-US" sz="2800" dirty="0" err="1"/>
              <a:t>Xj</a:t>
            </a:r>
            <a:r>
              <a:rPr lang="en-US" sz="2800" dirty="0"/>
              <a:t>).</a:t>
            </a:r>
          </a:p>
          <a:p>
            <a:pPr lvl="1"/>
            <a:r>
              <a:rPr lang="en-US" sz="2600" dirty="0"/>
              <a:t>For a particular data point x, check the value of </a:t>
            </a:r>
            <a:r>
              <a:rPr lang="en-US" sz="2600" dirty="0" err="1"/>
              <a:t>Xj</a:t>
            </a:r>
            <a:r>
              <a:rPr lang="en-US" sz="2600" dirty="0"/>
              <a:t> and depending on the answer (yes/no), we continue to left or right sub-branch.  </a:t>
            </a:r>
          </a:p>
          <a:p>
            <a:pPr lvl="1"/>
            <a:r>
              <a:rPr lang="en-US" sz="2600" dirty="0"/>
              <a:t>When we reach a leaf (“terminal node”), we make a prediction for all the x’s that live in that leaf.</a:t>
            </a:r>
          </a:p>
          <a:p>
            <a:r>
              <a:rPr lang="en-US" sz="2800" dirty="0"/>
              <a:t>Contrary to </a:t>
            </a:r>
            <a:r>
              <a:rPr lang="en-US" sz="2800" i="1" dirty="0"/>
              <a:t>global</a:t>
            </a:r>
            <a:r>
              <a:rPr lang="en-US" sz="2800" dirty="0"/>
              <a:t> models (formula is supposed to hold in the entire space), trees try to partition the input space into small enough parts where we can apply a simple different model on each part. </a:t>
            </a:r>
          </a:p>
          <a:p>
            <a:r>
              <a:rPr lang="en-US" sz="2800" dirty="0"/>
              <a:t>The non-leaf part of the tree (branches) is just the </a:t>
            </a:r>
            <a:r>
              <a:rPr lang="en-US" sz="2800" u="sng" dirty="0"/>
              <a:t>procedure</a:t>
            </a:r>
            <a:r>
              <a:rPr lang="en-US" sz="2800" dirty="0"/>
              <a:t> to determine, for each data point x, the model we will use to classify it (i.e., which leaf should it belong to?).</a:t>
            </a:r>
          </a:p>
        </p:txBody>
      </p:sp>
    </p:spTree>
    <p:extLst>
      <p:ext uri="{BB962C8B-B14F-4D97-AF65-F5344CB8AC3E}">
        <p14:creationId xmlns:p14="http://schemas.microsoft.com/office/powerpoint/2010/main" val="2097054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74"/>
            <a:ext cx="8229600" cy="691340"/>
          </a:xfrm>
        </p:spPr>
        <p:txBody>
          <a:bodyPr>
            <a:normAutofit/>
          </a:bodyPr>
          <a:lstStyle/>
          <a:p>
            <a:r>
              <a:rPr lang="en-US" sz="3600" dirty="0"/>
              <a:t>Example 2: Selecting the “best” tree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865760"/>
            <a:ext cx="76708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57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8114"/>
          </a:xfrm>
        </p:spPr>
        <p:txBody>
          <a:bodyPr>
            <a:normAutofit/>
          </a:bodyPr>
          <a:lstStyle/>
          <a:p>
            <a:r>
              <a:rPr lang="en-US" sz="4000" dirty="0"/>
              <a:t>Advantages of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2752"/>
            <a:ext cx="8467702" cy="545598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Fast computations</a:t>
            </a:r>
          </a:p>
          <a:p>
            <a:r>
              <a:rPr lang="en-US" sz="2800" dirty="0"/>
              <a:t>Works with multiple predictor variables of any type (categorical, ordinal, numerical)</a:t>
            </a:r>
          </a:p>
          <a:p>
            <a:r>
              <a:rPr lang="en-US" sz="2800" dirty="0"/>
              <a:t>Works with response variables of any type (categorical, numerical)</a:t>
            </a:r>
          </a:p>
          <a:p>
            <a:r>
              <a:rPr lang="en-US" sz="2800" dirty="0"/>
              <a:t>One tuning parameter (tree size, or </a:t>
            </a:r>
            <a:r>
              <a:rPr lang="en-US" sz="2800" i="1" dirty="0" err="1"/>
              <a:t>cp</a:t>
            </a:r>
            <a:r>
              <a:rPr lang="en-US" sz="2800" dirty="0"/>
              <a:t>)</a:t>
            </a:r>
          </a:p>
          <a:p>
            <a:r>
              <a:rPr lang="en-US" sz="2800" dirty="0"/>
              <a:t>Easy interpretation of model; easy prediction </a:t>
            </a:r>
          </a:p>
          <a:p>
            <a:r>
              <a:rPr lang="en-US" sz="2800" dirty="0"/>
              <a:t>Robustness:</a:t>
            </a:r>
          </a:p>
          <a:p>
            <a:pPr lvl="1"/>
            <a:r>
              <a:rPr lang="en-US" sz="2600" dirty="0"/>
              <a:t>Scale of x &amp; y doesn’t matter</a:t>
            </a:r>
          </a:p>
          <a:p>
            <a:pPr lvl="1"/>
            <a:r>
              <a:rPr lang="en-US" sz="2600" dirty="0"/>
              <a:t>Immune to x-outliers</a:t>
            </a:r>
          </a:p>
          <a:p>
            <a:pPr lvl="1"/>
            <a:r>
              <a:rPr lang="en-US" sz="2600" dirty="0"/>
              <a:t>Will ignore irrelevant variables</a:t>
            </a:r>
          </a:p>
          <a:p>
            <a:pPr lvl="1"/>
            <a:r>
              <a:rPr lang="en-US" sz="2600" dirty="0"/>
              <a:t>Deals well with missing data</a:t>
            </a:r>
          </a:p>
          <a:p>
            <a:pPr lvl="1"/>
            <a:r>
              <a:rPr lang="en-US" sz="2600" dirty="0">
                <a:solidFill>
                  <a:srgbClr val="FF0000"/>
                </a:solidFill>
              </a:rPr>
              <a:t>No distributional assumptions!</a:t>
            </a:r>
          </a:p>
        </p:txBody>
      </p:sp>
    </p:spTree>
    <p:extLst>
      <p:ext uri="{BB962C8B-B14F-4D97-AF65-F5344CB8AC3E}">
        <p14:creationId xmlns:p14="http://schemas.microsoft.com/office/powerpoint/2010/main" val="3749701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8114"/>
          </a:xfrm>
        </p:spPr>
        <p:txBody>
          <a:bodyPr>
            <a:normAutofit/>
          </a:bodyPr>
          <a:lstStyle/>
          <a:p>
            <a:r>
              <a:rPr lang="en-US" sz="4000" dirty="0"/>
              <a:t>Disadvantages of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6010"/>
            <a:ext cx="8467702" cy="5242731"/>
          </a:xfrm>
        </p:spPr>
        <p:txBody>
          <a:bodyPr>
            <a:normAutofit/>
          </a:bodyPr>
          <a:lstStyle/>
          <a:p>
            <a:r>
              <a:rPr lang="en-US" sz="2800" dirty="0"/>
              <a:t>Accuracy: </a:t>
            </a:r>
          </a:p>
          <a:p>
            <a:pPr lvl="1"/>
            <a:r>
              <a:rPr lang="en-US" sz="2400" dirty="0"/>
              <a:t>True model may not actually be piecewise constant</a:t>
            </a:r>
          </a:p>
          <a:p>
            <a:pPr lvl="1"/>
            <a:r>
              <a:rPr lang="en-US" sz="2400" dirty="0"/>
              <a:t>No guarantee that you’re getting the “best” tree or the “right” regions (recursive algorithm)</a:t>
            </a:r>
          </a:p>
          <a:p>
            <a:r>
              <a:rPr lang="en-US" sz="2800" dirty="0"/>
              <a:t>Each subsequent split depends on the previous ones, so an error in a higher split is propagated down</a:t>
            </a:r>
          </a:p>
          <a:p>
            <a:r>
              <a:rPr lang="en-US" sz="2800" dirty="0"/>
              <a:t>Small change in data set can cause big change in tree (prone to overfitting)</a:t>
            </a:r>
          </a:p>
          <a:p>
            <a:r>
              <a:rPr lang="en-US" sz="2800" dirty="0"/>
              <a:t>Works best with </a:t>
            </a:r>
            <a:r>
              <a:rPr lang="en-US" sz="2800" i="1" dirty="0"/>
              <a:t>lots </a:t>
            </a:r>
            <a:r>
              <a:rPr lang="en-US" sz="2800" dirty="0"/>
              <a:t>of data</a:t>
            </a:r>
          </a:p>
        </p:txBody>
      </p:sp>
    </p:spTree>
    <p:extLst>
      <p:ext uri="{BB962C8B-B14F-4D97-AF65-F5344CB8AC3E}">
        <p14:creationId xmlns:p14="http://schemas.microsoft.com/office/powerpoint/2010/main" val="274438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9668"/>
          </a:xfrm>
        </p:spPr>
        <p:txBody>
          <a:bodyPr>
            <a:normAutofit/>
          </a:bodyPr>
          <a:lstStyle/>
          <a:p>
            <a:r>
              <a:rPr lang="en-US" sz="4000" dirty="0"/>
              <a:t>What is CART?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3D404-7C57-FD4F-BFA7-0209285BC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342768"/>
            <a:ext cx="8255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4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9668"/>
          </a:xfrm>
        </p:spPr>
        <p:txBody>
          <a:bodyPr>
            <a:normAutofit/>
          </a:bodyPr>
          <a:lstStyle/>
          <a:p>
            <a:r>
              <a:rPr lang="en-US" sz="4000" dirty="0"/>
              <a:t>What is CART?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84" y="1359526"/>
            <a:ext cx="8567190" cy="5366546"/>
          </a:xfrm>
        </p:spPr>
        <p:txBody>
          <a:bodyPr>
            <a:normAutofit/>
          </a:bodyPr>
          <a:lstStyle/>
          <a:p>
            <a:r>
              <a:rPr lang="en-US" sz="2800" dirty="0"/>
              <a:t>Root node: represents the entire population being analyzed; gets divided based on various features (X’s)</a:t>
            </a:r>
          </a:p>
          <a:p>
            <a:r>
              <a:rPr lang="en-US" sz="2800" dirty="0"/>
              <a:t>Splitting: process of dividing a node into two or more sub-nodes</a:t>
            </a:r>
          </a:p>
          <a:p>
            <a:r>
              <a:rPr lang="en-US" sz="2800" dirty="0"/>
              <a:t>Decision node: When a sub-node splits into further sub-nodes, it is called a decision node</a:t>
            </a:r>
          </a:p>
          <a:p>
            <a:r>
              <a:rPr lang="en-US" sz="2800" dirty="0"/>
              <a:t>Leaf/Terminal node: nodes that do not split</a:t>
            </a:r>
          </a:p>
          <a:p>
            <a:r>
              <a:rPr lang="en-US" sz="2800" dirty="0"/>
              <a:t>Sub-tree/Branch: a sub-section of a tree</a:t>
            </a:r>
          </a:p>
          <a:p>
            <a:r>
              <a:rPr lang="en-US" sz="2800" dirty="0"/>
              <a:t>Pruning: removing a node (or branch) from the tree</a:t>
            </a:r>
          </a:p>
        </p:txBody>
      </p:sp>
    </p:spTree>
    <p:extLst>
      <p:ext uri="{BB962C8B-B14F-4D97-AF65-F5344CB8AC3E}">
        <p14:creationId xmlns:p14="http://schemas.microsoft.com/office/powerpoint/2010/main" val="88258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AC83-2E50-8741-B203-C7F1E606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Classification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C179-90EE-F845-84D6-AC361B2F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917092" cy="4525963"/>
          </a:xfrm>
        </p:spPr>
        <p:txBody>
          <a:bodyPr>
            <a:normAutofit/>
          </a:bodyPr>
          <a:lstStyle/>
          <a:p>
            <a:r>
              <a:rPr lang="en-US" sz="2600" dirty="0"/>
              <a:t>Y = Sex</a:t>
            </a:r>
          </a:p>
          <a:p>
            <a:r>
              <a:rPr lang="en-US" sz="2600" dirty="0"/>
              <a:t>X’s: Height, Weight</a:t>
            </a:r>
          </a:p>
          <a:p>
            <a:endParaRPr lang="en-US" sz="2600" dirty="0"/>
          </a:p>
          <a:p>
            <a:r>
              <a:rPr lang="en-US" sz="2600" dirty="0"/>
              <a:t>Making predictions: </a:t>
            </a:r>
            <a:br>
              <a:rPr lang="en-US" sz="2600" dirty="0"/>
            </a:br>
            <a:r>
              <a:rPr lang="en-US" sz="2600" dirty="0"/>
              <a:t>If height=165 cm, weight=65 cm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3C70B-0AA6-824A-981F-F8479210F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6" t="11551" r="26080" b="10765"/>
          <a:stretch/>
        </p:blipFill>
        <p:spPr>
          <a:xfrm>
            <a:off x="4201296" y="2468563"/>
            <a:ext cx="448550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8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9668"/>
          </a:xfrm>
        </p:spPr>
        <p:txBody>
          <a:bodyPr>
            <a:normAutofit/>
          </a:bodyPr>
          <a:lstStyle/>
          <a:p>
            <a:r>
              <a:rPr lang="en-US" sz="4000" dirty="0"/>
              <a:t>The Model (Regression Tree)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641" y="2479893"/>
            <a:ext cx="4279900" cy="11938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6224180" y="1949819"/>
            <a:ext cx="786966" cy="81392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738086" y="3387546"/>
            <a:ext cx="876200" cy="123537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16200000">
            <a:off x="5617336" y="2697592"/>
            <a:ext cx="429252" cy="180916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27381" y="1118822"/>
            <a:ext cx="3867757" cy="830997"/>
          </a:xfrm>
          <a:prstGeom prst="rect">
            <a:avLst/>
          </a:prstGeom>
          <a:noFill/>
          <a:ln w="1905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Subregion</a:t>
            </a:r>
            <a:r>
              <a:rPr lang="en-US" sz="2400" dirty="0">
                <a:solidFill>
                  <a:srgbClr val="0000FF"/>
                </a:solidFill>
              </a:rPr>
              <a:t> of the input space</a:t>
            </a:r>
          </a:p>
          <a:p>
            <a:r>
              <a:rPr lang="en-US" sz="2400" dirty="0">
                <a:solidFill>
                  <a:srgbClr val="0000FF"/>
                </a:solidFill>
              </a:rPr>
              <a:t>(there are M of these)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27382" y="3817938"/>
            <a:ext cx="3085356" cy="46166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“for x in </a:t>
            </a:r>
            <a:r>
              <a:rPr lang="en-US" sz="2400" dirty="0" err="1">
                <a:solidFill>
                  <a:srgbClr val="FF0000"/>
                </a:solidFill>
              </a:rPr>
              <a:t>subregion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R</a:t>
            </a:r>
            <a:r>
              <a:rPr lang="en-US" sz="2400" baseline="-25000" dirty="0" err="1">
                <a:solidFill>
                  <a:srgbClr val="FF0000"/>
                </a:solidFill>
              </a:rPr>
              <a:t>m</a:t>
            </a:r>
            <a:r>
              <a:rPr lang="en-US" sz="2400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04207" y="4622919"/>
            <a:ext cx="4276888" cy="1200328"/>
          </a:xfrm>
          <a:prstGeom prst="rect">
            <a:avLst/>
          </a:prstGeom>
          <a:noFill/>
          <a:ln w="1905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Estimated values of the response (y) in region </a:t>
            </a:r>
            <a:r>
              <a:rPr lang="en-US" sz="2400" dirty="0" err="1">
                <a:solidFill>
                  <a:srgbClr val="008000"/>
                </a:solidFill>
              </a:rPr>
              <a:t>R</a:t>
            </a:r>
            <a:r>
              <a:rPr lang="en-US" sz="2400" baseline="-25000" dirty="0" err="1">
                <a:solidFill>
                  <a:srgbClr val="008000"/>
                </a:solidFill>
              </a:rPr>
              <a:t>m</a:t>
            </a:r>
            <a:r>
              <a:rPr lang="en-US" sz="2400" dirty="0">
                <a:solidFill>
                  <a:srgbClr val="008000"/>
                </a:solidFill>
              </a:rPr>
              <a:t>;</a:t>
            </a:r>
          </a:p>
          <a:p>
            <a:r>
              <a:rPr lang="en-US" sz="2400" dirty="0">
                <a:solidFill>
                  <a:srgbClr val="008000"/>
                </a:solidFill>
              </a:rPr>
              <a:t>usually c</a:t>
            </a:r>
            <a:r>
              <a:rPr lang="en-US" sz="2400" baseline="-25000" dirty="0">
                <a:solidFill>
                  <a:srgbClr val="008000"/>
                </a:solidFill>
              </a:rPr>
              <a:t>m</a:t>
            </a:r>
            <a:r>
              <a:rPr lang="en-US" sz="2400" dirty="0">
                <a:solidFill>
                  <a:srgbClr val="008000"/>
                </a:solidFill>
              </a:rPr>
              <a:t> = mean(y) of x in </a:t>
            </a:r>
            <a:r>
              <a:rPr lang="en-US" sz="2400" dirty="0" err="1">
                <a:solidFill>
                  <a:srgbClr val="008000"/>
                </a:solidFill>
              </a:rPr>
              <a:t>R</a:t>
            </a:r>
            <a:r>
              <a:rPr lang="en-US" sz="2400" baseline="-25000" dirty="0" err="1">
                <a:solidFill>
                  <a:srgbClr val="008000"/>
                </a:solidFill>
              </a:rPr>
              <a:t>m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24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74"/>
            <a:ext cx="8229600" cy="691340"/>
          </a:xfrm>
        </p:spPr>
        <p:txBody>
          <a:bodyPr>
            <a:normAutofit/>
          </a:bodyPr>
          <a:lstStyle/>
          <a:p>
            <a:r>
              <a:rPr lang="en-US" sz="3600" dirty="0"/>
              <a:t>Example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829984"/>
            <a:ext cx="76708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74"/>
            <a:ext cx="8229600" cy="691340"/>
          </a:xfrm>
        </p:spPr>
        <p:txBody>
          <a:bodyPr>
            <a:normAutofit/>
          </a:bodyPr>
          <a:lstStyle/>
          <a:p>
            <a:r>
              <a:rPr lang="en-US" sz="3600" dirty="0"/>
              <a:t>Example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829984"/>
            <a:ext cx="76708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1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1087</Words>
  <Application>Microsoft Macintosh PowerPoint</Application>
  <PresentationFormat>On-screen Show (4:3)</PresentationFormat>
  <Paragraphs>134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ＭＳ ゴシック</vt:lpstr>
      <vt:lpstr>Arial</vt:lpstr>
      <vt:lpstr>Calibri</vt:lpstr>
      <vt:lpstr>Consolas</vt:lpstr>
      <vt:lpstr>Office Theme</vt:lpstr>
      <vt:lpstr>Classification and Regression Trees (CART)</vt:lpstr>
      <vt:lpstr>What is CART?</vt:lpstr>
      <vt:lpstr>What is CART?</vt:lpstr>
      <vt:lpstr>What is CART?</vt:lpstr>
      <vt:lpstr>What is CART?</vt:lpstr>
      <vt:lpstr>Classification tree</vt:lpstr>
      <vt:lpstr>The Model (Regression Tree)</vt:lpstr>
      <vt:lpstr>Example 1</vt:lpstr>
      <vt:lpstr>Example 1</vt:lpstr>
      <vt:lpstr>Example 1</vt:lpstr>
      <vt:lpstr>Example 2</vt:lpstr>
      <vt:lpstr>Example 2a</vt:lpstr>
      <vt:lpstr>Example 2b</vt:lpstr>
      <vt:lpstr>Example 2c</vt:lpstr>
      <vt:lpstr>Example 2a</vt:lpstr>
      <vt:lpstr>Example 2b</vt:lpstr>
      <vt:lpstr>Example 2c</vt:lpstr>
      <vt:lpstr>“Growing the tree” How does CART make these splits? (Regression trees)</vt:lpstr>
      <vt:lpstr>How does R make these splits?</vt:lpstr>
      <vt:lpstr>Recall: Example 2</vt:lpstr>
      <vt:lpstr>Example 2a</vt:lpstr>
      <vt:lpstr>Example 2b</vt:lpstr>
      <vt:lpstr>Example 2c</vt:lpstr>
      <vt:lpstr>“Growing the tree” How does CART make these splits? (Classification trees)</vt:lpstr>
      <vt:lpstr>“Growing the tree” How does CART make these splits? (Classification trees)</vt:lpstr>
      <vt:lpstr>Selecting the “best” tree</vt:lpstr>
      <vt:lpstr>Selecting the “best” tree</vt:lpstr>
      <vt:lpstr>Example 2: Selecting the “best” tree</vt:lpstr>
      <vt:lpstr>Example 2: Selecting the “best” tree</vt:lpstr>
      <vt:lpstr>Example 2: Selecting the “best” tree</vt:lpstr>
      <vt:lpstr>Advantages of Trees</vt:lpstr>
      <vt:lpstr>Disadvantages of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 Frazier</dc:creator>
  <cp:lastModifiedBy>Marian Frazier</cp:lastModifiedBy>
  <cp:revision>46</cp:revision>
  <cp:lastPrinted>2021-12-01T20:15:23Z</cp:lastPrinted>
  <dcterms:created xsi:type="dcterms:W3CDTF">2016-03-09T16:57:38Z</dcterms:created>
  <dcterms:modified xsi:type="dcterms:W3CDTF">2021-12-02T17:12:47Z</dcterms:modified>
</cp:coreProperties>
</file>