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260" r:id="rId2"/>
    <p:sldId id="415" r:id="rId3"/>
    <p:sldId id="416" r:id="rId4"/>
    <p:sldId id="417" r:id="rId5"/>
    <p:sldId id="459" r:id="rId6"/>
    <p:sldId id="461" r:id="rId7"/>
    <p:sldId id="460" r:id="rId8"/>
    <p:sldId id="462" r:id="rId9"/>
    <p:sldId id="458" r:id="rId10"/>
    <p:sldId id="418" r:id="rId11"/>
    <p:sldId id="419" r:id="rId12"/>
    <p:sldId id="421" r:id="rId13"/>
    <p:sldId id="422" r:id="rId14"/>
    <p:sldId id="423" r:id="rId15"/>
    <p:sldId id="454" r:id="rId16"/>
    <p:sldId id="426" r:id="rId17"/>
    <p:sldId id="427" r:id="rId18"/>
    <p:sldId id="428" r:id="rId19"/>
    <p:sldId id="430" r:id="rId20"/>
    <p:sldId id="429" r:id="rId21"/>
    <p:sldId id="451" r:id="rId22"/>
    <p:sldId id="455" r:id="rId23"/>
    <p:sldId id="432" r:id="rId24"/>
    <p:sldId id="433" r:id="rId25"/>
    <p:sldId id="456" r:id="rId26"/>
    <p:sldId id="435" r:id="rId27"/>
    <p:sldId id="436" r:id="rId28"/>
    <p:sldId id="457" r:id="rId29"/>
    <p:sldId id="438" r:id="rId30"/>
    <p:sldId id="439" r:id="rId31"/>
    <p:sldId id="440" r:id="rId32"/>
    <p:sldId id="441" r:id="rId33"/>
    <p:sldId id="444" r:id="rId34"/>
    <p:sldId id="464" r:id="rId3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50000"/>
      </a:spcBef>
      <a:spcAft>
        <a:spcPct val="0"/>
      </a:spcAft>
      <a:defRPr sz="3600" kern="1200">
        <a:solidFill>
          <a:srgbClr val="FFFF66"/>
        </a:solidFill>
        <a:latin typeface="Times New Roman" charset="0"/>
        <a:ea typeface="MS PGothic" charset="0"/>
        <a:cs typeface="MS PGothic" charset="0"/>
      </a:defRPr>
    </a:lvl1pPr>
    <a:lvl2pPr marL="457200" algn="l" rtl="0" eaLnBrk="0" fontAlgn="base" hangingPunct="0">
      <a:spcBef>
        <a:spcPct val="50000"/>
      </a:spcBef>
      <a:spcAft>
        <a:spcPct val="0"/>
      </a:spcAft>
      <a:defRPr sz="3600" kern="1200">
        <a:solidFill>
          <a:srgbClr val="FFFF66"/>
        </a:solidFill>
        <a:latin typeface="Times New Roman" charset="0"/>
        <a:ea typeface="MS PGothic" charset="0"/>
        <a:cs typeface="MS PGothic" charset="0"/>
      </a:defRPr>
    </a:lvl2pPr>
    <a:lvl3pPr marL="914400" algn="l" rtl="0" eaLnBrk="0" fontAlgn="base" hangingPunct="0">
      <a:spcBef>
        <a:spcPct val="50000"/>
      </a:spcBef>
      <a:spcAft>
        <a:spcPct val="0"/>
      </a:spcAft>
      <a:defRPr sz="3600" kern="1200">
        <a:solidFill>
          <a:srgbClr val="FFFF66"/>
        </a:solidFill>
        <a:latin typeface="Times New Roman" charset="0"/>
        <a:ea typeface="MS PGothic" charset="0"/>
        <a:cs typeface="MS PGothic" charset="0"/>
      </a:defRPr>
    </a:lvl3pPr>
    <a:lvl4pPr marL="1371600" algn="l" rtl="0" eaLnBrk="0" fontAlgn="base" hangingPunct="0">
      <a:spcBef>
        <a:spcPct val="50000"/>
      </a:spcBef>
      <a:spcAft>
        <a:spcPct val="0"/>
      </a:spcAft>
      <a:defRPr sz="3600" kern="1200">
        <a:solidFill>
          <a:srgbClr val="FFFF66"/>
        </a:solidFill>
        <a:latin typeface="Times New Roman" charset="0"/>
        <a:ea typeface="MS PGothic" charset="0"/>
        <a:cs typeface="MS PGothic" charset="0"/>
      </a:defRPr>
    </a:lvl4pPr>
    <a:lvl5pPr marL="1828800" algn="l" rtl="0" eaLnBrk="0" fontAlgn="base" hangingPunct="0">
      <a:spcBef>
        <a:spcPct val="50000"/>
      </a:spcBef>
      <a:spcAft>
        <a:spcPct val="0"/>
      </a:spcAft>
      <a:defRPr sz="3600" kern="1200">
        <a:solidFill>
          <a:srgbClr val="FFFF66"/>
        </a:solidFill>
        <a:latin typeface="Times New Roman" charset="0"/>
        <a:ea typeface="MS PGothic" charset="0"/>
        <a:cs typeface="MS PGothic" charset="0"/>
      </a:defRPr>
    </a:lvl5pPr>
    <a:lvl6pPr marL="2286000" algn="l" defTabSz="457200" rtl="0" eaLnBrk="1" latinLnBrk="0" hangingPunct="1">
      <a:defRPr sz="3600" kern="1200">
        <a:solidFill>
          <a:srgbClr val="FFFF66"/>
        </a:solidFill>
        <a:latin typeface="Times New Roman" charset="0"/>
        <a:ea typeface="MS PGothic" charset="0"/>
        <a:cs typeface="MS PGothic" charset="0"/>
      </a:defRPr>
    </a:lvl6pPr>
    <a:lvl7pPr marL="2743200" algn="l" defTabSz="457200" rtl="0" eaLnBrk="1" latinLnBrk="0" hangingPunct="1">
      <a:defRPr sz="3600" kern="1200">
        <a:solidFill>
          <a:srgbClr val="FFFF66"/>
        </a:solidFill>
        <a:latin typeface="Times New Roman" charset="0"/>
        <a:ea typeface="MS PGothic" charset="0"/>
        <a:cs typeface="MS PGothic" charset="0"/>
      </a:defRPr>
    </a:lvl7pPr>
    <a:lvl8pPr marL="3200400" algn="l" defTabSz="457200" rtl="0" eaLnBrk="1" latinLnBrk="0" hangingPunct="1">
      <a:defRPr sz="3600" kern="1200">
        <a:solidFill>
          <a:srgbClr val="FFFF66"/>
        </a:solidFill>
        <a:latin typeface="Times New Roman" charset="0"/>
        <a:ea typeface="MS PGothic" charset="0"/>
        <a:cs typeface="MS PGothic" charset="0"/>
      </a:defRPr>
    </a:lvl8pPr>
    <a:lvl9pPr marL="3657600" algn="l" defTabSz="457200" rtl="0" eaLnBrk="1" latinLnBrk="0" hangingPunct="1">
      <a:defRPr sz="3600" kern="1200">
        <a:solidFill>
          <a:srgbClr val="FFFF66"/>
        </a:solidFill>
        <a:latin typeface="Times New Roman" charset="0"/>
        <a:ea typeface="MS PGothic" charset="0"/>
        <a:cs typeface="MS PGothic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FFFF66"/>
    <a:srgbClr val="00EC00"/>
    <a:srgbClr val="003366"/>
    <a:srgbClr val="FF0000"/>
    <a:srgbClr val="000000"/>
    <a:srgbClr val="660066"/>
    <a:srgbClr val="FF7FA1"/>
    <a:srgbClr val="FF51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89420" autoAdjust="0"/>
  </p:normalViewPr>
  <p:slideViewPr>
    <p:cSldViewPr>
      <p:cViewPr varScale="1">
        <p:scale>
          <a:sx n="98" d="100"/>
          <a:sy n="98" d="100"/>
        </p:scale>
        <p:origin x="2040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416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11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11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chemeClr val="tx1"/>
                </a:solidFill>
              </a:defRPr>
            </a:lvl1pPr>
          </a:lstStyle>
          <a:p>
            <a:fld id="{AD33AA4A-AE03-4047-B303-6156AD857F2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1718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8CB0CDE-A35A-D842-81BB-3E51E04E72C8}" type="datetime1">
              <a:rPr lang="en-US"/>
              <a:pPr/>
              <a:t>9/23/21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5CC0EA6-586C-0A49-8821-D1556DDD902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99861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MS PGothic" pitchFamily="34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MS PGothic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MS PGothic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MS PGothic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MS PGothic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alibri" charset="0"/>
              <a:ea typeface="MS PGothic" charset="0"/>
              <a:cs typeface="MS PGothic" charset="0"/>
            </a:endParaRPr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fld id="{6268D09F-806F-C54B-9B26-3DC13B6E8056}" type="slidenum">
              <a:rPr lang="en-US" sz="1200"/>
              <a:pPr/>
              <a:t>2</a:t>
            </a:fld>
            <a:endParaRPr lang="en-US" sz="12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Calibri" charset="0"/>
              <a:ea typeface="MS PGothic" charset="0"/>
              <a:cs typeface="MS PGothic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>
              <a:latin typeface="Calibri" charset="0"/>
              <a:ea typeface="MS PGothic" charset="0"/>
              <a:cs typeface="MS PGothic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alibri" charset="0"/>
              <a:ea typeface="MS PGothic" charset="0"/>
              <a:cs typeface="MS PGothic" charset="0"/>
            </a:endParaRP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fld id="{3D62F4CF-6FF6-C340-AD77-8C0027933724}" type="slidenum">
              <a:rPr lang="en-US" sz="1200"/>
              <a:pPr/>
              <a:t>13</a:t>
            </a:fld>
            <a:endParaRPr lang="en-US" sz="120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alibri" charset="0"/>
              <a:ea typeface="MS PGothic" charset="0"/>
              <a:cs typeface="MS PGothic" charset="0"/>
            </a:endParaRP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fld id="{3D62F4CF-6FF6-C340-AD77-8C0027933724}" type="slidenum">
              <a:rPr lang="en-US" sz="1200"/>
              <a:pPr/>
              <a:t>15</a:t>
            </a:fld>
            <a:endParaRPr lang="en-US" sz="120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>
                <a:latin typeface="Calibri" charset="0"/>
                <a:ea typeface="MS PGothic" charset="0"/>
                <a:cs typeface="MS PGothic" charset="0"/>
              </a:rPr>
              <a:t>Colin Mallows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Calibri" charset="0"/>
              <a:ea typeface="MS PGothic" charset="0"/>
              <a:cs typeface="MS PGothic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Calibri" charset="0"/>
              <a:ea typeface="MS PGothic" charset="0"/>
              <a:cs typeface="MS PGothic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Calibri" charset="0"/>
              <a:ea typeface="MS PGothic" charset="0"/>
              <a:cs typeface="MS PGothic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b="1" dirty="0">
              <a:solidFill>
                <a:srgbClr val="FF0000"/>
              </a:solidFill>
              <a:latin typeface="Courier New"/>
              <a:cs typeface="Courier New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CC0EA6-586C-0A49-8821-D1556DDD902E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5090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Calibri" charset="0"/>
              <a:ea typeface="MS PGothic" charset="0"/>
              <a:cs typeface="MS PGothic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“scope” argument sets the “full” model as the largest</a:t>
            </a:r>
            <a:r>
              <a:rPr lang="en-US" baseline="0" dirty="0"/>
              <a:t> possible model.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CC0EA6-586C-0A49-8821-D1556DDD902E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94138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Once a “final” model is settled on…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CC0EA6-586C-0A49-8821-D1556DDD902E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24462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CC0EA6-586C-0A49-8821-D1556DDD902E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7455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CC0EA6-586C-0A49-8821-D1556DDD902E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5540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CC0EA6-586C-0A49-8821-D1556DDD902E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4191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CC0EA6-586C-0A49-8821-D1556DDD902E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0280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CC0EA6-586C-0A49-8821-D1556DDD902E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224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CC0EA6-586C-0A49-8821-D1556DDD902E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0030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Calibri" charset="0"/>
                <a:ea typeface="MS PGothic" charset="0"/>
                <a:cs typeface="MS PGothic" charset="0"/>
              </a:rPr>
              <a:t>None of these </a:t>
            </a:r>
            <a:r>
              <a:rPr lang="en-US" baseline="0" dirty="0">
                <a:latin typeface="Calibri" charset="0"/>
                <a:ea typeface="MS PGothic" charset="0"/>
                <a:cs typeface="MS PGothic" charset="0"/>
              </a:rPr>
              <a:t>include transformations or higher-order powers!</a:t>
            </a:r>
            <a:endParaRPr lang="en-US" dirty="0">
              <a:latin typeface="Calibri" charset="0"/>
              <a:ea typeface="MS PGothic" charset="0"/>
              <a:cs typeface="MS PGothic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CC0EA6-586C-0A49-8821-D1556DDD902E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6510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>
              <a:latin typeface="Calibri" charset="0"/>
              <a:ea typeface="MS PGothic" charset="0"/>
              <a:cs typeface="MS PGothic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0772E0A-E22D-2841-9000-6A496D12A2B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327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B94183-4BBF-CE4D-9756-C23A383276A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006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8C716A-903E-B940-BBE0-7F3B000FFC1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432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6FC0770-22AF-5A46-AB47-F94B0ED4B2F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199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E72BCF-4E61-A543-9685-4E857CA8DD4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346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B02C89E-F98E-B145-A2B7-CBB5390D751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814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B7BD5D-E480-4F48-B9AE-D8F8BB6611E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340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27E8392-6DC1-4548-B9F8-35A18BA7C72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886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4ACEA0-1F4B-594D-86F8-82FCBF13DBE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525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671877-9948-6F47-864A-F9D0EA60E7F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311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C71AA6-6579-D345-AD39-306A354F512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530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4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4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>
                <a:solidFill>
                  <a:schemeClr val="tx1"/>
                </a:solidFill>
              </a:defRPr>
            </a:lvl1pPr>
          </a:lstStyle>
          <a:p>
            <a:fld id="{824CE655-43E0-274F-B030-A2A6A6F880B6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MS PGothic" pitchFamily="34" charset="-128"/>
          <a:cs typeface="MS PGothic" pitchFamily="34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MS PGothic" pitchFamily="34" charset="-128"/>
          <a:cs typeface="MS PGothic" pitchFamily="34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MS PGothic" pitchFamily="34" charset="-128"/>
          <a:cs typeface="MS PGothic" pitchFamily="34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MS PGothic" pitchFamily="34" charset="-128"/>
          <a:cs typeface="MS PGothic" pitchFamily="34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MS PGothic" pitchFamily="34" charset="-128"/>
          <a:cs typeface="MS PGothic" pitchFamily="34" charset="-128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MS PGothic" pitchFamily="34" charset="-128"/>
          <a:cs typeface="MS PGothic" pitchFamily="34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png"/><Relationship Id="rId5" Type="http://schemas.openxmlformats.org/officeDocument/2006/relationships/image" Target="../media/image6.emf"/><Relationship Id="rId4" Type="http://schemas.openxmlformats.org/officeDocument/2006/relationships/oleObject" Target="../embeddings/oleObject4.bin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2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3.em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 txBox="1">
            <a:spLocks noChangeArrowheads="1"/>
          </p:cNvSpPr>
          <p:nvPr/>
        </p:nvSpPr>
        <p:spPr bwMode="auto">
          <a:xfrm>
            <a:off x="685800" y="1066800"/>
            <a:ext cx="77724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sz="4400" b="1" dirty="0"/>
              <a:t>Section 4.2: </a:t>
            </a:r>
          </a:p>
          <a:p>
            <a:pPr algn="ctr">
              <a:spcBef>
                <a:spcPct val="0"/>
              </a:spcBef>
            </a:pPr>
            <a:r>
              <a:rPr lang="en-US" sz="4400" dirty="0">
                <a:sym typeface="Symbol" charset="0"/>
              </a:rPr>
              <a:t>Model-Building and “Automated” Predictor Selection Methods</a:t>
            </a:r>
            <a:endParaRPr lang="en-US" sz="44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76200"/>
            <a:ext cx="8839200" cy="609600"/>
          </a:xfrm>
        </p:spPr>
        <p:txBody>
          <a:bodyPr/>
          <a:lstStyle/>
          <a:p>
            <a:r>
              <a:rPr lang="en-US"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rPr>
              <a:t>How to Choose Models to Compare?</a:t>
            </a:r>
          </a:p>
        </p:txBody>
      </p:sp>
      <p:sp>
        <p:nvSpPr>
          <p:cNvPr id="154627" name="Text Box 3"/>
          <p:cNvSpPr txBox="1">
            <a:spLocks noChangeArrowheads="1"/>
          </p:cNvSpPr>
          <p:nvPr/>
        </p:nvSpPr>
        <p:spPr bwMode="auto">
          <a:xfrm>
            <a:off x="2286000" y="914400"/>
            <a:ext cx="4876800" cy="64135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Method #1:      </a:t>
            </a:r>
            <a:endParaRPr lang="en-US" dirty="0"/>
          </a:p>
        </p:txBody>
      </p:sp>
      <p:sp>
        <p:nvSpPr>
          <p:cNvPr id="154628" name="Text Box 4"/>
          <p:cNvSpPr txBox="1">
            <a:spLocks noChangeArrowheads="1"/>
          </p:cNvSpPr>
          <p:nvPr/>
        </p:nvSpPr>
        <p:spPr bwMode="auto">
          <a:xfrm>
            <a:off x="304800" y="1782763"/>
            <a:ext cx="88392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r>
              <a:rPr lang="en-US" sz="3200" dirty="0"/>
              <a:t>Consider all possible combinations of predictors.</a:t>
            </a:r>
          </a:p>
        </p:txBody>
      </p:sp>
      <p:sp>
        <p:nvSpPr>
          <p:cNvPr id="154629" name="Text Box 5"/>
          <p:cNvSpPr txBox="1">
            <a:spLocks noChangeArrowheads="1"/>
          </p:cNvSpPr>
          <p:nvPr/>
        </p:nvSpPr>
        <p:spPr bwMode="auto">
          <a:xfrm>
            <a:off x="312738" y="2406650"/>
            <a:ext cx="49530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r>
              <a:rPr lang="en-US">
                <a:solidFill>
                  <a:schemeClr val="bg1"/>
                </a:solidFill>
              </a:rPr>
              <a:t>How many are there?</a:t>
            </a:r>
          </a:p>
        </p:txBody>
      </p:sp>
      <p:sp>
        <p:nvSpPr>
          <p:cNvPr id="154630" name="Text Box 6"/>
          <p:cNvSpPr txBox="1">
            <a:spLocks noChangeArrowheads="1"/>
          </p:cNvSpPr>
          <p:nvPr/>
        </p:nvSpPr>
        <p:spPr bwMode="auto">
          <a:xfrm>
            <a:off x="388938" y="3244850"/>
            <a:ext cx="7307262" cy="641350"/>
          </a:xfrm>
          <a:prstGeom prst="rect">
            <a:avLst/>
          </a:prstGeom>
          <a:solidFill>
            <a:srgbClr val="660066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r>
              <a:rPr lang="en-US"/>
              <a:t>Pool of </a:t>
            </a:r>
            <a:r>
              <a:rPr lang="en-US" i="1"/>
              <a:t>k</a:t>
            </a:r>
            <a:r>
              <a:rPr lang="en-US"/>
              <a:t> predictors </a:t>
            </a:r>
            <a:r>
              <a:rPr lang="en-US">
                <a:sym typeface="Symbol" charset="0"/>
              </a:rPr>
              <a:t>→</a:t>
            </a:r>
            <a:endParaRPr lang="en-US"/>
          </a:p>
        </p:txBody>
      </p:sp>
      <p:sp>
        <p:nvSpPr>
          <p:cNvPr id="154631" name="Text Box 7"/>
          <p:cNvSpPr txBox="1">
            <a:spLocks noChangeArrowheads="1"/>
          </p:cNvSpPr>
          <p:nvPr/>
        </p:nvSpPr>
        <p:spPr bwMode="auto">
          <a:xfrm>
            <a:off x="4800600" y="3244850"/>
            <a:ext cx="2743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r>
              <a:rPr lang="en-US"/>
              <a:t>2</a:t>
            </a:r>
            <a:r>
              <a:rPr lang="en-US" i="1" baseline="30000"/>
              <a:t>k</a:t>
            </a:r>
            <a:r>
              <a:rPr lang="en-US" baseline="30000"/>
              <a:t> </a:t>
            </a:r>
            <a:r>
              <a:rPr lang="en-US"/>
              <a:t>− 1 subsets</a:t>
            </a:r>
          </a:p>
        </p:txBody>
      </p:sp>
      <p:sp>
        <p:nvSpPr>
          <p:cNvPr id="154632" name="Text Box 8"/>
          <p:cNvSpPr txBox="1">
            <a:spLocks noChangeArrowheads="1"/>
          </p:cNvSpPr>
          <p:nvPr/>
        </p:nvSpPr>
        <p:spPr bwMode="auto">
          <a:xfrm>
            <a:off x="187325" y="4279900"/>
            <a:ext cx="8728075" cy="2308324"/>
          </a:xfrm>
          <a:prstGeom prst="rect">
            <a:avLst/>
          </a:prstGeom>
          <a:solidFill>
            <a:srgbClr val="003366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r>
              <a:rPr lang="en-US" sz="3200" dirty="0">
                <a:solidFill>
                  <a:schemeClr val="bg1"/>
                </a:solidFill>
              </a:rPr>
              <a:t>Advantage:</a:t>
            </a:r>
            <a:r>
              <a:rPr lang="en-US" sz="3200" dirty="0"/>
              <a:t> Find the best (1</a:t>
            </a:r>
            <a:r>
              <a:rPr lang="en-US" sz="3200" baseline="30000" dirty="0"/>
              <a:t>st</a:t>
            </a:r>
            <a:r>
              <a:rPr lang="en-US" sz="3200" dirty="0"/>
              <a:t>-order) model for your criteria.</a:t>
            </a:r>
          </a:p>
          <a:p>
            <a:r>
              <a:rPr lang="en-US" sz="3200" dirty="0">
                <a:solidFill>
                  <a:schemeClr val="bg1"/>
                </a:solidFill>
              </a:rPr>
              <a:t>Disadvantage:</a:t>
            </a:r>
            <a:r>
              <a:rPr lang="en-US" sz="3200" dirty="0"/>
              <a:t> LOTS of computation; brain overload.          </a:t>
            </a:r>
          </a:p>
        </p:txBody>
      </p:sp>
      <p:sp>
        <p:nvSpPr>
          <p:cNvPr id="154633" name="Text Box 9"/>
          <p:cNvSpPr txBox="1">
            <a:spLocks noChangeArrowheads="1"/>
          </p:cNvSpPr>
          <p:nvPr/>
        </p:nvSpPr>
        <p:spPr bwMode="auto">
          <a:xfrm>
            <a:off x="4648200" y="914400"/>
            <a:ext cx="28956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r>
              <a:rPr lang="en-US" dirty="0"/>
              <a:t>All Subsets!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54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46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46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54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54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5463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546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546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627" grpId="0" animBg="1" autoUpdateAnimBg="0"/>
      <p:bldP spid="154628" grpId="0" autoUpdateAnimBg="0"/>
      <p:bldP spid="154629" grpId="0" autoUpdateAnimBg="0"/>
      <p:bldP spid="154630" grpId="0" animBg="1" autoUpdateAnimBg="0"/>
      <p:bldP spid="154631" grpId="0" autoUpdateAnimBg="0"/>
      <p:bldP spid="154632" grpId="0" build="p" animBg="1" autoUpdateAnimBg="0"/>
      <p:bldP spid="154633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58813" y="152400"/>
            <a:ext cx="7772400" cy="609600"/>
          </a:xfrm>
        </p:spPr>
        <p:txBody>
          <a:bodyPr/>
          <a:lstStyle/>
          <a:p>
            <a:r>
              <a:rPr lang="en-US" sz="3200" dirty="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rPr>
              <a:t>Example: </a:t>
            </a:r>
            <a:r>
              <a:rPr lang="en-US" sz="3200" dirty="0" err="1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rPr>
              <a:t>BlueJays</a:t>
            </a:r>
            <a:endParaRPr lang="en-US" sz="3200" dirty="0">
              <a:solidFill>
                <a:srgbClr val="FFFF66"/>
              </a:solidFill>
              <a:latin typeface="Times New Roman" charset="0"/>
              <a:ea typeface="MS PGothic" charset="0"/>
              <a:cs typeface="MS PGothic" charset="0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33400" y="990600"/>
            <a:ext cx="8001000" cy="4327338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25000"/>
              </a:spcBef>
            </a:pPr>
            <a:r>
              <a:rPr lang="en-US" sz="3200" dirty="0">
                <a:solidFill>
                  <a:schemeClr val="bg1"/>
                </a:solidFill>
              </a:rPr>
              <a:t>Response variable:</a:t>
            </a:r>
            <a:r>
              <a:rPr lang="en-US" sz="3200" dirty="0"/>
              <a:t>      </a:t>
            </a:r>
            <a:r>
              <a:rPr lang="en-US" sz="3200" i="1" dirty="0"/>
              <a:t>Y</a:t>
            </a:r>
            <a:r>
              <a:rPr lang="en-US" sz="3200" dirty="0"/>
              <a:t> = Mass</a:t>
            </a:r>
          </a:p>
          <a:p>
            <a:pPr>
              <a:spcBef>
                <a:spcPct val="0"/>
              </a:spcBef>
              <a:spcAft>
                <a:spcPct val="10000"/>
              </a:spcAft>
            </a:pPr>
            <a:r>
              <a:rPr lang="en-US" sz="3200" dirty="0">
                <a:solidFill>
                  <a:schemeClr val="bg1"/>
                </a:solidFill>
              </a:rPr>
              <a:t>Potential predictors:</a:t>
            </a:r>
            <a:r>
              <a:rPr lang="en-US" sz="3200" dirty="0"/>
              <a:t>  </a:t>
            </a:r>
          </a:p>
          <a:p>
            <a:pPr>
              <a:spcBef>
                <a:spcPct val="0"/>
              </a:spcBef>
              <a:spcAft>
                <a:spcPct val="10000"/>
              </a:spcAft>
            </a:pPr>
            <a:r>
              <a:rPr lang="en-US" sz="3200" dirty="0" err="1"/>
              <a:t>BillDepth</a:t>
            </a:r>
            <a:r>
              <a:rPr lang="en-US" sz="3200" dirty="0"/>
              <a:t>  = bill upper surface – lower surface</a:t>
            </a:r>
          </a:p>
          <a:p>
            <a:pPr>
              <a:spcBef>
                <a:spcPct val="0"/>
              </a:spcBef>
              <a:spcAft>
                <a:spcPct val="10000"/>
              </a:spcAft>
            </a:pPr>
            <a:r>
              <a:rPr lang="en-US" sz="3200" dirty="0" err="1"/>
              <a:t>BillWidth</a:t>
            </a:r>
            <a:r>
              <a:rPr lang="en-US" sz="3200" dirty="0"/>
              <a:t> = width of bill</a:t>
            </a:r>
          </a:p>
          <a:p>
            <a:pPr>
              <a:spcBef>
                <a:spcPct val="0"/>
              </a:spcBef>
              <a:spcAft>
                <a:spcPct val="10000"/>
              </a:spcAft>
            </a:pPr>
            <a:r>
              <a:rPr lang="en-US" sz="3200" dirty="0" err="1"/>
              <a:t>BillLength</a:t>
            </a:r>
            <a:r>
              <a:rPr lang="en-US" sz="3200" dirty="0"/>
              <a:t> = length of bill</a:t>
            </a:r>
          </a:p>
          <a:p>
            <a:pPr>
              <a:spcBef>
                <a:spcPct val="0"/>
              </a:spcBef>
              <a:spcAft>
                <a:spcPct val="10000"/>
              </a:spcAft>
            </a:pPr>
            <a:r>
              <a:rPr lang="en-US" sz="3200" dirty="0"/>
              <a:t>Head = tip of bill to back of head distance</a:t>
            </a:r>
          </a:p>
          <a:p>
            <a:pPr>
              <a:spcBef>
                <a:spcPct val="0"/>
              </a:spcBef>
              <a:spcAft>
                <a:spcPct val="10000"/>
              </a:spcAft>
            </a:pPr>
            <a:r>
              <a:rPr lang="en-US" sz="3200" dirty="0"/>
              <a:t>Skull = base of bill to back of skull</a:t>
            </a:r>
            <a:endParaRPr lang="en-US" altLang="ja-JP" sz="3200" dirty="0"/>
          </a:p>
          <a:p>
            <a:pPr>
              <a:spcBef>
                <a:spcPct val="0"/>
              </a:spcBef>
              <a:spcAft>
                <a:spcPct val="10000"/>
              </a:spcAft>
            </a:pPr>
            <a:r>
              <a:rPr lang="en-US" sz="3200" dirty="0"/>
              <a:t>Sex  = 1 for male, 0 for female</a:t>
            </a:r>
          </a:p>
        </p:txBody>
      </p:sp>
      <p:sp>
        <p:nvSpPr>
          <p:cNvPr id="53252" name="Text Box 6"/>
          <p:cNvSpPr txBox="1">
            <a:spLocks noChangeArrowheads="1"/>
          </p:cNvSpPr>
          <p:nvPr/>
        </p:nvSpPr>
        <p:spPr bwMode="auto">
          <a:xfrm>
            <a:off x="228600" y="5454650"/>
            <a:ext cx="85026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algn="ctr"/>
            <a:r>
              <a:rPr lang="en-US"/>
              <a:t>Find model with best adj </a:t>
            </a:r>
            <a:r>
              <a:rPr lang="en-US" i="1"/>
              <a:t>R</a:t>
            </a:r>
            <a:r>
              <a:rPr lang="en-US" baseline="30000"/>
              <a:t>2</a:t>
            </a:r>
            <a:r>
              <a:rPr lang="en-US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76200"/>
            <a:ext cx="7772400" cy="609600"/>
          </a:xfrm>
        </p:spPr>
        <p:txBody>
          <a:bodyPr/>
          <a:lstStyle/>
          <a:p>
            <a:r>
              <a:rPr lang="en-US" sz="3200" i="1" dirty="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rPr>
              <a:t>R</a:t>
            </a:r>
            <a:r>
              <a:rPr lang="en-US" sz="3200" dirty="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rPr>
              <a:t>: Best Subsets for </a:t>
            </a:r>
            <a:r>
              <a:rPr lang="en-US" sz="3200" dirty="0" err="1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rPr>
              <a:t>BlueJays</a:t>
            </a:r>
            <a:endParaRPr lang="en-US" sz="3200" dirty="0">
              <a:solidFill>
                <a:srgbClr val="FFFF66"/>
              </a:solidFill>
              <a:latin typeface="Times New Roman" charset="0"/>
              <a:ea typeface="MS PGothic" charset="0"/>
              <a:cs typeface="MS PGothic" charset="0"/>
            </a:endParaRPr>
          </a:p>
        </p:txBody>
      </p:sp>
      <p:sp>
        <p:nvSpPr>
          <p:cNvPr id="155652" name="Text Box 4"/>
          <p:cNvSpPr txBox="1">
            <a:spLocks noChangeArrowheads="1"/>
          </p:cNvSpPr>
          <p:nvPr/>
        </p:nvSpPr>
        <p:spPr bwMode="auto">
          <a:xfrm>
            <a:off x="152400" y="1143001"/>
            <a:ext cx="8991600" cy="415498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sz="2400" b="1" dirty="0">
                <a:solidFill>
                  <a:schemeClr val="tx1"/>
                </a:solidFill>
                <a:latin typeface="Courier New" charset="0"/>
                <a:cs typeface="Courier New" charset="0"/>
              </a:rPr>
              <a:t>#install the leaps package</a:t>
            </a:r>
            <a:endParaRPr lang="en-US" sz="2400" b="1" dirty="0">
              <a:solidFill>
                <a:srgbClr val="FF0000"/>
              </a:solidFill>
              <a:latin typeface="Courier New" charset="0"/>
              <a:cs typeface="Courier New" charset="0"/>
            </a:endParaRPr>
          </a:p>
          <a:p>
            <a:pPr>
              <a:spcBef>
                <a:spcPct val="0"/>
              </a:spcBef>
            </a:pPr>
            <a:endParaRPr lang="en-US" sz="2400" b="1" dirty="0">
              <a:solidFill>
                <a:schemeClr val="tx1"/>
              </a:solidFill>
              <a:latin typeface="Courier New" charset="0"/>
              <a:cs typeface="Courier New" charset="0"/>
            </a:endParaRPr>
          </a:p>
          <a:p>
            <a:pPr>
              <a:spcBef>
                <a:spcPct val="0"/>
              </a:spcBef>
            </a:pPr>
            <a:r>
              <a:rPr lang="en-US" sz="2400" b="1" dirty="0">
                <a:solidFill>
                  <a:schemeClr val="tx1"/>
                </a:solidFill>
                <a:latin typeface="Courier New" charset="0"/>
                <a:cs typeface="Courier New" charset="0"/>
              </a:rPr>
              <a:t>#load the leaps package</a:t>
            </a:r>
          </a:p>
          <a:p>
            <a:pPr>
              <a:spcBef>
                <a:spcPct val="0"/>
              </a:spcBef>
            </a:pPr>
            <a:r>
              <a:rPr lang="en-US" sz="2400" b="1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library(leaps)</a:t>
            </a:r>
          </a:p>
          <a:p>
            <a:pPr>
              <a:spcBef>
                <a:spcPct val="0"/>
              </a:spcBef>
            </a:pPr>
            <a:endParaRPr lang="en-US" sz="2400" b="1" dirty="0">
              <a:solidFill>
                <a:schemeClr val="tx1"/>
              </a:solidFill>
              <a:latin typeface="Courier New" charset="0"/>
              <a:cs typeface="Courier New" charset="0"/>
            </a:endParaRPr>
          </a:p>
          <a:p>
            <a:pPr>
              <a:spcBef>
                <a:spcPct val="0"/>
              </a:spcBef>
            </a:pPr>
            <a:r>
              <a:rPr lang="en-US" sz="2400" b="1" dirty="0">
                <a:solidFill>
                  <a:schemeClr val="tx1"/>
                </a:solidFill>
                <a:latin typeface="Courier New" charset="0"/>
                <a:cs typeface="Courier New" charset="0"/>
              </a:rPr>
              <a:t>#read in the data:</a:t>
            </a:r>
          </a:p>
          <a:p>
            <a:pPr>
              <a:spcBef>
                <a:spcPct val="0"/>
              </a:spcBef>
            </a:pPr>
            <a:r>
              <a:rPr lang="en-US" sz="2400" b="1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data(</a:t>
            </a:r>
            <a:r>
              <a:rPr lang="en-US" sz="2400" b="1" dirty="0" err="1">
                <a:solidFill>
                  <a:srgbClr val="FF0000"/>
                </a:solidFill>
                <a:latin typeface="Courier New" charset="0"/>
                <a:cs typeface="Courier New" charset="0"/>
              </a:rPr>
              <a:t>BlueJays</a:t>
            </a:r>
            <a:r>
              <a:rPr lang="en-US" sz="2400" b="1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)</a:t>
            </a:r>
          </a:p>
          <a:p>
            <a:pPr>
              <a:spcBef>
                <a:spcPct val="0"/>
              </a:spcBef>
            </a:pPr>
            <a:endParaRPr lang="en-US" sz="2400" b="1" dirty="0">
              <a:solidFill>
                <a:schemeClr val="tx1"/>
              </a:solidFill>
              <a:latin typeface="Courier New" charset="0"/>
              <a:cs typeface="Courier New" charset="0"/>
            </a:endParaRPr>
          </a:p>
          <a:p>
            <a:pPr>
              <a:spcBef>
                <a:spcPct val="0"/>
              </a:spcBef>
            </a:pPr>
            <a:r>
              <a:rPr lang="en-US" sz="2400" b="1" dirty="0">
                <a:solidFill>
                  <a:schemeClr val="tx1"/>
                </a:solidFill>
                <a:latin typeface="Courier New" charset="0"/>
                <a:cs typeface="Courier New" charset="0"/>
              </a:rPr>
              <a:t>#Ask for the best model of each size </a:t>
            </a:r>
          </a:p>
          <a:p>
            <a:pPr>
              <a:spcBef>
                <a:spcPct val="0"/>
              </a:spcBef>
            </a:pPr>
            <a:r>
              <a:rPr lang="en-US" sz="2400" b="1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all &lt;- </a:t>
            </a:r>
            <a:r>
              <a:rPr lang="en-US" sz="2400" b="1" dirty="0" err="1">
                <a:solidFill>
                  <a:srgbClr val="FF0000"/>
                </a:solidFill>
                <a:latin typeface="Courier New" charset="0"/>
                <a:cs typeface="Courier New" charset="0"/>
              </a:rPr>
              <a:t>regsubsets</a:t>
            </a:r>
            <a:r>
              <a:rPr lang="en-US" sz="2400" b="1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(</a:t>
            </a:r>
            <a:r>
              <a:rPr lang="en-US" sz="2400" b="1" dirty="0" err="1">
                <a:solidFill>
                  <a:srgbClr val="FF0000"/>
                </a:solidFill>
                <a:latin typeface="Courier New"/>
                <a:cs typeface="Courier New"/>
              </a:rPr>
              <a:t>Mass~BillDepth+BillWidth</a:t>
            </a:r>
            <a:r>
              <a:rPr lang="en-US" sz="2400" b="1" dirty="0">
                <a:solidFill>
                  <a:srgbClr val="FF0000"/>
                </a:solidFill>
                <a:latin typeface="Courier New"/>
                <a:cs typeface="Courier New"/>
              </a:rPr>
              <a:t>+	</a:t>
            </a:r>
            <a:r>
              <a:rPr lang="en-US" sz="2400" b="1" dirty="0" err="1">
                <a:solidFill>
                  <a:srgbClr val="FF0000"/>
                </a:solidFill>
                <a:latin typeface="Courier New"/>
                <a:cs typeface="Courier New"/>
              </a:rPr>
              <a:t>Head+BillLength+Skull+Sex,data</a:t>
            </a:r>
            <a:r>
              <a:rPr lang="en-US" sz="2400" b="1" dirty="0">
                <a:solidFill>
                  <a:srgbClr val="FF0000"/>
                </a:solidFill>
                <a:latin typeface="Courier New"/>
                <a:cs typeface="Courier New"/>
              </a:rPr>
              <a:t>=</a:t>
            </a:r>
            <a:r>
              <a:rPr lang="en-US" sz="2400" b="1" dirty="0" err="1">
                <a:solidFill>
                  <a:srgbClr val="FF0000"/>
                </a:solidFill>
                <a:latin typeface="Courier New"/>
                <a:cs typeface="Courier New"/>
              </a:rPr>
              <a:t>BlueJays</a:t>
            </a:r>
            <a:r>
              <a:rPr lang="en-US" sz="2400" b="1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)</a:t>
            </a:r>
          </a:p>
        </p:txBody>
      </p:sp>
      <p:sp>
        <p:nvSpPr>
          <p:cNvPr id="7176" name="Rectangle 8"/>
          <p:cNvSpPr>
            <a:spLocks noChangeArrowheads="1"/>
          </p:cNvSpPr>
          <p:nvPr/>
        </p:nvSpPr>
        <p:spPr bwMode="auto">
          <a:xfrm>
            <a:off x="228600" y="4535488"/>
            <a:ext cx="8534400" cy="798512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81000" y="5599113"/>
            <a:ext cx="3429000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r>
              <a:rPr lang="en-US" sz="2800" dirty="0"/>
              <a:t>Uses Mallow</a:t>
            </a:r>
            <a:r>
              <a:rPr lang="en-US" altLang="ja-JP" sz="2800" dirty="0"/>
              <a:t>s’ Cp to find good models.</a:t>
            </a:r>
            <a:endParaRPr lang="en-US" sz="2800" dirty="0"/>
          </a:p>
        </p:txBody>
      </p:sp>
      <p:cxnSp>
        <p:nvCxnSpPr>
          <p:cNvPr id="6" name="Straight Arrow Connector 5"/>
          <p:cNvCxnSpPr>
            <a:cxnSpLocks noChangeShapeType="1"/>
          </p:cNvCxnSpPr>
          <p:nvPr/>
        </p:nvCxnSpPr>
        <p:spPr bwMode="auto">
          <a:xfrm rot="5400000" flipH="1" flipV="1">
            <a:off x="1943100" y="5067300"/>
            <a:ext cx="609600" cy="381000"/>
          </a:xfrm>
          <a:prstGeom prst="straightConnector1">
            <a:avLst/>
          </a:prstGeom>
          <a:noFill/>
          <a:ln w="38100">
            <a:solidFill>
              <a:srgbClr val="0000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1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1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652" grpId="0" animBg="1" autoUpdateAnimBg="0"/>
      <p:bldP spid="7176" grpId="0" animBg="1"/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5"/>
          <p:cNvSpPr>
            <a:spLocks noChangeArrowheads="1"/>
          </p:cNvSpPr>
          <p:nvPr/>
        </p:nvSpPr>
        <p:spPr bwMode="auto">
          <a:xfrm>
            <a:off x="609600" y="381000"/>
            <a:ext cx="688371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400" b="1" dirty="0">
                <a:latin typeface="Courier New"/>
                <a:cs typeface="Courier New"/>
              </a:rPr>
              <a:t>summary(all) </a:t>
            </a:r>
            <a:r>
              <a:rPr lang="en-US" sz="2800" dirty="0"/>
              <a:t>has the information you want.</a:t>
            </a:r>
          </a:p>
        </p:txBody>
      </p:sp>
      <p:sp>
        <p:nvSpPr>
          <p:cNvPr id="9220" name="Rectangle 11"/>
          <p:cNvSpPr>
            <a:spLocks noChangeArrowheads="1"/>
          </p:cNvSpPr>
          <p:nvPr/>
        </p:nvSpPr>
        <p:spPr bwMode="auto">
          <a:xfrm>
            <a:off x="685800" y="4800600"/>
            <a:ext cx="7387810" cy="10156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Courier New"/>
                <a:cs typeface="Courier New"/>
              </a:rPr>
              <a:t>options(digits=3); summary(all)$adjr2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charset="0"/>
              </a:rPr>
              <a:t>[1] 0.391 0.418 0.449 0.461 0.464 0.461</a:t>
            </a: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685800" y="1066800"/>
            <a:ext cx="2401018" cy="4616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Courier New"/>
                <a:cs typeface="Courier New"/>
              </a:rPr>
              <a:t>summary(all)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524000"/>
            <a:ext cx="7467600" cy="2318186"/>
          </a:xfrm>
          <a:prstGeom prst="rect">
            <a:avLst/>
          </a:prstGeom>
        </p:spPr>
      </p:pic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609600" y="3962400"/>
            <a:ext cx="620281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800" dirty="0">
                <a:sym typeface="Wingdings"/>
              </a:rPr>
              <a:t> </a:t>
            </a:r>
            <a:r>
              <a:rPr lang="en-US" sz="2800" dirty="0"/>
              <a:t>These are the best models of each size.</a:t>
            </a: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685800" y="6019800"/>
            <a:ext cx="605396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800" dirty="0">
                <a:sym typeface="Wingdings"/>
              </a:rPr>
              <a:t> </a:t>
            </a:r>
            <a:r>
              <a:rPr lang="en-US" sz="2800" dirty="0"/>
              <a:t>These are the R</a:t>
            </a:r>
            <a:r>
              <a:rPr lang="en-US" sz="2800" baseline="30000" dirty="0"/>
              <a:t>2</a:t>
            </a:r>
            <a:r>
              <a:rPr lang="en-US" sz="2800" baseline="-25000" dirty="0"/>
              <a:t>adj</a:t>
            </a:r>
            <a:r>
              <a:rPr lang="en-US" sz="2800" dirty="0"/>
              <a:t> for those models.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0" grpId="0" animBg="1"/>
      <p:bldP spid="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304800"/>
            <a:ext cx="5334000" cy="6093872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5810250" y="998538"/>
            <a:ext cx="310515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r>
              <a:rPr lang="en-US" sz="2400" b="1" i="1" dirty="0"/>
              <a:t>Top R</a:t>
            </a:r>
            <a:r>
              <a:rPr lang="en-US" sz="2400" b="1" i="1" baseline="30000" dirty="0"/>
              <a:t>2</a:t>
            </a:r>
            <a:r>
              <a:rPr lang="en-US" sz="2400" b="1" i="1" baseline="-25000" dirty="0"/>
              <a:t>adj</a:t>
            </a:r>
            <a:r>
              <a:rPr lang="en-US" sz="2400" b="1" i="1" dirty="0"/>
              <a:t> model has BD, BL, H, </a:t>
            </a:r>
            <a:r>
              <a:rPr lang="en-US" sz="2400" b="1" i="1" dirty="0" err="1"/>
              <a:t>Sk</a:t>
            </a:r>
            <a:r>
              <a:rPr lang="en-US" sz="2400" b="1" i="1" dirty="0"/>
              <a:t>, </a:t>
            </a:r>
            <a:r>
              <a:rPr lang="en-US" sz="2400" b="1" i="1" dirty="0" err="1"/>
              <a:t>Sx</a:t>
            </a:r>
            <a:r>
              <a:rPr lang="en-US" sz="2400" b="1" i="1" dirty="0"/>
              <a:t>.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5810250" y="1912938"/>
            <a:ext cx="287655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sz="2400" dirty="0"/>
              <a:t>2</a:t>
            </a:r>
            <a:r>
              <a:rPr lang="en-US" sz="2400" baseline="30000" dirty="0"/>
              <a:t>nd</a:t>
            </a:r>
            <a:r>
              <a:rPr lang="en-US" sz="2400" dirty="0"/>
              <a:t>-best model has </a:t>
            </a:r>
          </a:p>
          <a:p>
            <a:pPr>
              <a:spcBef>
                <a:spcPct val="0"/>
              </a:spcBef>
            </a:pPr>
            <a:r>
              <a:rPr lang="en-US" sz="2400" dirty="0"/>
              <a:t>BD, BL, </a:t>
            </a:r>
            <a:r>
              <a:rPr lang="en-US" sz="2400" dirty="0" err="1"/>
              <a:t>Sk</a:t>
            </a:r>
            <a:r>
              <a:rPr lang="en-US" sz="2400" dirty="0"/>
              <a:t>, </a:t>
            </a:r>
            <a:r>
              <a:rPr lang="en-US" sz="2400" dirty="0" err="1"/>
              <a:t>Sx</a:t>
            </a:r>
            <a:r>
              <a:rPr lang="en-US" sz="2400" dirty="0"/>
              <a:t>.</a:t>
            </a:r>
          </a:p>
        </p:txBody>
      </p:sp>
      <p:cxnSp>
        <p:nvCxnSpPr>
          <p:cNvPr id="9" name="Straight Arrow Connector 8"/>
          <p:cNvCxnSpPr>
            <a:cxnSpLocks noChangeShapeType="1"/>
          </p:cNvCxnSpPr>
          <p:nvPr/>
        </p:nvCxnSpPr>
        <p:spPr bwMode="auto">
          <a:xfrm rot="10800000" flipV="1">
            <a:off x="5105400" y="1371600"/>
            <a:ext cx="762000" cy="381000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1" name="Straight Arrow Connector 10"/>
          <p:cNvCxnSpPr>
            <a:cxnSpLocks noChangeShapeType="1"/>
            <a:stCxn id="7" idx="1"/>
          </p:cNvCxnSpPr>
          <p:nvPr/>
        </p:nvCxnSpPr>
        <p:spPr bwMode="auto">
          <a:xfrm flipH="1">
            <a:off x="5105400" y="2328437"/>
            <a:ext cx="704850" cy="33763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5867400" y="2743200"/>
            <a:ext cx="27432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sz="2400" dirty="0"/>
              <a:t>3</a:t>
            </a:r>
            <a:r>
              <a:rPr lang="en-US" sz="2400" baseline="30000" dirty="0"/>
              <a:t>rd</a:t>
            </a:r>
            <a:r>
              <a:rPr lang="en-US" sz="2400" dirty="0"/>
              <a:t>-best model has </a:t>
            </a:r>
            <a:r>
              <a:rPr lang="en-US" sz="2400" i="1" dirty="0"/>
              <a:t>all</a:t>
            </a:r>
            <a:r>
              <a:rPr lang="en-US" sz="2400" dirty="0"/>
              <a:t> variables.</a:t>
            </a:r>
          </a:p>
          <a:p>
            <a:pPr>
              <a:spcBef>
                <a:spcPct val="0"/>
              </a:spcBef>
            </a:pPr>
            <a:r>
              <a:rPr lang="en-US" sz="2400" dirty="0"/>
              <a:t>4</a:t>
            </a:r>
            <a:r>
              <a:rPr lang="en-US" sz="2400" baseline="30000" dirty="0"/>
              <a:t>th</a:t>
            </a:r>
            <a:r>
              <a:rPr lang="en-US" sz="2400" dirty="0"/>
              <a:t>-best model has BD, BL, Sk.</a:t>
            </a:r>
          </a:p>
        </p:txBody>
      </p:sp>
      <p:cxnSp>
        <p:nvCxnSpPr>
          <p:cNvPr id="16" name="Straight Arrow Connector 15"/>
          <p:cNvCxnSpPr>
            <a:cxnSpLocks noChangeShapeType="1"/>
          </p:cNvCxnSpPr>
          <p:nvPr/>
        </p:nvCxnSpPr>
        <p:spPr bwMode="auto">
          <a:xfrm rot="10800000">
            <a:off x="5105400" y="3124200"/>
            <a:ext cx="838200" cy="152400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5867400" y="4495800"/>
            <a:ext cx="3028950" cy="1938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r>
              <a:rPr lang="en-US" sz="2400" dirty="0"/>
              <a:t>These four all look pretty good, and R</a:t>
            </a:r>
            <a:r>
              <a:rPr lang="en-US" sz="2400" baseline="30000" dirty="0"/>
              <a:t>2</a:t>
            </a:r>
            <a:r>
              <a:rPr lang="en-US" sz="2400" baseline="-25000" dirty="0"/>
              <a:t>adj</a:t>
            </a:r>
            <a:r>
              <a:rPr lang="en-US" sz="2400" dirty="0"/>
              <a:t> is about the same for all, so we may prefer the fourth.</a:t>
            </a:r>
          </a:p>
        </p:txBody>
      </p:sp>
      <p:sp>
        <p:nvSpPr>
          <p:cNvPr id="10243" name="Rectangle 4"/>
          <p:cNvSpPr>
            <a:spLocks noChangeArrowheads="1"/>
          </p:cNvSpPr>
          <p:nvPr/>
        </p:nvSpPr>
        <p:spPr bwMode="auto">
          <a:xfrm>
            <a:off x="433388" y="466725"/>
            <a:ext cx="461737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Courier New"/>
                <a:cs typeface="Courier New"/>
              </a:rPr>
              <a:t> plot(</a:t>
            </a:r>
            <a:r>
              <a:rPr lang="en-US" sz="2400" b="1" dirty="0" err="1">
                <a:solidFill>
                  <a:srgbClr val="FF0000"/>
                </a:solidFill>
                <a:latin typeface="Courier New"/>
                <a:cs typeface="Courier New"/>
              </a:rPr>
              <a:t>all,scale</a:t>
            </a:r>
            <a:r>
              <a:rPr lang="en-US" sz="2400" b="1" dirty="0">
                <a:solidFill>
                  <a:srgbClr val="FF0000"/>
                </a:solidFill>
                <a:latin typeface="Courier New"/>
                <a:cs typeface="Courier New"/>
              </a:rPr>
              <a:t>="adjr2")</a:t>
            </a:r>
          </a:p>
        </p:txBody>
      </p:sp>
      <p:cxnSp>
        <p:nvCxnSpPr>
          <p:cNvPr id="19" name="Straight Arrow Connector 18"/>
          <p:cNvCxnSpPr>
            <a:cxnSpLocks noChangeShapeType="1"/>
          </p:cNvCxnSpPr>
          <p:nvPr/>
        </p:nvCxnSpPr>
        <p:spPr bwMode="auto">
          <a:xfrm rot="10800000">
            <a:off x="5029200" y="3657600"/>
            <a:ext cx="838200" cy="152400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2" grpId="0"/>
      <p:bldP spid="1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5"/>
          <p:cNvSpPr>
            <a:spLocks noChangeArrowheads="1"/>
          </p:cNvSpPr>
          <p:nvPr/>
        </p:nvSpPr>
        <p:spPr bwMode="auto">
          <a:xfrm>
            <a:off x="609600" y="381000"/>
            <a:ext cx="8564314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400" b="1" dirty="0">
                <a:latin typeface="Courier New"/>
                <a:cs typeface="Courier New"/>
              </a:rPr>
              <a:t>summary(all) </a:t>
            </a:r>
            <a:r>
              <a:rPr lang="en-US" sz="2800" dirty="0"/>
              <a:t>has the information you want.</a:t>
            </a:r>
          </a:p>
          <a:p>
            <a:r>
              <a:rPr lang="en-US" sz="2800" dirty="0"/>
              <a:t>To see the facts about each “best” model in one nice table:</a:t>
            </a: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457200" y="1981200"/>
            <a:ext cx="7924800" cy="12003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2400" b="1" dirty="0" err="1">
                <a:solidFill>
                  <a:srgbClr val="FF0000"/>
                </a:solidFill>
                <a:latin typeface="Courier New"/>
                <a:cs typeface="Courier New"/>
              </a:rPr>
              <a:t>cbind</a:t>
            </a:r>
            <a:r>
              <a:rPr lang="en-US" sz="2400" b="1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lang="en-US" sz="2400" b="1" dirty="0" err="1">
                <a:solidFill>
                  <a:srgbClr val="FF0000"/>
                </a:solidFill>
                <a:latin typeface="Courier New"/>
                <a:cs typeface="Courier New"/>
              </a:rPr>
              <a:t>as.data.frame</a:t>
            </a:r>
            <a:r>
              <a:rPr lang="en-US" sz="2400" b="1" dirty="0">
                <a:solidFill>
                  <a:srgbClr val="FF0000"/>
                </a:solidFill>
                <a:latin typeface="Courier New"/>
                <a:cs typeface="Courier New"/>
              </a:rPr>
              <a:t>(summary(all)$which), summary(all)$</a:t>
            </a:r>
            <a:r>
              <a:rPr lang="en-US" sz="2400" b="1" dirty="0" err="1">
                <a:solidFill>
                  <a:srgbClr val="FF0000"/>
                </a:solidFill>
                <a:latin typeface="Courier New"/>
                <a:cs typeface="Courier New"/>
              </a:rPr>
              <a:t>rsq</a:t>
            </a:r>
            <a:r>
              <a:rPr lang="en-US" sz="2400" b="1" dirty="0">
                <a:solidFill>
                  <a:srgbClr val="FF0000"/>
                </a:solidFill>
                <a:latin typeface="Courier New"/>
                <a:cs typeface="Courier New"/>
              </a:rPr>
              <a:t>, summary(all)$adjr2, summary(all)$</a:t>
            </a:r>
            <a:r>
              <a:rPr lang="en-US" sz="2400" b="1" dirty="0" err="1">
                <a:solidFill>
                  <a:srgbClr val="FF0000"/>
                </a:solidFill>
                <a:latin typeface="Courier New"/>
                <a:cs typeface="Courier New"/>
              </a:rPr>
              <a:t>cp</a:t>
            </a:r>
            <a:r>
              <a:rPr lang="en-US" sz="2400" b="1" dirty="0">
                <a:solidFill>
                  <a:srgbClr val="FF0000"/>
                </a:solidFill>
                <a:latin typeface="Courier New"/>
                <a:cs typeface="Courier New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022404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1913"/>
            <a:ext cx="7772400" cy="852487"/>
          </a:xfrm>
        </p:spPr>
        <p:txBody>
          <a:bodyPr/>
          <a:lstStyle/>
          <a:p>
            <a:r>
              <a:rPr lang="en-US" sz="3600" dirty="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rPr>
              <a:t>Mallow</a:t>
            </a:r>
            <a:r>
              <a:rPr lang="en-US" altLang="ja-JP" sz="3600" dirty="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rPr>
              <a:t>s’ </a:t>
            </a:r>
            <a:r>
              <a:rPr lang="en-US" altLang="ja-JP" sz="3600" i="1" dirty="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rPr>
              <a:t>C</a:t>
            </a:r>
            <a:r>
              <a:rPr lang="en-US" altLang="ja-JP" sz="3600" i="1" baseline="-25000" dirty="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rPr>
              <a:t>p</a:t>
            </a:r>
            <a:endParaRPr lang="en-US" sz="3600" i="1" dirty="0">
              <a:solidFill>
                <a:srgbClr val="FFFF66"/>
              </a:solidFill>
              <a:latin typeface="Times New Roman" charset="0"/>
              <a:ea typeface="MS PGothic" charset="0"/>
              <a:cs typeface="MS PGothic" charset="0"/>
            </a:endParaRPr>
          </a:p>
        </p:txBody>
      </p:sp>
      <p:sp>
        <p:nvSpPr>
          <p:cNvPr id="156675" name="Text Box 3"/>
          <p:cNvSpPr txBox="1">
            <a:spLocks noChangeArrowheads="1"/>
          </p:cNvSpPr>
          <p:nvPr/>
        </p:nvSpPr>
        <p:spPr bwMode="auto">
          <a:xfrm>
            <a:off x="304800" y="1295400"/>
            <a:ext cx="8534400" cy="13843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r>
              <a:rPr lang="en-US" sz="2800" dirty="0">
                <a:solidFill>
                  <a:schemeClr val="bg1"/>
                </a:solidFill>
              </a:rPr>
              <a:t>Note:</a:t>
            </a:r>
            <a:r>
              <a:rPr lang="en-US" sz="2800" dirty="0"/>
              <a:t> </a:t>
            </a:r>
            <a:r>
              <a:rPr lang="en-US" sz="2800" i="1" dirty="0"/>
              <a:t>R</a:t>
            </a:r>
            <a:r>
              <a:rPr lang="en-US" sz="2800" baseline="30000" dirty="0"/>
              <a:t>2</a:t>
            </a:r>
            <a:r>
              <a:rPr lang="en-US" sz="2800" dirty="0"/>
              <a:t>, Adjusted </a:t>
            </a:r>
            <a:r>
              <a:rPr lang="en-US" sz="2800" i="1" dirty="0"/>
              <a:t>R</a:t>
            </a:r>
            <a:r>
              <a:rPr lang="en-US" sz="2800" baseline="30000" dirty="0"/>
              <a:t>2</a:t>
            </a:r>
            <a:r>
              <a:rPr lang="en-US" sz="2800" dirty="0"/>
              <a:t>, </a:t>
            </a:r>
            <a:r>
              <a:rPr lang="en-US" sz="2800" i="1" dirty="0" err="1"/>
              <a:t>S</a:t>
            </a:r>
            <a:r>
              <a:rPr lang="en-US" sz="2800" i="1" baseline="-25000" dirty="0" err="1">
                <a:sym typeface="Symbol" charset="0"/>
              </a:rPr>
              <a:t>ε</a:t>
            </a:r>
            <a:r>
              <a:rPr lang="en-US" sz="2800" dirty="0">
                <a:sym typeface="Symbol" charset="0"/>
              </a:rPr>
              <a:t>, </a:t>
            </a:r>
            <a:r>
              <a:rPr lang="en-US" sz="2800" i="1" dirty="0">
                <a:sym typeface="Symbol" charset="0"/>
              </a:rPr>
              <a:t>SSE</a:t>
            </a:r>
            <a:r>
              <a:rPr lang="en-US" sz="2800" dirty="0">
                <a:sym typeface="Symbol" charset="0"/>
              </a:rPr>
              <a:t>, and </a:t>
            </a:r>
            <a:r>
              <a:rPr lang="en-US" sz="2800" i="1" dirty="0">
                <a:sym typeface="Symbol" charset="0"/>
              </a:rPr>
              <a:t>MSE</a:t>
            </a:r>
            <a:r>
              <a:rPr lang="en-US" sz="2800" dirty="0">
                <a:sym typeface="Symbol" charset="0"/>
              </a:rPr>
              <a:t> all depend only on the </a:t>
            </a:r>
            <a:r>
              <a:rPr lang="en-US" sz="2800" u="sng" dirty="0">
                <a:sym typeface="Symbol" charset="0"/>
              </a:rPr>
              <a:t>predictors in the model </a:t>
            </a:r>
            <a:r>
              <a:rPr lang="en-US" sz="2800" dirty="0">
                <a:sym typeface="Symbol" charset="0"/>
              </a:rPr>
              <a:t>being evaluated, NOT the other </a:t>
            </a:r>
            <a:r>
              <a:rPr lang="en-US" sz="2800" u="sng" dirty="0">
                <a:sym typeface="Symbol" charset="0"/>
              </a:rPr>
              <a:t>potential predictors </a:t>
            </a:r>
            <a:r>
              <a:rPr lang="en-US" sz="2800" dirty="0">
                <a:sym typeface="Symbol" charset="0"/>
              </a:rPr>
              <a:t>in the pool. </a:t>
            </a:r>
            <a:endParaRPr lang="en-US" sz="2800" baseline="-25000" dirty="0"/>
          </a:p>
        </p:txBody>
      </p:sp>
      <p:sp>
        <p:nvSpPr>
          <p:cNvPr id="156676" name="Text Box 4"/>
          <p:cNvSpPr txBox="1">
            <a:spLocks noChangeArrowheads="1"/>
          </p:cNvSpPr>
          <p:nvPr/>
        </p:nvSpPr>
        <p:spPr bwMode="auto">
          <a:xfrm>
            <a:off x="304800" y="2781736"/>
            <a:ext cx="8534400" cy="4001096"/>
          </a:xfrm>
          <a:prstGeom prst="rect">
            <a:avLst/>
          </a:prstGeom>
          <a:solidFill>
            <a:srgbClr val="660066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r>
              <a:rPr lang="en-US" sz="2800" dirty="0">
                <a:solidFill>
                  <a:schemeClr val="bg1"/>
                </a:solidFill>
              </a:rPr>
              <a:t>Mallow</a:t>
            </a:r>
            <a:r>
              <a:rPr lang="en-US" altLang="ja-JP" sz="2800" dirty="0">
                <a:solidFill>
                  <a:schemeClr val="bg1"/>
                </a:solidFill>
              </a:rPr>
              <a:t>s’ </a:t>
            </a:r>
            <a:r>
              <a:rPr lang="en-US" altLang="ja-JP" sz="2800" i="1" dirty="0">
                <a:solidFill>
                  <a:schemeClr val="bg1"/>
                </a:solidFill>
              </a:rPr>
              <a:t>C</a:t>
            </a:r>
            <a:r>
              <a:rPr lang="en-US" altLang="ja-JP" sz="2800" i="1" baseline="-25000" dirty="0">
                <a:solidFill>
                  <a:schemeClr val="bg1"/>
                </a:solidFill>
              </a:rPr>
              <a:t>p</a:t>
            </a:r>
            <a:r>
              <a:rPr lang="en-US" altLang="ja-JP" sz="2800" dirty="0"/>
              <a:t>: When evaluating a subset of predictors from a larger set of </a:t>
            </a:r>
            <a:r>
              <a:rPr lang="en-US" altLang="ja-JP" sz="2800" i="1" dirty="0"/>
              <a:t>k</a:t>
            </a:r>
            <a:r>
              <a:rPr lang="en-US" altLang="ja-JP" sz="2800" dirty="0"/>
              <a:t> predictors (including intercept),</a:t>
            </a:r>
          </a:p>
          <a:p>
            <a:endParaRPr lang="en-US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</p:txBody>
      </p:sp>
      <p:graphicFrame>
        <p:nvGraphicFramePr>
          <p:cNvPr id="15667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643048"/>
              </p:ext>
            </p:extLst>
          </p:nvPr>
        </p:nvGraphicFramePr>
        <p:xfrm>
          <a:off x="2632075" y="3932674"/>
          <a:ext cx="4235450" cy="1512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53" name="Equation" r:id="rId4" imgW="1244600" imgH="444500" progId="Equation.3">
                  <p:embed/>
                </p:oleObj>
              </mc:Choice>
              <mc:Fallback>
                <p:oleObj name="Equation" r:id="rId4" imgW="1244600" imgH="4445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2075" y="3932674"/>
                        <a:ext cx="4235450" cy="1512887"/>
                      </a:xfrm>
                      <a:prstGeom prst="rect">
                        <a:avLst/>
                      </a:prstGeom>
                      <a:solidFill>
                        <a:srgbClr val="FFFF66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6678" name="AutoShape 6"/>
          <p:cNvSpPr>
            <a:spLocks/>
          </p:cNvSpPr>
          <p:nvPr/>
        </p:nvSpPr>
        <p:spPr bwMode="auto">
          <a:xfrm>
            <a:off x="7086600" y="3943786"/>
            <a:ext cx="1600200" cy="457200"/>
          </a:xfrm>
          <a:prstGeom prst="borderCallout1">
            <a:avLst>
              <a:gd name="adj1" fmla="val 25000"/>
              <a:gd name="adj2" fmla="val 551"/>
              <a:gd name="adj3" fmla="val 70602"/>
              <a:gd name="adj4" fmla="val -145602"/>
            </a:avLst>
          </a:prstGeom>
          <a:solidFill>
            <a:srgbClr val="FF0000"/>
          </a:solidFill>
          <a:ln w="57150">
            <a:solidFill>
              <a:srgbClr val="FF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pPr algn="ctr"/>
            <a:r>
              <a:rPr lang="en-US" sz="2800">
                <a:solidFill>
                  <a:schemeClr val="bg1"/>
                </a:solidFill>
              </a:rPr>
              <a:t>Reduced</a:t>
            </a:r>
          </a:p>
        </p:txBody>
      </p:sp>
      <p:sp>
        <p:nvSpPr>
          <p:cNvPr id="156679" name="AutoShape 7"/>
          <p:cNvSpPr>
            <a:spLocks/>
          </p:cNvSpPr>
          <p:nvPr/>
        </p:nvSpPr>
        <p:spPr bwMode="auto">
          <a:xfrm>
            <a:off x="7086600" y="5010586"/>
            <a:ext cx="1371600" cy="457200"/>
          </a:xfrm>
          <a:prstGeom prst="borderCallout1">
            <a:avLst>
              <a:gd name="adj1" fmla="val 26940"/>
              <a:gd name="adj2" fmla="val 2213"/>
              <a:gd name="adj3" fmla="val 11079"/>
              <a:gd name="adj4" fmla="val -154106"/>
            </a:avLst>
          </a:prstGeom>
          <a:solidFill>
            <a:srgbClr val="FF0000"/>
          </a:solidFill>
          <a:ln w="57150">
            <a:solidFill>
              <a:srgbClr val="FF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pPr algn="ctr"/>
            <a:r>
              <a:rPr lang="en-US" sz="2800">
                <a:solidFill>
                  <a:schemeClr val="bg1"/>
                </a:solidFill>
              </a:rPr>
              <a:t>Full</a:t>
            </a:r>
          </a:p>
        </p:txBody>
      </p:sp>
      <p:sp>
        <p:nvSpPr>
          <p:cNvPr id="2057" name="Text Box 9"/>
          <p:cNvSpPr txBox="1">
            <a:spLocks noChangeArrowheads="1"/>
          </p:cNvSpPr>
          <p:nvPr/>
        </p:nvSpPr>
        <p:spPr bwMode="auto">
          <a:xfrm>
            <a:off x="403225" y="5536049"/>
            <a:ext cx="8207375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r>
              <a:rPr lang="en-US" sz="2800" dirty="0"/>
              <a:t>p = # coefficients (</a:t>
            </a:r>
            <a:r>
              <a:rPr lang="en-US" sz="2800" dirty="0" err="1"/>
              <a:t>incl</a:t>
            </a:r>
            <a:r>
              <a:rPr lang="en-US" sz="2800" dirty="0"/>
              <a:t> intercept) in reduced model</a:t>
            </a:r>
          </a:p>
          <a:p>
            <a:r>
              <a:rPr lang="en-US" sz="2800" dirty="0"/>
              <a:t>   = # predictors + 1</a:t>
            </a:r>
          </a:p>
        </p:txBody>
      </p:sp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33350"/>
            <a:ext cx="1143000" cy="123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56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566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566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566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566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17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566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566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566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566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675" grpId="0" animBg="1" autoUpdateAnimBg="0"/>
      <p:bldP spid="156676" grpId="0" animBg="1" autoUpdateAnimBg="0"/>
      <p:bldP spid="156678" grpId="0" animBg="1" autoUpdateAnimBg="0"/>
      <p:bldP spid="156679" grpId="0" animBg="1" autoUpdateAnimBg="0"/>
      <p:bldP spid="205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609600"/>
          </a:xfrm>
        </p:spPr>
        <p:txBody>
          <a:bodyPr/>
          <a:lstStyle/>
          <a:p>
            <a:r>
              <a:rPr lang="en-US" sz="32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rPr>
              <a:t>Notes on </a:t>
            </a:r>
            <a:r>
              <a:rPr lang="en-US" sz="3200" i="1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rPr>
              <a:t>C</a:t>
            </a:r>
            <a:r>
              <a:rPr lang="en-US" sz="3200" i="1" baseline="-250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rPr>
              <a:t>p</a:t>
            </a:r>
            <a:endParaRPr lang="en-US" sz="3200" i="1">
              <a:solidFill>
                <a:srgbClr val="FFFF66"/>
              </a:solidFill>
              <a:latin typeface="Times New Roman" charset="0"/>
              <a:ea typeface="MS PGothic" charset="0"/>
              <a:cs typeface="MS PGothic" charset="0"/>
            </a:endParaRPr>
          </a:p>
        </p:txBody>
      </p:sp>
      <p:sp>
        <p:nvSpPr>
          <p:cNvPr id="157699" name="Text Box 3"/>
          <p:cNvSpPr txBox="1">
            <a:spLocks noChangeArrowheads="1"/>
          </p:cNvSpPr>
          <p:nvPr/>
        </p:nvSpPr>
        <p:spPr bwMode="auto">
          <a:xfrm>
            <a:off x="304800" y="979488"/>
            <a:ext cx="8077200" cy="1077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>
              <a:buFontTx/>
              <a:buChar char="•"/>
            </a:pPr>
            <a:r>
              <a:rPr lang="en-US" sz="2800"/>
              <a:t>  </a:t>
            </a:r>
            <a:r>
              <a:rPr lang="en-US" sz="3200" i="1"/>
              <a:t>C</a:t>
            </a:r>
            <a:r>
              <a:rPr lang="en-US" sz="3200" i="1" baseline="-25000"/>
              <a:t>p</a:t>
            </a:r>
            <a:r>
              <a:rPr lang="en-US" sz="3200"/>
              <a:t> depends on the larger pool of predictors 	as well as the set being tested.</a:t>
            </a:r>
          </a:p>
        </p:txBody>
      </p:sp>
      <p:sp>
        <p:nvSpPr>
          <p:cNvPr id="157700" name="Text Box 4"/>
          <p:cNvSpPr txBox="1">
            <a:spLocks noChangeArrowheads="1"/>
          </p:cNvSpPr>
          <p:nvPr/>
        </p:nvSpPr>
        <p:spPr bwMode="auto">
          <a:xfrm>
            <a:off x="304800" y="2006600"/>
            <a:ext cx="7696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>
              <a:buFontTx/>
              <a:buChar char="•"/>
            </a:pPr>
            <a:r>
              <a:rPr lang="en-US" sz="2800" dirty="0"/>
              <a:t>  </a:t>
            </a:r>
            <a:r>
              <a:rPr lang="en-US" sz="3200" dirty="0"/>
              <a:t>For full model,                # predictors + 1</a:t>
            </a:r>
          </a:p>
        </p:txBody>
      </p:sp>
      <p:sp>
        <p:nvSpPr>
          <p:cNvPr id="157701" name="Text Box 5"/>
          <p:cNvSpPr txBox="1">
            <a:spLocks noChangeArrowheads="1"/>
          </p:cNvSpPr>
          <p:nvPr/>
        </p:nvSpPr>
        <p:spPr bwMode="auto">
          <a:xfrm>
            <a:off x="3124200" y="2006600"/>
            <a:ext cx="19050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r>
              <a:rPr lang="en-US" sz="3200" i="1" dirty="0"/>
              <a:t>C</a:t>
            </a:r>
            <a:r>
              <a:rPr lang="en-US" sz="3200" i="1" baseline="-25000" dirty="0"/>
              <a:t>p</a:t>
            </a:r>
            <a:r>
              <a:rPr lang="en-US" sz="3200" dirty="0"/>
              <a:t> = </a:t>
            </a:r>
            <a:r>
              <a:rPr lang="en-US" sz="3200" i="1" dirty="0"/>
              <a:t>p =</a:t>
            </a:r>
          </a:p>
        </p:txBody>
      </p:sp>
      <p:sp>
        <p:nvSpPr>
          <p:cNvPr id="157702" name="Text Box 6"/>
          <p:cNvSpPr txBox="1">
            <a:spLocks noChangeArrowheads="1"/>
          </p:cNvSpPr>
          <p:nvPr/>
        </p:nvSpPr>
        <p:spPr bwMode="auto">
          <a:xfrm>
            <a:off x="304800" y="2690813"/>
            <a:ext cx="8839200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>
              <a:buFontTx/>
              <a:buChar char="•"/>
            </a:pPr>
            <a:r>
              <a:rPr lang="en-US" sz="3200"/>
              <a:t> For a </a:t>
            </a:r>
            <a:r>
              <a:rPr lang="ja-JP" altLang="en-US" sz="3200"/>
              <a:t>“</a:t>
            </a:r>
            <a:r>
              <a:rPr lang="en-US" altLang="ja-JP" sz="3200"/>
              <a:t>good” set of predictors, </a:t>
            </a:r>
            <a:r>
              <a:rPr lang="en-US" altLang="ja-JP" sz="3200" i="1"/>
              <a:t>C</a:t>
            </a:r>
            <a:r>
              <a:rPr lang="en-US" altLang="ja-JP" sz="3200" i="1" baseline="-25000"/>
              <a:t>p</a:t>
            </a:r>
            <a:r>
              <a:rPr lang="en-US" altLang="ja-JP" sz="3200"/>
              <a:t> should be small.</a:t>
            </a:r>
            <a:endParaRPr lang="en-US" sz="3200"/>
          </a:p>
        </p:txBody>
      </p:sp>
      <p:sp>
        <p:nvSpPr>
          <p:cNvPr id="157703" name="Text Box 7"/>
          <p:cNvSpPr txBox="1">
            <a:spLocks noChangeArrowheads="1"/>
          </p:cNvSpPr>
          <p:nvPr/>
        </p:nvSpPr>
        <p:spPr bwMode="auto">
          <a:xfrm>
            <a:off x="304800" y="3321050"/>
            <a:ext cx="8229600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>
              <a:buFontTx/>
              <a:buChar char="•"/>
            </a:pPr>
            <a:r>
              <a:rPr lang="en-US" sz="3200" dirty="0"/>
              <a:t> </a:t>
            </a:r>
            <a:r>
              <a:rPr lang="en-US" dirty="0"/>
              <a:t> </a:t>
            </a:r>
            <a:r>
              <a:rPr lang="en-US" sz="3200" dirty="0"/>
              <a:t>Like Adj R</a:t>
            </a:r>
            <a:r>
              <a:rPr lang="en-US" sz="3200" baseline="30000" dirty="0"/>
              <a:t>2</a:t>
            </a:r>
            <a:r>
              <a:rPr lang="en-US" sz="3200" dirty="0"/>
              <a:t>, </a:t>
            </a:r>
            <a:r>
              <a:rPr lang="en-US" sz="3200" i="1" dirty="0"/>
              <a:t>C</a:t>
            </a:r>
            <a:r>
              <a:rPr lang="en-US" sz="3200" i="1" baseline="-25000" dirty="0"/>
              <a:t>p</a:t>
            </a:r>
            <a:r>
              <a:rPr lang="en-US" sz="3200" dirty="0"/>
              <a:t> weighs both the effectiveness 	of  the model (</a:t>
            </a:r>
            <a:r>
              <a:rPr lang="en-US" sz="3200" i="1" dirty="0" err="1"/>
              <a:t>SSE</a:t>
            </a:r>
            <a:r>
              <a:rPr lang="en-US" sz="3200" i="1" baseline="-25000" dirty="0" err="1"/>
              <a:t>p</a:t>
            </a:r>
            <a:r>
              <a:rPr lang="en-US" sz="3200" dirty="0"/>
              <a:t>) and the number of 	terms (</a:t>
            </a:r>
            <a:r>
              <a:rPr lang="en-US" sz="3200" i="1" dirty="0"/>
              <a:t>p</a:t>
            </a:r>
            <a:r>
              <a:rPr lang="en-US" sz="3200" dirty="0"/>
              <a:t>). </a:t>
            </a: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304800" y="4976813"/>
            <a:ext cx="8229600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>
              <a:buFontTx/>
              <a:buChar char="•"/>
            </a:pPr>
            <a:r>
              <a:rPr lang="en-US" sz="3200"/>
              <a:t> A model with </a:t>
            </a:r>
            <a:r>
              <a:rPr lang="en-US" sz="3200" i="1"/>
              <a:t>C</a:t>
            </a:r>
            <a:r>
              <a:rPr lang="en-US" sz="3200" i="1" baseline="-25000"/>
              <a:t>p</a:t>
            </a:r>
            <a:r>
              <a:rPr lang="en-US" sz="3200"/>
              <a:t> near </a:t>
            </a:r>
            <a:r>
              <a:rPr lang="en-US" sz="3200" i="1"/>
              <a:t>p</a:t>
            </a:r>
            <a:r>
              <a:rPr lang="en-US" sz="3200"/>
              <a:t> is worth considering.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7772400" cy="609600"/>
          </a:xfrm>
        </p:spPr>
        <p:txBody>
          <a:bodyPr/>
          <a:lstStyle/>
          <a:p>
            <a:r>
              <a:rPr lang="en-US" sz="3200" i="1" dirty="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rPr>
              <a:t>R</a:t>
            </a:r>
            <a:r>
              <a:rPr lang="en-US" sz="3200" dirty="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rPr>
              <a:t>: Best Subsets for </a:t>
            </a:r>
            <a:r>
              <a:rPr lang="en-US" sz="3200" dirty="0" err="1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rPr>
              <a:t>BlueJays</a:t>
            </a:r>
            <a:endParaRPr lang="en-US" sz="3200" dirty="0">
              <a:solidFill>
                <a:srgbClr val="FFFF66"/>
              </a:solidFill>
              <a:latin typeface="Times New Roman" charset="0"/>
              <a:ea typeface="MS PGothic" charset="0"/>
              <a:cs typeface="MS PGothic" charset="0"/>
            </a:endParaRPr>
          </a:p>
        </p:txBody>
      </p:sp>
      <p:sp>
        <p:nvSpPr>
          <p:cNvPr id="155652" name="Text Box 4"/>
          <p:cNvSpPr txBox="1">
            <a:spLocks noChangeArrowheads="1"/>
          </p:cNvSpPr>
          <p:nvPr/>
        </p:nvSpPr>
        <p:spPr bwMode="auto">
          <a:xfrm>
            <a:off x="0" y="1020763"/>
            <a:ext cx="9144000" cy="120032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sz="2400" b="1" dirty="0">
                <a:solidFill>
                  <a:schemeClr val="tx1"/>
                </a:solidFill>
                <a:latin typeface="Courier New" charset="0"/>
                <a:cs typeface="Courier New" charset="0"/>
              </a:rPr>
              <a:t>#Ask for the best 2 models of each size </a:t>
            </a:r>
          </a:p>
          <a:p>
            <a:pPr>
              <a:spcBef>
                <a:spcPct val="0"/>
              </a:spcBef>
            </a:pPr>
            <a:r>
              <a:rPr lang="en-US" sz="2400" b="1" dirty="0">
                <a:solidFill>
                  <a:srgbClr val="FF0000"/>
                </a:solidFill>
                <a:latin typeface="Courier New" charset="0"/>
              </a:rPr>
              <a:t>all2 &lt;- </a:t>
            </a:r>
            <a:r>
              <a:rPr lang="en-US" sz="2400" b="1" dirty="0" err="1">
                <a:solidFill>
                  <a:srgbClr val="FF0000"/>
                </a:solidFill>
                <a:latin typeface="Courier New" charset="0"/>
              </a:rPr>
              <a:t>regsubsets</a:t>
            </a:r>
            <a:r>
              <a:rPr lang="en-US" sz="2400" b="1" dirty="0">
                <a:solidFill>
                  <a:srgbClr val="FF0000"/>
                </a:solidFill>
                <a:latin typeface="Courier New" charset="0"/>
              </a:rPr>
              <a:t>(</a:t>
            </a:r>
            <a:r>
              <a:rPr lang="en-US" sz="2400" b="1" dirty="0" err="1">
                <a:solidFill>
                  <a:srgbClr val="FF0000"/>
                </a:solidFill>
                <a:latin typeface="Courier New" charset="0"/>
              </a:rPr>
              <a:t>Mass~BillDepth+BillWidth</a:t>
            </a:r>
            <a:r>
              <a:rPr lang="en-US" sz="2400" b="1" dirty="0">
                <a:solidFill>
                  <a:srgbClr val="FF0000"/>
                </a:solidFill>
                <a:latin typeface="Courier New" charset="0"/>
              </a:rPr>
              <a:t>+ </a:t>
            </a:r>
            <a:r>
              <a:rPr lang="en-US" sz="2400" b="1" dirty="0" err="1">
                <a:solidFill>
                  <a:srgbClr val="FF0000"/>
                </a:solidFill>
                <a:latin typeface="Courier New" charset="0"/>
              </a:rPr>
              <a:t>BillLength+Head+Skull+Sex,data</a:t>
            </a:r>
            <a:r>
              <a:rPr lang="en-US" sz="2400" b="1" dirty="0">
                <a:solidFill>
                  <a:srgbClr val="FF0000"/>
                </a:solidFill>
                <a:latin typeface="Courier New" charset="0"/>
              </a:rPr>
              <a:t>=</a:t>
            </a:r>
            <a:r>
              <a:rPr lang="en-US" sz="2400" b="1" dirty="0" err="1">
                <a:solidFill>
                  <a:srgbClr val="FF0000"/>
                </a:solidFill>
                <a:latin typeface="Courier New" charset="0"/>
              </a:rPr>
              <a:t>BlueJays,nbest</a:t>
            </a:r>
            <a:r>
              <a:rPr lang="en-US" sz="2400" b="1" dirty="0">
                <a:solidFill>
                  <a:srgbClr val="FF0000"/>
                </a:solidFill>
                <a:latin typeface="Courier New" charset="0"/>
              </a:rPr>
              <a:t>=2)</a:t>
            </a:r>
            <a:endParaRPr lang="en-US" sz="1800" b="1" dirty="0">
              <a:solidFill>
                <a:srgbClr val="FF0000"/>
              </a:solidFill>
              <a:latin typeface="Courier New" charset="0"/>
              <a:cs typeface="Courier New" charset="0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4114800" y="2981325"/>
            <a:ext cx="4648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r>
              <a:rPr lang="en-US" sz="2800" dirty="0"/>
              <a:t>Gives 11 models in this case</a:t>
            </a:r>
          </a:p>
        </p:txBody>
      </p:sp>
      <p:cxnSp>
        <p:nvCxnSpPr>
          <p:cNvPr id="6" name="Straight Arrow Connector 5"/>
          <p:cNvCxnSpPr>
            <a:cxnSpLocks noChangeShapeType="1"/>
          </p:cNvCxnSpPr>
          <p:nvPr/>
        </p:nvCxnSpPr>
        <p:spPr bwMode="auto">
          <a:xfrm rot="5400000" flipH="1" flipV="1">
            <a:off x="7086600" y="2514600"/>
            <a:ext cx="762000" cy="304800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2" name="Text Box 4"/>
          <p:cNvSpPr txBox="1">
            <a:spLocks noChangeArrowheads="1"/>
          </p:cNvSpPr>
          <p:nvPr/>
        </p:nvSpPr>
        <p:spPr bwMode="auto">
          <a:xfrm>
            <a:off x="533400" y="609600"/>
            <a:ext cx="8382000" cy="4970591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r>
              <a:rPr lang="en-US" sz="2000" b="1" dirty="0">
                <a:solidFill>
                  <a:schemeClr val="tx1"/>
                </a:solidFill>
                <a:latin typeface="Courier New" charset="0"/>
                <a:cs typeface="Courier New" charset="0"/>
              </a:rPr>
              <a:t> 	</a:t>
            </a:r>
            <a:r>
              <a:rPr lang="en-US" sz="1800" b="1" dirty="0" err="1">
                <a:solidFill>
                  <a:schemeClr val="tx1"/>
                </a:solidFill>
                <a:latin typeface="Courier New" charset="0"/>
                <a:cs typeface="Courier New" charset="0"/>
              </a:rPr>
              <a:t>BillDepth</a:t>
            </a:r>
            <a:r>
              <a:rPr lang="en-US" sz="1800" b="1" dirty="0">
                <a:solidFill>
                  <a:schemeClr val="tx1"/>
                </a:solidFill>
                <a:latin typeface="Courier New" charset="0"/>
                <a:cs typeface="Courier New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Courier New" charset="0"/>
                <a:cs typeface="Courier New" charset="0"/>
              </a:rPr>
              <a:t>BillWidth</a:t>
            </a:r>
            <a:r>
              <a:rPr lang="en-US" sz="1800" b="1" dirty="0">
                <a:solidFill>
                  <a:schemeClr val="tx1"/>
                </a:solidFill>
                <a:latin typeface="Courier New" charset="0"/>
                <a:cs typeface="Courier New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Courier New" charset="0"/>
                <a:cs typeface="Courier New" charset="0"/>
              </a:rPr>
              <a:t>BillLength</a:t>
            </a:r>
            <a:r>
              <a:rPr lang="en-US" sz="1800" b="1" dirty="0">
                <a:solidFill>
                  <a:schemeClr val="tx1"/>
                </a:solidFill>
                <a:latin typeface="Courier New" charset="0"/>
                <a:cs typeface="Courier New" charset="0"/>
              </a:rPr>
              <a:t>  Head Skull  Sex</a:t>
            </a:r>
          </a:p>
          <a:p>
            <a:r>
              <a:rPr lang="en-US" sz="1800" b="1" dirty="0">
                <a:solidFill>
                  <a:schemeClr val="tx1"/>
                </a:solidFill>
                <a:latin typeface="Courier New" charset="0"/>
                <a:cs typeface="Courier New" charset="0"/>
              </a:rPr>
              <a:t>1  ( 1 ) " "       " "       " "        "*"  " "   " "</a:t>
            </a:r>
          </a:p>
          <a:p>
            <a:r>
              <a:rPr lang="en-US" sz="1800" b="1" dirty="0">
                <a:solidFill>
                  <a:schemeClr val="tx1"/>
                </a:solidFill>
                <a:latin typeface="Courier New" charset="0"/>
                <a:cs typeface="Courier New" charset="0"/>
              </a:rPr>
              <a:t>1  ( 2 ) " "       " "       " "        " "  "*"   " "</a:t>
            </a:r>
          </a:p>
          <a:p>
            <a:r>
              <a:rPr lang="en-US" sz="1800" b="1" dirty="0">
                <a:solidFill>
                  <a:schemeClr val="tx1"/>
                </a:solidFill>
                <a:latin typeface="Courier New" charset="0"/>
                <a:cs typeface="Courier New" charset="0"/>
              </a:rPr>
              <a:t>2  ( 1 ) " "       " "       "*"        " "  "*"   " "</a:t>
            </a:r>
          </a:p>
          <a:p>
            <a:r>
              <a:rPr lang="en-US" sz="1800" b="1" dirty="0">
                <a:solidFill>
                  <a:schemeClr val="tx1"/>
                </a:solidFill>
                <a:latin typeface="Courier New" charset="0"/>
                <a:cs typeface="Courier New" charset="0"/>
              </a:rPr>
              <a:t>2  ( 2 ) " "       " "       " "        "*"  "*"   " "</a:t>
            </a:r>
          </a:p>
          <a:p>
            <a:r>
              <a:rPr lang="en-US" sz="1800" b="1" dirty="0">
                <a:solidFill>
                  <a:schemeClr val="tx1"/>
                </a:solidFill>
                <a:latin typeface="Courier New" charset="0"/>
                <a:cs typeface="Courier New" charset="0"/>
              </a:rPr>
              <a:t>3  ( 1 ) "*"       " "       "*"        " "  "*"   " "</a:t>
            </a:r>
          </a:p>
          <a:p>
            <a:r>
              <a:rPr lang="en-US" sz="1800" b="1" dirty="0">
                <a:solidFill>
                  <a:schemeClr val="tx1"/>
                </a:solidFill>
                <a:latin typeface="Courier New" charset="0"/>
                <a:cs typeface="Courier New" charset="0"/>
              </a:rPr>
              <a:t>3  ( 2 ) "*"       " "       " "        "*"  "*"   " "</a:t>
            </a:r>
          </a:p>
          <a:p>
            <a:r>
              <a:rPr lang="en-US" sz="1800" b="1" dirty="0">
                <a:solidFill>
                  <a:schemeClr val="tx1"/>
                </a:solidFill>
                <a:latin typeface="Courier New" charset="0"/>
                <a:cs typeface="Courier New" charset="0"/>
              </a:rPr>
              <a:t>4  ( 1 ) "*"       " "       "*"        " "  "*"   "*"</a:t>
            </a:r>
          </a:p>
          <a:p>
            <a:r>
              <a:rPr lang="en-US" sz="1800" b="1" dirty="0">
                <a:solidFill>
                  <a:schemeClr val="tx1"/>
                </a:solidFill>
                <a:latin typeface="Courier New" charset="0"/>
                <a:cs typeface="Courier New" charset="0"/>
              </a:rPr>
              <a:t>4  ( 2 ) "*"       " "       " "        "*"  "*"   "*"</a:t>
            </a:r>
          </a:p>
          <a:p>
            <a:r>
              <a:rPr lang="en-US" sz="1800" b="1" dirty="0">
                <a:solidFill>
                  <a:schemeClr val="tx1"/>
                </a:solidFill>
                <a:latin typeface="Courier New" charset="0"/>
                <a:cs typeface="Courier New" charset="0"/>
              </a:rPr>
              <a:t>5  ( 1 ) "*"       " "       "*"        "*"  "*"   "*"</a:t>
            </a:r>
          </a:p>
          <a:p>
            <a:r>
              <a:rPr lang="en-US" sz="1800" b="1" dirty="0">
                <a:solidFill>
                  <a:schemeClr val="tx1"/>
                </a:solidFill>
                <a:latin typeface="Courier New" charset="0"/>
                <a:cs typeface="Courier New" charset="0"/>
              </a:rPr>
              <a:t>5  ( 2 ) "*"       "*"       "*"        " "  "*"   "*"</a:t>
            </a:r>
          </a:p>
          <a:p>
            <a:r>
              <a:rPr lang="en-US" sz="1800" b="1" dirty="0">
                <a:solidFill>
                  <a:schemeClr val="tx1"/>
                </a:solidFill>
                <a:latin typeface="Courier New" charset="0"/>
                <a:cs typeface="Courier New" charset="0"/>
              </a:rPr>
              <a:t>6  ( 1 ) "*"       "*"       "*"        "*"  "*"   "*"</a:t>
            </a: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381000" y="147638"/>
            <a:ext cx="5715000" cy="4619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sz="2400" b="1" dirty="0">
                <a:solidFill>
                  <a:schemeClr val="tx1"/>
                </a:solidFill>
                <a:latin typeface="Courier New" charset="0"/>
                <a:cs typeface="Courier New" charset="0"/>
              </a:rPr>
              <a:t>&gt;</a:t>
            </a:r>
            <a:r>
              <a:rPr lang="en-US" sz="2400" b="1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 summary(all2)</a:t>
            </a:r>
            <a:endParaRPr lang="en-US" sz="2400" b="1" dirty="0">
              <a:solidFill>
                <a:schemeClr val="tx1"/>
              </a:solidFill>
              <a:latin typeface="Courier New" charset="0"/>
              <a:cs typeface="Courier New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3609" y="5791200"/>
            <a:ext cx="9067799" cy="8771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sv-SE" sz="2400" b="1" dirty="0" err="1">
                <a:solidFill>
                  <a:srgbClr val="FF0000"/>
                </a:solidFill>
                <a:latin typeface="Courier New"/>
                <a:cs typeface="Courier New"/>
              </a:rPr>
              <a:t>summary</a:t>
            </a:r>
            <a:r>
              <a:rPr lang="sv-SE" sz="2400" b="1" dirty="0">
                <a:solidFill>
                  <a:srgbClr val="FF0000"/>
                </a:solidFill>
                <a:latin typeface="Courier New"/>
                <a:cs typeface="Courier New"/>
              </a:rPr>
              <a:t>(all2)$cp  </a:t>
            </a:r>
            <a:r>
              <a:rPr lang="en-US" sz="2400" b="1" dirty="0">
                <a:solidFill>
                  <a:schemeClr val="tx1"/>
                </a:solidFill>
                <a:latin typeface="Courier New" charset="0"/>
                <a:cs typeface="Courier New" charset="0"/>
              </a:rPr>
              <a:t>#get </a:t>
            </a:r>
            <a:r>
              <a:rPr lang="en-US" sz="2400" b="1" dirty="0" err="1">
                <a:solidFill>
                  <a:schemeClr val="tx1"/>
                </a:solidFill>
                <a:latin typeface="Courier New" charset="0"/>
                <a:cs typeface="Courier New" charset="0"/>
              </a:rPr>
              <a:t>Cp</a:t>
            </a:r>
            <a:r>
              <a:rPr lang="en-US" sz="2400" b="1" dirty="0">
                <a:solidFill>
                  <a:schemeClr val="tx1"/>
                </a:solidFill>
                <a:latin typeface="Courier New" charset="0"/>
                <a:cs typeface="Courier New" charset="0"/>
              </a:rPr>
              <a:t> values</a:t>
            </a:r>
            <a:endParaRPr lang="sv-SE" sz="2400" b="1" dirty="0">
              <a:latin typeface="Courier New"/>
              <a:cs typeface="Courier New"/>
            </a:endParaRPr>
          </a:p>
          <a:p>
            <a:r>
              <a:rPr lang="sv-SE" sz="1800" b="1" dirty="0">
                <a:solidFill>
                  <a:schemeClr val="tx1"/>
                </a:solidFill>
                <a:latin typeface="Courier New"/>
                <a:cs typeface="Courier New"/>
              </a:rPr>
              <a:t> [1] 17.73 38.23 12.52 12.55 6.62 6.64 4.98 5.00 5.48 6.67 7.00</a:t>
            </a:r>
            <a:endParaRPr lang="en-US" sz="1800" b="1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685800" y="76200"/>
            <a:ext cx="7772400" cy="685800"/>
          </a:xfrm>
        </p:spPr>
        <p:txBody>
          <a:bodyPr/>
          <a:lstStyle/>
          <a:p>
            <a:r>
              <a:rPr lang="en-US" sz="3200" dirty="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rPr>
              <a:t>Example: Predicting Mass of Blue Jays</a:t>
            </a:r>
          </a:p>
        </p:txBody>
      </p:sp>
      <p:sp>
        <p:nvSpPr>
          <p:cNvPr id="3075" name="TextBox 2"/>
          <p:cNvSpPr txBox="1">
            <a:spLocks noChangeArrowheads="1"/>
          </p:cNvSpPr>
          <p:nvPr/>
        </p:nvSpPr>
        <p:spPr bwMode="auto">
          <a:xfrm>
            <a:off x="552450" y="955675"/>
            <a:ext cx="7981950" cy="3539431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r>
              <a:rPr lang="en-US" sz="3200" dirty="0"/>
              <a:t>Data: </a:t>
            </a:r>
            <a:r>
              <a:rPr lang="en-US" sz="3200" b="1" dirty="0" err="1">
                <a:latin typeface="Courier New" charset="0"/>
                <a:cs typeface="Courier New" charset="0"/>
              </a:rPr>
              <a:t>BlueJays</a:t>
            </a:r>
            <a:r>
              <a:rPr lang="en-US" sz="3200" b="1" dirty="0">
                <a:latin typeface="Courier New" charset="0"/>
                <a:cs typeface="Courier New" charset="0"/>
              </a:rPr>
              <a:t> </a:t>
            </a:r>
          </a:p>
          <a:p>
            <a:r>
              <a:rPr lang="en-US" sz="3200" dirty="0">
                <a:cs typeface="Courier New" charset="0"/>
              </a:rPr>
              <a:t>Response:  </a:t>
            </a:r>
            <a:r>
              <a:rPr lang="en-US" sz="3200" b="1" dirty="0">
                <a:solidFill>
                  <a:srgbClr val="D6D6F5"/>
                </a:solidFill>
                <a:latin typeface="Courier New" charset="0"/>
                <a:cs typeface="Courier New" charset="0"/>
              </a:rPr>
              <a:t>Mass</a:t>
            </a:r>
          </a:p>
          <a:p>
            <a:r>
              <a:rPr lang="en-US" sz="3200" dirty="0">
                <a:cs typeface="Courier New" charset="0"/>
              </a:rPr>
              <a:t>Predictors: </a:t>
            </a:r>
            <a:r>
              <a:rPr lang="en-US" sz="3200" b="1" dirty="0" err="1">
                <a:solidFill>
                  <a:schemeClr val="bg1"/>
                </a:solidFill>
                <a:latin typeface="Courier New" charset="0"/>
                <a:cs typeface="Courier New" charset="0"/>
              </a:rPr>
              <a:t>BillDepth</a:t>
            </a:r>
            <a:r>
              <a:rPr lang="en-US" sz="3200" b="1" dirty="0">
                <a:solidFill>
                  <a:schemeClr val="bg1"/>
                </a:solidFill>
                <a:latin typeface="Courier New" charset="0"/>
                <a:cs typeface="Courier New" charset="0"/>
              </a:rPr>
              <a:t>		Head	</a:t>
            </a:r>
          </a:p>
          <a:p>
            <a:r>
              <a:rPr lang="en-US" sz="3200" b="1" dirty="0">
                <a:solidFill>
                  <a:schemeClr val="bg1"/>
                </a:solidFill>
                <a:latin typeface="Courier New" charset="0"/>
                <a:cs typeface="Courier New" charset="0"/>
              </a:rPr>
              <a:t>		</a:t>
            </a:r>
            <a:r>
              <a:rPr lang="en-US" sz="3200" b="1" dirty="0" err="1">
                <a:solidFill>
                  <a:schemeClr val="bg1"/>
                </a:solidFill>
                <a:latin typeface="Courier New" charset="0"/>
                <a:cs typeface="Courier New" charset="0"/>
              </a:rPr>
              <a:t>BillWidth</a:t>
            </a:r>
            <a:r>
              <a:rPr lang="en-US" sz="3200" b="1" dirty="0">
                <a:solidFill>
                  <a:schemeClr val="bg1"/>
                </a:solidFill>
                <a:latin typeface="Courier New" charset="0"/>
                <a:cs typeface="Courier New" charset="0"/>
              </a:rPr>
              <a:t>		Skull</a:t>
            </a:r>
          </a:p>
          <a:p>
            <a:r>
              <a:rPr lang="en-US" sz="3200" b="1" dirty="0">
                <a:solidFill>
                  <a:schemeClr val="bg1"/>
                </a:solidFill>
                <a:latin typeface="Courier New" charset="0"/>
                <a:cs typeface="Courier New" charset="0"/>
              </a:rPr>
              <a:t>		</a:t>
            </a:r>
            <a:r>
              <a:rPr lang="en-US" sz="3200" b="1" dirty="0" err="1">
                <a:solidFill>
                  <a:schemeClr val="bg1"/>
                </a:solidFill>
                <a:latin typeface="Courier New" charset="0"/>
                <a:cs typeface="Courier New" charset="0"/>
              </a:rPr>
              <a:t>BillLength</a:t>
            </a:r>
            <a:r>
              <a:rPr lang="en-US" sz="3200" b="1" dirty="0">
                <a:solidFill>
                  <a:schemeClr val="bg1"/>
                </a:solidFill>
                <a:latin typeface="Courier New" charset="0"/>
                <a:cs typeface="Courier New" charset="0"/>
              </a:rPr>
              <a:t>		Sex</a:t>
            </a:r>
          </a:p>
        </p:txBody>
      </p:sp>
      <p:sp>
        <p:nvSpPr>
          <p:cNvPr id="3076" name="TextBox 3"/>
          <p:cNvSpPr txBox="1">
            <a:spLocks noChangeArrowheads="1"/>
          </p:cNvSpPr>
          <p:nvPr/>
        </p:nvSpPr>
        <p:spPr bwMode="auto">
          <a:xfrm>
            <a:off x="400050" y="4789488"/>
            <a:ext cx="8050213" cy="1077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r>
              <a:rPr lang="en-US" sz="3200" dirty="0"/>
              <a:t>Find the </a:t>
            </a:r>
            <a:r>
              <a:rPr lang="ja-JP" altLang="en-US" sz="3200" dirty="0"/>
              <a:t>“</a:t>
            </a:r>
            <a:r>
              <a:rPr lang="en-US" altLang="ja-JP" sz="3200" dirty="0"/>
              <a:t>best” model for Mass using some or all of these predictors. </a:t>
            </a:r>
            <a:endParaRPr lang="en-US" sz="3200" dirty="0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4287838" y="5511800"/>
            <a:ext cx="4475162" cy="584200"/>
          </a:xfrm>
          <a:prstGeom prst="rect">
            <a:avLst/>
          </a:prstGeom>
          <a:solidFill>
            <a:srgbClr val="FF9966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r>
              <a:rPr lang="en-US" sz="3200">
                <a:solidFill>
                  <a:schemeClr val="tx1"/>
                </a:solidFill>
              </a:rPr>
              <a:t>What determines </a:t>
            </a:r>
            <a:r>
              <a:rPr lang="ja-JP" altLang="en-US" sz="3200">
                <a:solidFill>
                  <a:schemeClr val="tx1"/>
                </a:solidFill>
              </a:rPr>
              <a:t>“</a:t>
            </a:r>
            <a:r>
              <a:rPr lang="en-US" altLang="ja-JP" sz="3200">
                <a:solidFill>
                  <a:schemeClr val="tx1"/>
                </a:solidFill>
              </a:rPr>
              <a:t>best”?</a:t>
            </a:r>
            <a:endParaRPr lang="en-US" sz="320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228600"/>
            <a:ext cx="5181600" cy="5919761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339" name="Rectangle 4"/>
          <p:cNvSpPr>
            <a:spLocks noChangeArrowheads="1"/>
          </p:cNvSpPr>
          <p:nvPr/>
        </p:nvSpPr>
        <p:spPr bwMode="auto">
          <a:xfrm>
            <a:off x="606425" y="619125"/>
            <a:ext cx="424797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Courier New"/>
                <a:cs typeface="Courier New"/>
              </a:rPr>
              <a:t>plot(all2, scale="</a:t>
            </a:r>
            <a:r>
              <a:rPr lang="en-US" sz="2400" b="1" dirty="0" err="1">
                <a:solidFill>
                  <a:srgbClr val="FF0000"/>
                </a:solidFill>
                <a:latin typeface="Courier New"/>
                <a:cs typeface="Courier New"/>
              </a:rPr>
              <a:t>Cp</a:t>
            </a:r>
            <a:r>
              <a:rPr lang="en-US" sz="2400" b="1" dirty="0">
                <a:solidFill>
                  <a:srgbClr val="FF0000"/>
                </a:solidFill>
                <a:latin typeface="Courier New"/>
                <a:cs typeface="Courier New"/>
              </a:rPr>
              <a:t>")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5867400" y="922338"/>
            <a:ext cx="34290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sz="2400" b="1" i="1" dirty="0"/>
              <a:t>Top </a:t>
            </a:r>
            <a:r>
              <a:rPr lang="en-US" sz="2400" b="1" i="1" dirty="0" err="1"/>
              <a:t>Cp</a:t>
            </a:r>
            <a:r>
              <a:rPr lang="en-US" sz="2400" b="1" i="1" dirty="0"/>
              <a:t> model:</a:t>
            </a:r>
          </a:p>
          <a:p>
            <a:pPr>
              <a:spcBef>
                <a:spcPct val="0"/>
              </a:spcBef>
            </a:pPr>
            <a:r>
              <a:rPr lang="en-US" sz="2400" b="1" i="1" dirty="0"/>
              <a:t> BD, BL, </a:t>
            </a:r>
            <a:r>
              <a:rPr lang="en-US" sz="2400" b="1" i="1" dirty="0" err="1"/>
              <a:t>Sk</a:t>
            </a:r>
            <a:r>
              <a:rPr lang="en-US" sz="2400" b="1" i="1" dirty="0"/>
              <a:t>, </a:t>
            </a:r>
            <a:r>
              <a:rPr lang="en-US" sz="2400" b="1" i="1" dirty="0" err="1"/>
              <a:t>Sx</a:t>
            </a:r>
            <a:r>
              <a:rPr lang="en-US" sz="2400" b="1" i="1" dirty="0"/>
              <a:t>.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5562600" y="1684338"/>
            <a:ext cx="35814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sz="2000" b="1" dirty="0"/>
              <a:t>2</a:t>
            </a:r>
            <a:r>
              <a:rPr lang="en-US" sz="2000" b="1" baseline="30000" dirty="0"/>
              <a:t>nd</a:t>
            </a:r>
            <a:r>
              <a:rPr lang="en-US" sz="2000" b="1" dirty="0"/>
              <a:t>-best model: BD, H, </a:t>
            </a:r>
            <a:r>
              <a:rPr lang="en-US" sz="2000" b="1" dirty="0" err="1"/>
              <a:t>Sk</a:t>
            </a:r>
            <a:r>
              <a:rPr lang="en-US" sz="2000" b="1" dirty="0"/>
              <a:t>, </a:t>
            </a:r>
            <a:r>
              <a:rPr lang="en-US" sz="2000" b="1" dirty="0" err="1"/>
              <a:t>Sx</a:t>
            </a:r>
            <a:r>
              <a:rPr lang="en-US" sz="2000" b="1" dirty="0"/>
              <a:t>.</a:t>
            </a:r>
          </a:p>
          <a:p>
            <a:pPr>
              <a:spcBef>
                <a:spcPct val="0"/>
              </a:spcBef>
            </a:pPr>
            <a:r>
              <a:rPr lang="en-US" sz="2000" dirty="0"/>
              <a:t>3</a:t>
            </a:r>
            <a:r>
              <a:rPr lang="en-US" sz="2000" baseline="30000" dirty="0"/>
              <a:t>rd</a:t>
            </a:r>
            <a:r>
              <a:rPr lang="en-US" sz="2000" dirty="0"/>
              <a:t>-best: BD, BL, H, </a:t>
            </a:r>
            <a:r>
              <a:rPr lang="en-US" sz="2000" dirty="0" err="1"/>
              <a:t>Sk</a:t>
            </a:r>
            <a:r>
              <a:rPr lang="en-US" sz="2000" dirty="0"/>
              <a:t>, </a:t>
            </a:r>
            <a:r>
              <a:rPr lang="en-US" sz="2000" dirty="0" err="1"/>
              <a:t>Sx</a:t>
            </a:r>
            <a:r>
              <a:rPr lang="en-US" sz="2000" dirty="0"/>
              <a:t>.</a:t>
            </a:r>
          </a:p>
        </p:txBody>
      </p:sp>
      <p:cxnSp>
        <p:nvCxnSpPr>
          <p:cNvPr id="9" name="Straight Arrow Connector 8"/>
          <p:cNvCxnSpPr>
            <a:cxnSpLocks noChangeShapeType="1"/>
          </p:cNvCxnSpPr>
          <p:nvPr/>
        </p:nvCxnSpPr>
        <p:spPr bwMode="auto">
          <a:xfrm flipH="1">
            <a:off x="5029200" y="1295400"/>
            <a:ext cx="914400" cy="381000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1" name="Straight Arrow Connector 10"/>
          <p:cNvCxnSpPr>
            <a:cxnSpLocks noChangeShapeType="1"/>
          </p:cNvCxnSpPr>
          <p:nvPr/>
        </p:nvCxnSpPr>
        <p:spPr bwMode="auto">
          <a:xfrm flipH="1" flipV="1">
            <a:off x="4953000" y="2133600"/>
            <a:ext cx="609600" cy="57079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5943600" y="2590800"/>
            <a:ext cx="32004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sz="2000" dirty="0"/>
              <a:t>4</a:t>
            </a:r>
            <a:r>
              <a:rPr lang="en-US" sz="2000" baseline="30000" dirty="0"/>
              <a:t>th</a:t>
            </a:r>
            <a:r>
              <a:rPr lang="en-US" sz="2000" dirty="0"/>
              <a:t>-best model: BD, BL, Sk.</a:t>
            </a:r>
          </a:p>
          <a:p>
            <a:pPr>
              <a:spcBef>
                <a:spcPct val="0"/>
              </a:spcBef>
            </a:pPr>
            <a:r>
              <a:rPr lang="en-US" sz="2000" dirty="0"/>
              <a:t>5</a:t>
            </a:r>
            <a:r>
              <a:rPr lang="en-US" sz="2000" baseline="30000" dirty="0"/>
              <a:t>th</a:t>
            </a:r>
            <a:r>
              <a:rPr lang="en-US" sz="2000" dirty="0"/>
              <a:t>-best model: BD, H, Sk.</a:t>
            </a:r>
          </a:p>
        </p:txBody>
      </p:sp>
      <p:cxnSp>
        <p:nvCxnSpPr>
          <p:cNvPr id="16" name="Straight Arrow Connector 15"/>
          <p:cNvCxnSpPr>
            <a:cxnSpLocks noChangeShapeType="1"/>
          </p:cNvCxnSpPr>
          <p:nvPr/>
        </p:nvCxnSpPr>
        <p:spPr bwMode="auto">
          <a:xfrm flipH="1" flipV="1">
            <a:off x="4572000" y="2667000"/>
            <a:ext cx="1295400" cy="228600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5867400" y="3581400"/>
            <a:ext cx="293687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sz="2000" dirty="0"/>
              <a:t>Model with all predictors has </a:t>
            </a:r>
            <a:r>
              <a:rPr lang="en-US" sz="2000" i="1" dirty="0" err="1"/>
              <a:t>C</a:t>
            </a:r>
            <a:r>
              <a:rPr lang="en-US" sz="2000" i="1" baseline="-25000" dirty="0" err="1"/>
              <a:t>p</a:t>
            </a:r>
            <a:r>
              <a:rPr lang="en-US" sz="2000" dirty="0"/>
              <a:t> = 7 = 6 + 1.</a:t>
            </a:r>
          </a:p>
        </p:txBody>
      </p:sp>
      <p:cxnSp>
        <p:nvCxnSpPr>
          <p:cNvPr id="19" name="Straight Arrow Connector 18"/>
          <p:cNvCxnSpPr>
            <a:cxnSpLocks noChangeShapeType="1"/>
            <a:stCxn id="17" idx="1"/>
          </p:cNvCxnSpPr>
          <p:nvPr/>
        </p:nvCxnSpPr>
        <p:spPr bwMode="auto">
          <a:xfrm flipH="1" flipV="1">
            <a:off x="4953000" y="3352800"/>
            <a:ext cx="914400" cy="582543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2" grpId="0"/>
      <p:bldP spid="1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04800" y="762000"/>
            <a:ext cx="8556625" cy="34778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tx1"/>
                </a:solidFill>
                <a:latin typeface="Courier New" charset="0"/>
                <a:cs typeface="Courier New" charset="0"/>
              </a:rPr>
              <a:t>#1 Fit the full model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full &lt;- lm(</a:t>
            </a:r>
            <a:r>
              <a:rPr lang="en-US" sz="2000" b="1" dirty="0" err="1">
                <a:solidFill>
                  <a:srgbClr val="FF0000"/>
                </a:solidFill>
                <a:latin typeface="Courier New" charset="0"/>
              </a:rPr>
              <a:t>Mass~BillDepth+BillWidth+BillLength+Head</a:t>
            </a:r>
            <a:r>
              <a:rPr lang="en-US" sz="2000" b="1" dirty="0">
                <a:solidFill>
                  <a:srgbClr val="FF0000"/>
                </a:solidFill>
                <a:latin typeface="Courier New" charset="0"/>
              </a:rPr>
              <a:t>+ 		</a:t>
            </a:r>
            <a:r>
              <a:rPr lang="en-US" sz="2000" b="1" dirty="0" err="1">
                <a:solidFill>
                  <a:srgbClr val="FF0000"/>
                </a:solidFill>
                <a:latin typeface="Courier New" charset="0"/>
              </a:rPr>
              <a:t>Skull+Sex</a:t>
            </a:r>
            <a:r>
              <a:rPr lang="en-US" sz="2000" b="1" dirty="0">
                <a:solidFill>
                  <a:srgbClr val="FF0000"/>
                </a:solidFill>
                <a:latin typeface="Courier New" charset="0"/>
              </a:rPr>
              <a:t>, data=</a:t>
            </a:r>
            <a:r>
              <a:rPr lang="en-US" sz="2000" b="1" dirty="0" err="1">
                <a:solidFill>
                  <a:srgbClr val="FF0000"/>
                </a:solidFill>
                <a:latin typeface="Courier New" charset="0"/>
              </a:rPr>
              <a:t>BlueJays</a:t>
            </a:r>
            <a:r>
              <a:rPr lang="en-US" sz="2000" b="1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)</a:t>
            </a:r>
          </a:p>
          <a:p>
            <a:pPr>
              <a:spcBef>
                <a:spcPct val="0"/>
              </a:spcBef>
            </a:pPr>
            <a:endParaRPr lang="en-US" sz="2000" b="1" dirty="0">
              <a:solidFill>
                <a:srgbClr val="FF0000"/>
              </a:solidFill>
              <a:latin typeface="Courier New" charset="0"/>
              <a:cs typeface="Courier New" charset="0"/>
            </a:endParaRPr>
          </a:p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tx1"/>
                </a:solidFill>
                <a:latin typeface="Courier New" charset="0"/>
                <a:cs typeface="Courier New" charset="0"/>
              </a:rPr>
              <a:t>   #2 Find the MSE for the full model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MSE &lt;- (summary(full)$sigma)^2</a:t>
            </a:r>
          </a:p>
          <a:p>
            <a:pPr>
              <a:spcBef>
                <a:spcPct val="0"/>
              </a:spcBef>
            </a:pPr>
            <a:endParaRPr lang="en-US" sz="2000" b="1" dirty="0">
              <a:solidFill>
                <a:srgbClr val="FF0000"/>
              </a:solidFill>
              <a:latin typeface="Courier New" charset="0"/>
              <a:cs typeface="Courier New" charset="0"/>
            </a:endParaRPr>
          </a:p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tx1"/>
                </a:solidFill>
                <a:latin typeface="Courier New" charset="0"/>
                <a:cs typeface="Courier New" charset="0"/>
              </a:rPr>
              <a:t>   #3 get the </a:t>
            </a:r>
            <a:r>
              <a:rPr lang="en-US" sz="2000" b="1" dirty="0" err="1">
                <a:solidFill>
                  <a:schemeClr val="tx1"/>
                </a:solidFill>
                <a:latin typeface="Courier New" charset="0"/>
                <a:cs typeface="Courier New" charset="0"/>
              </a:rPr>
              <a:t>Cp</a:t>
            </a:r>
            <a:r>
              <a:rPr lang="en-US" sz="2000" b="1" dirty="0">
                <a:solidFill>
                  <a:schemeClr val="tx1"/>
                </a:solidFill>
                <a:latin typeface="Courier New" charset="0"/>
                <a:cs typeface="Courier New" charset="0"/>
              </a:rPr>
              <a:t> (equivalent to AIC)</a:t>
            </a:r>
          </a:p>
          <a:p>
            <a:pPr>
              <a:spcBef>
                <a:spcPct val="0"/>
              </a:spcBef>
            </a:pPr>
            <a:r>
              <a:rPr lang="en-US" sz="2000" b="1" dirty="0" err="1">
                <a:solidFill>
                  <a:srgbClr val="FF0000"/>
                </a:solidFill>
                <a:latin typeface="Courier New" charset="0"/>
                <a:cs typeface="Courier New" charset="0"/>
              </a:rPr>
              <a:t>extractAIC</a:t>
            </a:r>
            <a:r>
              <a:rPr lang="en-US" sz="2000" b="1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(lm(</a:t>
            </a:r>
            <a:r>
              <a:rPr lang="en-US" sz="2000" b="1" dirty="0" err="1">
                <a:solidFill>
                  <a:srgbClr val="FF0000"/>
                </a:solidFill>
                <a:latin typeface="Courier New" charset="0"/>
              </a:rPr>
              <a:t>Mass~BillDepth+BillLength+Skull</a:t>
            </a:r>
            <a:r>
              <a:rPr lang="en-US" sz="2000" b="1" dirty="0">
                <a:solidFill>
                  <a:srgbClr val="FF0000"/>
                </a:solidFill>
                <a:latin typeface="Courier New" charset="0"/>
              </a:rPr>
              <a:t>, 			data=</a:t>
            </a:r>
            <a:r>
              <a:rPr lang="en-US" sz="2000" b="1" dirty="0" err="1">
                <a:solidFill>
                  <a:srgbClr val="FF0000"/>
                </a:solidFill>
                <a:latin typeface="Courier New" charset="0"/>
              </a:rPr>
              <a:t>BlueJays</a:t>
            </a:r>
            <a:r>
              <a:rPr lang="en-US" sz="2000" b="1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), scale=MSE)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tx1"/>
                </a:solidFill>
                <a:latin typeface="Courier New" charset="0"/>
                <a:cs typeface="Courier New" charset="0"/>
              </a:rPr>
              <a:t>[1] 4.00 6.62</a:t>
            </a:r>
          </a:p>
        </p:txBody>
      </p:sp>
      <p:cxnSp>
        <p:nvCxnSpPr>
          <p:cNvPr id="7" name="Straight Arrow Connector 6"/>
          <p:cNvCxnSpPr>
            <a:cxnSpLocks noChangeShapeType="1"/>
          </p:cNvCxnSpPr>
          <p:nvPr/>
        </p:nvCxnSpPr>
        <p:spPr bwMode="auto">
          <a:xfrm flipV="1">
            <a:off x="1219200" y="4114800"/>
            <a:ext cx="0" cy="990600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0" name="Straight Arrow Connector 9"/>
          <p:cNvCxnSpPr>
            <a:cxnSpLocks noChangeShapeType="1"/>
          </p:cNvCxnSpPr>
          <p:nvPr/>
        </p:nvCxnSpPr>
        <p:spPr bwMode="auto">
          <a:xfrm flipH="1" flipV="1">
            <a:off x="2057400" y="4191000"/>
            <a:ext cx="533400" cy="457200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9" name="TextBox 8"/>
          <p:cNvSpPr txBox="1"/>
          <p:nvPr/>
        </p:nvSpPr>
        <p:spPr>
          <a:xfrm>
            <a:off x="381000" y="5105400"/>
            <a:ext cx="5867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 = # of terms (predictors + 1) in the model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209800" y="4648200"/>
            <a:ext cx="2667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Cp</a:t>
            </a:r>
            <a:r>
              <a:rPr lang="en-US" sz="2400" dirty="0"/>
              <a:t> for this model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28600" y="304800"/>
            <a:ext cx="685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b="1" dirty="0">
                <a:solidFill>
                  <a:schemeClr val="tx1"/>
                </a:solidFill>
                <a:cs typeface="Courier New" charset="0"/>
              </a:rPr>
              <a:t>To find the </a:t>
            </a:r>
            <a:r>
              <a:rPr lang="en-US" sz="2400" b="1" dirty="0" err="1">
                <a:solidFill>
                  <a:schemeClr val="tx1"/>
                </a:solidFill>
                <a:cs typeface="Courier New" charset="0"/>
              </a:rPr>
              <a:t>Cp</a:t>
            </a:r>
            <a:r>
              <a:rPr lang="en-US" sz="2400" b="1" dirty="0">
                <a:solidFill>
                  <a:schemeClr val="tx1"/>
                </a:solidFill>
                <a:cs typeface="Courier New" charset="0"/>
              </a:rPr>
              <a:t> value for </a:t>
            </a:r>
            <a:r>
              <a:rPr lang="en-US" sz="2400" b="1" i="1" dirty="0">
                <a:solidFill>
                  <a:schemeClr val="tx1"/>
                </a:solidFill>
                <a:cs typeface="Courier New" charset="0"/>
              </a:rPr>
              <a:t>any</a:t>
            </a:r>
            <a:r>
              <a:rPr lang="en-US" sz="2400" b="1" dirty="0">
                <a:solidFill>
                  <a:schemeClr val="tx1"/>
                </a:solidFill>
                <a:cs typeface="Courier New" charset="0"/>
              </a:rPr>
              <a:t> particular model: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53609" y="5791200"/>
            <a:ext cx="9067799" cy="7078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30000"/>
              </a:spcBef>
              <a:defRPr/>
            </a:pPr>
            <a:r>
              <a:rPr lang="en-US" sz="2000" b="1" dirty="0" err="1">
                <a:solidFill>
                  <a:srgbClr val="FF0000"/>
                </a:solidFill>
                <a:latin typeface="Courier New"/>
                <a:cs typeface="Courier New"/>
              </a:rPr>
              <a:t>cbind</a:t>
            </a:r>
            <a:r>
              <a:rPr lang="en-US" sz="2000" b="1" dirty="0">
                <a:solidFill>
                  <a:srgbClr val="FF0000"/>
                </a:solidFill>
                <a:latin typeface="Courier New"/>
                <a:cs typeface="Courier New"/>
              </a:rPr>
              <a:t>(summary(all2)$which, summary(all2)$</a:t>
            </a:r>
            <a:r>
              <a:rPr lang="en-US" sz="2000" b="1" dirty="0" err="1">
                <a:solidFill>
                  <a:srgbClr val="FF0000"/>
                </a:solidFill>
                <a:latin typeface="Courier New"/>
                <a:cs typeface="Courier New"/>
              </a:rPr>
              <a:t>rsq</a:t>
            </a:r>
            <a:r>
              <a:rPr lang="en-US" sz="2000" b="1" dirty="0">
                <a:solidFill>
                  <a:srgbClr val="FF0000"/>
                </a:solidFill>
                <a:latin typeface="Courier New"/>
                <a:cs typeface="Courier New"/>
              </a:rPr>
              <a:t>, summary(all2)$adjr2, summary(all2)$</a:t>
            </a:r>
            <a:r>
              <a:rPr lang="en-US" sz="2000" b="1" dirty="0" err="1">
                <a:solidFill>
                  <a:srgbClr val="FF0000"/>
                </a:solidFill>
                <a:latin typeface="Courier New"/>
                <a:cs typeface="Courier New"/>
              </a:rPr>
              <a:t>cp</a:t>
            </a:r>
            <a:r>
              <a:rPr lang="en-US" sz="2000" b="1" dirty="0">
                <a:solidFill>
                  <a:srgbClr val="FF0000"/>
                </a:solidFill>
                <a:latin typeface="Courier New"/>
                <a:cs typeface="Courier New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46434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 autoUpdateAnimBg="0"/>
      <p:bldP spid="9" grpId="0"/>
      <p:bldP spid="13" grpId="0"/>
      <p:bldP spid="1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609600"/>
          </a:xfrm>
        </p:spPr>
        <p:txBody>
          <a:bodyPr/>
          <a:lstStyle/>
          <a:p>
            <a:r>
              <a:rPr lang="en-US"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rPr>
              <a:t>Predictor Selection Methods</a:t>
            </a:r>
          </a:p>
        </p:txBody>
      </p:sp>
      <p:sp>
        <p:nvSpPr>
          <p:cNvPr id="159747" name="Text Box 3"/>
          <p:cNvSpPr txBox="1">
            <a:spLocks noChangeArrowheads="1"/>
          </p:cNvSpPr>
          <p:nvPr/>
        </p:nvSpPr>
        <p:spPr bwMode="auto">
          <a:xfrm>
            <a:off x="914400" y="1695450"/>
            <a:ext cx="7010400" cy="3293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>
              <a:spcBef>
                <a:spcPts val="1200"/>
              </a:spcBef>
            </a:pPr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: </a:t>
            </a:r>
            <a:r>
              <a:rPr lang="en-US" b="1" i="1" dirty="0"/>
              <a:t>Think, consult, graph… </a:t>
            </a:r>
            <a:r>
              <a:rPr lang="en-US" dirty="0"/>
              <a:t>then:</a:t>
            </a:r>
          </a:p>
          <a:p>
            <a:pPr marL="571500" indent="-5715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All subsets</a:t>
            </a:r>
          </a:p>
          <a:p>
            <a:pPr marL="571500" indent="-5715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Backward elimination</a:t>
            </a:r>
          </a:p>
          <a:p>
            <a:pPr marL="571500" indent="-5715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Forward selection</a:t>
            </a:r>
          </a:p>
          <a:p>
            <a:pPr marL="571500" indent="-5715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Stepwise regression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9748" name="Text Box 4"/>
          <p:cNvSpPr txBox="1">
            <a:spLocks noChangeArrowheads="1"/>
          </p:cNvSpPr>
          <p:nvPr/>
        </p:nvSpPr>
        <p:spPr bwMode="auto">
          <a:xfrm>
            <a:off x="609600" y="958850"/>
            <a:ext cx="77724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algn="ctr"/>
            <a:r>
              <a:rPr lang="en-US">
                <a:solidFill>
                  <a:schemeClr val="bg1"/>
                </a:solidFill>
              </a:rPr>
              <a:t>Choosing an effective set of predictors:</a:t>
            </a:r>
          </a:p>
        </p:txBody>
      </p:sp>
    </p:spTree>
    <p:extLst>
      <p:ext uri="{BB962C8B-B14F-4D97-AF65-F5344CB8AC3E}">
        <p14:creationId xmlns:p14="http://schemas.microsoft.com/office/powerpoint/2010/main" val="29925739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533400"/>
          </a:xfrm>
        </p:spPr>
        <p:txBody>
          <a:bodyPr/>
          <a:lstStyle/>
          <a:p>
            <a:r>
              <a:rPr lang="en-US" sz="32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rPr>
              <a:t>Backward Elimination</a:t>
            </a:r>
          </a:p>
        </p:txBody>
      </p:sp>
      <p:sp>
        <p:nvSpPr>
          <p:cNvPr id="160771" name="Text Box 3"/>
          <p:cNvSpPr txBox="1">
            <a:spLocks noChangeArrowheads="1"/>
          </p:cNvSpPr>
          <p:nvPr/>
        </p:nvSpPr>
        <p:spPr bwMode="auto">
          <a:xfrm>
            <a:off x="365125" y="1020763"/>
            <a:ext cx="8305800" cy="4770437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 marL="914400" indent="-457200"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>
              <a:buFontTx/>
              <a:buAutoNum type="arabicPeriod"/>
            </a:pPr>
            <a:r>
              <a:rPr lang="en-US" sz="3200" dirty="0"/>
              <a:t>Start with the full model (all predictors).</a:t>
            </a:r>
          </a:p>
          <a:p>
            <a:pPr>
              <a:buFontTx/>
              <a:buAutoNum type="arabicPeriod"/>
            </a:pPr>
            <a:r>
              <a:rPr lang="en-US" sz="3200" dirty="0"/>
              <a:t>Calculate a t-test for each individual predictor.</a:t>
            </a:r>
          </a:p>
          <a:p>
            <a:pPr>
              <a:buFontTx/>
              <a:buAutoNum type="arabicPeriod"/>
            </a:pPr>
            <a:r>
              <a:rPr lang="en-US" sz="3200" dirty="0"/>
              <a:t>Find the </a:t>
            </a:r>
            <a:r>
              <a:rPr lang="ja-JP" altLang="en-US" sz="3200" dirty="0"/>
              <a:t>“</a:t>
            </a:r>
            <a:r>
              <a:rPr lang="en-US" altLang="ja-JP" sz="3200" dirty="0"/>
              <a:t>least significant” predictor (largest p-value or smallest </a:t>
            </a:r>
            <a:r>
              <a:rPr lang="en-US" altLang="ja-JP" sz="3200" i="1" dirty="0" err="1"/>
              <a:t>SSModel</a:t>
            </a:r>
            <a:r>
              <a:rPr lang="en-US" altLang="ja-JP" sz="3200" dirty="0"/>
              <a:t>).</a:t>
            </a:r>
          </a:p>
          <a:p>
            <a:pPr>
              <a:buFontTx/>
              <a:buAutoNum type="arabicPeriod"/>
            </a:pPr>
            <a:r>
              <a:rPr lang="en-US" sz="3200" dirty="0"/>
              <a:t>Is that predictor significant?</a:t>
            </a:r>
          </a:p>
          <a:p>
            <a:pPr lvl="1">
              <a:spcBef>
                <a:spcPct val="0"/>
              </a:spcBef>
            </a:pPr>
            <a:r>
              <a:rPr lang="en-US" sz="3200" dirty="0"/>
              <a:t>	</a:t>
            </a:r>
            <a:r>
              <a:rPr lang="en-US" sz="3200" dirty="0">
                <a:solidFill>
                  <a:schemeClr val="bg1"/>
                </a:solidFill>
              </a:rPr>
              <a:t>Yes</a:t>
            </a:r>
            <a:r>
              <a:rPr lang="en-US" sz="3200" dirty="0"/>
              <a:t> </a:t>
            </a:r>
            <a:r>
              <a:rPr lang="en-US" sz="3200" dirty="0">
                <a:sym typeface="Symbol" charset="0"/>
              </a:rPr>
              <a:t>→ Keep the predictor and stop.</a:t>
            </a:r>
          </a:p>
          <a:p>
            <a:pPr lvl="1">
              <a:spcBef>
                <a:spcPct val="0"/>
              </a:spcBef>
            </a:pPr>
            <a:r>
              <a:rPr lang="en-US" sz="3200" dirty="0">
                <a:sym typeface="Symbol" charset="0"/>
              </a:rPr>
              <a:t>	</a:t>
            </a:r>
            <a:r>
              <a:rPr lang="en-US" sz="3200" dirty="0">
                <a:solidFill>
                  <a:schemeClr val="bg1"/>
                </a:solidFill>
                <a:sym typeface="Symbol" charset="0"/>
              </a:rPr>
              <a:t>No</a:t>
            </a:r>
            <a:r>
              <a:rPr lang="en-US" sz="3200" dirty="0">
                <a:sym typeface="Symbol" charset="0"/>
              </a:rPr>
              <a:t> → Delete the predictor and go back to 	   step 2 with the reduced model.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609600"/>
          </a:xfrm>
        </p:spPr>
        <p:txBody>
          <a:bodyPr/>
          <a:lstStyle/>
          <a:p>
            <a:r>
              <a:rPr lang="en-US" sz="32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rPr>
              <a:t>Backward Elimination</a:t>
            </a:r>
          </a:p>
        </p:txBody>
      </p:sp>
      <p:sp>
        <p:nvSpPr>
          <p:cNvPr id="161795" name="Text Box 3"/>
          <p:cNvSpPr txBox="1">
            <a:spLocks noChangeArrowheads="1"/>
          </p:cNvSpPr>
          <p:nvPr/>
        </p:nvSpPr>
        <p:spPr bwMode="auto">
          <a:xfrm>
            <a:off x="762000" y="985838"/>
            <a:ext cx="7696200" cy="2062162"/>
          </a:xfrm>
          <a:prstGeom prst="rect">
            <a:avLst/>
          </a:prstGeom>
          <a:solidFill>
            <a:srgbClr val="0066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sz="3200" dirty="0">
                <a:solidFill>
                  <a:schemeClr val="bg1"/>
                </a:solidFill>
              </a:rPr>
              <a:t>Advantages:</a:t>
            </a:r>
          </a:p>
          <a:p>
            <a:pPr>
              <a:spcBef>
                <a:spcPct val="0"/>
              </a:spcBef>
            </a:pPr>
            <a:r>
              <a:rPr lang="en-US" sz="3200" dirty="0"/>
              <a:t>	Removes </a:t>
            </a:r>
            <a:r>
              <a:rPr lang="ja-JP" altLang="en-US" sz="3200" dirty="0"/>
              <a:t>“</a:t>
            </a:r>
            <a:r>
              <a:rPr lang="en-US" altLang="ja-JP" sz="3200" dirty="0"/>
              <a:t>worst” predictors early</a:t>
            </a:r>
          </a:p>
          <a:p>
            <a:pPr>
              <a:spcBef>
                <a:spcPct val="0"/>
              </a:spcBef>
            </a:pPr>
            <a:r>
              <a:rPr lang="en-US" sz="3200" dirty="0"/>
              <a:t>	Relatively few models to consider</a:t>
            </a:r>
          </a:p>
          <a:p>
            <a:pPr>
              <a:spcBef>
                <a:spcPct val="0"/>
              </a:spcBef>
            </a:pPr>
            <a:r>
              <a:rPr lang="en-US" sz="3200" dirty="0"/>
              <a:t>	Leaves only </a:t>
            </a:r>
            <a:r>
              <a:rPr lang="ja-JP" altLang="en-US" sz="3200" dirty="0"/>
              <a:t>“</a:t>
            </a:r>
            <a:r>
              <a:rPr lang="en-US" altLang="ja-JP" sz="3200" dirty="0"/>
              <a:t>important” predictors</a:t>
            </a:r>
            <a:endParaRPr lang="en-US" sz="3200" dirty="0"/>
          </a:p>
        </p:txBody>
      </p:sp>
      <p:sp>
        <p:nvSpPr>
          <p:cNvPr id="161796" name="Text Box 4"/>
          <p:cNvSpPr txBox="1">
            <a:spLocks noChangeArrowheads="1"/>
          </p:cNvSpPr>
          <p:nvPr/>
        </p:nvSpPr>
        <p:spPr bwMode="auto">
          <a:xfrm>
            <a:off x="762000" y="3271838"/>
            <a:ext cx="7696200" cy="2062162"/>
          </a:xfrm>
          <a:prstGeom prst="rect">
            <a:avLst/>
          </a:prstGeom>
          <a:solidFill>
            <a:srgbClr val="660066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sz="3200" dirty="0">
                <a:solidFill>
                  <a:schemeClr val="bg1"/>
                </a:solidFill>
              </a:rPr>
              <a:t>Disadvantages:</a:t>
            </a:r>
          </a:p>
          <a:p>
            <a:pPr>
              <a:spcBef>
                <a:spcPct val="0"/>
              </a:spcBef>
            </a:pPr>
            <a:r>
              <a:rPr lang="en-US" sz="3200" dirty="0"/>
              <a:t>	Most complicated models first</a:t>
            </a:r>
          </a:p>
          <a:p>
            <a:pPr>
              <a:spcBef>
                <a:spcPct val="0"/>
              </a:spcBef>
            </a:pPr>
            <a:r>
              <a:rPr lang="en-US" sz="3200" dirty="0"/>
              <a:t>	Individual t-tests may be unstable </a:t>
            </a:r>
          </a:p>
          <a:p>
            <a:pPr>
              <a:spcBef>
                <a:spcPct val="0"/>
              </a:spcBef>
            </a:pPr>
            <a:r>
              <a:rPr lang="en-US" sz="3200" dirty="0"/>
              <a:t>	Susceptible to </a:t>
            </a:r>
            <a:r>
              <a:rPr lang="en-US" sz="3200" dirty="0" err="1"/>
              <a:t>multicollinearity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1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1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61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61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1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61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1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1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1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1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617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617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617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617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617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617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617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617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17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17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795" grpId="0" uiExpand="1" build="p" autoUpdateAnimBg="0"/>
      <p:bldP spid="161796" grpId="0" uiExpand="1" build="p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609600"/>
          </a:xfrm>
        </p:spPr>
        <p:txBody>
          <a:bodyPr/>
          <a:lstStyle/>
          <a:p>
            <a:r>
              <a:rPr lang="en-US"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rPr>
              <a:t>Predictor Selection Methods</a:t>
            </a:r>
          </a:p>
        </p:txBody>
      </p:sp>
      <p:sp>
        <p:nvSpPr>
          <p:cNvPr id="159747" name="Text Box 3"/>
          <p:cNvSpPr txBox="1">
            <a:spLocks noChangeArrowheads="1"/>
          </p:cNvSpPr>
          <p:nvPr/>
        </p:nvSpPr>
        <p:spPr bwMode="auto">
          <a:xfrm>
            <a:off x="914400" y="1695450"/>
            <a:ext cx="7010400" cy="3293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>
              <a:spcBef>
                <a:spcPts val="1200"/>
              </a:spcBef>
            </a:pPr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: </a:t>
            </a:r>
            <a:r>
              <a:rPr lang="en-US" b="1" i="1" dirty="0"/>
              <a:t>Think, consult, graph… </a:t>
            </a:r>
            <a:r>
              <a:rPr lang="en-US" dirty="0"/>
              <a:t>then:</a:t>
            </a:r>
          </a:p>
          <a:p>
            <a:pPr marL="571500" indent="-5715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All subsets</a:t>
            </a:r>
          </a:p>
          <a:p>
            <a:pPr marL="571500" indent="-5715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Backward elimination</a:t>
            </a:r>
          </a:p>
          <a:p>
            <a:pPr marL="571500" indent="-5715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Forward selection</a:t>
            </a:r>
          </a:p>
          <a:p>
            <a:pPr marL="571500" indent="-5715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Stepwise regression</a:t>
            </a:r>
          </a:p>
        </p:txBody>
      </p:sp>
      <p:sp>
        <p:nvSpPr>
          <p:cNvPr id="159748" name="Text Box 4"/>
          <p:cNvSpPr txBox="1">
            <a:spLocks noChangeArrowheads="1"/>
          </p:cNvSpPr>
          <p:nvPr/>
        </p:nvSpPr>
        <p:spPr bwMode="auto">
          <a:xfrm>
            <a:off x="609600" y="958850"/>
            <a:ext cx="77724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algn="ctr"/>
            <a:r>
              <a:rPr lang="en-US">
                <a:solidFill>
                  <a:schemeClr val="bg1"/>
                </a:solidFill>
              </a:rPr>
              <a:t>Choosing an effective set of predictors:</a:t>
            </a:r>
          </a:p>
        </p:txBody>
      </p:sp>
    </p:spTree>
    <p:extLst>
      <p:ext uri="{BB962C8B-B14F-4D97-AF65-F5344CB8AC3E}">
        <p14:creationId xmlns:p14="http://schemas.microsoft.com/office/powerpoint/2010/main" val="20834400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7772400" cy="533400"/>
          </a:xfrm>
        </p:spPr>
        <p:txBody>
          <a:bodyPr/>
          <a:lstStyle/>
          <a:p>
            <a:r>
              <a:rPr lang="en-US" sz="32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rPr>
              <a:t>Forward Selection</a:t>
            </a:r>
          </a:p>
        </p:txBody>
      </p:sp>
      <p:sp>
        <p:nvSpPr>
          <p:cNvPr id="162819" name="Text Box 3"/>
          <p:cNvSpPr txBox="1">
            <a:spLocks noChangeArrowheads="1"/>
          </p:cNvSpPr>
          <p:nvPr/>
        </p:nvSpPr>
        <p:spPr bwMode="auto">
          <a:xfrm>
            <a:off x="685800" y="909638"/>
            <a:ext cx="7772400" cy="5262979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>
              <a:spcBef>
                <a:spcPct val="0"/>
              </a:spcBef>
              <a:buFontTx/>
              <a:buAutoNum type="arabicPeriod"/>
            </a:pPr>
            <a:r>
              <a:rPr lang="en-US" sz="3200" dirty="0"/>
              <a:t>Start with the best </a:t>
            </a:r>
            <a:r>
              <a:rPr lang="en-US" sz="3200" i="1" dirty="0"/>
              <a:t>single</a:t>
            </a:r>
            <a:r>
              <a:rPr lang="en-US" sz="3200" dirty="0"/>
              <a:t> predictor</a:t>
            </a:r>
          </a:p>
          <a:p>
            <a:pPr>
              <a:spcBef>
                <a:spcPct val="0"/>
              </a:spcBef>
            </a:pPr>
            <a:r>
              <a:rPr lang="en-US" sz="3200" dirty="0"/>
              <a:t>	(fit each predictor or use correlations).</a:t>
            </a:r>
          </a:p>
          <a:p>
            <a:pPr>
              <a:spcBef>
                <a:spcPct val="0"/>
              </a:spcBef>
            </a:pPr>
            <a:endParaRPr lang="en-US" sz="800" dirty="0"/>
          </a:p>
          <a:p>
            <a:pPr>
              <a:spcBef>
                <a:spcPct val="0"/>
              </a:spcBef>
            </a:pPr>
            <a:r>
              <a:rPr lang="en-US" sz="3200" dirty="0"/>
              <a:t>2.  Is that predictor significant? </a:t>
            </a:r>
          </a:p>
          <a:p>
            <a:pPr>
              <a:spcBef>
                <a:spcPct val="0"/>
              </a:spcBef>
            </a:pPr>
            <a:r>
              <a:rPr lang="en-US" sz="3200" dirty="0"/>
              <a:t>	(Use individual t-test or partial F-test)</a:t>
            </a:r>
          </a:p>
          <a:p>
            <a:pPr>
              <a:spcBef>
                <a:spcPct val="0"/>
              </a:spcBef>
            </a:pPr>
            <a:r>
              <a:rPr lang="en-US" sz="3200" dirty="0"/>
              <a:t> 		</a:t>
            </a:r>
            <a:r>
              <a:rPr lang="en-US" sz="3200" dirty="0">
                <a:solidFill>
                  <a:schemeClr val="bg1"/>
                </a:solidFill>
              </a:rPr>
              <a:t>Yes</a:t>
            </a:r>
            <a:r>
              <a:rPr lang="en-US" sz="3200" dirty="0"/>
              <a:t> </a:t>
            </a:r>
            <a:r>
              <a:rPr lang="en-US" sz="3200" dirty="0">
                <a:sym typeface="Symbol" charset="0"/>
              </a:rPr>
              <a:t>→ Include predictor in the model.</a:t>
            </a:r>
          </a:p>
          <a:p>
            <a:pPr>
              <a:spcBef>
                <a:spcPct val="0"/>
              </a:spcBef>
            </a:pPr>
            <a:r>
              <a:rPr lang="en-US" sz="3200" dirty="0">
                <a:sym typeface="Symbol" charset="0"/>
              </a:rPr>
              <a:t>		</a:t>
            </a:r>
            <a:r>
              <a:rPr lang="en-US" sz="3200" dirty="0">
                <a:solidFill>
                  <a:schemeClr val="bg1"/>
                </a:solidFill>
                <a:sym typeface="Symbol" charset="0"/>
              </a:rPr>
              <a:t>No</a:t>
            </a:r>
            <a:r>
              <a:rPr lang="en-US" sz="3200" dirty="0">
                <a:sym typeface="Symbol" charset="0"/>
              </a:rPr>
              <a:t> → Don</a:t>
            </a:r>
            <a:r>
              <a:rPr lang="ja-JP" altLang="en-US" sz="3200" dirty="0">
                <a:sym typeface="Symbol" charset="0"/>
              </a:rPr>
              <a:t>’</a:t>
            </a:r>
            <a:r>
              <a:rPr lang="en-US" altLang="ja-JP" sz="3200" dirty="0">
                <a:sym typeface="Symbol" charset="0"/>
              </a:rPr>
              <a:t>t include predictor and stop.</a:t>
            </a:r>
          </a:p>
          <a:p>
            <a:pPr>
              <a:spcBef>
                <a:spcPct val="0"/>
              </a:spcBef>
            </a:pPr>
            <a:r>
              <a:rPr lang="en-US" sz="800" dirty="0">
                <a:sym typeface="Symbol" charset="0"/>
              </a:rPr>
              <a:t> </a:t>
            </a:r>
            <a:endParaRPr lang="en-US" sz="800" dirty="0"/>
          </a:p>
          <a:p>
            <a:pPr>
              <a:spcBef>
                <a:spcPct val="0"/>
              </a:spcBef>
              <a:buFontTx/>
              <a:buAutoNum type="arabicPeriod" startAt="3"/>
            </a:pPr>
            <a:r>
              <a:rPr lang="en-US" sz="3200" dirty="0"/>
              <a:t>Find the </a:t>
            </a:r>
            <a:r>
              <a:rPr lang="ja-JP" altLang="en-US" sz="3200" dirty="0"/>
              <a:t>“</a:t>
            </a:r>
            <a:r>
              <a:rPr lang="en-US" altLang="ja-JP" sz="3200" dirty="0"/>
              <a:t>most significant” new predictor from among those NOT in the model</a:t>
            </a:r>
          </a:p>
          <a:p>
            <a:pPr>
              <a:spcBef>
                <a:spcPct val="0"/>
              </a:spcBef>
            </a:pPr>
            <a:r>
              <a:rPr lang="en-US" sz="3200" dirty="0"/>
              <a:t>	(use biggest </a:t>
            </a:r>
            <a:r>
              <a:rPr lang="en-US" sz="3200" i="1" dirty="0" err="1"/>
              <a:t>SSModel</a:t>
            </a:r>
            <a:r>
              <a:rPr lang="en-US" sz="3200" dirty="0"/>
              <a:t>, largest </a:t>
            </a:r>
            <a:r>
              <a:rPr lang="en-US" sz="3200" i="1" dirty="0"/>
              <a:t>R</a:t>
            </a:r>
            <a:r>
              <a:rPr lang="en-US" sz="3200" baseline="30000" dirty="0"/>
              <a:t>2</a:t>
            </a:r>
            <a:r>
              <a:rPr lang="en-US" sz="3200" dirty="0"/>
              <a:t>, or smallest individual p-</a:t>
            </a:r>
            <a:r>
              <a:rPr lang="en-US" sz="3200" dirty="0" err="1"/>
              <a:t>val</a:t>
            </a:r>
            <a:r>
              <a:rPr lang="en-US" sz="3200" dirty="0"/>
              <a:t>). Return to step 2.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7772400" cy="609600"/>
          </a:xfrm>
        </p:spPr>
        <p:txBody>
          <a:bodyPr/>
          <a:lstStyle/>
          <a:p>
            <a:r>
              <a:rPr lang="en-US" sz="32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rPr>
              <a:t>Forward Selection</a:t>
            </a:r>
          </a:p>
        </p:txBody>
      </p:sp>
      <p:sp>
        <p:nvSpPr>
          <p:cNvPr id="163843" name="Text Box 3"/>
          <p:cNvSpPr txBox="1">
            <a:spLocks noChangeArrowheads="1"/>
          </p:cNvSpPr>
          <p:nvPr/>
        </p:nvSpPr>
        <p:spPr bwMode="auto">
          <a:xfrm>
            <a:off x="381000" y="1062038"/>
            <a:ext cx="8305800" cy="2062162"/>
          </a:xfrm>
          <a:prstGeom prst="rect">
            <a:avLst/>
          </a:prstGeom>
          <a:solidFill>
            <a:srgbClr val="0066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sz="3200" dirty="0">
                <a:solidFill>
                  <a:schemeClr val="bg1"/>
                </a:solidFill>
              </a:rPr>
              <a:t>Advantages:</a:t>
            </a:r>
          </a:p>
          <a:p>
            <a:pPr>
              <a:spcBef>
                <a:spcPct val="0"/>
              </a:spcBef>
            </a:pPr>
            <a:r>
              <a:rPr lang="en-US" sz="3200" dirty="0"/>
              <a:t>	Uses smaller models early (parsimony)</a:t>
            </a:r>
          </a:p>
          <a:p>
            <a:pPr>
              <a:spcBef>
                <a:spcPct val="0"/>
              </a:spcBef>
            </a:pPr>
            <a:r>
              <a:rPr lang="en-US" sz="3200" dirty="0"/>
              <a:t>	Less susceptible to </a:t>
            </a:r>
            <a:r>
              <a:rPr lang="en-US" sz="3200" dirty="0" err="1"/>
              <a:t>multicollinearity</a:t>
            </a:r>
            <a:endParaRPr lang="en-US" sz="3200" dirty="0"/>
          </a:p>
          <a:p>
            <a:pPr>
              <a:spcBef>
                <a:spcPct val="0"/>
              </a:spcBef>
            </a:pPr>
            <a:r>
              <a:rPr lang="en-US" sz="3200" dirty="0"/>
              <a:t>	Shows </a:t>
            </a:r>
            <a:r>
              <a:rPr lang="ja-JP" altLang="en-US" sz="3200" dirty="0"/>
              <a:t>“</a:t>
            </a:r>
            <a:r>
              <a:rPr lang="en-US" altLang="ja-JP" sz="3200" dirty="0"/>
              <a:t>most important” predictors</a:t>
            </a:r>
            <a:endParaRPr lang="en-US" sz="3200" dirty="0"/>
          </a:p>
        </p:txBody>
      </p:sp>
      <p:sp>
        <p:nvSpPr>
          <p:cNvPr id="163844" name="Text Box 4"/>
          <p:cNvSpPr txBox="1">
            <a:spLocks noChangeArrowheads="1"/>
          </p:cNvSpPr>
          <p:nvPr/>
        </p:nvSpPr>
        <p:spPr bwMode="auto">
          <a:xfrm>
            <a:off x="381000" y="3348038"/>
            <a:ext cx="8305800" cy="2062162"/>
          </a:xfrm>
          <a:prstGeom prst="rect">
            <a:avLst/>
          </a:prstGeom>
          <a:solidFill>
            <a:srgbClr val="660066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915988" indent="-915988"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sz="3200" dirty="0">
                <a:solidFill>
                  <a:schemeClr val="bg1"/>
                </a:solidFill>
              </a:rPr>
              <a:t>Disadvantages:</a:t>
            </a:r>
          </a:p>
          <a:p>
            <a:pPr>
              <a:spcBef>
                <a:spcPct val="0"/>
              </a:spcBef>
            </a:pPr>
            <a:r>
              <a:rPr lang="en-US" sz="3200" dirty="0"/>
              <a:t>	Need to consider more models</a:t>
            </a:r>
          </a:p>
          <a:p>
            <a:pPr>
              <a:spcBef>
                <a:spcPct val="0"/>
              </a:spcBef>
            </a:pPr>
            <a:r>
              <a:rPr lang="en-US" sz="3200" dirty="0"/>
              <a:t>	Predictor entered early may become   	redundant later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3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3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3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3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3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3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3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63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38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638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38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38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638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638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609600"/>
          </a:xfrm>
        </p:spPr>
        <p:txBody>
          <a:bodyPr/>
          <a:lstStyle/>
          <a:p>
            <a:r>
              <a:rPr lang="en-US"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rPr>
              <a:t>Predictor Selection Methods</a:t>
            </a:r>
          </a:p>
        </p:txBody>
      </p:sp>
      <p:sp>
        <p:nvSpPr>
          <p:cNvPr id="159747" name="Text Box 3"/>
          <p:cNvSpPr txBox="1">
            <a:spLocks noChangeArrowheads="1"/>
          </p:cNvSpPr>
          <p:nvPr/>
        </p:nvSpPr>
        <p:spPr bwMode="auto">
          <a:xfrm>
            <a:off x="914400" y="1695450"/>
            <a:ext cx="7010400" cy="3293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>
              <a:spcBef>
                <a:spcPts val="1200"/>
              </a:spcBef>
            </a:pPr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: </a:t>
            </a:r>
            <a:r>
              <a:rPr lang="en-US" b="1" i="1" dirty="0"/>
              <a:t>Think, consult, graph… </a:t>
            </a:r>
            <a:r>
              <a:rPr lang="en-US" dirty="0"/>
              <a:t>then:</a:t>
            </a:r>
          </a:p>
          <a:p>
            <a:pPr marL="571500" indent="-5715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All subsets</a:t>
            </a:r>
          </a:p>
          <a:p>
            <a:pPr marL="571500" indent="-5715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Backward elimination</a:t>
            </a:r>
          </a:p>
          <a:p>
            <a:pPr marL="571500" indent="-5715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Forward selection</a:t>
            </a:r>
          </a:p>
          <a:p>
            <a:pPr marL="571500" indent="-5715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Stepwise regression</a:t>
            </a:r>
          </a:p>
        </p:txBody>
      </p:sp>
      <p:sp>
        <p:nvSpPr>
          <p:cNvPr id="159748" name="Text Box 4"/>
          <p:cNvSpPr txBox="1">
            <a:spLocks noChangeArrowheads="1"/>
          </p:cNvSpPr>
          <p:nvPr/>
        </p:nvSpPr>
        <p:spPr bwMode="auto">
          <a:xfrm>
            <a:off x="609600" y="958850"/>
            <a:ext cx="77724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algn="ctr"/>
            <a:r>
              <a:rPr lang="en-US">
                <a:solidFill>
                  <a:schemeClr val="bg1"/>
                </a:solidFill>
              </a:rPr>
              <a:t>Choosing an effective set of predictors:</a:t>
            </a:r>
          </a:p>
        </p:txBody>
      </p:sp>
    </p:spTree>
    <p:extLst>
      <p:ext uri="{BB962C8B-B14F-4D97-AF65-F5344CB8AC3E}">
        <p14:creationId xmlns:p14="http://schemas.microsoft.com/office/powerpoint/2010/main" val="21693698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685800"/>
          </a:xfrm>
        </p:spPr>
        <p:txBody>
          <a:bodyPr/>
          <a:lstStyle/>
          <a:p>
            <a:r>
              <a:rPr lang="en-US"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rPr>
              <a:t>Stepwise Regression</a:t>
            </a:r>
          </a:p>
        </p:txBody>
      </p:sp>
      <p:sp>
        <p:nvSpPr>
          <p:cNvPr id="176131" name="Text Box 3"/>
          <p:cNvSpPr txBox="1">
            <a:spLocks noChangeArrowheads="1"/>
          </p:cNvSpPr>
          <p:nvPr/>
        </p:nvSpPr>
        <p:spPr bwMode="auto">
          <a:xfrm>
            <a:off x="381000" y="1131888"/>
            <a:ext cx="8305800" cy="1077912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r>
              <a:rPr lang="en-US" sz="3200">
                <a:solidFill>
                  <a:schemeClr val="bg1"/>
                </a:solidFill>
              </a:rPr>
              <a:t>Basic idea:</a:t>
            </a:r>
            <a:r>
              <a:rPr lang="en-US" sz="3200"/>
              <a:t> Alternate forward selection and backward elimination.</a:t>
            </a:r>
          </a:p>
        </p:txBody>
      </p:sp>
      <p:sp>
        <p:nvSpPr>
          <p:cNvPr id="176132" name="Text Box 4"/>
          <p:cNvSpPr txBox="1">
            <a:spLocks noChangeArrowheads="1"/>
          </p:cNvSpPr>
          <p:nvPr/>
        </p:nvSpPr>
        <p:spPr bwMode="auto">
          <a:xfrm>
            <a:off x="762000" y="2609850"/>
            <a:ext cx="7848600" cy="2800350"/>
          </a:xfrm>
          <a:prstGeom prst="rect">
            <a:avLst/>
          </a:prstGeom>
          <a:solidFill>
            <a:srgbClr val="660066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>
              <a:buFontTx/>
              <a:buAutoNum type="arabicPeriod"/>
            </a:pPr>
            <a:r>
              <a:rPr lang="en-US" sz="3200"/>
              <a:t>Use forward selection to choose a new predictor and check its significance.</a:t>
            </a:r>
          </a:p>
          <a:p>
            <a:pPr>
              <a:buFontTx/>
              <a:buAutoNum type="arabicPeriod"/>
            </a:pPr>
            <a:r>
              <a:rPr lang="en-US" sz="3200"/>
              <a:t>Use backward elimination to see if predictors already in the model can be dropped.</a:t>
            </a:r>
          </a:p>
        </p:txBody>
      </p:sp>
      <p:sp>
        <p:nvSpPr>
          <p:cNvPr id="176133" name="AutoShape 5"/>
          <p:cNvSpPr>
            <a:spLocks noChangeArrowheads="1"/>
          </p:cNvSpPr>
          <p:nvPr/>
        </p:nvSpPr>
        <p:spPr bwMode="auto">
          <a:xfrm flipH="1">
            <a:off x="1025525" y="2667000"/>
            <a:ext cx="533400" cy="1828800"/>
          </a:xfrm>
          <a:prstGeom prst="curvedRightArrow">
            <a:avLst>
              <a:gd name="adj1" fmla="val 68571"/>
              <a:gd name="adj2" fmla="val 137143"/>
              <a:gd name="adj3" fmla="val 33333"/>
            </a:avLst>
          </a:prstGeom>
          <a:solidFill>
            <a:schemeClr val="hlink"/>
          </a:solidFill>
          <a:ln w="9525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6134" name="AutoShape 6"/>
          <p:cNvSpPr>
            <a:spLocks noChangeArrowheads="1"/>
          </p:cNvSpPr>
          <p:nvPr/>
        </p:nvSpPr>
        <p:spPr bwMode="auto">
          <a:xfrm flipV="1">
            <a:off x="339725" y="2514600"/>
            <a:ext cx="533400" cy="1828800"/>
          </a:xfrm>
          <a:prstGeom prst="curvedRightArrow">
            <a:avLst>
              <a:gd name="adj1" fmla="val 68571"/>
              <a:gd name="adj2" fmla="val 137143"/>
              <a:gd name="adj3" fmla="val 33333"/>
            </a:avLst>
          </a:prstGeom>
          <a:solidFill>
            <a:schemeClr val="hlink"/>
          </a:solidFill>
          <a:ln w="9525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613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76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761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76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76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761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761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76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76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761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761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132" grpId="0" uiExpand="1" build="p" animBg="1" autoUpdateAnimBg="0"/>
      <p:bldP spid="176133" grpId="0" animBg="1"/>
      <p:bldP spid="17613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152400"/>
            <a:ext cx="7772400" cy="533400"/>
          </a:xfrm>
        </p:spPr>
        <p:txBody>
          <a:bodyPr/>
          <a:lstStyle/>
          <a:p>
            <a:r>
              <a:rPr lang="en-US" sz="32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rPr>
              <a:t>Criteria to Compare Models?</a:t>
            </a:r>
          </a:p>
        </p:txBody>
      </p:sp>
      <p:sp>
        <p:nvSpPr>
          <p:cNvPr id="153603" name="Text Box 3"/>
          <p:cNvSpPr txBox="1">
            <a:spLocks noChangeArrowheads="1"/>
          </p:cNvSpPr>
          <p:nvPr/>
        </p:nvSpPr>
        <p:spPr bwMode="auto">
          <a:xfrm>
            <a:off x="457200" y="806450"/>
            <a:ext cx="3657600" cy="64135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r>
              <a:rPr lang="en-US"/>
              <a:t>Look for large </a:t>
            </a:r>
            <a:r>
              <a:rPr lang="en-US" i="1"/>
              <a:t>R</a:t>
            </a:r>
            <a:r>
              <a:rPr lang="en-US" baseline="30000"/>
              <a:t>2</a:t>
            </a:r>
            <a:r>
              <a:rPr lang="en-US"/>
              <a:t>.</a:t>
            </a:r>
          </a:p>
        </p:txBody>
      </p:sp>
      <p:sp>
        <p:nvSpPr>
          <p:cNvPr id="153604" name="Text Box 4"/>
          <p:cNvSpPr txBox="1">
            <a:spLocks noChangeArrowheads="1"/>
          </p:cNvSpPr>
          <p:nvPr/>
        </p:nvSpPr>
        <p:spPr bwMode="auto">
          <a:xfrm>
            <a:off x="528208" y="1447800"/>
            <a:ext cx="86106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r>
              <a:rPr lang="en-US" sz="2800" dirty="0">
                <a:solidFill>
                  <a:schemeClr val="bg1"/>
                </a:solidFill>
              </a:rPr>
              <a:t>…But </a:t>
            </a:r>
            <a:r>
              <a:rPr lang="en-US" sz="2800" i="1" dirty="0">
                <a:solidFill>
                  <a:schemeClr val="bg1"/>
                </a:solidFill>
              </a:rPr>
              <a:t>R</a:t>
            </a:r>
            <a:r>
              <a:rPr lang="en-US" sz="2800" baseline="30000" dirty="0">
                <a:solidFill>
                  <a:schemeClr val="bg1"/>
                </a:solidFill>
              </a:rPr>
              <a:t>2</a:t>
            </a:r>
            <a:r>
              <a:rPr lang="en-US" sz="2800" dirty="0">
                <a:solidFill>
                  <a:schemeClr val="bg1"/>
                </a:solidFill>
              </a:rPr>
              <a:t> is always best for the model with all predictors.</a:t>
            </a:r>
          </a:p>
        </p:txBody>
      </p:sp>
      <p:sp>
        <p:nvSpPr>
          <p:cNvPr id="153605" name="Text Box 5"/>
          <p:cNvSpPr txBox="1">
            <a:spLocks noChangeArrowheads="1"/>
          </p:cNvSpPr>
          <p:nvPr/>
        </p:nvSpPr>
        <p:spPr bwMode="auto">
          <a:xfrm>
            <a:off x="457200" y="2330450"/>
            <a:ext cx="5181600" cy="64135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r>
              <a:rPr lang="en-US"/>
              <a:t>Look for large adjusted </a:t>
            </a:r>
            <a:r>
              <a:rPr lang="en-US" i="1"/>
              <a:t>R</a:t>
            </a:r>
            <a:r>
              <a:rPr lang="en-US" baseline="30000"/>
              <a:t>2</a:t>
            </a:r>
            <a:r>
              <a:rPr lang="en-US"/>
              <a:t>.</a:t>
            </a:r>
          </a:p>
        </p:txBody>
      </p:sp>
      <p:sp>
        <p:nvSpPr>
          <p:cNvPr id="153606" name="Text Box 6"/>
          <p:cNvSpPr txBox="1">
            <a:spLocks noChangeArrowheads="1"/>
          </p:cNvSpPr>
          <p:nvPr/>
        </p:nvSpPr>
        <p:spPr bwMode="auto">
          <a:xfrm>
            <a:off x="533400" y="3352800"/>
            <a:ext cx="82296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r>
              <a:rPr lang="en-US" sz="2800" dirty="0">
                <a:solidFill>
                  <a:schemeClr val="bg1"/>
                </a:solidFill>
              </a:rPr>
              <a:t>…Helps factor in the number of predictors in the model.</a:t>
            </a:r>
          </a:p>
        </p:txBody>
      </p:sp>
      <p:sp>
        <p:nvSpPr>
          <p:cNvPr id="153607" name="Text Box 7"/>
          <p:cNvSpPr txBox="1">
            <a:spLocks noChangeArrowheads="1"/>
          </p:cNvSpPr>
          <p:nvPr/>
        </p:nvSpPr>
        <p:spPr bwMode="auto">
          <a:xfrm>
            <a:off x="457200" y="4006850"/>
            <a:ext cx="4038600" cy="64135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r>
              <a:rPr lang="en-US"/>
              <a:t>Look for small S .</a:t>
            </a:r>
          </a:p>
        </p:txBody>
      </p:sp>
      <p:graphicFrame>
        <p:nvGraphicFramePr>
          <p:cNvPr id="168960" name="Object 0"/>
          <p:cNvGraphicFramePr>
            <a:graphicFrameLocks noChangeAspect="1"/>
          </p:cNvGraphicFramePr>
          <p:nvPr/>
        </p:nvGraphicFramePr>
        <p:xfrm>
          <a:off x="5867400" y="4052888"/>
          <a:ext cx="2616200" cy="1204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41" name="Equation" r:id="rId4" imgW="965200" imgH="444500" progId="Equation.3">
                  <p:embed/>
                </p:oleObj>
              </mc:Choice>
              <mc:Fallback>
                <p:oleObj name="Equation" r:id="rId4" imgW="965200" imgH="444500" progId="Equation.3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4052888"/>
                        <a:ext cx="2616200" cy="1204912"/>
                      </a:xfrm>
                      <a:prstGeom prst="rect">
                        <a:avLst/>
                      </a:prstGeom>
                      <a:solidFill>
                        <a:srgbClr val="FFFF66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10" name="Text Box 10"/>
          <p:cNvSpPr txBox="1">
            <a:spLocks noChangeArrowheads="1"/>
          </p:cNvSpPr>
          <p:nvPr/>
        </p:nvSpPr>
        <p:spPr bwMode="auto">
          <a:xfrm>
            <a:off x="457200" y="4845050"/>
            <a:ext cx="4953000" cy="64135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r>
              <a:rPr lang="en-US"/>
              <a:t>Look at individual t-tests.           </a:t>
            </a:r>
          </a:p>
        </p:txBody>
      </p:sp>
      <p:sp>
        <p:nvSpPr>
          <p:cNvPr id="153611" name="Text Box 11"/>
          <p:cNvSpPr txBox="1">
            <a:spLocks noChangeArrowheads="1"/>
          </p:cNvSpPr>
          <p:nvPr/>
        </p:nvSpPr>
        <p:spPr bwMode="auto">
          <a:xfrm>
            <a:off x="533400" y="5638800"/>
            <a:ext cx="78486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r>
              <a:rPr lang="en-US" sz="2800" dirty="0">
                <a:solidFill>
                  <a:schemeClr val="bg1"/>
                </a:solidFill>
              </a:rPr>
              <a:t>…But susceptible to </a:t>
            </a:r>
            <a:r>
              <a:rPr lang="en-US" sz="2800" dirty="0" err="1">
                <a:solidFill>
                  <a:schemeClr val="bg1"/>
                </a:solidFill>
              </a:rPr>
              <a:t>multicollinearity</a:t>
            </a:r>
            <a:r>
              <a:rPr lang="en-US" sz="2800" dirty="0">
                <a:solidFill>
                  <a:schemeClr val="bg1"/>
                </a:solidFill>
              </a:rPr>
              <a:t> problems.</a:t>
            </a:r>
          </a:p>
        </p:txBody>
      </p:sp>
      <p:graphicFrame>
        <p:nvGraphicFramePr>
          <p:cNvPr id="168961" name="Object 1"/>
          <p:cNvGraphicFramePr>
            <a:graphicFrameLocks noChangeAspect="1"/>
          </p:cNvGraphicFramePr>
          <p:nvPr/>
        </p:nvGraphicFramePr>
        <p:xfrm>
          <a:off x="6096000" y="2132013"/>
          <a:ext cx="2133600" cy="1220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42" name="Equation" r:id="rId6" imgW="800100" imgH="457200" progId="Equation.3">
                  <p:embed/>
                </p:oleObj>
              </mc:Choice>
              <mc:Fallback>
                <p:oleObj name="Equation" r:id="rId6" imgW="800100" imgH="4572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2132013"/>
                        <a:ext cx="2133600" cy="1220787"/>
                      </a:xfrm>
                      <a:prstGeom prst="rect">
                        <a:avLst/>
                      </a:prstGeom>
                      <a:solidFill>
                        <a:srgbClr val="FFFF66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13" name="Line 13"/>
          <p:cNvSpPr>
            <a:spLocks noChangeShapeType="1"/>
          </p:cNvSpPr>
          <p:nvPr/>
        </p:nvSpPr>
        <p:spPr bwMode="auto">
          <a:xfrm flipV="1">
            <a:off x="6096000" y="2590800"/>
            <a:ext cx="1600200" cy="1981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graphicFrame>
        <p:nvGraphicFramePr>
          <p:cNvPr id="1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1722518"/>
              </p:ext>
            </p:extLst>
          </p:nvPr>
        </p:nvGraphicFramePr>
        <p:xfrm>
          <a:off x="3581400" y="4419600"/>
          <a:ext cx="228600" cy="250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43" name="Equation" r:id="rId8" imgW="127000" imgH="139700" progId="Equation.DSMT4">
                  <p:embed/>
                </p:oleObj>
              </mc:Choice>
              <mc:Fallback>
                <p:oleObj name="Equation" r:id="rId8" imgW="127000" imgH="1397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4419600"/>
                        <a:ext cx="228600" cy="250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8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8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53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536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536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03" grpId="0" animBg="1" autoUpdateAnimBg="0"/>
      <p:bldP spid="153604" grpId="0" autoUpdateAnimBg="0"/>
      <p:bldP spid="153605" grpId="0" animBg="1" autoUpdateAnimBg="0"/>
      <p:bldP spid="153606" grpId="0" autoUpdateAnimBg="0"/>
      <p:bldP spid="153607" grpId="0" animBg="1" autoUpdateAnimBg="0"/>
      <p:bldP spid="153610" grpId="0" animBg="1" autoUpdateAnimBg="0"/>
      <p:bldP spid="153611" grpId="0" autoUpdateAnimBg="0"/>
      <p:bldP spid="153613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772400" cy="685800"/>
          </a:xfrm>
        </p:spPr>
        <p:txBody>
          <a:bodyPr/>
          <a:lstStyle/>
          <a:p>
            <a:r>
              <a:rPr lang="en-US"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rPr>
              <a:t>Backward elimination in R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228600" y="914400"/>
            <a:ext cx="8556625" cy="34778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tx1"/>
                </a:solidFill>
                <a:latin typeface="Courier New" charset="0"/>
                <a:cs typeface="Courier New" charset="0"/>
              </a:rPr>
              <a:t>#1 Fit the full model (we already did this)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 full &lt;- lm(</a:t>
            </a:r>
            <a:r>
              <a:rPr lang="en-US" sz="2000" b="1" dirty="0" err="1">
                <a:solidFill>
                  <a:srgbClr val="FF0000"/>
                </a:solidFill>
                <a:latin typeface="Courier New" charset="0"/>
              </a:rPr>
              <a:t>Mass~BillDepth+BillWidth+BillLength+Head</a:t>
            </a:r>
            <a:r>
              <a:rPr lang="en-US" sz="2000" b="1" dirty="0">
                <a:solidFill>
                  <a:srgbClr val="FF0000"/>
                </a:solidFill>
                <a:latin typeface="Courier New" charset="0"/>
              </a:rPr>
              <a:t>+ 		</a:t>
            </a:r>
            <a:r>
              <a:rPr lang="en-US" sz="2000" b="1" dirty="0" err="1">
                <a:solidFill>
                  <a:srgbClr val="FF0000"/>
                </a:solidFill>
                <a:latin typeface="Courier New" charset="0"/>
              </a:rPr>
              <a:t>Skull+Sex</a:t>
            </a:r>
            <a:r>
              <a:rPr lang="en-US" sz="2000" b="1" dirty="0">
                <a:solidFill>
                  <a:srgbClr val="FF0000"/>
                </a:solidFill>
                <a:latin typeface="Courier New" charset="0"/>
              </a:rPr>
              <a:t>, data=</a:t>
            </a:r>
            <a:r>
              <a:rPr lang="en-US" sz="2000" b="1" dirty="0" err="1">
                <a:solidFill>
                  <a:srgbClr val="FF0000"/>
                </a:solidFill>
                <a:latin typeface="Courier New" charset="0"/>
              </a:rPr>
              <a:t>BlueJays</a:t>
            </a:r>
            <a:r>
              <a:rPr lang="en-US" sz="2000" b="1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)</a:t>
            </a:r>
          </a:p>
          <a:p>
            <a:pPr>
              <a:spcBef>
                <a:spcPct val="0"/>
              </a:spcBef>
            </a:pPr>
            <a:endParaRPr lang="en-US" sz="2000" b="1" dirty="0">
              <a:solidFill>
                <a:schemeClr val="tx1"/>
              </a:solidFill>
              <a:latin typeface="Courier New" charset="0"/>
              <a:cs typeface="Courier New" charset="0"/>
            </a:endParaRPr>
          </a:p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tx1"/>
                </a:solidFill>
                <a:latin typeface="Courier New" charset="0"/>
                <a:cs typeface="Courier New" charset="0"/>
              </a:rPr>
              <a:t>#2 Find the MSE for the full model (we did this too)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 MSE &lt;- (summary(full)$sigma)^2</a:t>
            </a:r>
          </a:p>
          <a:p>
            <a:pPr>
              <a:spcBef>
                <a:spcPct val="0"/>
              </a:spcBef>
            </a:pPr>
            <a:endParaRPr lang="en-US" sz="2000" b="1" dirty="0">
              <a:solidFill>
                <a:schemeClr val="tx1"/>
              </a:solidFill>
              <a:latin typeface="Courier New" charset="0"/>
              <a:cs typeface="Courier New" charset="0"/>
            </a:endParaRPr>
          </a:p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tx1"/>
                </a:solidFill>
                <a:latin typeface="Courier New" charset="0"/>
                <a:cs typeface="Courier New" charset="0"/>
              </a:rPr>
              <a:t>#3 Use the step() command for backward elimination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solidFill>
                  <a:srgbClr val="FF0000"/>
                </a:solidFill>
                <a:cs typeface="Courier New" charset="0"/>
              </a:rPr>
              <a:t>  </a:t>
            </a:r>
            <a:r>
              <a:rPr lang="en-US" sz="2000" b="1" dirty="0">
                <a:solidFill>
                  <a:srgbClr val="FF0000"/>
                </a:solidFill>
                <a:latin typeface="Courier New"/>
                <a:cs typeface="Courier New"/>
              </a:rPr>
              <a:t>step(full, scale=MSE, direction="backward")</a:t>
            </a:r>
          </a:p>
          <a:p>
            <a:pPr>
              <a:spcBef>
                <a:spcPct val="0"/>
              </a:spcBef>
            </a:pPr>
            <a:endParaRPr lang="en-US" sz="2000" b="1" dirty="0">
              <a:solidFill>
                <a:srgbClr val="FF0000"/>
              </a:solidFill>
              <a:latin typeface="Courier New"/>
              <a:cs typeface="Courier New"/>
            </a:endParaRPr>
          </a:p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tx1"/>
                </a:solidFill>
                <a:latin typeface="Courier New" charset="0"/>
                <a:cs typeface="Courier New" charset="0"/>
              </a:rPr>
              <a:t>#R uses Cp (AIC) to pick next model</a:t>
            </a:r>
            <a:endParaRPr lang="en-US" sz="2000" b="1" dirty="0">
              <a:solidFill>
                <a:srgbClr val="FF0000"/>
              </a:solidFill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72400" cy="685800"/>
          </a:xfrm>
        </p:spPr>
        <p:txBody>
          <a:bodyPr/>
          <a:lstStyle/>
          <a:p>
            <a:r>
              <a:rPr lang="en-US" sz="3600" dirty="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rPr>
              <a:t>Forward Selection in </a:t>
            </a:r>
            <a:r>
              <a:rPr lang="en-US" sz="3600" i="1" dirty="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rPr>
              <a:t>R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04800" y="990600"/>
            <a:ext cx="8556625" cy="2246769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tx1"/>
                </a:solidFill>
                <a:latin typeface="Courier New" charset="0"/>
                <a:cs typeface="Courier New" charset="0"/>
              </a:rPr>
              <a:t>#For forward start with a model with no predictors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 none &lt;- lm(Mass~1,data=</a:t>
            </a:r>
            <a:r>
              <a:rPr lang="en-US" sz="2000" b="1" dirty="0" err="1">
                <a:solidFill>
                  <a:srgbClr val="FF0000"/>
                </a:solidFill>
                <a:latin typeface="Courier New" charset="0"/>
                <a:cs typeface="Courier New" charset="0"/>
              </a:rPr>
              <a:t>BlueJays</a:t>
            </a:r>
            <a:r>
              <a:rPr lang="en-US" sz="2000" b="1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)</a:t>
            </a:r>
          </a:p>
          <a:p>
            <a:pPr>
              <a:spcBef>
                <a:spcPct val="0"/>
              </a:spcBef>
            </a:pPr>
            <a:endParaRPr lang="en-US" sz="2000" b="1" dirty="0">
              <a:solidFill>
                <a:srgbClr val="FF0000"/>
              </a:solidFill>
              <a:latin typeface="Courier New" charset="0"/>
              <a:cs typeface="Courier New" charset="0"/>
            </a:endParaRPr>
          </a:p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tx1"/>
                </a:solidFill>
                <a:latin typeface="Courier New" charset="0"/>
                <a:cs typeface="Courier New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step(</a:t>
            </a:r>
            <a:r>
              <a:rPr lang="en-US" sz="2000" b="1" dirty="0" err="1">
                <a:solidFill>
                  <a:srgbClr val="FF0000"/>
                </a:solidFill>
                <a:latin typeface="Courier New" charset="0"/>
                <a:cs typeface="Courier New" charset="0"/>
              </a:rPr>
              <a:t>none,scope</a:t>
            </a:r>
            <a:r>
              <a:rPr lang="en-US" sz="2000" b="1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=list(upper=full),scale=MSE, 			direction=</a:t>
            </a:r>
            <a:r>
              <a:rPr lang="en-US" sz="2000" b="1" dirty="0">
                <a:solidFill>
                  <a:srgbClr val="FF0000"/>
                </a:solidFill>
                <a:latin typeface="Courier New"/>
                <a:cs typeface="Courier New"/>
              </a:rPr>
              <a:t>"</a:t>
            </a:r>
            <a:r>
              <a:rPr lang="en-US" sz="2000" b="1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forward</a:t>
            </a:r>
            <a:r>
              <a:rPr lang="en-US" sz="2000" b="1" dirty="0">
                <a:solidFill>
                  <a:srgbClr val="FF0000"/>
                </a:solidFill>
                <a:latin typeface="Courier New"/>
                <a:cs typeface="Courier New"/>
              </a:rPr>
              <a:t>"</a:t>
            </a:r>
            <a:r>
              <a:rPr lang="en-US" sz="2000" b="1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)</a:t>
            </a:r>
          </a:p>
          <a:p>
            <a:pPr>
              <a:spcBef>
                <a:spcPct val="0"/>
              </a:spcBef>
            </a:pPr>
            <a:endParaRPr lang="en-US" sz="2000" b="1" dirty="0">
              <a:solidFill>
                <a:srgbClr val="FF0000"/>
              </a:solidFill>
              <a:latin typeface="Courier New" charset="0"/>
              <a:cs typeface="Courier New" charset="0"/>
            </a:endParaRPr>
          </a:p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tx1"/>
                </a:solidFill>
                <a:latin typeface="Courier New" charset="0"/>
                <a:cs typeface="Courier New" charset="0"/>
              </a:rPr>
              <a:t>#R uses </a:t>
            </a:r>
            <a:r>
              <a:rPr lang="en-US" sz="2000" b="1" dirty="0" err="1">
                <a:solidFill>
                  <a:schemeClr val="tx1"/>
                </a:solidFill>
                <a:latin typeface="Courier New" charset="0"/>
                <a:cs typeface="Courier New" charset="0"/>
              </a:rPr>
              <a:t>Cp</a:t>
            </a:r>
            <a:r>
              <a:rPr lang="en-US" sz="2000" b="1" dirty="0">
                <a:solidFill>
                  <a:schemeClr val="tx1"/>
                </a:solidFill>
                <a:latin typeface="Courier New" charset="0"/>
                <a:cs typeface="Courier New" charset="0"/>
              </a:rPr>
              <a:t> (AIC) to pick next model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609600" y="3657600"/>
            <a:ext cx="7772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MS PGothic" pitchFamily="34" charset="-128"/>
                <a:cs typeface="MS PGothic" pitchFamily="34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  <a:ea typeface="MS PGothic" pitchFamily="34" charset="-128"/>
                <a:cs typeface="MS PGothic" pitchFamily="34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  <a:ea typeface="MS PGothic" pitchFamily="34" charset="-128"/>
                <a:cs typeface="MS PGothic" pitchFamily="34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  <a:ea typeface="MS PGothic" pitchFamily="34" charset="-128"/>
                <a:cs typeface="MS PGothic" pitchFamily="34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  <a:ea typeface="MS PGothic" pitchFamily="34" charset="-128"/>
                <a:cs typeface="MS PGothic" pitchFamily="34" charset="-128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sz="3600" dirty="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rPr>
              <a:t>Stepwise Regression in </a:t>
            </a:r>
            <a:r>
              <a:rPr lang="en-US" sz="3600" i="1" dirty="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rPr>
              <a:t>R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304800" y="4419600"/>
            <a:ext cx="8556625" cy="193899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tx1"/>
                </a:solidFill>
                <a:latin typeface="Courier New" charset="0"/>
                <a:cs typeface="Courier New" charset="0"/>
              </a:rPr>
              <a:t>#For stepwise start with a model with no predictors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 none &lt;- lm(Mass~1,data=</a:t>
            </a:r>
            <a:r>
              <a:rPr lang="en-US" sz="2000" b="1" dirty="0" err="1">
                <a:solidFill>
                  <a:srgbClr val="FF0000"/>
                </a:solidFill>
                <a:latin typeface="Courier New" charset="0"/>
                <a:cs typeface="Courier New" charset="0"/>
              </a:rPr>
              <a:t>BlueJays</a:t>
            </a:r>
            <a:r>
              <a:rPr lang="en-US" sz="2000" b="1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)</a:t>
            </a:r>
          </a:p>
          <a:p>
            <a:pPr>
              <a:spcBef>
                <a:spcPct val="0"/>
              </a:spcBef>
            </a:pPr>
            <a:endParaRPr lang="en-US" sz="2000" b="1" dirty="0">
              <a:solidFill>
                <a:srgbClr val="FF0000"/>
              </a:solidFill>
              <a:latin typeface="Courier New" charset="0"/>
              <a:cs typeface="Courier New" charset="0"/>
            </a:endParaRPr>
          </a:p>
          <a:p>
            <a:pPr>
              <a:spcBef>
                <a:spcPct val="0"/>
              </a:spcBef>
            </a:pPr>
            <a:r>
              <a:rPr lang="en-US" sz="2000" b="1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 step(</a:t>
            </a:r>
            <a:r>
              <a:rPr lang="en-US" sz="2000" b="1" dirty="0" err="1">
                <a:solidFill>
                  <a:srgbClr val="FF0000"/>
                </a:solidFill>
                <a:latin typeface="Courier New" charset="0"/>
                <a:cs typeface="Courier New" charset="0"/>
              </a:rPr>
              <a:t>none,scope</a:t>
            </a:r>
            <a:r>
              <a:rPr lang="en-US" sz="2000" b="1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=list(upper=full),scale=MSE)</a:t>
            </a:r>
          </a:p>
          <a:p>
            <a:pPr>
              <a:spcBef>
                <a:spcPct val="0"/>
              </a:spcBef>
            </a:pPr>
            <a:endParaRPr lang="en-US" sz="2000" b="1" dirty="0">
              <a:solidFill>
                <a:srgbClr val="FF0000"/>
              </a:solidFill>
              <a:latin typeface="Courier New" charset="0"/>
              <a:cs typeface="Courier New" charset="0"/>
            </a:endParaRPr>
          </a:p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tx1"/>
                </a:solidFill>
                <a:latin typeface="Courier New" charset="0"/>
                <a:cs typeface="Courier New" charset="0"/>
              </a:rPr>
              <a:t>#R uses </a:t>
            </a:r>
            <a:r>
              <a:rPr lang="en-US" sz="2000" b="1" dirty="0" err="1">
                <a:solidFill>
                  <a:schemeClr val="tx1"/>
                </a:solidFill>
                <a:latin typeface="Courier New" charset="0"/>
                <a:cs typeface="Courier New" charset="0"/>
              </a:rPr>
              <a:t>Cp</a:t>
            </a:r>
            <a:r>
              <a:rPr lang="en-US" sz="2000" b="1" dirty="0">
                <a:solidFill>
                  <a:schemeClr val="tx1"/>
                </a:solidFill>
                <a:latin typeface="Courier New" charset="0"/>
                <a:cs typeface="Courier New" charset="0"/>
              </a:rPr>
              <a:t> (AIC) to pick next model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 autoUpdateAnimBg="0"/>
      <p:bldP spid="4" grpId="0"/>
      <p:bldP spid="5" grpId="0" animBg="1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438400"/>
            <a:ext cx="7772400" cy="1143000"/>
          </a:xfrm>
        </p:spPr>
        <p:txBody>
          <a:bodyPr/>
          <a:lstStyle/>
          <a:p>
            <a:r>
              <a:rPr lang="en-US" sz="4000" dirty="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rPr>
              <a:t>Let’s look at the outputs for each of these methods…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7772400" cy="990600"/>
          </a:xfrm>
        </p:spPr>
        <p:txBody>
          <a:bodyPr/>
          <a:lstStyle/>
          <a:p>
            <a:r>
              <a:rPr lang="en-US" sz="3600" dirty="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rPr>
              <a:t>Missing Values</a:t>
            </a:r>
          </a:p>
        </p:txBody>
      </p:sp>
      <p:sp>
        <p:nvSpPr>
          <p:cNvPr id="167939" name="Text Box 3"/>
          <p:cNvSpPr txBox="1">
            <a:spLocks noChangeArrowheads="1"/>
          </p:cNvSpPr>
          <p:nvPr/>
        </p:nvSpPr>
        <p:spPr bwMode="auto">
          <a:xfrm>
            <a:off x="381000" y="1676400"/>
            <a:ext cx="8305800" cy="4278312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r>
              <a:rPr lang="en-US" sz="3200" dirty="0">
                <a:solidFill>
                  <a:schemeClr val="bg1"/>
                </a:solidFill>
              </a:rPr>
              <a:t>Warning!</a:t>
            </a:r>
            <a:r>
              <a:rPr lang="en-US" sz="3200" dirty="0"/>
              <a:t> If data are missing for </a:t>
            </a:r>
            <a:r>
              <a:rPr lang="en-US" sz="3200" i="1" dirty="0"/>
              <a:t>any</a:t>
            </a:r>
            <a:r>
              <a:rPr lang="en-US" sz="3200" dirty="0"/>
              <a:t> of the predictors in the pool, </a:t>
            </a:r>
            <a:r>
              <a:rPr lang="ja-JP" altLang="en-US" sz="3200"/>
              <a:t>“</a:t>
            </a:r>
            <a:r>
              <a:rPr lang="en-US" altLang="ja-JP" sz="3200" dirty="0"/>
              <a:t>Stepwise” and “Best Subsets” procedures will eliminate the data case from </a:t>
            </a:r>
            <a:r>
              <a:rPr lang="en-US" altLang="ja-JP" sz="3200" i="1" dirty="0"/>
              <a:t>all </a:t>
            </a:r>
            <a:r>
              <a:rPr lang="en-US" altLang="ja-JP" sz="3200" dirty="0"/>
              <a:t>models.</a:t>
            </a:r>
          </a:p>
          <a:p>
            <a:r>
              <a:rPr lang="en-US" sz="3200" dirty="0"/>
              <a:t>Thus, running the model for the selected subset of predictors alone may produce different results than within the stepwise or best subsets procedures.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25AD1-30AB-8C48-B2B4-BE1F0C81F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685800"/>
          </a:xfrm>
        </p:spPr>
        <p:txBody>
          <a:bodyPr/>
          <a:lstStyle/>
          <a:p>
            <a:r>
              <a:rPr lang="en-US" sz="3600" b="1" dirty="0">
                <a:solidFill>
                  <a:srgbClr val="FFFF66"/>
                </a:solidFill>
              </a:rPr>
              <a:t>You’re still not done!</a:t>
            </a:r>
            <a:endParaRPr lang="en-US" sz="3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586BBB-A6BE-1245-A55B-0B333A7F24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143000"/>
            <a:ext cx="7848600" cy="495300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You still need to:</a:t>
            </a:r>
          </a:p>
          <a:p>
            <a:r>
              <a:rPr lang="en-US" dirty="0">
                <a:solidFill>
                  <a:schemeClr val="bg1"/>
                </a:solidFill>
              </a:rPr>
              <a:t>Check conditions</a:t>
            </a:r>
          </a:p>
          <a:p>
            <a:r>
              <a:rPr lang="en-US" dirty="0">
                <a:solidFill>
                  <a:schemeClr val="bg1"/>
                </a:solidFill>
              </a:rPr>
              <a:t>Check VIF values (&lt;5 except for higher-order terms)</a:t>
            </a:r>
          </a:p>
          <a:p>
            <a:r>
              <a:rPr lang="en-US" dirty="0">
                <a:solidFill>
                  <a:schemeClr val="bg1"/>
                </a:solidFill>
              </a:rPr>
              <a:t>Compare to simpler models </a:t>
            </a:r>
            <a:r>
              <a:rPr lang="en-US" dirty="0">
                <a:solidFill>
                  <a:schemeClr val="bg1"/>
                </a:solidFill>
                <a:sym typeface="Wingdings" pitchFamily="2" charset="2"/>
              </a:rPr>
              <a:t>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Just because something is significant doesn’t mean it’s useful!</a:t>
            </a:r>
          </a:p>
          <a:p>
            <a:r>
              <a:rPr lang="en-US" dirty="0">
                <a:solidFill>
                  <a:schemeClr val="bg1"/>
                </a:solidFill>
              </a:rPr>
              <a:t>Beware of overfitting! </a:t>
            </a:r>
            <a:r>
              <a:rPr lang="en-US" dirty="0">
                <a:solidFill>
                  <a:schemeClr val="bg1"/>
                </a:solidFill>
                <a:sym typeface="Wingdings" pitchFamily="2" charset="2"/>
              </a:rPr>
              <a:t>(want </a:t>
            </a:r>
            <a:r>
              <a:rPr lang="en-US" i="1" dirty="0">
                <a:solidFill>
                  <a:schemeClr val="bg1"/>
                </a:solidFill>
                <a:sym typeface="Wingdings" pitchFamily="2" charset="2"/>
              </a:rPr>
              <a:t>at least </a:t>
            </a:r>
            <a:r>
              <a:rPr lang="en-US" dirty="0">
                <a:solidFill>
                  <a:schemeClr val="bg1"/>
                </a:solidFill>
                <a:sym typeface="Wingdings" pitchFamily="2" charset="2"/>
              </a:rPr>
              <a:t>10 </a:t>
            </a:r>
            <a:r>
              <a:rPr lang="en-US" dirty="0" err="1">
                <a:solidFill>
                  <a:schemeClr val="bg1"/>
                </a:solidFill>
                <a:sym typeface="Wingdings" pitchFamily="2" charset="2"/>
              </a:rPr>
              <a:t>obs</a:t>
            </a:r>
            <a:r>
              <a:rPr lang="en-US">
                <a:solidFill>
                  <a:schemeClr val="bg1"/>
                </a:solidFill>
                <a:sym typeface="Wingdings" pitchFamily="2" charset="2"/>
              </a:rPr>
              <a:t> per</a:t>
            </a:r>
            <a:r>
              <a:rPr lang="en-US" dirty="0">
                <a:solidFill>
                  <a:schemeClr val="bg1"/>
                </a:solidFill>
                <a:sym typeface="Wingdings" pitchFamily="2" charset="2"/>
              </a:rPr>
              <a:t> </a:t>
            </a:r>
            <a:r>
              <a:rPr lang="en-US">
                <a:solidFill>
                  <a:schemeClr val="bg1"/>
                </a:solidFill>
                <a:sym typeface="Wingdings" pitchFamily="2" charset="2"/>
              </a:rPr>
              <a:t>variable </a:t>
            </a:r>
            <a:r>
              <a:rPr lang="en-US" dirty="0">
                <a:solidFill>
                  <a:schemeClr val="bg1"/>
                </a:solidFill>
                <a:sym typeface="Wingdings" pitchFamily="2" charset="2"/>
              </a:rPr>
              <a:t>in model)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681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609600"/>
          </a:xfrm>
        </p:spPr>
        <p:txBody>
          <a:bodyPr/>
          <a:lstStyle/>
          <a:p>
            <a:r>
              <a:rPr lang="en-US"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rPr>
              <a:t>Predictor Selection Methods</a:t>
            </a:r>
          </a:p>
        </p:txBody>
      </p:sp>
      <p:sp>
        <p:nvSpPr>
          <p:cNvPr id="159747" name="Text Box 3"/>
          <p:cNvSpPr txBox="1">
            <a:spLocks noChangeArrowheads="1"/>
          </p:cNvSpPr>
          <p:nvPr/>
        </p:nvSpPr>
        <p:spPr bwMode="auto">
          <a:xfrm>
            <a:off x="990600" y="2782669"/>
            <a:ext cx="70104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algn="ctr">
              <a:spcBef>
                <a:spcPts val="1200"/>
              </a:spcBef>
            </a:pPr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: </a:t>
            </a:r>
            <a:r>
              <a:rPr lang="en-US" b="1" i="1" dirty="0"/>
              <a:t>Think, graph, consult…</a:t>
            </a:r>
          </a:p>
        </p:txBody>
      </p:sp>
      <p:sp>
        <p:nvSpPr>
          <p:cNvPr id="159748" name="Text Box 4"/>
          <p:cNvSpPr txBox="1">
            <a:spLocks noChangeArrowheads="1"/>
          </p:cNvSpPr>
          <p:nvPr/>
        </p:nvSpPr>
        <p:spPr bwMode="auto">
          <a:xfrm>
            <a:off x="609600" y="958850"/>
            <a:ext cx="77724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algn="ctr"/>
            <a:r>
              <a:rPr lang="en-US">
                <a:solidFill>
                  <a:schemeClr val="bg1"/>
                </a:solidFill>
              </a:rPr>
              <a:t>Choosing an effective set of predictors: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9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747" grpId="0" uiExpand="1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7" name="Text Box 3"/>
          <p:cNvSpPr txBox="1">
            <a:spLocks noChangeArrowheads="1"/>
          </p:cNvSpPr>
          <p:nvPr/>
        </p:nvSpPr>
        <p:spPr bwMode="auto">
          <a:xfrm>
            <a:off x="533400" y="1136064"/>
            <a:ext cx="8077200" cy="43704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>
              <a:spcBef>
                <a:spcPts val="1200"/>
              </a:spcBef>
            </a:pPr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: </a:t>
            </a:r>
            <a:r>
              <a:rPr lang="en-US" b="1" i="1" u="sng" dirty="0"/>
              <a:t>Think</a:t>
            </a:r>
            <a:r>
              <a:rPr lang="en-US" b="1" i="1" dirty="0"/>
              <a:t>, </a:t>
            </a:r>
            <a:r>
              <a:rPr lang="en-US" i="1" dirty="0"/>
              <a:t>graph</a:t>
            </a:r>
            <a:r>
              <a:rPr lang="en-US" b="1" i="1" dirty="0"/>
              <a:t>, </a:t>
            </a:r>
            <a:r>
              <a:rPr lang="en-US" i="1" dirty="0"/>
              <a:t>consult …</a:t>
            </a:r>
          </a:p>
          <a:p>
            <a:pPr marL="0" indent="0">
              <a:spcBef>
                <a:spcPts val="1200"/>
              </a:spcBef>
            </a:pPr>
            <a:endParaRPr lang="en-US" sz="3200" dirty="0">
              <a:solidFill>
                <a:schemeClr val="bg1"/>
              </a:solidFill>
            </a:endParaRPr>
          </a:p>
          <a:p>
            <a:pPr marL="0" indent="0">
              <a:spcBef>
                <a:spcPts val="1200"/>
              </a:spcBef>
            </a:pPr>
            <a:r>
              <a:rPr lang="en-US" sz="3200" dirty="0">
                <a:solidFill>
                  <a:schemeClr val="bg1"/>
                </a:solidFill>
              </a:rPr>
              <a:t>Investigate &amp; clean data:</a:t>
            </a:r>
          </a:p>
          <a:p>
            <a:pPr marL="571500" indent="-5715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Data entry errors</a:t>
            </a:r>
          </a:p>
          <a:p>
            <a:pPr marL="571500" indent="-5715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Strange codes</a:t>
            </a:r>
          </a:p>
          <a:p>
            <a:pPr marL="571500" indent="-5715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Categorical/ordinal variables as factors; numerical variables as numbers</a:t>
            </a:r>
          </a:p>
        </p:txBody>
      </p:sp>
      <p:sp>
        <p:nvSpPr>
          <p:cNvPr id="159748" name="Text Box 4"/>
          <p:cNvSpPr txBox="1">
            <a:spLocks noChangeArrowheads="1"/>
          </p:cNvSpPr>
          <p:nvPr/>
        </p:nvSpPr>
        <p:spPr bwMode="auto">
          <a:xfrm>
            <a:off x="685800" y="256004"/>
            <a:ext cx="77724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algn="ctr"/>
            <a:r>
              <a:rPr lang="en-US" dirty="0">
                <a:solidFill>
                  <a:schemeClr val="bg1"/>
                </a:solidFill>
              </a:rPr>
              <a:t>Choosing an effective set of predictors:</a:t>
            </a:r>
          </a:p>
        </p:txBody>
      </p:sp>
    </p:spTree>
    <p:extLst>
      <p:ext uri="{BB962C8B-B14F-4D97-AF65-F5344CB8AC3E}">
        <p14:creationId xmlns:p14="http://schemas.microsoft.com/office/powerpoint/2010/main" val="2968663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7" name="Text Box 3"/>
          <p:cNvSpPr txBox="1">
            <a:spLocks noChangeArrowheads="1"/>
          </p:cNvSpPr>
          <p:nvPr/>
        </p:nvSpPr>
        <p:spPr bwMode="auto">
          <a:xfrm>
            <a:off x="533400" y="1136064"/>
            <a:ext cx="8077200" cy="4862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>
              <a:spcBef>
                <a:spcPts val="1200"/>
              </a:spcBef>
            </a:pPr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: </a:t>
            </a:r>
            <a:r>
              <a:rPr lang="en-US" b="1" i="1" u="sng" dirty="0"/>
              <a:t>Think</a:t>
            </a:r>
            <a:r>
              <a:rPr lang="en-US" b="1" i="1" dirty="0"/>
              <a:t>, </a:t>
            </a:r>
            <a:r>
              <a:rPr lang="en-US" i="1" dirty="0"/>
              <a:t>graph</a:t>
            </a:r>
            <a:r>
              <a:rPr lang="en-US" b="1" i="1" dirty="0"/>
              <a:t>, </a:t>
            </a:r>
            <a:r>
              <a:rPr lang="en-US" i="1" dirty="0"/>
              <a:t>consult …</a:t>
            </a:r>
          </a:p>
          <a:p>
            <a:pPr marL="0" indent="0">
              <a:spcBef>
                <a:spcPts val="1200"/>
              </a:spcBef>
            </a:pPr>
            <a:endParaRPr lang="en-US" sz="3200" dirty="0">
              <a:solidFill>
                <a:schemeClr val="bg1"/>
              </a:solidFill>
            </a:endParaRPr>
          </a:p>
          <a:p>
            <a:pPr marL="0" indent="0">
              <a:spcBef>
                <a:spcPts val="1200"/>
              </a:spcBef>
            </a:pPr>
            <a:r>
              <a:rPr lang="en-US" sz="3200" dirty="0">
                <a:solidFill>
                  <a:schemeClr val="bg1"/>
                </a:solidFill>
              </a:rPr>
              <a:t>Throw out variables that:</a:t>
            </a:r>
          </a:p>
          <a:p>
            <a:pPr marL="571500" indent="-5715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Are unique to each individual/survey </a:t>
            </a:r>
            <a:br>
              <a:rPr lang="en-US" sz="3200" dirty="0">
                <a:solidFill>
                  <a:schemeClr val="bg1"/>
                </a:solidFill>
              </a:rPr>
            </a:br>
            <a:r>
              <a:rPr lang="en-US" sz="3200" dirty="0">
                <a:solidFill>
                  <a:schemeClr val="bg1"/>
                </a:solidFill>
              </a:rPr>
              <a:t>(e.g., ID, date) </a:t>
            </a:r>
            <a:r>
              <a:rPr lang="en-US" sz="3200" dirty="0">
                <a:solidFill>
                  <a:schemeClr val="bg1"/>
                </a:solidFill>
                <a:sym typeface="Wingdings" pitchFamily="2" charset="2"/>
              </a:rPr>
              <a:t> “nonsense variables”</a:t>
            </a:r>
            <a:endParaRPr lang="en-US" sz="3200" dirty="0">
              <a:solidFill>
                <a:schemeClr val="bg1"/>
              </a:solidFill>
            </a:endParaRPr>
          </a:p>
          <a:p>
            <a:pPr marL="571500" indent="-5715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Have high “missingness”</a:t>
            </a:r>
          </a:p>
          <a:p>
            <a:pPr marL="571500" indent="-5715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Have low variability (unless that variation is of interest!)</a:t>
            </a:r>
          </a:p>
        </p:txBody>
      </p:sp>
      <p:sp>
        <p:nvSpPr>
          <p:cNvPr id="159748" name="Text Box 4"/>
          <p:cNvSpPr txBox="1">
            <a:spLocks noChangeArrowheads="1"/>
          </p:cNvSpPr>
          <p:nvPr/>
        </p:nvSpPr>
        <p:spPr bwMode="auto">
          <a:xfrm>
            <a:off x="685800" y="256004"/>
            <a:ext cx="77724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algn="ctr"/>
            <a:r>
              <a:rPr lang="en-US" dirty="0">
                <a:solidFill>
                  <a:schemeClr val="bg1"/>
                </a:solidFill>
              </a:rPr>
              <a:t>Choosing an effective set of predictors:</a:t>
            </a:r>
          </a:p>
        </p:txBody>
      </p:sp>
    </p:spTree>
    <p:extLst>
      <p:ext uri="{BB962C8B-B14F-4D97-AF65-F5344CB8AC3E}">
        <p14:creationId xmlns:p14="http://schemas.microsoft.com/office/powerpoint/2010/main" val="13768988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7" name="Text Box 3"/>
          <p:cNvSpPr txBox="1">
            <a:spLocks noChangeArrowheads="1"/>
          </p:cNvSpPr>
          <p:nvPr/>
        </p:nvSpPr>
        <p:spPr bwMode="auto">
          <a:xfrm>
            <a:off x="685800" y="1143000"/>
            <a:ext cx="7772400" cy="5201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>
              <a:spcBef>
                <a:spcPts val="1200"/>
              </a:spcBef>
            </a:pPr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: </a:t>
            </a:r>
            <a:r>
              <a:rPr lang="en-US" i="1" dirty="0"/>
              <a:t>Think</a:t>
            </a:r>
            <a:r>
              <a:rPr lang="en-US" b="1" i="1" dirty="0"/>
              <a:t>, </a:t>
            </a:r>
            <a:r>
              <a:rPr lang="en-US" b="1" i="1" u="sng" dirty="0"/>
              <a:t>graph</a:t>
            </a:r>
            <a:r>
              <a:rPr lang="en-US" b="1" i="1" dirty="0"/>
              <a:t>, </a:t>
            </a:r>
            <a:r>
              <a:rPr lang="en-US" i="1" dirty="0"/>
              <a:t>consult</a:t>
            </a:r>
            <a:r>
              <a:rPr lang="en-US" b="1" i="1" dirty="0"/>
              <a:t>, …</a:t>
            </a:r>
          </a:p>
          <a:p>
            <a:pPr marL="571500" indent="-571500"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bg1"/>
              </a:solidFill>
            </a:endParaRPr>
          </a:p>
          <a:p>
            <a:pPr marL="571500" indent="-5715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Plot pairs of predictors &amp; calculate correlations </a:t>
            </a:r>
            <a:r>
              <a:rPr lang="en-US" sz="3200" dirty="0">
                <a:solidFill>
                  <a:schemeClr val="bg1"/>
                </a:solidFill>
                <a:sym typeface="Wingdings" pitchFamily="2" charset="2"/>
              </a:rPr>
              <a:t> if 2 are highly correlated, choose only one for model</a:t>
            </a:r>
            <a:endParaRPr lang="en-US" sz="3200" dirty="0">
              <a:solidFill>
                <a:schemeClr val="bg1"/>
              </a:solidFill>
            </a:endParaRPr>
          </a:p>
          <a:p>
            <a:pPr marL="571500" indent="-5715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Plot predictors vs. response </a:t>
            </a:r>
            <a:r>
              <a:rPr lang="en-US" sz="3200" dirty="0">
                <a:solidFill>
                  <a:schemeClr val="bg1"/>
                </a:solidFill>
                <a:sym typeface="Wingdings" pitchFamily="2" charset="2"/>
              </a:rPr>
              <a:t> make sure you use the right plot!</a:t>
            </a:r>
          </a:p>
          <a:p>
            <a:pPr marL="571500" indent="-5715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sym typeface="Wingdings" pitchFamily="2" charset="2"/>
              </a:rPr>
              <a:t>What about higher-order terms/ interactions/transformations? </a:t>
            </a:r>
          </a:p>
        </p:txBody>
      </p:sp>
      <p:sp>
        <p:nvSpPr>
          <p:cNvPr id="159748" name="Text Box 4"/>
          <p:cNvSpPr txBox="1">
            <a:spLocks noChangeArrowheads="1"/>
          </p:cNvSpPr>
          <p:nvPr/>
        </p:nvSpPr>
        <p:spPr bwMode="auto">
          <a:xfrm>
            <a:off x="685800" y="256004"/>
            <a:ext cx="77724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algn="ctr"/>
            <a:r>
              <a:rPr lang="en-US" dirty="0">
                <a:solidFill>
                  <a:schemeClr val="bg1"/>
                </a:solidFill>
              </a:rPr>
              <a:t>Choosing an effective set of predictors:</a:t>
            </a:r>
          </a:p>
        </p:txBody>
      </p:sp>
    </p:spTree>
    <p:extLst>
      <p:ext uri="{BB962C8B-B14F-4D97-AF65-F5344CB8AC3E}">
        <p14:creationId xmlns:p14="http://schemas.microsoft.com/office/powerpoint/2010/main" val="1257993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7" name="Text Box 3"/>
          <p:cNvSpPr txBox="1">
            <a:spLocks noChangeArrowheads="1"/>
          </p:cNvSpPr>
          <p:nvPr/>
        </p:nvSpPr>
        <p:spPr bwMode="auto">
          <a:xfrm>
            <a:off x="685800" y="1143000"/>
            <a:ext cx="7772400" cy="4216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>
              <a:spcBef>
                <a:spcPts val="1200"/>
              </a:spcBef>
            </a:pPr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: </a:t>
            </a:r>
            <a:r>
              <a:rPr lang="en-US" i="1" dirty="0"/>
              <a:t>Think</a:t>
            </a:r>
            <a:r>
              <a:rPr lang="en-US" b="1" i="1" dirty="0"/>
              <a:t>, </a:t>
            </a:r>
            <a:r>
              <a:rPr lang="en-US" i="1" dirty="0"/>
              <a:t>graph</a:t>
            </a:r>
            <a:r>
              <a:rPr lang="en-US" b="1" i="1" dirty="0"/>
              <a:t>, </a:t>
            </a:r>
            <a:r>
              <a:rPr lang="en-US" b="1" i="1" u="sng" dirty="0"/>
              <a:t>consult</a:t>
            </a:r>
            <a:r>
              <a:rPr lang="en-US" b="1" i="1" dirty="0"/>
              <a:t>, …</a:t>
            </a:r>
          </a:p>
          <a:p>
            <a:pPr marL="571500" indent="-571500"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bg1"/>
              </a:solidFill>
            </a:endParaRPr>
          </a:p>
          <a:p>
            <a:pPr marL="571500" indent="-5715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What do you know about this area?</a:t>
            </a:r>
          </a:p>
          <a:p>
            <a:pPr marL="571500" indent="-5715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Do you have a</a:t>
            </a:r>
            <a:r>
              <a:rPr lang="en-US" sz="3200" dirty="0">
                <a:solidFill>
                  <a:schemeClr val="bg1"/>
                </a:solidFill>
                <a:sym typeface="Wingdings" pitchFamily="2" charset="2"/>
              </a:rPr>
              <a:t> disciplinary expert to consult?</a:t>
            </a:r>
          </a:p>
          <a:p>
            <a:pPr marL="571500" indent="-5715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sym typeface="Wingdings" pitchFamily="2" charset="2"/>
              </a:rPr>
              <a:t>What about higher-order terms/ interactions/transformations? </a:t>
            </a:r>
          </a:p>
        </p:txBody>
      </p:sp>
      <p:sp>
        <p:nvSpPr>
          <p:cNvPr id="159748" name="Text Box 4"/>
          <p:cNvSpPr txBox="1">
            <a:spLocks noChangeArrowheads="1"/>
          </p:cNvSpPr>
          <p:nvPr/>
        </p:nvSpPr>
        <p:spPr bwMode="auto">
          <a:xfrm>
            <a:off x="685800" y="256004"/>
            <a:ext cx="77724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algn="ctr"/>
            <a:r>
              <a:rPr lang="en-US" dirty="0">
                <a:solidFill>
                  <a:schemeClr val="bg1"/>
                </a:solidFill>
              </a:rPr>
              <a:t>Choosing an effective set of predictors:</a:t>
            </a:r>
          </a:p>
        </p:txBody>
      </p:sp>
    </p:spTree>
    <p:extLst>
      <p:ext uri="{BB962C8B-B14F-4D97-AF65-F5344CB8AC3E}">
        <p14:creationId xmlns:p14="http://schemas.microsoft.com/office/powerpoint/2010/main" val="39141932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609600"/>
          </a:xfrm>
        </p:spPr>
        <p:txBody>
          <a:bodyPr/>
          <a:lstStyle/>
          <a:p>
            <a:r>
              <a:rPr lang="en-US"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rPr>
              <a:t>Predictor Selection Methods</a:t>
            </a:r>
          </a:p>
        </p:txBody>
      </p:sp>
      <p:sp>
        <p:nvSpPr>
          <p:cNvPr id="159747" name="Text Box 3"/>
          <p:cNvSpPr txBox="1">
            <a:spLocks noChangeArrowheads="1"/>
          </p:cNvSpPr>
          <p:nvPr/>
        </p:nvSpPr>
        <p:spPr bwMode="auto">
          <a:xfrm>
            <a:off x="522514" y="1600200"/>
            <a:ext cx="7848600" cy="4893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>
              <a:spcBef>
                <a:spcPts val="1200"/>
              </a:spcBef>
            </a:pPr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: </a:t>
            </a:r>
            <a:r>
              <a:rPr lang="en-US" b="1" i="1" dirty="0"/>
              <a:t>Think, graph, consult … </a:t>
            </a:r>
            <a:r>
              <a:rPr lang="en-US" dirty="0"/>
              <a:t>once you’ve narrowed your set of potential predictors, then use ONE of the following:</a:t>
            </a:r>
          </a:p>
          <a:p>
            <a:pPr marL="571500" indent="-5715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All subsets</a:t>
            </a:r>
          </a:p>
          <a:p>
            <a:pPr marL="571500" indent="-5715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Backward elimination</a:t>
            </a:r>
          </a:p>
          <a:p>
            <a:pPr marL="571500" indent="-5715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Forward selection</a:t>
            </a:r>
          </a:p>
          <a:p>
            <a:pPr marL="571500" indent="-5715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Stepwise regression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9748" name="Text Box 4"/>
          <p:cNvSpPr txBox="1">
            <a:spLocks noChangeArrowheads="1"/>
          </p:cNvSpPr>
          <p:nvPr/>
        </p:nvSpPr>
        <p:spPr bwMode="auto">
          <a:xfrm>
            <a:off x="609600" y="958850"/>
            <a:ext cx="77724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algn="ctr"/>
            <a:r>
              <a:rPr lang="en-US">
                <a:solidFill>
                  <a:schemeClr val="bg1"/>
                </a:solidFill>
              </a:rPr>
              <a:t>Choosing an effective set of predictors:</a:t>
            </a:r>
          </a:p>
        </p:txBody>
      </p:sp>
    </p:spTree>
    <p:extLst>
      <p:ext uri="{BB962C8B-B14F-4D97-AF65-F5344CB8AC3E}">
        <p14:creationId xmlns:p14="http://schemas.microsoft.com/office/powerpoint/2010/main" val="3054689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9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9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59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59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59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747" grpId="0" uiExpand="1" build="p" autoUpdateAnimBg="0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rgbClr val="FFFF66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rgbClr val="FFFF66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14375</TotalTime>
  <Words>2111</Words>
  <Application>Microsoft Macintosh PowerPoint</Application>
  <PresentationFormat>On-screen Show (4:3)</PresentationFormat>
  <Paragraphs>269</Paragraphs>
  <Slides>34</Slides>
  <Notes>22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Arial</vt:lpstr>
      <vt:lpstr>Calibri</vt:lpstr>
      <vt:lpstr>Courier New</vt:lpstr>
      <vt:lpstr>Times New Roman</vt:lpstr>
      <vt:lpstr>Default Design</vt:lpstr>
      <vt:lpstr>Equation</vt:lpstr>
      <vt:lpstr>PowerPoint Presentation</vt:lpstr>
      <vt:lpstr>Example: Predicting Mass of Blue Jays</vt:lpstr>
      <vt:lpstr>Criteria to Compare Models?</vt:lpstr>
      <vt:lpstr>Predictor Selection Methods</vt:lpstr>
      <vt:lpstr>PowerPoint Presentation</vt:lpstr>
      <vt:lpstr>PowerPoint Presentation</vt:lpstr>
      <vt:lpstr>PowerPoint Presentation</vt:lpstr>
      <vt:lpstr>PowerPoint Presentation</vt:lpstr>
      <vt:lpstr>Predictor Selection Methods</vt:lpstr>
      <vt:lpstr>How to Choose Models to Compare?</vt:lpstr>
      <vt:lpstr>Example: BlueJays</vt:lpstr>
      <vt:lpstr>R: Best Subsets for BlueJays</vt:lpstr>
      <vt:lpstr>PowerPoint Presentation</vt:lpstr>
      <vt:lpstr>PowerPoint Presentation</vt:lpstr>
      <vt:lpstr>PowerPoint Presentation</vt:lpstr>
      <vt:lpstr>Mallows’ Cp</vt:lpstr>
      <vt:lpstr>Notes on Cp</vt:lpstr>
      <vt:lpstr>R: Best Subsets for BlueJays</vt:lpstr>
      <vt:lpstr>PowerPoint Presentation</vt:lpstr>
      <vt:lpstr>PowerPoint Presentation</vt:lpstr>
      <vt:lpstr>PowerPoint Presentation</vt:lpstr>
      <vt:lpstr>Predictor Selection Methods</vt:lpstr>
      <vt:lpstr>Backward Elimination</vt:lpstr>
      <vt:lpstr>Backward Elimination</vt:lpstr>
      <vt:lpstr>Predictor Selection Methods</vt:lpstr>
      <vt:lpstr>Forward Selection</vt:lpstr>
      <vt:lpstr>Forward Selection</vt:lpstr>
      <vt:lpstr>Predictor Selection Methods</vt:lpstr>
      <vt:lpstr>Stepwise Regression</vt:lpstr>
      <vt:lpstr>Backward elimination in R</vt:lpstr>
      <vt:lpstr>Forward Selection in R</vt:lpstr>
      <vt:lpstr>Let’s look at the outputs for each of these methods…</vt:lpstr>
      <vt:lpstr>Missing Values</vt:lpstr>
      <vt:lpstr>You’re still not done!</vt:lpstr>
    </vt:vector>
  </TitlesOfParts>
  <Company>St. Lawrence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Math 113 Applied Statistics</dc:title>
  <dc:creator>Information Technology</dc:creator>
  <cp:lastModifiedBy>Marian Frazier</cp:lastModifiedBy>
  <cp:revision>258</cp:revision>
  <cp:lastPrinted>2012-02-28T17:03:34Z</cp:lastPrinted>
  <dcterms:created xsi:type="dcterms:W3CDTF">2012-12-03T18:54:47Z</dcterms:created>
  <dcterms:modified xsi:type="dcterms:W3CDTF">2021-09-23T13:10:43Z</dcterms:modified>
</cp:coreProperties>
</file>