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 id="261" r:id="Rel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 Type="http://schemas.openxmlformats.org/officeDocument/2006/relationships/slide" Target="/ppt/slides/slide6.xml" Id="RelId4"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Associate Count by Gender (2020)</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Hires by Gender (2020)</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Promotion by Gender (2020)</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Associate Count by Age Group and 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hundredPercentStackedColumnChart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stackedAreaChart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ribbonChart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Hiring Trend by Department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Job Level after 2020 promotions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Job Level after 2021 promotions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Rating Received Vs Promoted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Time at previous Job Level before FY21 Promotion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Time at previous Job Level before FY21 Promotion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Female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lineClusteredColumnComboChart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Female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FY20 Performance Rating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FY20 Performance Rating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5.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Performance Rating of Leavers vs non-Leavers (MEN)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Performance Rating of Leavers vs non-Leavers (WOMEN)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Leavers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lineStackedColumnComboChart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Performance Rating of Leavers vs non-Leavers (WOMEN)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lineStackedColumnComboChart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8ac57b34-c468-4dfe-8c96-16b504f28e36?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13a4d589f6ba47fe" /><Relationship Type="http://schemas.openxmlformats.org/officeDocument/2006/relationships/slideLayout" Target="/ppt/slideLayouts/slideLayout8.xml" Id="R0d41d1ef1a7b48be" /><Relationship Type="http://schemas.openxmlformats.org/officeDocument/2006/relationships/hyperlink" Target="https://app.powerbi.com/groups/me/reports/8ac57b34-c468-4dfe-8c96-16b504f28e36/?pbi_source=PowerPoint" TargetMode="External" Id="RelId0" /><Relationship Type="http://schemas.openxmlformats.org/officeDocument/2006/relationships/image" Target="/ppt/media/image4.png" Id="imgId20280987"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ab1024fc01284153" /><Relationship Type="http://schemas.openxmlformats.org/officeDocument/2006/relationships/slideLayout" Target="/ppt/slideLayouts/slideLayout8.xml" Id="R4a244bbe603d4858" /><Relationship Type="http://schemas.openxmlformats.org/officeDocument/2006/relationships/hyperlink" Target="https://app.powerbi.com/groups/me/reports/8ac57b34-c468-4dfe-8c96-16b504f28e36/?pbi_source=PowerPoint" TargetMode="External" Id="RelId1" /><Relationship Type="http://schemas.openxmlformats.org/officeDocument/2006/relationships/image" Target="/ppt/media/image5.png" Id="imgId20280988"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7a2881cf89414d07" /><Relationship Type="http://schemas.openxmlformats.org/officeDocument/2006/relationships/slideLayout" Target="/ppt/slideLayouts/slideLayout8.xml" Id="R1601bb6ca7784d32" /><Relationship Type="http://schemas.openxmlformats.org/officeDocument/2006/relationships/hyperlink" Target="https://app.powerbi.com/groups/me/reports/8ac57b34-c468-4dfe-8c96-16b504f28e36/?pbi_source=PowerPoint" TargetMode="External" Id="RelId2" /><Relationship Type="http://schemas.openxmlformats.org/officeDocument/2006/relationships/image" Target="/ppt/media/image6.png" Id="imgId20280989"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56bb66289e8b445b" /><Relationship Type="http://schemas.openxmlformats.org/officeDocument/2006/relationships/slideLayout" Target="/ppt/slideLayouts/slideLayout8.xml" Id="R00ffcea6c8c24a2a" /><Relationship Type="http://schemas.openxmlformats.org/officeDocument/2006/relationships/hyperlink" Target="https://app.powerbi.com/groups/me/reports/8ac57b34-c468-4dfe-8c96-16b504f28e36/?pbi_source=PowerPoint" TargetMode="External" Id="RelId3" /><Relationship Type="http://schemas.openxmlformats.org/officeDocument/2006/relationships/image" Target="/ppt/media/image7.png" Id="imgId20280990" /></Relationships>
</file>

<file path=ppt/slides/_rels/slide6.xml.rels>&#65279;<?xml version="1.0" encoding="utf-8"?><Relationships xmlns="http://schemas.openxmlformats.org/package/2006/relationships"><Relationship Type="http://schemas.openxmlformats.org/officeDocument/2006/relationships/notesSlide" Target="/ppt/notesSlides/notesSlide5.xml" Id="R1264fd4a46cc4d38" /><Relationship Type="http://schemas.openxmlformats.org/officeDocument/2006/relationships/slideLayout" Target="/ppt/slideLayouts/slideLayout8.xml" Id="R5a3d1cf8024d4f03" /><Relationship Type="http://schemas.openxmlformats.org/officeDocument/2006/relationships/hyperlink" Target="https://app.powerbi.com/groups/me/reports/8ac57b34-c468-4dfe-8c96-16b504f28e36/?pbi_source=PowerPoint" TargetMode="External" Id="RelId4" /><Relationship Type="http://schemas.openxmlformats.org/officeDocument/2006/relationships/image" Target="/ppt/media/image8.png" Id="imgId20280991"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Diversity &amp; Inclusion 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1/17/2022 12:12:07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12/5/2021 5:47:51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extbox ,basicShape ,image ,Associate Count by Gender (2020) ,Hires by Gender (2020) ,Promotion by Gender (2020) ,shape ,Associate Count by Age Group and Gender ,slicer ,slicer ,slicer ,slicer ,hundredPercentStackedColumnChart ,columnChart ,columnChart ,shap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028098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Headcounts Analysis</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textbox ,basicShape ,stackedAreaChart ,ribbonChart ,Hiring Trend by Department ,multiRowCard ,multiRowCard ,multiRowCard ,multiRowCard ,columnChart ,slicer ,slicer ,slicer ,slicer ,textbox ,basicShape ,image ,shape.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20280988"/>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Hiring Trend</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textbox ,basicShape ,image ,slicer ,slicer ,slicer ,slicer ,textbox ,shape ,multiRowCard ,multiRowCard ,multiRowCard ,Job Level after 2020 promotions ,multiRowCard ,multiRowCard ,multiRowCard ,shape ,Job Level after 2021 promotions ,Rating Received Vs Promoted ,Average Time at previous Job Level before FY21 Promotion ,Average Time at previous Job Level before FY21 Promotion ,actionButton ,shape.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2028098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Promotion Trend</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textbox ,basicShape ,shape ,textbox ,Female ,lineClusteredColumnComboChart ,Female ,FY20 Performance Rating ,FY20 Performance Rating ,textbox ,clusteredColumnChart ,slicer ,slicer ,slicer ,slicer ,image ,shape.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2028099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Performance Variables</a:t>
            </a:r>
          </a:p>
        </p:txBody>
      </p:sp>
    </p:spTree>
    <p:clrMapOvr>
      <a:masterClrMapping xmlns:a="http://schemas.openxmlformats.org/drawingml/2006/main"/>
    </p:clrMapOvr>
  </p:cSld>
</p:sld>
</file>

<file path=ppt/slides/slide6.xml><?xml version="1.0" encoding="utf-8"?>
<p:sld xmlns:p="http://schemas.openxmlformats.org/presentationml/2006/main">
  <p:cSld>
    <p:spTree>
      <p:nvGrpSpPr>
        <p:cNvPr id="1" name=""/>
        <p:cNvGrpSpPr/>
        <p:nvPr/>
      </p:nvGrpSpPr>
      <p:grpSpPr/>
      <p:pic>
        <p:nvPicPr>
          <p:cNvPr id="3" name="Picture" title="This slide contains the following visuals: textbox ,basicShape ,image ,image ,Average Performance Rating of Leavers vs non-Leavers (MEN) ,Average Performance Rating of Leavers vs non-Leavers (WOMEN) ,shape ,Leavers ,Total ,multiRowCard ,multiRowCard ,lineStackedColumnComboChart ,Average Performance Rating of Leavers vs non-Leavers (WOMEN) ,lineStackedColumnComboChart ,shape ,shape. Please refer to the notes on this slide for details">
            <a:hlinkClick xmlns:r="http://schemas.openxmlformats.org/officeDocument/2006/relationships" xmlns:a="http://schemas.openxmlformats.org/drawingml/2006/main" r:id="RelId4"/>
          </p:cNvPr>
          <p:cNvPicPr>
            <a:picLocks xmlns:a="http://schemas.openxmlformats.org/drawingml/2006/main" noChangeAspect="1"/>
          </p:cNvPicPr>
          <p:nvPr/>
        </p:nvPicPr>
        <p:blipFill>
          <a:blip xmlns:r="http://schemas.openxmlformats.org/officeDocument/2006/relationships" xmlns:a="http://schemas.openxmlformats.org/drawingml/2006/main" r:embed="imgId2028099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Turnover Trend</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