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6" r:id="rId5"/>
    <p:sldId id="256" r:id="rId6"/>
    <p:sldId id="318" r:id="rId7"/>
    <p:sldId id="288" r:id="rId8"/>
    <p:sldId id="299" r:id="rId9"/>
    <p:sldId id="305" r:id="rId10"/>
    <p:sldId id="311" r:id="rId11"/>
    <p:sldId id="312" r:id="rId12"/>
    <p:sldId id="319" r:id="rId13"/>
    <p:sldId id="290" r:id="rId14"/>
    <p:sldId id="289" r:id="rId15"/>
    <p:sldId id="292" r:id="rId16"/>
    <p:sldId id="320" r:id="rId17"/>
    <p:sldId id="321" r:id="rId18"/>
    <p:sldId id="322" r:id="rId19"/>
    <p:sldId id="323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Cutler" initials="AC" lastIdx="1" clrIdx="0">
    <p:extLst>
      <p:ext uri="{19B8F6BF-5375-455C-9EA6-DF929625EA0E}">
        <p15:presenceInfo xmlns:p15="http://schemas.microsoft.com/office/powerpoint/2012/main" userId="Andy Cut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60"/>
  </p:normalViewPr>
  <p:slideViewPr>
    <p:cSldViewPr snapToGrid="0">
      <p:cViewPr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EF9F427B-1AFE-4F42-BAE3-6B9F7A074CF6}"/>
    <pc:docChg chg="undo custSel addSld delSld modSld">
      <pc:chgData name="Andy Cutler" userId="8f3ec14a-1e59-4597-8fd9-42da0db65331" providerId="ADAL" clId="{EF9F427B-1AFE-4F42-BAE3-6B9F7A074CF6}" dt="2022-07-23T17:09:15.990" v="91" actId="478"/>
      <pc:docMkLst>
        <pc:docMk/>
      </pc:docMkLst>
      <pc:sldChg chg="delSp modSp add del mod">
        <pc:chgData name="Andy Cutler" userId="8f3ec14a-1e59-4597-8fd9-42da0db65331" providerId="ADAL" clId="{EF9F427B-1AFE-4F42-BAE3-6B9F7A074CF6}" dt="2022-07-23T17:02:58.328" v="14" actId="478"/>
        <pc:sldMkLst>
          <pc:docMk/>
          <pc:sldMk cId="3771255596" sldId="256"/>
        </pc:sldMkLst>
        <pc:picChg chg="del mod">
          <ac:chgData name="Andy Cutler" userId="8f3ec14a-1e59-4597-8fd9-42da0db65331" providerId="ADAL" clId="{EF9F427B-1AFE-4F42-BAE3-6B9F7A074CF6}" dt="2022-07-23T17:02:58.328" v="14" actId="478"/>
          <ac:picMkLst>
            <pc:docMk/>
            <pc:sldMk cId="3771255596" sldId="256"/>
            <ac:picMk id="16" creationId="{FFDAF6C2-0598-4930-B7AC-8816EE7F94FC}"/>
          </ac:picMkLst>
        </pc:picChg>
        <pc:picChg chg="del mod">
          <ac:chgData name="Andy Cutler" userId="8f3ec14a-1e59-4597-8fd9-42da0db65331" providerId="ADAL" clId="{EF9F427B-1AFE-4F42-BAE3-6B9F7A074CF6}" dt="2022-07-23T17:02:53.568" v="10" actId="478"/>
          <ac:picMkLst>
            <pc:docMk/>
            <pc:sldMk cId="3771255596" sldId="256"/>
            <ac:picMk id="17" creationId="{E22183AB-4D86-4A81-99CF-DC6CDCC3949D}"/>
          </ac:picMkLst>
        </pc:picChg>
        <pc:picChg chg="del mod">
          <ac:chgData name="Andy Cutler" userId="8f3ec14a-1e59-4597-8fd9-42da0db65331" providerId="ADAL" clId="{EF9F427B-1AFE-4F42-BAE3-6B9F7A074CF6}" dt="2022-07-23T17:02:55.421" v="12" actId="478"/>
          <ac:picMkLst>
            <pc:docMk/>
            <pc:sldMk cId="3771255596" sldId="256"/>
            <ac:picMk id="21" creationId="{A1776671-2715-44C6-B8C2-AB747AF17BAC}"/>
          </ac:picMkLst>
        </pc:picChg>
      </pc:sldChg>
      <pc:sldChg chg="del">
        <pc:chgData name="Andy Cutler" userId="8f3ec14a-1e59-4597-8fd9-42da0db65331" providerId="ADAL" clId="{EF9F427B-1AFE-4F42-BAE3-6B9F7A074CF6}" dt="2022-07-23T17:02:47.729" v="6" actId="47"/>
        <pc:sldMkLst>
          <pc:docMk/>
          <pc:sldMk cId="1018561967" sldId="282"/>
        </pc:sldMkLst>
      </pc:sldChg>
      <pc:sldChg chg="delSp modSp mod">
        <pc:chgData name="Andy Cutler" userId="8f3ec14a-1e59-4597-8fd9-42da0db65331" providerId="ADAL" clId="{EF9F427B-1AFE-4F42-BAE3-6B9F7A074CF6}" dt="2022-07-23T17:02:41.502" v="4" actId="478"/>
        <pc:sldMkLst>
          <pc:docMk/>
          <pc:sldMk cId="132358398" sldId="286"/>
        </pc:sldMkLst>
        <pc:spChg chg="del">
          <ac:chgData name="Andy Cutler" userId="8f3ec14a-1e59-4597-8fd9-42da0db65331" providerId="ADAL" clId="{EF9F427B-1AFE-4F42-BAE3-6B9F7A074CF6}" dt="2022-07-23T17:02:41.502" v="4" actId="478"/>
          <ac:spMkLst>
            <pc:docMk/>
            <pc:sldMk cId="132358398" sldId="286"/>
            <ac:spMk id="12" creationId="{D52E2963-5C47-430A-AF09-65766E10B1EA}"/>
          </ac:spMkLst>
        </pc:spChg>
        <pc:picChg chg="del mod">
          <ac:chgData name="Andy Cutler" userId="8f3ec14a-1e59-4597-8fd9-42da0db65331" providerId="ADAL" clId="{EF9F427B-1AFE-4F42-BAE3-6B9F7A074CF6}" dt="2022-07-23T17:02:32.807" v="3" actId="478"/>
          <ac:picMkLst>
            <pc:docMk/>
            <pc:sldMk cId="132358398" sldId="286"/>
            <ac:picMk id="9" creationId="{7DA2C82B-1532-4349-9BF2-A098786DBC32}"/>
          </ac:picMkLst>
        </pc:picChg>
        <pc:picChg chg="del">
          <ac:chgData name="Andy Cutler" userId="8f3ec14a-1e59-4597-8fd9-42da0db65331" providerId="ADAL" clId="{EF9F427B-1AFE-4F42-BAE3-6B9F7A074CF6}" dt="2022-07-23T17:02:29.352" v="1" actId="478"/>
          <ac:picMkLst>
            <pc:docMk/>
            <pc:sldMk cId="132358398" sldId="286"/>
            <ac:picMk id="10" creationId="{CF0DA0BC-8D0A-4E8E-B703-B20B3EC387CB}"/>
          </ac:picMkLst>
        </pc:picChg>
        <pc:picChg chg="del">
          <ac:chgData name="Andy Cutler" userId="8f3ec14a-1e59-4597-8fd9-42da0db65331" providerId="ADAL" clId="{EF9F427B-1AFE-4F42-BAE3-6B9F7A074CF6}" dt="2022-07-23T17:02:27.976" v="0" actId="478"/>
          <ac:picMkLst>
            <pc:docMk/>
            <pc:sldMk cId="132358398" sldId="286"/>
            <ac:picMk id="11" creationId="{96A3AC31-5F02-4FE6-90FA-884381D26561}"/>
          </ac:picMkLst>
        </pc:picChg>
      </pc:sldChg>
      <pc:sldChg chg="delSp modSp mod">
        <pc:chgData name="Andy Cutler" userId="8f3ec14a-1e59-4597-8fd9-42da0db65331" providerId="ADAL" clId="{EF9F427B-1AFE-4F42-BAE3-6B9F7A074CF6}" dt="2022-07-23T17:09:15.990" v="91" actId="478"/>
        <pc:sldMkLst>
          <pc:docMk/>
          <pc:sldMk cId="3413403366" sldId="287"/>
        </pc:sldMkLst>
        <pc:picChg chg="del mod">
          <ac:chgData name="Andy Cutler" userId="8f3ec14a-1e59-4597-8fd9-42da0db65331" providerId="ADAL" clId="{EF9F427B-1AFE-4F42-BAE3-6B9F7A074CF6}" dt="2022-07-23T17:09:14.047" v="89" actId="478"/>
          <ac:picMkLst>
            <pc:docMk/>
            <pc:sldMk cId="3413403366" sldId="287"/>
            <ac:picMk id="6" creationId="{9D3921A0-F0C9-4324-BD53-E86DC2A65230}"/>
          </ac:picMkLst>
        </pc:picChg>
        <pc:picChg chg="del mod">
          <ac:chgData name="Andy Cutler" userId="8f3ec14a-1e59-4597-8fd9-42da0db65331" providerId="ADAL" clId="{EF9F427B-1AFE-4F42-BAE3-6B9F7A074CF6}" dt="2022-07-23T17:09:15.990" v="91" actId="478"/>
          <ac:picMkLst>
            <pc:docMk/>
            <pc:sldMk cId="3413403366" sldId="287"/>
            <ac:picMk id="7" creationId="{9918D2F6-9023-40C3-B508-BA2A90AACC4B}"/>
          </ac:picMkLst>
        </pc:picChg>
        <pc:picChg chg="del mod">
          <ac:chgData name="Andy Cutler" userId="8f3ec14a-1e59-4597-8fd9-42da0db65331" providerId="ADAL" clId="{EF9F427B-1AFE-4F42-BAE3-6B9F7A074CF6}" dt="2022-07-23T17:09:11.671" v="87" actId="478"/>
          <ac:picMkLst>
            <pc:docMk/>
            <pc:sldMk cId="3413403366" sldId="287"/>
            <ac:picMk id="20" creationId="{D06D3DD6-66A4-429B-AED8-3ABF4B118788}"/>
          </ac:picMkLst>
        </pc:picChg>
      </pc:sldChg>
      <pc:sldChg chg="delSp mod">
        <pc:chgData name="Andy Cutler" userId="8f3ec14a-1e59-4597-8fd9-42da0db65331" providerId="ADAL" clId="{EF9F427B-1AFE-4F42-BAE3-6B9F7A074CF6}" dt="2022-07-23T17:07:17.758" v="21" actId="478"/>
        <pc:sldMkLst>
          <pc:docMk/>
          <pc:sldMk cId="454118297" sldId="288"/>
        </pc:sldMkLst>
        <pc:picChg chg="del">
          <ac:chgData name="Andy Cutler" userId="8f3ec14a-1e59-4597-8fd9-42da0db65331" providerId="ADAL" clId="{EF9F427B-1AFE-4F42-BAE3-6B9F7A074CF6}" dt="2022-07-23T17:07:11.538" v="18" actId="478"/>
          <ac:picMkLst>
            <pc:docMk/>
            <pc:sldMk cId="454118297" sldId="288"/>
            <ac:picMk id="5" creationId="{164C810B-8DC3-4B7D-8685-80D72E891D72}"/>
          </ac:picMkLst>
        </pc:picChg>
        <pc:picChg chg="del">
          <ac:chgData name="Andy Cutler" userId="8f3ec14a-1e59-4597-8fd9-42da0db65331" providerId="ADAL" clId="{EF9F427B-1AFE-4F42-BAE3-6B9F7A074CF6}" dt="2022-07-23T17:07:17.758" v="21" actId="478"/>
          <ac:picMkLst>
            <pc:docMk/>
            <pc:sldMk cId="454118297" sldId="288"/>
            <ac:picMk id="7" creationId="{39C1CBA7-6EE1-4A36-925E-1E0C3C7BB6EA}"/>
          </ac:picMkLst>
        </pc:picChg>
        <pc:picChg chg="del">
          <ac:chgData name="Andy Cutler" userId="8f3ec14a-1e59-4597-8fd9-42da0db65331" providerId="ADAL" clId="{EF9F427B-1AFE-4F42-BAE3-6B9F7A074CF6}" dt="2022-07-23T17:07:15.907" v="20" actId="478"/>
          <ac:picMkLst>
            <pc:docMk/>
            <pc:sldMk cId="454118297" sldId="288"/>
            <ac:picMk id="16" creationId="{226EEA40-57F6-4CEB-B20F-EE81F64C8277}"/>
          </ac:picMkLst>
        </pc:picChg>
        <pc:picChg chg="del">
          <ac:chgData name="Andy Cutler" userId="8f3ec14a-1e59-4597-8fd9-42da0db65331" providerId="ADAL" clId="{EF9F427B-1AFE-4F42-BAE3-6B9F7A074CF6}" dt="2022-07-23T17:07:14.454" v="19" actId="478"/>
          <ac:picMkLst>
            <pc:docMk/>
            <pc:sldMk cId="454118297" sldId="288"/>
            <ac:picMk id="18" creationId="{55E201B1-256E-4419-885F-A4F8BE723C16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10.739" v="55" actId="478"/>
        <pc:sldMkLst>
          <pc:docMk/>
          <pc:sldMk cId="2389897886" sldId="289"/>
        </pc:sldMkLst>
        <pc:picChg chg="del mod">
          <ac:chgData name="Andy Cutler" userId="8f3ec14a-1e59-4597-8fd9-42da0db65331" providerId="ADAL" clId="{EF9F427B-1AFE-4F42-BAE3-6B9F7A074CF6}" dt="2022-07-23T17:08:10.739" v="55" actId="478"/>
          <ac:picMkLst>
            <pc:docMk/>
            <pc:sldMk cId="2389897886" sldId="289"/>
            <ac:picMk id="9" creationId="{CF7ECBD2-1C7F-4AF8-BF61-D5B678E928F8}"/>
          </ac:picMkLst>
        </pc:picChg>
        <pc:picChg chg="del mod">
          <ac:chgData name="Andy Cutler" userId="8f3ec14a-1e59-4597-8fd9-42da0db65331" providerId="ADAL" clId="{EF9F427B-1AFE-4F42-BAE3-6B9F7A074CF6}" dt="2022-07-23T17:08:08.887" v="53" actId="478"/>
          <ac:picMkLst>
            <pc:docMk/>
            <pc:sldMk cId="2389897886" sldId="289"/>
            <ac:picMk id="11" creationId="{1EEC5D0A-1C8A-4C56-AD9F-D46824F135F1}"/>
          </ac:picMkLst>
        </pc:picChg>
        <pc:picChg chg="del mod">
          <ac:chgData name="Andy Cutler" userId="8f3ec14a-1e59-4597-8fd9-42da0db65331" providerId="ADAL" clId="{EF9F427B-1AFE-4F42-BAE3-6B9F7A074CF6}" dt="2022-07-23T17:08:06.886" v="51" actId="478"/>
          <ac:picMkLst>
            <pc:docMk/>
            <pc:sldMk cId="2389897886" sldId="289"/>
            <ac:picMk id="20" creationId="{D06D3DD6-66A4-429B-AED8-3ABF4B118788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01.712" v="49" actId="478"/>
        <pc:sldMkLst>
          <pc:docMk/>
          <pc:sldMk cId="1542935513" sldId="290"/>
        </pc:sldMkLst>
        <pc:picChg chg="del mod">
          <ac:chgData name="Andy Cutler" userId="8f3ec14a-1e59-4597-8fd9-42da0db65331" providerId="ADAL" clId="{EF9F427B-1AFE-4F42-BAE3-6B9F7A074CF6}" dt="2022-07-23T17:07:59.712" v="47" actId="478"/>
          <ac:picMkLst>
            <pc:docMk/>
            <pc:sldMk cId="1542935513" sldId="290"/>
            <ac:picMk id="10" creationId="{8DEF1BE0-907E-4840-8257-B847F943060F}"/>
          </ac:picMkLst>
        </pc:picChg>
        <pc:picChg chg="del mod">
          <ac:chgData name="Andy Cutler" userId="8f3ec14a-1e59-4597-8fd9-42da0db65331" providerId="ADAL" clId="{EF9F427B-1AFE-4F42-BAE3-6B9F7A074CF6}" dt="2022-07-23T17:08:01.712" v="49" actId="478"/>
          <ac:picMkLst>
            <pc:docMk/>
            <pc:sldMk cId="1542935513" sldId="290"/>
            <ac:picMk id="11" creationId="{90816F8C-46F5-46CC-B2C9-7C39231DAA99}"/>
          </ac:picMkLst>
        </pc:picChg>
        <pc:picChg chg="del mod">
          <ac:chgData name="Andy Cutler" userId="8f3ec14a-1e59-4597-8fd9-42da0db65331" providerId="ADAL" clId="{EF9F427B-1AFE-4F42-BAE3-6B9F7A074CF6}" dt="2022-07-23T17:07:57.595" v="45" actId="478"/>
          <ac:picMkLst>
            <pc:docMk/>
            <pc:sldMk cId="1542935513" sldId="290"/>
            <ac:picMk id="20" creationId="{D06D3DD6-66A4-429B-AED8-3ABF4B118788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18.732" v="61" actId="478"/>
        <pc:sldMkLst>
          <pc:docMk/>
          <pc:sldMk cId="1892017626" sldId="292"/>
        </pc:sldMkLst>
        <pc:picChg chg="del mod">
          <ac:chgData name="Andy Cutler" userId="8f3ec14a-1e59-4597-8fd9-42da0db65331" providerId="ADAL" clId="{EF9F427B-1AFE-4F42-BAE3-6B9F7A074CF6}" dt="2022-07-23T17:08:18.732" v="61" actId="478"/>
          <ac:picMkLst>
            <pc:docMk/>
            <pc:sldMk cId="1892017626" sldId="292"/>
            <ac:picMk id="16" creationId="{E3BE0385-1D49-486F-B7EA-6340C85ECCF3}"/>
          </ac:picMkLst>
        </pc:picChg>
        <pc:picChg chg="del mod">
          <ac:chgData name="Andy Cutler" userId="8f3ec14a-1e59-4597-8fd9-42da0db65331" providerId="ADAL" clId="{EF9F427B-1AFE-4F42-BAE3-6B9F7A074CF6}" dt="2022-07-23T17:08:14.739" v="57" actId="478"/>
          <ac:picMkLst>
            <pc:docMk/>
            <pc:sldMk cId="1892017626" sldId="292"/>
            <ac:picMk id="20" creationId="{D06D3DD6-66A4-429B-AED8-3ABF4B118788}"/>
          </ac:picMkLst>
        </pc:picChg>
        <pc:picChg chg="del mod">
          <ac:chgData name="Andy Cutler" userId="8f3ec14a-1e59-4597-8fd9-42da0db65331" providerId="ADAL" clId="{EF9F427B-1AFE-4F42-BAE3-6B9F7A074CF6}" dt="2022-07-23T17:08:16.735" v="59" actId="478"/>
          <ac:picMkLst>
            <pc:docMk/>
            <pc:sldMk cId="1892017626" sldId="292"/>
            <ac:picMk id="22" creationId="{1229CAC6-F3DA-40A6-986C-962229BA0C13}"/>
          </ac:picMkLst>
        </pc:picChg>
      </pc:sldChg>
      <pc:sldChg chg="delSp mod">
        <pc:chgData name="Andy Cutler" userId="8f3ec14a-1e59-4597-8fd9-42da0db65331" providerId="ADAL" clId="{EF9F427B-1AFE-4F42-BAE3-6B9F7A074CF6}" dt="2022-07-23T17:07:25.063" v="24" actId="478"/>
        <pc:sldMkLst>
          <pc:docMk/>
          <pc:sldMk cId="295198767" sldId="299"/>
        </pc:sldMkLst>
        <pc:picChg chg="del">
          <ac:chgData name="Andy Cutler" userId="8f3ec14a-1e59-4597-8fd9-42da0db65331" providerId="ADAL" clId="{EF9F427B-1AFE-4F42-BAE3-6B9F7A074CF6}" dt="2022-07-23T17:07:21.520" v="22" actId="478"/>
          <ac:picMkLst>
            <pc:docMk/>
            <pc:sldMk cId="295198767" sldId="299"/>
            <ac:picMk id="7" creationId="{7670D480-F854-433D-8844-DC8E11128B50}"/>
          </ac:picMkLst>
        </pc:picChg>
        <pc:picChg chg="del">
          <ac:chgData name="Andy Cutler" userId="8f3ec14a-1e59-4597-8fd9-42da0db65331" providerId="ADAL" clId="{EF9F427B-1AFE-4F42-BAE3-6B9F7A074CF6}" dt="2022-07-23T17:07:25.063" v="24" actId="478"/>
          <ac:picMkLst>
            <pc:docMk/>
            <pc:sldMk cId="295198767" sldId="299"/>
            <ac:picMk id="9" creationId="{4FB9662F-7FC6-4DF3-891C-02676DAE4B23}"/>
          </ac:picMkLst>
        </pc:picChg>
        <pc:picChg chg="del">
          <ac:chgData name="Andy Cutler" userId="8f3ec14a-1e59-4597-8fd9-42da0db65331" providerId="ADAL" clId="{EF9F427B-1AFE-4F42-BAE3-6B9F7A074CF6}" dt="2022-07-23T17:07:23.289" v="23" actId="478"/>
          <ac:picMkLst>
            <pc:docMk/>
            <pc:sldMk cId="295198767" sldId="299"/>
            <ac:picMk id="13" creationId="{B372BF5E-8D24-43A0-B3C2-7B3CEA2F508E}"/>
          </ac:picMkLst>
        </pc:picChg>
      </pc:sldChg>
      <pc:sldChg chg="delSp mod">
        <pc:chgData name="Andy Cutler" userId="8f3ec14a-1e59-4597-8fd9-42da0db65331" providerId="ADAL" clId="{EF9F427B-1AFE-4F42-BAE3-6B9F7A074CF6}" dt="2022-07-23T17:07:32.147" v="26" actId="478"/>
        <pc:sldMkLst>
          <pc:docMk/>
          <pc:sldMk cId="4014379096" sldId="305"/>
        </pc:sldMkLst>
        <pc:picChg chg="del">
          <ac:chgData name="Andy Cutler" userId="8f3ec14a-1e59-4597-8fd9-42da0db65331" providerId="ADAL" clId="{EF9F427B-1AFE-4F42-BAE3-6B9F7A074CF6}" dt="2022-07-23T17:07:29.650" v="25" actId="478"/>
          <ac:picMkLst>
            <pc:docMk/>
            <pc:sldMk cId="4014379096" sldId="305"/>
            <ac:picMk id="5" creationId="{164C810B-8DC3-4B7D-8685-80D72E891D72}"/>
          </ac:picMkLst>
        </pc:picChg>
        <pc:picChg chg="del">
          <ac:chgData name="Andy Cutler" userId="8f3ec14a-1e59-4597-8fd9-42da0db65331" providerId="ADAL" clId="{EF9F427B-1AFE-4F42-BAE3-6B9F7A074CF6}" dt="2022-07-23T17:07:32.147" v="26" actId="478"/>
          <ac:picMkLst>
            <pc:docMk/>
            <pc:sldMk cId="4014379096" sldId="305"/>
            <ac:picMk id="7" creationId="{39C1CBA7-6EE1-4A36-925E-1E0C3C7BB6EA}"/>
          </ac:picMkLst>
        </pc:picChg>
      </pc:sldChg>
      <pc:sldChg chg="delSp modSp mod">
        <pc:chgData name="Andy Cutler" userId="8f3ec14a-1e59-4597-8fd9-42da0db65331" providerId="ADAL" clId="{EF9F427B-1AFE-4F42-BAE3-6B9F7A074CF6}" dt="2022-07-23T17:07:39.964" v="31" actId="478"/>
        <pc:sldMkLst>
          <pc:docMk/>
          <pc:sldMk cId="2953473534" sldId="311"/>
        </pc:sldMkLst>
        <pc:picChg chg="del mod">
          <ac:chgData name="Andy Cutler" userId="8f3ec14a-1e59-4597-8fd9-42da0db65331" providerId="ADAL" clId="{EF9F427B-1AFE-4F42-BAE3-6B9F7A074CF6}" dt="2022-07-23T17:07:37.889" v="29" actId="478"/>
          <ac:picMkLst>
            <pc:docMk/>
            <pc:sldMk cId="2953473534" sldId="311"/>
            <ac:picMk id="7" creationId="{3DA94A05-8B3C-4CF7-B4A1-87D8DC67FA52}"/>
          </ac:picMkLst>
        </pc:picChg>
        <pc:picChg chg="del">
          <ac:chgData name="Andy Cutler" userId="8f3ec14a-1e59-4597-8fd9-42da0db65331" providerId="ADAL" clId="{EF9F427B-1AFE-4F42-BAE3-6B9F7A074CF6}" dt="2022-07-23T17:07:35.807" v="27" actId="478"/>
          <ac:picMkLst>
            <pc:docMk/>
            <pc:sldMk cId="2953473534" sldId="311"/>
            <ac:picMk id="9" creationId="{02500B32-DFC3-4E0B-B749-3D7BED6ACECA}"/>
          </ac:picMkLst>
        </pc:picChg>
        <pc:picChg chg="del mod">
          <ac:chgData name="Andy Cutler" userId="8f3ec14a-1e59-4597-8fd9-42da0db65331" providerId="ADAL" clId="{EF9F427B-1AFE-4F42-BAE3-6B9F7A074CF6}" dt="2022-07-23T17:07:39.964" v="31" actId="478"/>
          <ac:picMkLst>
            <pc:docMk/>
            <pc:sldMk cId="2953473534" sldId="311"/>
            <ac:picMk id="15" creationId="{D6E63852-45A3-427C-A318-76C97E46C962}"/>
          </ac:picMkLst>
        </pc:picChg>
      </pc:sldChg>
      <pc:sldChg chg="delSp modSp mod">
        <pc:chgData name="Andy Cutler" userId="8f3ec14a-1e59-4597-8fd9-42da0db65331" providerId="ADAL" clId="{EF9F427B-1AFE-4F42-BAE3-6B9F7A074CF6}" dt="2022-07-23T17:07:47.967" v="37" actId="478"/>
        <pc:sldMkLst>
          <pc:docMk/>
          <pc:sldMk cId="2807070892" sldId="312"/>
        </pc:sldMkLst>
        <pc:picChg chg="del mod">
          <ac:chgData name="Andy Cutler" userId="8f3ec14a-1e59-4597-8fd9-42da0db65331" providerId="ADAL" clId="{EF9F427B-1AFE-4F42-BAE3-6B9F7A074CF6}" dt="2022-07-23T17:07:45.854" v="35" actId="478"/>
          <ac:picMkLst>
            <pc:docMk/>
            <pc:sldMk cId="2807070892" sldId="312"/>
            <ac:picMk id="7" creationId="{3DA94A05-8B3C-4CF7-B4A1-87D8DC67FA52}"/>
          </ac:picMkLst>
        </pc:picChg>
        <pc:picChg chg="del mod">
          <ac:chgData name="Andy Cutler" userId="8f3ec14a-1e59-4597-8fd9-42da0db65331" providerId="ADAL" clId="{EF9F427B-1AFE-4F42-BAE3-6B9F7A074CF6}" dt="2022-07-23T17:07:43.966" v="33" actId="478"/>
          <ac:picMkLst>
            <pc:docMk/>
            <pc:sldMk cId="2807070892" sldId="312"/>
            <ac:picMk id="9" creationId="{02500B32-DFC3-4E0B-B749-3D7BED6ACECA}"/>
          </ac:picMkLst>
        </pc:picChg>
        <pc:picChg chg="del mod">
          <ac:chgData name="Andy Cutler" userId="8f3ec14a-1e59-4597-8fd9-42da0db65331" providerId="ADAL" clId="{EF9F427B-1AFE-4F42-BAE3-6B9F7A074CF6}" dt="2022-07-23T17:07:47.967" v="37" actId="478"/>
          <ac:picMkLst>
            <pc:docMk/>
            <pc:sldMk cId="2807070892" sldId="312"/>
            <ac:picMk id="14" creationId="{0DA36DF4-6269-4690-820C-13880B28424A}"/>
          </ac:picMkLst>
        </pc:picChg>
      </pc:sldChg>
      <pc:sldChg chg="delSp mod">
        <pc:chgData name="Andy Cutler" userId="8f3ec14a-1e59-4597-8fd9-42da0db65331" providerId="ADAL" clId="{EF9F427B-1AFE-4F42-BAE3-6B9F7A074CF6}" dt="2022-07-23T17:07:08.830" v="17" actId="478"/>
        <pc:sldMkLst>
          <pc:docMk/>
          <pc:sldMk cId="1718477298" sldId="318"/>
        </pc:sldMkLst>
        <pc:picChg chg="del">
          <ac:chgData name="Andy Cutler" userId="8f3ec14a-1e59-4597-8fd9-42da0db65331" providerId="ADAL" clId="{EF9F427B-1AFE-4F42-BAE3-6B9F7A074CF6}" dt="2022-07-23T17:07:04.589" v="15" actId="478"/>
          <ac:picMkLst>
            <pc:docMk/>
            <pc:sldMk cId="1718477298" sldId="318"/>
            <ac:picMk id="5" creationId="{164C810B-8DC3-4B7D-8685-80D72E891D72}"/>
          </ac:picMkLst>
        </pc:picChg>
        <pc:picChg chg="del">
          <ac:chgData name="Andy Cutler" userId="8f3ec14a-1e59-4597-8fd9-42da0db65331" providerId="ADAL" clId="{EF9F427B-1AFE-4F42-BAE3-6B9F7A074CF6}" dt="2022-07-23T17:07:08.830" v="17" actId="478"/>
          <ac:picMkLst>
            <pc:docMk/>
            <pc:sldMk cId="1718477298" sldId="318"/>
            <ac:picMk id="7" creationId="{39C1CBA7-6EE1-4A36-925E-1E0C3C7BB6EA}"/>
          </ac:picMkLst>
        </pc:picChg>
        <pc:picChg chg="del">
          <ac:chgData name="Andy Cutler" userId="8f3ec14a-1e59-4597-8fd9-42da0db65331" providerId="ADAL" clId="{EF9F427B-1AFE-4F42-BAE3-6B9F7A074CF6}" dt="2022-07-23T17:07:06.541" v="16" actId="478"/>
          <ac:picMkLst>
            <pc:docMk/>
            <pc:sldMk cId="1718477298" sldId="318"/>
            <ac:picMk id="11" creationId="{A0BCBD69-7991-46CD-A46B-B0CF1F4E2BE6}"/>
          </ac:picMkLst>
        </pc:picChg>
      </pc:sldChg>
      <pc:sldChg chg="delSp modSp mod">
        <pc:chgData name="Andy Cutler" userId="8f3ec14a-1e59-4597-8fd9-42da0db65331" providerId="ADAL" clId="{EF9F427B-1AFE-4F42-BAE3-6B9F7A074CF6}" dt="2022-07-23T17:07:54.464" v="43" actId="478"/>
        <pc:sldMkLst>
          <pc:docMk/>
          <pc:sldMk cId="214233321" sldId="319"/>
        </pc:sldMkLst>
        <pc:picChg chg="del mod">
          <ac:chgData name="Andy Cutler" userId="8f3ec14a-1e59-4597-8fd9-42da0db65331" providerId="ADAL" clId="{EF9F427B-1AFE-4F42-BAE3-6B9F7A074CF6}" dt="2022-07-23T17:07:52.623" v="41" actId="478"/>
          <ac:picMkLst>
            <pc:docMk/>
            <pc:sldMk cId="214233321" sldId="319"/>
            <ac:picMk id="5" creationId="{164C810B-8DC3-4B7D-8685-80D72E891D72}"/>
          </ac:picMkLst>
        </pc:picChg>
        <pc:picChg chg="del mod">
          <ac:chgData name="Andy Cutler" userId="8f3ec14a-1e59-4597-8fd9-42da0db65331" providerId="ADAL" clId="{EF9F427B-1AFE-4F42-BAE3-6B9F7A074CF6}" dt="2022-07-23T17:07:50.917" v="39" actId="478"/>
          <ac:picMkLst>
            <pc:docMk/>
            <pc:sldMk cId="214233321" sldId="319"/>
            <ac:picMk id="7" creationId="{39C1CBA7-6EE1-4A36-925E-1E0C3C7BB6EA}"/>
          </ac:picMkLst>
        </pc:picChg>
        <pc:picChg chg="del mod">
          <ac:chgData name="Andy Cutler" userId="8f3ec14a-1e59-4597-8fd9-42da0db65331" providerId="ADAL" clId="{EF9F427B-1AFE-4F42-BAE3-6B9F7A074CF6}" dt="2022-07-23T17:07:54.464" v="43" actId="478"/>
          <ac:picMkLst>
            <pc:docMk/>
            <pc:sldMk cId="214233321" sldId="319"/>
            <ac:picMk id="16" creationId="{CA96B475-CDD8-41A2-97B8-793C8621802B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25.741" v="67" actId="478"/>
        <pc:sldMkLst>
          <pc:docMk/>
          <pc:sldMk cId="302632438" sldId="320"/>
        </pc:sldMkLst>
        <pc:picChg chg="del mod">
          <ac:chgData name="Andy Cutler" userId="8f3ec14a-1e59-4597-8fd9-42da0db65331" providerId="ADAL" clId="{EF9F427B-1AFE-4F42-BAE3-6B9F7A074CF6}" dt="2022-07-23T17:08:25.741" v="67" actId="478"/>
          <ac:picMkLst>
            <pc:docMk/>
            <pc:sldMk cId="302632438" sldId="320"/>
            <ac:picMk id="10" creationId="{06687B1E-FAC2-45E0-8690-C72D39823354}"/>
          </ac:picMkLst>
        </pc:picChg>
        <pc:picChg chg="del mod">
          <ac:chgData name="Andy Cutler" userId="8f3ec14a-1e59-4597-8fd9-42da0db65331" providerId="ADAL" clId="{EF9F427B-1AFE-4F42-BAE3-6B9F7A074CF6}" dt="2022-07-23T17:08:23.485" v="65" actId="478"/>
          <ac:picMkLst>
            <pc:docMk/>
            <pc:sldMk cId="302632438" sldId="320"/>
            <ac:picMk id="16" creationId="{ED635C45-8D11-4EA3-8782-782A7886CC89}"/>
          </ac:picMkLst>
        </pc:picChg>
        <pc:picChg chg="del mod">
          <ac:chgData name="Andy Cutler" userId="8f3ec14a-1e59-4597-8fd9-42da0db65331" providerId="ADAL" clId="{EF9F427B-1AFE-4F42-BAE3-6B9F7A074CF6}" dt="2022-07-23T17:08:21.857" v="63" actId="478"/>
          <ac:picMkLst>
            <pc:docMk/>
            <pc:sldMk cId="302632438" sldId="320"/>
            <ac:picMk id="20" creationId="{D06D3DD6-66A4-429B-AED8-3ABF4B118788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35.017" v="73" actId="478"/>
        <pc:sldMkLst>
          <pc:docMk/>
          <pc:sldMk cId="232372468" sldId="321"/>
        </pc:sldMkLst>
        <pc:picChg chg="del mod">
          <ac:chgData name="Andy Cutler" userId="8f3ec14a-1e59-4597-8fd9-42da0db65331" providerId="ADAL" clId="{EF9F427B-1AFE-4F42-BAE3-6B9F7A074CF6}" dt="2022-07-23T17:08:30.338" v="69" actId="478"/>
          <ac:picMkLst>
            <pc:docMk/>
            <pc:sldMk cId="232372468" sldId="321"/>
            <ac:picMk id="20" creationId="{D06D3DD6-66A4-429B-AED8-3ABF4B118788}"/>
          </ac:picMkLst>
        </pc:picChg>
        <pc:picChg chg="del mod">
          <ac:chgData name="Andy Cutler" userId="8f3ec14a-1e59-4597-8fd9-42da0db65331" providerId="ADAL" clId="{EF9F427B-1AFE-4F42-BAE3-6B9F7A074CF6}" dt="2022-07-23T17:08:35.017" v="73" actId="478"/>
          <ac:picMkLst>
            <pc:docMk/>
            <pc:sldMk cId="232372468" sldId="321"/>
            <ac:picMk id="21" creationId="{1CB30F40-BFBF-4871-8BB4-0A6F371CEFCC}"/>
          </ac:picMkLst>
        </pc:picChg>
        <pc:picChg chg="del mod">
          <ac:chgData name="Andy Cutler" userId="8f3ec14a-1e59-4597-8fd9-42da0db65331" providerId="ADAL" clId="{EF9F427B-1AFE-4F42-BAE3-6B9F7A074CF6}" dt="2022-07-23T17:08:32.771" v="71" actId="478"/>
          <ac:picMkLst>
            <pc:docMk/>
            <pc:sldMk cId="232372468" sldId="321"/>
            <ac:picMk id="32" creationId="{A08D4BDC-3F64-4D85-A933-2E849F65E67B}"/>
          </ac:picMkLst>
        </pc:picChg>
      </pc:sldChg>
      <pc:sldChg chg="delSp modSp mod">
        <pc:chgData name="Andy Cutler" userId="8f3ec14a-1e59-4597-8fd9-42da0db65331" providerId="ADAL" clId="{EF9F427B-1AFE-4F42-BAE3-6B9F7A074CF6}" dt="2022-07-23T17:08:45.101" v="79" actId="478"/>
        <pc:sldMkLst>
          <pc:docMk/>
          <pc:sldMk cId="3283558089" sldId="322"/>
        </pc:sldMkLst>
        <pc:picChg chg="del mod">
          <ac:chgData name="Andy Cutler" userId="8f3ec14a-1e59-4597-8fd9-42da0db65331" providerId="ADAL" clId="{EF9F427B-1AFE-4F42-BAE3-6B9F7A074CF6}" dt="2022-07-23T17:08:45.101" v="79" actId="478"/>
          <ac:picMkLst>
            <pc:docMk/>
            <pc:sldMk cId="3283558089" sldId="322"/>
            <ac:picMk id="15" creationId="{D0936647-E116-4876-9CF6-DA8ECA2DAF60}"/>
          </ac:picMkLst>
        </pc:picChg>
        <pc:picChg chg="del mod">
          <ac:chgData name="Andy Cutler" userId="8f3ec14a-1e59-4597-8fd9-42da0db65331" providerId="ADAL" clId="{EF9F427B-1AFE-4F42-BAE3-6B9F7A074CF6}" dt="2022-07-23T17:08:40.607" v="75" actId="478"/>
          <ac:picMkLst>
            <pc:docMk/>
            <pc:sldMk cId="3283558089" sldId="322"/>
            <ac:picMk id="20" creationId="{D06D3DD6-66A4-429B-AED8-3ABF4B118788}"/>
          </ac:picMkLst>
        </pc:picChg>
        <pc:picChg chg="del mod">
          <ac:chgData name="Andy Cutler" userId="8f3ec14a-1e59-4597-8fd9-42da0db65331" providerId="ADAL" clId="{EF9F427B-1AFE-4F42-BAE3-6B9F7A074CF6}" dt="2022-07-23T17:08:42.871" v="77" actId="478"/>
          <ac:picMkLst>
            <pc:docMk/>
            <pc:sldMk cId="3283558089" sldId="322"/>
            <ac:picMk id="37" creationId="{A407A8E7-4A83-4A2C-BF72-675BDCDD158C}"/>
          </ac:picMkLst>
        </pc:picChg>
      </pc:sldChg>
      <pc:sldChg chg="delSp modSp mod">
        <pc:chgData name="Andy Cutler" userId="8f3ec14a-1e59-4597-8fd9-42da0db65331" providerId="ADAL" clId="{EF9F427B-1AFE-4F42-BAE3-6B9F7A074CF6}" dt="2022-07-23T17:09:00.900" v="85" actId="478"/>
        <pc:sldMkLst>
          <pc:docMk/>
          <pc:sldMk cId="1738852826" sldId="323"/>
        </pc:sldMkLst>
        <pc:picChg chg="del mod">
          <ac:chgData name="Andy Cutler" userId="8f3ec14a-1e59-4597-8fd9-42da0db65331" providerId="ADAL" clId="{EF9F427B-1AFE-4F42-BAE3-6B9F7A074CF6}" dt="2022-07-23T17:09:00.900" v="85" actId="478"/>
          <ac:picMkLst>
            <pc:docMk/>
            <pc:sldMk cId="1738852826" sldId="323"/>
            <ac:picMk id="18" creationId="{94CD1BCA-EF3F-4B50-BB9A-7041EC486D17}"/>
          </ac:picMkLst>
        </pc:picChg>
        <pc:picChg chg="del mod">
          <ac:chgData name="Andy Cutler" userId="8f3ec14a-1e59-4597-8fd9-42da0db65331" providerId="ADAL" clId="{EF9F427B-1AFE-4F42-BAE3-6B9F7A074CF6}" dt="2022-07-23T17:08:56.957" v="81" actId="478"/>
          <ac:picMkLst>
            <pc:docMk/>
            <pc:sldMk cId="1738852826" sldId="323"/>
            <ac:picMk id="20" creationId="{D06D3DD6-66A4-429B-AED8-3ABF4B118788}"/>
          </ac:picMkLst>
        </pc:picChg>
        <pc:picChg chg="del mod">
          <ac:chgData name="Andy Cutler" userId="8f3ec14a-1e59-4597-8fd9-42da0db65331" providerId="ADAL" clId="{EF9F427B-1AFE-4F42-BAE3-6B9F7A074CF6}" dt="2022-07-23T17:08:58.796" v="83" actId="478"/>
          <ac:picMkLst>
            <pc:docMk/>
            <pc:sldMk cId="1738852826" sldId="323"/>
            <ac:picMk id="41" creationId="{85878366-1275-4194-9BA1-8951BCC998FC}"/>
          </ac:picMkLst>
        </pc:picChg>
      </pc:sldChg>
      <pc:sldChg chg="del">
        <pc:chgData name="Andy Cutler" userId="8f3ec14a-1e59-4597-8fd9-42da0db65331" providerId="ADAL" clId="{EF9F427B-1AFE-4F42-BAE3-6B9F7A074CF6}" dt="2022-07-23T17:02:46.546" v="5" actId="47"/>
        <pc:sldMkLst>
          <pc:docMk/>
          <pc:sldMk cId="3363341767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DDB-21D1-4206-96BC-793A746F6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1F6C9-C29C-4F80-AF85-D4DCABD22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BE7A-9E72-4BC8-BC8E-7258359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91B7-1AFD-4CF0-9D90-C54FE075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A815-2240-4748-8429-81CF99E5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5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B446-33D1-400B-B7E7-373D08C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5BA6-D673-42D4-B17C-596AE997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7E9E-F302-4BAC-91EB-9BA1E6B1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9092-235C-4EDC-954F-71C99426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F03D-D479-45CF-8EAC-3B5179D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8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18572-ADC2-4FD6-A913-949B0FFA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7F965-1D54-4599-9C8D-09789246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1B8-24F2-4E6E-8E2E-4F8B39DC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08D2-CF59-4A70-A5FF-18925EC4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6742-8960-477D-AE5C-D8938E08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4765-518D-417B-9418-CFA2F121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BD1A-04F5-4205-84E7-D0C62DD6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38E7-1C8C-4F2A-8CD8-A0893AE5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C9EE-1729-4737-B360-CC3242D3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EC21-0600-466E-AADD-6274CF5C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F3E8-A559-4667-BB2F-7C51FCDA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121B-74E5-4861-9A6D-8BC6E12F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DB3D-00E7-428D-9007-A8DB8470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C486-4E05-42B4-A85E-13E1F666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88E8-AEF2-4FBB-A80B-30FC97F8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4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BCE-AF6B-4E8F-88BB-3160816E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D685-223A-4C3F-BBC4-F32AAB1E8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E575-66CE-496D-BCF2-C2711A2E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2C655-B285-41E7-A620-67C4C13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ADF25-D132-443C-966E-13F6301A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D013-7850-45C6-80AA-927E2F7C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2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A9E5-0331-4AD0-B71E-BF1F80AA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3B00-9F7B-4D76-8D42-E6547F5D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B4F8-A127-4EE4-AB0A-74E44B9B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92FF4-A7BF-472E-9476-06AB38761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F4B9D-48A2-46CA-B934-BB30DD726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CD29B-48D5-41E9-8867-32CD69CC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892AC-2315-46FE-99CF-4378AC76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13833-4B08-4973-BFB4-6C2A5850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76E3-8C18-458C-89B4-EE92E58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8A630-8465-45D1-B3F6-EB324B09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BBCC9-E861-4B41-A1D8-431177F7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4C27-54F0-43F1-9E9B-E8F154D8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5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B0F11-3B8D-4BD3-8329-7F22CD97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EE7C8-DF2F-4FAE-A77B-68A3F94A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4980-D090-4FC5-B6CB-58C74730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C4CA-72A7-4DA1-81DE-183B736A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DB22-6BE0-44AA-A5C2-340DADD5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F7802-DF1A-4CD3-B266-C235BF75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5981D-A99E-4E9E-BAF2-1BE31054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7736-924A-43D4-AB39-7FE21736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AEB2-51E2-4811-8979-0BFB4A2B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443-FA90-4509-BC48-4FBF10E8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3CDBF-D4F3-427D-BCD2-142B7E36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CAE8E-CDDD-40E3-B63C-1769FCC9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855DC-89A5-4D96-8E1F-03AC11C3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C80F-F604-463D-9D06-F4AB7FF7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32B6-91AF-4852-838F-0F5DB45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8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FCEF-2A89-49DC-9309-00272A9F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46AA-D98E-42EA-A25F-1CEFF7E7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DF3F-7C77-422A-9D03-2CA59D6F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B778-1C92-4F98-9C25-D329BC663296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F75A-65F5-4F7C-A511-4610042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A02B-1D13-4317-BAD4-ACEC1BE3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B086-3882-41CF-BA25-884D5EB65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7C7630-8A7A-4C39-9151-125208B40717}"/>
              </a:ext>
            </a:extLst>
          </p:cNvPr>
          <p:cNvSpPr/>
          <p:nvPr/>
        </p:nvSpPr>
        <p:spPr>
          <a:xfrm>
            <a:off x="1" y="1"/>
            <a:ext cx="12192000" cy="54822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A5BCC-7C40-4CFA-BEE0-E59FE5384EAC}"/>
              </a:ext>
            </a:extLst>
          </p:cNvPr>
          <p:cNvSpPr txBox="1"/>
          <p:nvPr/>
        </p:nvSpPr>
        <p:spPr>
          <a:xfrm rot="19893">
            <a:off x="76249" y="1765497"/>
            <a:ext cx="1203950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Applying the</a:t>
            </a:r>
            <a:endParaRPr lang="en-GB" sz="4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Well-Architected Framework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endParaRPr lang="en-GB" sz="4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3D011AA-739B-4C8C-8A79-F79D2EB5B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23" y="4745730"/>
            <a:ext cx="1424407" cy="1424407"/>
          </a:xfrm>
          <a:prstGeom prst="ellipse">
            <a:avLst/>
          </a:prstGeom>
          <a:ln w="63500" cap="rnd">
            <a:solidFill>
              <a:srgbClr val="EB5F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5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74851-B331-4F96-8CC7-1E29D2AB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4" y="1322213"/>
            <a:ext cx="6949080" cy="44641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64CA89-0C0F-4FC5-A980-33E813DA09E0}"/>
              </a:ext>
            </a:extLst>
          </p:cNvPr>
          <p:cNvSpPr/>
          <p:nvPr/>
        </p:nvSpPr>
        <p:spPr>
          <a:xfrm>
            <a:off x="7696199" y="2097509"/>
            <a:ext cx="4190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we set the DWU size to a value and never change it then it may not be optimised for cost.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AE788-4B21-42B1-888A-D2330F992A2C}"/>
              </a:ext>
            </a:extLst>
          </p:cNvPr>
          <p:cNvSpPr/>
          <p:nvPr/>
        </p:nvSpPr>
        <p:spPr>
          <a:xfrm>
            <a:off x="7696200" y="4066541"/>
            <a:ext cx="4190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analyse our expected workload and match the DWU accordingly then we can optimise our costs.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F408A-980E-493D-9C66-5C67130C45BC}"/>
              </a:ext>
            </a:extLst>
          </p:cNvPr>
          <p:cNvSpPr txBox="1"/>
          <p:nvPr/>
        </p:nvSpPr>
        <p:spPr>
          <a:xfrm>
            <a:off x="332317" y="324195"/>
            <a:ext cx="755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 DWUs Per Hour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29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5D932-58E8-4ADF-8556-14B7E732B2E7}"/>
              </a:ext>
            </a:extLst>
          </p:cNvPr>
          <p:cNvSpPr txBox="1"/>
          <p:nvPr/>
        </p:nvSpPr>
        <p:spPr>
          <a:xfrm>
            <a:off x="332317" y="324195"/>
            <a:ext cx="755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Pre-Purchase Synapse Commit Units</a:t>
            </a:r>
            <a:endParaRPr lang="en-GB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B8C6-1924-43FC-BB91-DBAB5D50D248}"/>
              </a:ext>
            </a:extLst>
          </p:cNvPr>
          <p:cNvSpPr txBox="1"/>
          <p:nvPr/>
        </p:nvSpPr>
        <p:spPr>
          <a:xfrm>
            <a:off x="618065" y="2190172"/>
            <a:ext cx="78909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Dedicated SQL Pool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Managed VNET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Pipelines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Serverless SQL Pool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Serverless Apache Spark Pool - Memory Optimized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Synapse Analytics Data Flows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97BF4-1A0A-44E0-A3B1-B06651A464F3}"/>
              </a:ext>
            </a:extLst>
          </p:cNvPr>
          <p:cNvSpPr txBox="1"/>
          <p:nvPr/>
        </p:nvSpPr>
        <p:spPr>
          <a:xfrm>
            <a:off x="520726" y="1395939"/>
            <a:ext cx="1129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now offer a pre-purchase plan called SCUs (Synapse Commit Units).  The units can be used across services within the Synapse eco-system: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208071-4B04-4848-93D4-5CE3CC81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7" y="3907734"/>
            <a:ext cx="6639743" cy="26260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A7104-C9A6-45F5-877A-923DE9A18175}"/>
              </a:ext>
            </a:extLst>
          </p:cNvPr>
          <p:cNvSpPr txBox="1"/>
          <p:nvPr/>
        </p:nvSpPr>
        <p:spPr>
          <a:xfrm>
            <a:off x="8163736" y="4815731"/>
            <a:ext cx="3482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Savings start ~11%</a:t>
            </a:r>
            <a:endParaRPr lang="en-GB" sz="2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FBEF6-2192-4DC8-A485-8C4926EFACB6}"/>
              </a:ext>
            </a:extLst>
          </p:cNvPr>
          <p:cNvSpPr txBox="1"/>
          <p:nvPr/>
        </p:nvSpPr>
        <p:spPr>
          <a:xfrm>
            <a:off x="1289049" y="324195"/>
            <a:ext cx="5933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Operational Excellence</a:t>
            </a:r>
            <a:endParaRPr lang="en-GB" sz="3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C79AE-5959-4FD4-BA61-F4B82C0975EE}"/>
              </a:ext>
            </a:extLst>
          </p:cNvPr>
          <p:cNvSpPr/>
          <p:nvPr/>
        </p:nvSpPr>
        <p:spPr>
          <a:xfrm>
            <a:off x="520726" y="30726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D6C0-F63A-4CF2-BA63-357EE7045331}"/>
              </a:ext>
            </a:extLst>
          </p:cNvPr>
          <p:cNvSpPr txBox="1"/>
          <p:nvPr/>
        </p:nvSpPr>
        <p:spPr>
          <a:xfrm>
            <a:off x="520726" y="1395939"/>
            <a:ext cx="1129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Ensuring that we have operational processes that keep a system updated and running in production.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F6FE7-3383-4250-9BFF-FE8BBB14F526}"/>
              </a:ext>
            </a:extLst>
          </p:cNvPr>
          <p:cNvSpPr txBox="1"/>
          <p:nvPr/>
        </p:nvSpPr>
        <p:spPr>
          <a:xfrm>
            <a:off x="520725" y="1933953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072A6-A793-4A4C-AC5E-97C98BB0805A}"/>
              </a:ext>
            </a:extLst>
          </p:cNvPr>
          <p:cNvSpPr txBox="1"/>
          <p:nvPr/>
        </p:nvSpPr>
        <p:spPr>
          <a:xfrm>
            <a:off x="6690748" y="1943554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  <a:endParaRPr lang="en-GB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E5930-F40F-4B89-9AB4-3A43C87854C5}"/>
              </a:ext>
            </a:extLst>
          </p:cNvPr>
          <p:cNvSpPr txBox="1"/>
          <p:nvPr/>
        </p:nvSpPr>
        <p:spPr>
          <a:xfrm>
            <a:off x="520725" y="2502745"/>
            <a:ext cx="5575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Database projects are supported and can be created using SSDT in Visual Studio and Azure Data Studio.  A full CI/CD process can then be created using Azure DevOps integration to deploy code changes.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2F94D-12B0-4717-926D-51E51558B039}"/>
              </a:ext>
            </a:extLst>
          </p:cNvPr>
          <p:cNvSpPr txBox="1"/>
          <p:nvPr/>
        </p:nvSpPr>
        <p:spPr>
          <a:xfrm>
            <a:off x="520725" y="3980073"/>
            <a:ext cx="609600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logging using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Log Analytics.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35DFC-E551-44B5-8CAF-DCB1C7B46F33}"/>
              </a:ext>
            </a:extLst>
          </p:cNvPr>
          <p:cNvSpPr txBox="1"/>
          <p:nvPr/>
        </p:nvSpPr>
        <p:spPr>
          <a:xfrm>
            <a:off x="520725" y="4656843"/>
            <a:ext cx="5514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Use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Monitor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surface alerts and metrics to monitor DWU usage, Cache usage, RAM utilisation, and CPU usage.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35019-D22B-47B8-BE00-4369F02C0E12}"/>
              </a:ext>
            </a:extLst>
          </p:cNvPr>
          <p:cNvSpPr txBox="1"/>
          <p:nvPr/>
        </p:nvSpPr>
        <p:spPr>
          <a:xfrm>
            <a:off x="6690747" y="2502745"/>
            <a:ext cx="5388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is currently no SSDT support, however SQL Scripts to create objects can be source controlled using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Synapse Studio Source Control integration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5183A-59D0-4655-A7F6-DB5CF7F90399}"/>
              </a:ext>
            </a:extLst>
          </p:cNvPr>
          <p:cNvSpPr txBox="1"/>
          <p:nvPr/>
        </p:nvSpPr>
        <p:spPr>
          <a:xfrm>
            <a:off x="6690747" y="3862155"/>
            <a:ext cx="5233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 Views to track Data Processed volumes by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Day, Week, and Month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 If limits have been set, monitoring data processed usage is vital.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EE4EB-6C6B-4400-BA1D-FFB4A51E16C8}"/>
              </a:ext>
            </a:extLst>
          </p:cNvPr>
          <p:cNvSpPr txBox="1"/>
          <p:nvPr/>
        </p:nvSpPr>
        <p:spPr>
          <a:xfrm>
            <a:off x="6690747" y="4944566"/>
            <a:ext cx="5388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Monitor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also surface metrics to monitor data processed volumes, plus login attempts, and ended SQL requests.</a:t>
            </a:r>
          </a:p>
        </p:txBody>
      </p:sp>
    </p:spTree>
    <p:extLst>
      <p:ext uri="{BB962C8B-B14F-4D97-AF65-F5344CB8AC3E}">
        <p14:creationId xmlns:p14="http://schemas.microsoft.com/office/powerpoint/2010/main" val="18920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1" grpId="0"/>
      <p:bldP spid="11" grpId="1"/>
      <p:bldP spid="13" grpId="0"/>
      <p:bldP spid="13" grpId="1"/>
      <p:bldP spid="15" grpId="0"/>
      <p:bldP spid="15" grpId="1"/>
      <p:bldP spid="17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D3D6C0-F63A-4CF2-BA63-357EE7045331}"/>
              </a:ext>
            </a:extLst>
          </p:cNvPr>
          <p:cNvSpPr txBox="1"/>
          <p:nvPr/>
        </p:nvSpPr>
        <p:spPr>
          <a:xfrm>
            <a:off x="520726" y="1395939"/>
            <a:ext cx="1129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example of monitoring data processed and Daily, Weekly, Monthly limits set: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5F312-FF9A-41EC-9061-B0FC565F6D0E}"/>
              </a:ext>
            </a:extLst>
          </p:cNvPr>
          <p:cNvSpPr txBox="1"/>
          <p:nvPr/>
        </p:nvSpPr>
        <p:spPr>
          <a:xfrm>
            <a:off x="332317" y="324195"/>
            <a:ext cx="755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Monitoring Data Processed</a:t>
            </a:r>
            <a:endParaRPr lang="en-GB" sz="3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6C7D43-1F38-45CB-9B32-3D73AFFF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7" y="1931461"/>
            <a:ext cx="10469535" cy="22273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A02009-9CB8-4C55-84C2-E4408D7B5478}"/>
              </a:ext>
            </a:extLst>
          </p:cNvPr>
          <p:cNvSpPr txBox="1"/>
          <p:nvPr/>
        </p:nvSpPr>
        <p:spPr>
          <a:xfrm>
            <a:off x="520726" y="4388650"/>
            <a:ext cx="728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In this example, we have currently used 50% of the capped 10TB limit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2A6E12-935A-40D3-8C36-AFC2EA18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5237303"/>
            <a:ext cx="7144747" cy="866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33FD6D-F6BA-43C9-9367-1F5F8B0C0F3D}"/>
              </a:ext>
            </a:extLst>
          </p:cNvPr>
          <p:cNvSpPr txBox="1"/>
          <p:nvPr/>
        </p:nvSpPr>
        <p:spPr>
          <a:xfrm>
            <a:off x="520726" y="5255252"/>
            <a:ext cx="3213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Changing the monthly cap to 4TB now means no more queries can be executed…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FBEF6-2192-4DC8-A485-8C4926EFACB6}"/>
              </a:ext>
            </a:extLst>
          </p:cNvPr>
          <p:cNvSpPr txBox="1"/>
          <p:nvPr/>
        </p:nvSpPr>
        <p:spPr>
          <a:xfrm>
            <a:off x="1289049" y="324195"/>
            <a:ext cx="5933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Performance Efficiency</a:t>
            </a:r>
            <a:endParaRPr lang="en-GB" sz="3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C79AE-5959-4FD4-BA61-F4B82C0975EE}"/>
              </a:ext>
            </a:extLst>
          </p:cNvPr>
          <p:cNvSpPr/>
          <p:nvPr/>
        </p:nvSpPr>
        <p:spPr>
          <a:xfrm>
            <a:off x="520726" y="30726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D6C0-F63A-4CF2-BA63-357EE7045331}"/>
              </a:ext>
            </a:extLst>
          </p:cNvPr>
          <p:cNvSpPr txBox="1"/>
          <p:nvPr/>
        </p:nvSpPr>
        <p:spPr>
          <a:xfrm>
            <a:off x="520726" y="1162987"/>
            <a:ext cx="11671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ability of a system to adapt to changes in load and ensure performant operations such as data loading and delivery.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F6FE7-3383-4250-9BFF-FE8BBB14F526}"/>
              </a:ext>
            </a:extLst>
          </p:cNvPr>
          <p:cNvSpPr txBox="1"/>
          <p:nvPr/>
        </p:nvSpPr>
        <p:spPr>
          <a:xfrm>
            <a:off x="520725" y="1933953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072A6-A793-4A4C-AC5E-97C98BB0805A}"/>
              </a:ext>
            </a:extLst>
          </p:cNvPr>
          <p:cNvSpPr txBox="1"/>
          <p:nvPr/>
        </p:nvSpPr>
        <p:spPr>
          <a:xfrm>
            <a:off x="6690748" y="1943554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  <a:endParaRPr lang="en-GB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BE9B93-278F-4318-9DB2-9D7CC85E9659}"/>
              </a:ext>
            </a:extLst>
          </p:cNvPr>
          <p:cNvSpPr txBox="1"/>
          <p:nvPr/>
        </p:nvSpPr>
        <p:spPr>
          <a:xfrm>
            <a:off x="520726" y="2463368"/>
            <a:ext cx="5507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 auto-scaling DWUs “online” is not supported so resizing compute is an offline process.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1A63D-1642-4E10-82ED-9CA844D90510}"/>
              </a:ext>
            </a:extLst>
          </p:cNvPr>
          <p:cNvSpPr txBox="1"/>
          <p:nvPr/>
        </p:nvSpPr>
        <p:spPr>
          <a:xfrm>
            <a:off x="520725" y="3286637"/>
            <a:ext cx="5736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Workload Classification, Importance, and Isolation 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 allows certain workload sizes to be allocated the required resources.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092C44-AE1B-444A-9B47-A36EC8EDFB33}"/>
              </a:ext>
            </a:extLst>
          </p:cNvPr>
          <p:cNvSpPr/>
          <p:nvPr/>
        </p:nvSpPr>
        <p:spPr>
          <a:xfrm>
            <a:off x="803709" y="4394927"/>
            <a:ext cx="1155032" cy="842210"/>
          </a:xfrm>
          <a:prstGeom prst="rect">
            <a:avLst/>
          </a:prstGeom>
          <a:solidFill>
            <a:schemeClr val="bg1"/>
          </a:solidFill>
          <a:ln>
            <a:solidFill>
              <a:srgbClr val="EB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Classify Incoming Workload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86BEF5-9993-400B-91C7-8E04F489AE28}"/>
              </a:ext>
            </a:extLst>
          </p:cNvPr>
          <p:cNvSpPr/>
          <p:nvPr/>
        </p:nvSpPr>
        <p:spPr>
          <a:xfrm>
            <a:off x="2700311" y="4386905"/>
            <a:ext cx="1155032" cy="842210"/>
          </a:xfrm>
          <a:prstGeom prst="rect">
            <a:avLst/>
          </a:prstGeom>
          <a:solidFill>
            <a:schemeClr val="bg1"/>
          </a:solidFill>
          <a:ln>
            <a:solidFill>
              <a:srgbClr val="EB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Assess Importance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CC3909-9BCC-4398-94E4-A2F646181B73}"/>
              </a:ext>
            </a:extLst>
          </p:cNvPr>
          <p:cNvSpPr/>
          <p:nvPr/>
        </p:nvSpPr>
        <p:spPr>
          <a:xfrm>
            <a:off x="4596913" y="4386905"/>
            <a:ext cx="1155032" cy="842210"/>
          </a:xfrm>
          <a:prstGeom prst="rect">
            <a:avLst/>
          </a:prstGeom>
          <a:solidFill>
            <a:schemeClr val="bg1"/>
          </a:solidFill>
          <a:ln>
            <a:solidFill>
              <a:srgbClr val="EB5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Isolate Resources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F89E86-8EE4-4618-9552-CA83ED7791E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958741" y="4808010"/>
            <a:ext cx="741570" cy="8022"/>
          </a:xfrm>
          <a:prstGeom prst="straightConnector1">
            <a:avLst/>
          </a:prstGeom>
          <a:ln w="19050">
            <a:solidFill>
              <a:srgbClr val="EB5F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4CF686-42D0-46F1-8278-BA67AB9974F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855343" y="4808010"/>
            <a:ext cx="741570" cy="0"/>
          </a:xfrm>
          <a:prstGeom prst="straightConnector1">
            <a:avLst/>
          </a:prstGeom>
          <a:ln w="19050">
            <a:solidFill>
              <a:srgbClr val="EB5F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56D22-7353-4B53-AA6F-F2774D4FD4B6}"/>
              </a:ext>
            </a:extLst>
          </p:cNvPr>
          <p:cNvSpPr/>
          <p:nvPr/>
        </p:nvSpPr>
        <p:spPr>
          <a:xfrm>
            <a:off x="6674812" y="2463368"/>
            <a:ext cx="5364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 the Polaris engine there is no need to set any workload settings or classification as the service will 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scale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allocate resources 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during workload execution.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48010-FE28-4A6A-92E8-F7B04066AA69}"/>
              </a:ext>
            </a:extLst>
          </p:cNvPr>
          <p:cNvSpPr/>
          <p:nvPr/>
        </p:nvSpPr>
        <p:spPr>
          <a:xfrm>
            <a:off x="6674813" y="3794762"/>
            <a:ext cx="4996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Consider using Serverless SQL Pools to query data external to the Synapse ecosystem rather than loading/transforming to another data store.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B153FE-1DC2-4743-84B0-00BC87AE2149}"/>
              </a:ext>
            </a:extLst>
          </p:cNvPr>
          <p:cNvSpPr txBox="1"/>
          <p:nvPr/>
        </p:nvSpPr>
        <p:spPr>
          <a:xfrm>
            <a:off x="520725" y="5462061"/>
            <a:ext cx="5643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are a set of best practices which include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loading strategies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table distribution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&amp;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partitioning strategies.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10ED37-025C-498D-9794-BE74866EFCBD}"/>
              </a:ext>
            </a:extLst>
          </p:cNvPr>
          <p:cNvSpPr txBox="1"/>
          <p:nvPr/>
        </p:nvSpPr>
        <p:spPr>
          <a:xfrm>
            <a:off x="6684456" y="5126156"/>
            <a:ext cx="5507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are a set of best practices which include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type optimisation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 co-location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using partition pruning functions such as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filepath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&amp; 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filename.</a:t>
            </a:r>
          </a:p>
        </p:txBody>
      </p:sp>
    </p:spTree>
    <p:extLst>
      <p:ext uri="{BB962C8B-B14F-4D97-AF65-F5344CB8AC3E}">
        <p14:creationId xmlns:p14="http://schemas.microsoft.com/office/powerpoint/2010/main" val="2323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6" grpId="0"/>
      <p:bldP spid="16" grpId="1"/>
      <p:bldP spid="18" grpId="0"/>
      <p:bldP spid="18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8" grpId="0"/>
      <p:bldP spid="29" grpId="0"/>
      <p:bldP spid="30" grpId="0"/>
      <p:bldP spid="30" grpId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FBEF6-2192-4DC8-A485-8C4926EFACB6}"/>
              </a:ext>
            </a:extLst>
          </p:cNvPr>
          <p:cNvSpPr txBox="1"/>
          <p:nvPr/>
        </p:nvSpPr>
        <p:spPr>
          <a:xfrm>
            <a:off x="1289049" y="324195"/>
            <a:ext cx="5933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Reliability</a:t>
            </a:r>
            <a:endParaRPr lang="en-GB" sz="3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C79AE-5959-4FD4-BA61-F4B82C0975EE}"/>
              </a:ext>
            </a:extLst>
          </p:cNvPr>
          <p:cNvSpPr/>
          <p:nvPr/>
        </p:nvSpPr>
        <p:spPr>
          <a:xfrm>
            <a:off x="520726" y="30726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D6C0-F63A-4CF2-BA63-357EE7045331}"/>
              </a:ext>
            </a:extLst>
          </p:cNvPr>
          <p:cNvSpPr txBox="1"/>
          <p:nvPr/>
        </p:nvSpPr>
        <p:spPr>
          <a:xfrm>
            <a:off x="520726" y="1395939"/>
            <a:ext cx="865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ability of a system to recover from failures and return to operation.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F6FE7-3383-4250-9BFF-FE8BBB14F526}"/>
              </a:ext>
            </a:extLst>
          </p:cNvPr>
          <p:cNvSpPr txBox="1"/>
          <p:nvPr/>
        </p:nvSpPr>
        <p:spPr>
          <a:xfrm>
            <a:off x="520725" y="1933953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072A6-A793-4A4C-AC5E-97C98BB0805A}"/>
              </a:ext>
            </a:extLst>
          </p:cNvPr>
          <p:cNvSpPr txBox="1"/>
          <p:nvPr/>
        </p:nvSpPr>
        <p:spPr>
          <a:xfrm>
            <a:off x="6690748" y="1943554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  <a:endParaRPr lang="en-GB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786740-B74F-433A-8191-74BF9B42D9E0}"/>
              </a:ext>
            </a:extLst>
          </p:cNvPr>
          <p:cNvSpPr txBox="1"/>
          <p:nvPr/>
        </p:nvSpPr>
        <p:spPr>
          <a:xfrm>
            <a:off x="520725" y="2470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When the Dedicated SQL Pool is running, </a:t>
            </a:r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Automatic Restore Points </a:t>
            </a: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are created periodically during the day and are available for </a:t>
            </a:r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7 days</a:t>
            </a: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.  You can also create </a:t>
            </a:r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User-Defined Restore Points </a:t>
            </a: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regularly scale/pause the service (limited to 7 Days retention).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4A88B-32C6-45BA-984C-560A653E3A1B}"/>
              </a:ext>
            </a:extLst>
          </p:cNvPr>
          <p:cNvSpPr txBox="1"/>
          <p:nvPr/>
        </p:nvSpPr>
        <p:spPr>
          <a:xfrm>
            <a:off x="520725" y="4071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enable/disable </a:t>
            </a:r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Geo-Backup</a:t>
            </a:r>
            <a:r>
              <a:rPr lang="en-GB" sz="1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which will backup to a paired region, E.G. UK South and UK West.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4AF36-304A-4D0E-909B-FCC1533FECE4}"/>
              </a:ext>
            </a:extLst>
          </p:cNvPr>
          <p:cNvSpPr txBox="1"/>
          <p:nvPr/>
        </p:nvSpPr>
        <p:spPr>
          <a:xfrm>
            <a:off x="6732524" y="2470600"/>
            <a:ext cx="5214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Automatic Fault tolerance </a:t>
            </a:r>
            <a:r>
              <a:rPr lang="en-GB" sz="1800">
                <a:latin typeface="Segoe UI Semilight" panose="020B0402040204020203" pitchFamily="34" charset="0"/>
                <a:cs typeface="Segoe UI Semilight" panose="020B0402040204020203" pitchFamily="34" charset="0"/>
              </a:rPr>
              <a:t>in Polaris engine with an automated query restart process.  “Tasks” will be restarted automatically in the event of a failure and this is a seamless process to the user/query executor.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87BE0-8ED5-4CDC-B6B9-87CC243F3880}"/>
              </a:ext>
            </a:extLst>
          </p:cNvPr>
          <p:cNvSpPr txBox="1"/>
          <p:nvPr/>
        </p:nvSpPr>
        <p:spPr>
          <a:xfrm>
            <a:off x="520725" y="57812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Consider using Managed Virtual Network &amp; Private Endpoints to control and isolate traffic.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7D646-9216-40C4-8C67-6F4AEF9EB071}"/>
              </a:ext>
            </a:extLst>
          </p:cNvPr>
          <p:cNvSpPr txBox="1"/>
          <p:nvPr/>
        </p:nvSpPr>
        <p:spPr>
          <a:xfrm>
            <a:off x="6732524" y="4245332"/>
            <a:ext cx="521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Consider co-locating Storage Account within the same region as Synapse Analytics.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0CF3D-6927-4F88-8288-47F4CE618260}"/>
              </a:ext>
            </a:extLst>
          </p:cNvPr>
          <p:cNvSpPr txBox="1"/>
          <p:nvPr/>
        </p:nvSpPr>
        <p:spPr>
          <a:xfrm>
            <a:off x="520725" y="4960090"/>
            <a:ext cx="6282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Enabling Threat Protection to detect anomalous activities which impact security but also workload operations.</a:t>
            </a:r>
          </a:p>
        </p:txBody>
      </p:sp>
    </p:spTree>
    <p:extLst>
      <p:ext uri="{BB962C8B-B14F-4D97-AF65-F5344CB8AC3E}">
        <p14:creationId xmlns:p14="http://schemas.microsoft.com/office/powerpoint/2010/main" val="32835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21" grpId="0"/>
      <p:bldP spid="21" grpId="1"/>
      <p:bldP spid="27" grpId="0"/>
      <p:bldP spid="27" grpId="1"/>
      <p:bldP spid="32" grpId="0"/>
      <p:bldP spid="33" grpId="0"/>
      <p:bldP spid="33" grpId="1"/>
      <p:bldP spid="34" grpId="0"/>
      <p:bldP spid="36" grpId="0"/>
      <p:bldP spid="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FBEF6-2192-4DC8-A485-8C4926EFACB6}"/>
              </a:ext>
            </a:extLst>
          </p:cNvPr>
          <p:cNvSpPr txBox="1"/>
          <p:nvPr/>
        </p:nvSpPr>
        <p:spPr>
          <a:xfrm>
            <a:off x="1289049" y="324195"/>
            <a:ext cx="5933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</a:t>
            </a:r>
            <a:endParaRPr lang="en-GB" sz="3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DC79AE-5959-4FD4-BA61-F4B82C0975EE}"/>
              </a:ext>
            </a:extLst>
          </p:cNvPr>
          <p:cNvSpPr/>
          <p:nvPr/>
        </p:nvSpPr>
        <p:spPr>
          <a:xfrm>
            <a:off x="520726" y="30726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3D6C0-F63A-4CF2-BA63-357EE7045331}"/>
              </a:ext>
            </a:extLst>
          </p:cNvPr>
          <p:cNvSpPr txBox="1"/>
          <p:nvPr/>
        </p:nvSpPr>
        <p:spPr>
          <a:xfrm>
            <a:off x="520726" y="1395939"/>
            <a:ext cx="1167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Protecting applications and data from threats and malicious activity from any direction.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F6FE7-3383-4250-9BFF-FE8BBB14F526}"/>
              </a:ext>
            </a:extLst>
          </p:cNvPr>
          <p:cNvSpPr txBox="1"/>
          <p:nvPr/>
        </p:nvSpPr>
        <p:spPr>
          <a:xfrm>
            <a:off x="520725" y="1933953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072A6-A793-4A4C-AC5E-97C98BB0805A}"/>
              </a:ext>
            </a:extLst>
          </p:cNvPr>
          <p:cNvSpPr txBox="1"/>
          <p:nvPr/>
        </p:nvSpPr>
        <p:spPr>
          <a:xfrm>
            <a:off x="6690748" y="1943554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  <a:endParaRPr lang="en-GB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E4B49-6822-49E7-A50E-446DA50372FC}"/>
              </a:ext>
            </a:extLst>
          </p:cNvPr>
          <p:cNvSpPr txBox="1"/>
          <p:nvPr/>
        </p:nvSpPr>
        <p:spPr>
          <a:xfrm>
            <a:off x="488551" y="2483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Segoe UI Semilight" panose="020B0402040204020203" pitchFamily="34" charset="0"/>
                <a:cs typeface="Segoe UI Semilight" panose="020B0402040204020203" pitchFamily="34" charset="0"/>
              </a:rPr>
              <a:t>Use Azure Active Directory Groups and Users, MFA, to secure access to databases, database objects and data.</a:t>
            </a:r>
            <a:endParaRPr lang="en-GB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304B2-3056-4B31-B584-8D6F58EBCF08}"/>
              </a:ext>
            </a:extLst>
          </p:cNvPr>
          <p:cNvSpPr txBox="1"/>
          <p:nvPr/>
        </p:nvSpPr>
        <p:spPr>
          <a:xfrm>
            <a:off x="488551" y="30995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</a:t>
            </a:r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Transparent Data Encryption </a:t>
            </a:r>
            <a:r>
              <a:rPr lang="en-GB" sz="1600">
                <a:latin typeface="Segoe UI Semilight" panose="020B0402040204020203" pitchFamily="34" charset="0"/>
                <a:cs typeface="Segoe UI Semilight" panose="020B0402040204020203" pitchFamily="34" charset="0"/>
              </a:rPr>
              <a:t>(TDE) to encrypt data at rest and use your own keys.</a:t>
            </a:r>
            <a:endParaRPr lang="en-GB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89AA5-F4DF-4AE8-89D4-2D8AD368023A}"/>
              </a:ext>
            </a:extLst>
          </p:cNvPr>
          <p:cNvSpPr txBox="1"/>
          <p:nvPr/>
        </p:nvSpPr>
        <p:spPr>
          <a:xfrm>
            <a:off x="488551" y="37496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Enable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Defender for SQL 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with periodic Vulnerability Assessment scans to determine current security state.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B6C0C3-C8B4-4DAC-92E4-E0A6EB839491}"/>
              </a:ext>
            </a:extLst>
          </p:cNvPr>
          <p:cNvSpPr txBox="1"/>
          <p:nvPr/>
        </p:nvSpPr>
        <p:spPr>
          <a:xfrm>
            <a:off x="488551" y="437808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Managed </a:t>
            </a:r>
            <a:r>
              <a:rPr lang="en-GB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Vnets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Firewall rules 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Private Endpoints 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used to allow access to/from Synapse Analytics.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4C1E3-1EBC-46C5-BFA3-5A0C908AF3E4}"/>
              </a:ext>
            </a:extLst>
          </p:cNvPr>
          <p:cNvSpPr txBox="1"/>
          <p:nvPr/>
        </p:nvSpPr>
        <p:spPr>
          <a:xfrm>
            <a:off x="6690748" y="2483613"/>
            <a:ext cx="5431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with Dedicated SQL Pools we can use Azure Active Directory Groups and Users to secure database objects such as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Views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Tables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2CFA26-D106-41B5-A00D-C5B18A6206F2}"/>
              </a:ext>
            </a:extLst>
          </p:cNvPr>
          <p:cNvSpPr txBox="1"/>
          <p:nvPr/>
        </p:nvSpPr>
        <p:spPr>
          <a:xfrm>
            <a:off x="6690748" y="3470723"/>
            <a:ext cx="543158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Access to the data itself is based on Azure Storage permissions:</a:t>
            </a:r>
          </a:p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endParaRPr lang="en-GB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628650" lvl="1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 Group/User</a:t>
            </a:r>
            <a:endParaRPr lang="en-GB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628650" lvl="1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SAS credentials</a:t>
            </a:r>
            <a:endParaRPr lang="en-GB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628650" lvl="1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Managed Identity</a:t>
            </a:r>
          </a:p>
          <a:p>
            <a:pPr marL="628650" lvl="1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Key (CosmosDB)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0637B-72B0-40B8-AACA-138A6C6E5E99}"/>
              </a:ext>
            </a:extLst>
          </p:cNvPr>
          <p:cNvSpPr txBox="1"/>
          <p:nvPr/>
        </p:nvSpPr>
        <p:spPr>
          <a:xfrm>
            <a:off x="488551" y="50065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Data Masking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Column-Level,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Row-Level Security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available.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5DFB06-7CF9-4758-BDD4-225E8D25D6F7}"/>
              </a:ext>
            </a:extLst>
          </p:cNvPr>
          <p:cNvSpPr txBox="1"/>
          <p:nvPr/>
        </p:nvSpPr>
        <p:spPr>
          <a:xfrm>
            <a:off x="520725" y="563504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Advanced Threat Protection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detecting and alerting malicious activity.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635371-76B2-4A18-99D1-21B3E51CCAC1}"/>
              </a:ext>
            </a:extLst>
          </p:cNvPr>
          <p:cNvSpPr txBox="1"/>
          <p:nvPr/>
        </p:nvSpPr>
        <p:spPr>
          <a:xfrm>
            <a:off x="6690748" y="5360893"/>
            <a:ext cx="5281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Managed </a:t>
            </a:r>
            <a:r>
              <a:rPr lang="en-GB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Vnets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Firewall rules 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Private Endpoints </a:t>
            </a:r>
            <a:r>
              <a:rPr lang="en-GB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used to allow access to/from Synapse Analytics.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88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5" grpId="0"/>
      <p:bldP spid="15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5" grpId="0"/>
      <p:bldP spid="37" grpId="0"/>
      <p:bldP spid="37" grpId="1"/>
      <p:bldP spid="38" grpId="0"/>
      <p:bldP spid="38" grpId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B64BA0-2F24-43B0-984F-093230083CB9}"/>
              </a:ext>
            </a:extLst>
          </p:cNvPr>
          <p:cNvSpPr/>
          <p:nvPr/>
        </p:nvSpPr>
        <p:spPr>
          <a:xfrm>
            <a:off x="1026976" y="1460962"/>
            <a:ext cx="8880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5F1F60E-E7F1-4312-9593-0717F283E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10686"/>
              </p:ext>
            </p:extLst>
          </p:nvPr>
        </p:nvGraphicFramePr>
        <p:xfrm>
          <a:off x="766916" y="1368598"/>
          <a:ext cx="10398108" cy="3296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88306">
                  <a:extLst>
                    <a:ext uri="{9D8B030D-6E8A-4147-A177-3AD203B41FA5}">
                      <a16:colId xmlns:a16="http://schemas.microsoft.com/office/drawing/2014/main" val="1991686416"/>
                    </a:ext>
                  </a:extLst>
                </a:gridCol>
                <a:gridCol w="6609802">
                  <a:extLst>
                    <a:ext uri="{9D8B030D-6E8A-4147-A177-3AD203B41FA5}">
                      <a16:colId xmlns:a16="http://schemas.microsoft.com/office/drawing/2014/main" val="31296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Microsoft Azure Well-Architected Framework</a:t>
                      </a:r>
                    </a:p>
                    <a:p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https://docs.microsoft.com/en-us/azure/architecture/framework/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Well-Architected Review</a:t>
                      </a:r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https://docs.microsoft.com/en-us/assessments/?mode=pre-assessment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Advisor</a:t>
                      </a:r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https://docs.microsoft.com/en-us/azure/advisor/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endParaRPr lang="en-GB" sz="1400" b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4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Advisor Score</a:t>
                      </a:r>
                      <a:endParaRPr lang="en-GB" sz="1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https://docs.microsoft.com/en-us/azure/advisor/azure-advisor-score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  <a:p>
                      <a:endParaRPr lang="en-GB" sz="1400" b="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4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7BCD3A-F974-4D9C-B4B3-3573FFCF5C90}"/>
              </a:ext>
            </a:extLst>
          </p:cNvPr>
          <p:cNvSpPr txBox="1"/>
          <p:nvPr/>
        </p:nvSpPr>
        <p:spPr>
          <a:xfrm>
            <a:off x="332317" y="324195"/>
            <a:ext cx="755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References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134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3F7A71-A3F3-4225-BDE6-4BBAD4474018}"/>
              </a:ext>
            </a:extLst>
          </p:cNvPr>
          <p:cNvSpPr/>
          <p:nvPr/>
        </p:nvSpPr>
        <p:spPr>
          <a:xfrm>
            <a:off x="1167329" y="2052885"/>
            <a:ext cx="1615159" cy="16151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 Optimisation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205497-6727-497C-8F5C-34A1D29B7B81}"/>
              </a:ext>
            </a:extLst>
          </p:cNvPr>
          <p:cNvSpPr/>
          <p:nvPr/>
        </p:nvSpPr>
        <p:spPr>
          <a:xfrm>
            <a:off x="3236818" y="3414808"/>
            <a:ext cx="1615159" cy="16151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Operational Excellence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7DC956-0B68-44EB-918D-3814FCEA7326}"/>
              </a:ext>
            </a:extLst>
          </p:cNvPr>
          <p:cNvSpPr/>
          <p:nvPr/>
        </p:nvSpPr>
        <p:spPr>
          <a:xfrm>
            <a:off x="5306305" y="2054837"/>
            <a:ext cx="1615159" cy="16151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Performance Efficiency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16CC2-5041-4223-AF6B-4B27F8BBA3E8}"/>
              </a:ext>
            </a:extLst>
          </p:cNvPr>
          <p:cNvSpPr/>
          <p:nvPr/>
        </p:nvSpPr>
        <p:spPr>
          <a:xfrm>
            <a:off x="7533450" y="3414808"/>
            <a:ext cx="1615159" cy="16151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Reliability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56BCEE-B99E-456E-BE7D-DB79CD1D9A7D}"/>
              </a:ext>
            </a:extLst>
          </p:cNvPr>
          <p:cNvSpPr/>
          <p:nvPr/>
        </p:nvSpPr>
        <p:spPr>
          <a:xfrm>
            <a:off x="9602937" y="2052886"/>
            <a:ext cx="1615159" cy="16151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7D3C18-9D0D-4B40-9D31-ECE8EF2CE893}"/>
              </a:ext>
            </a:extLst>
          </p:cNvPr>
          <p:cNvSpPr/>
          <p:nvPr/>
        </p:nvSpPr>
        <p:spPr>
          <a:xfrm>
            <a:off x="1672193" y="175017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69463C-E439-4A61-BC64-085D086A0576}"/>
              </a:ext>
            </a:extLst>
          </p:cNvPr>
          <p:cNvSpPr/>
          <p:nvPr/>
        </p:nvSpPr>
        <p:spPr>
          <a:xfrm>
            <a:off x="3741682" y="3088330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EEB93-08C3-493F-9151-BBCD99E72521}"/>
              </a:ext>
            </a:extLst>
          </p:cNvPr>
          <p:cNvSpPr/>
          <p:nvPr/>
        </p:nvSpPr>
        <p:spPr>
          <a:xfrm>
            <a:off x="5811169" y="175017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D20C19-3FE2-47A4-8EA3-71B526F9634B}"/>
              </a:ext>
            </a:extLst>
          </p:cNvPr>
          <p:cNvSpPr/>
          <p:nvPr/>
        </p:nvSpPr>
        <p:spPr>
          <a:xfrm>
            <a:off x="8038314" y="3112093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EBE179-74F9-4949-BA94-04159C3144F6}"/>
              </a:ext>
            </a:extLst>
          </p:cNvPr>
          <p:cNvSpPr/>
          <p:nvPr/>
        </p:nvSpPr>
        <p:spPr>
          <a:xfrm>
            <a:off x="10107801" y="175017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01BE97-FF9D-4916-A263-7D6F1C46A477}"/>
              </a:ext>
            </a:extLst>
          </p:cNvPr>
          <p:cNvSpPr/>
          <p:nvPr/>
        </p:nvSpPr>
        <p:spPr>
          <a:xfrm>
            <a:off x="386537" y="359448"/>
            <a:ext cx="10125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Azure Well-Architected Framework is a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set of 5 pillars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which can be used to help an organisation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improve the quality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their Azure workloads and infrastructure.</a:t>
            </a:r>
            <a:endParaRPr lang="en-GB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64BA0-2F24-43B0-984F-093230083CB9}"/>
              </a:ext>
            </a:extLst>
          </p:cNvPr>
          <p:cNvSpPr/>
          <p:nvPr/>
        </p:nvSpPr>
        <p:spPr>
          <a:xfrm>
            <a:off x="699805" y="5588345"/>
            <a:ext cx="1115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apply settings and features from the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to these pillars.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2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475A31-DE1F-4BFB-8015-1659A7C69F98}"/>
              </a:ext>
            </a:extLst>
          </p:cNvPr>
          <p:cNvSpPr txBox="1"/>
          <p:nvPr/>
        </p:nvSpPr>
        <p:spPr>
          <a:xfrm>
            <a:off x="332317" y="324195"/>
            <a:ext cx="5873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Synapse Analytics Components</a:t>
            </a:r>
            <a:endParaRPr lang="en-GB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AB51F-FE20-4A76-ABE8-0CAE0BE655A4}"/>
              </a:ext>
            </a:extLst>
          </p:cNvPr>
          <p:cNvSpPr/>
          <p:nvPr/>
        </p:nvSpPr>
        <p:spPr>
          <a:xfrm>
            <a:off x="332317" y="1053822"/>
            <a:ext cx="9929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Synapse is a set of services that have been brought together into a unified platform.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6AC3F-7ABA-4592-9757-FF416ED0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1" y="1852672"/>
            <a:ext cx="6836739" cy="4107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D8CE5F-1B08-4EEE-915E-19211EF0AC9A}"/>
              </a:ext>
            </a:extLst>
          </p:cNvPr>
          <p:cNvSpPr/>
          <p:nvPr/>
        </p:nvSpPr>
        <p:spPr>
          <a:xfrm>
            <a:off x="7986184" y="2075477"/>
            <a:ext cx="3892550" cy="253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Spark Pools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Pipelines (Data Factory)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Explorer Pools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Power BI integration</a:t>
            </a:r>
          </a:p>
        </p:txBody>
      </p:sp>
    </p:spTree>
    <p:extLst>
      <p:ext uri="{BB962C8B-B14F-4D97-AF65-F5344CB8AC3E}">
        <p14:creationId xmlns:p14="http://schemas.microsoft.com/office/powerpoint/2010/main" val="17184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5A5EAB-2872-4836-9CAE-2E2CAC9C5594}"/>
              </a:ext>
            </a:extLst>
          </p:cNvPr>
          <p:cNvSpPr txBox="1"/>
          <p:nvPr/>
        </p:nvSpPr>
        <p:spPr>
          <a:xfrm>
            <a:off x="1263194" y="5498747"/>
            <a:ext cx="10295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is cross-over in terms of features and pillars.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E.G. a feature that helps with cost optimisation can also help with Performance Efficiency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75A31-DE1F-4BFB-8015-1659A7C69F98}"/>
              </a:ext>
            </a:extLst>
          </p:cNvPr>
          <p:cNvSpPr txBox="1"/>
          <p:nvPr/>
        </p:nvSpPr>
        <p:spPr>
          <a:xfrm>
            <a:off x="332317" y="324195"/>
            <a:ext cx="5873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 is the Framework for?</a:t>
            </a:r>
            <a:endParaRPr lang="en-GB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AB51F-FE20-4A76-ABE8-0CAE0BE655A4}"/>
              </a:ext>
            </a:extLst>
          </p:cNvPr>
          <p:cNvSpPr/>
          <p:nvPr/>
        </p:nvSpPr>
        <p:spPr>
          <a:xfrm>
            <a:off x="332317" y="1076411"/>
            <a:ext cx="11360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framework is just as relevant to a large multi-national organisations infrastructure as to a Small/Medium Sized business, and a single person with their own infrastructure.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5C668-E083-4491-9CFD-157CD7CB1167}"/>
              </a:ext>
            </a:extLst>
          </p:cNvPr>
          <p:cNvSpPr txBox="1"/>
          <p:nvPr/>
        </p:nvSpPr>
        <p:spPr>
          <a:xfrm>
            <a:off x="695098" y="2421529"/>
            <a:ext cx="5807303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Spending too much money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0E1E0-61E6-49D5-9468-977721D09EC5}"/>
              </a:ext>
            </a:extLst>
          </p:cNvPr>
          <p:cNvSpPr txBox="1"/>
          <p:nvPr/>
        </p:nvSpPr>
        <p:spPr>
          <a:xfrm>
            <a:off x="695098" y="2989608"/>
            <a:ext cx="8754534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Spending time administrating your infrastructure (unless that is your role!)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849F0-1DBD-4970-91E9-5689E7ECA28A}"/>
              </a:ext>
            </a:extLst>
          </p:cNvPr>
          <p:cNvSpPr txBox="1"/>
          <p:nvPr/>
        </p:nvSpPr>
        <p:spPr>
          <a:xfrm>
            <a:off x="695098" y="3557687"/>
            <a:ext cx="9109302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Spending time watching………….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BBD7C-8674-4A4C-9722-DC8DF5B4D462}"/>
              </a:ext>
            </a:extLst>
          </p:cNvPr>
          <p:cNvSpPr txBox="1"/>
          <p:nvPr/>
        </p:nvSpPr>
        <p:spPr>
          <a:xfrm>
            <a:off x="695097" y="4125766"/>
            <a:ext cx="9371769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Deployments and code breaking (unless intentionally!)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47287-08EC-4D47-AE59-CA58AB6AEA4B}"/>
              </a:ext>
            </a:extLst>
          </p:cNvPr>
          <p:cNvSpPr txBox="1"/>
          <p:nvPr/>
        </p:nvSpPr>
        <p:spPr>
          <a:xfrm>
            <a:off x="695099" y="4693844"/>
            <a:ext cx="2784702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being stolen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7DAFCC-766E-49EE-890A-5223FF2D514C}"/>
              </a:ext>
            </a:extLst>
          </p:cNvPr>
          <p:cNvSpPr txBox="1"/>
          <p:nvPr/>
        </p:nvSpPr>
        <p:spPr>
          <a:xfrm>
            <a:off x="332317" y="1883838"/>
            <a:ext cx="647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 really likes: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DBDA3-E992-4858-92F6-56380BFFD51B}"/>
              </a:ext>
            </a:extLst>
          </p:cNvPr>
          <p:cNvSpPr txBox="1"/>
          <p:nvPr/>
        </p:nvSpPr>
        <p:spPr>
          <a:xfrm>
            <a:off x="4462801" y="3695330"/>
            <a:ext cx="1895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things………….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2D909-B467-4E0F-AC06-818F3658F6E3}"/>
              </a:ext>
            </a:extLst>
          </p:cNvPr>
          <p:cNvSpPr txBox="1"/>
          <p:nvPr/>
        </p:nvSpPr>
        <p:spPr>
          <a:xfrm>
            <a:off x="5782735" y="3686591"/>
            <a:ext cx="1608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progress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41B521-7D53-4F53-B218-8005E2A4C774}"/>
              </a:ext>
            </a:extLst>
          </p:cNvPr>
          <p:cNvSpPr txBox="1"/>
          <p:nvPr/>
        </p:nvSpPr>
        <p:spPr>
          <a:xfrm>
            <a:off x="332317" y="324195"/>
            <a:ext cx="5873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Azure Architecture Centre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9107-A812-4355-AE4B-E3AC74D6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8" y="1886640"/>
            <a:ext cx="7058135" cy="3084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233A97-B5BE-4DF4-95EE-038D3D9292D9}"/>
              </a:ext>
            </a:extLst>
          </p:cNvPr>
          <p:cNvSpPr/>
          <p:nvPr/>
        </p:nvSpPr>
        <p:spPr>
          <a:xfrm>
            <a:off x="332317" y="1076411"/>
            <a:ext cx="9929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Azure Architecture Centre is part of the overall Microsoft Documentation resource online. 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D827FB-5234-4D89-9277-9431B0F1B3EE}"/>
              </a:ext>
            </a:extLst>
          </p:cNvPr>
          <p:cNvSpPr/>
          <p:nvPr/>
        </p:nvSpPr>
        <p:spPr>
          <a:xfrm>
            <a:off x="7670800" y="1886640"/>
            <a:ext cx="4368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Within the Architecture Centre are areas which look at: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Reference Architectures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Well-Architected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EB862-45C1-4FF6-BC86-C81DFE6B854C}"/>
              </a:ext>
            </a:extLst>
          </p:cNvPr>
          <p:cNvSpPr txBox="1"/>
          <p:nvPr/>
        </p:nvSpPr>
        <p:spPr>
          <a:xfrm>
            <a:off x="568799" y="5502284"/>
            <a:ext cx="4418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https://docs.microsoft.com/en-us/azure/architecture/</a:t>
            </a:r>
          </a:p>
        </p:txBody>
      </p:sp>
    </p:spTree>
    <p:extLst>
      <p:ext uri="{BB962C8B-B14F-4D97-AF65-F5344CB8AC3E}">
        <p14:creationId xmlns:p14="http://schemas.microsoft.com/office/powerpoint/2010/main" val="295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72F684-AC0F-424D-924D-BC3584BC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30" y="995169"/>
            <a:ext cx="3962270" cy="14309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615338-1FC3-45DB-9D18-32192949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30" y="2812519"/>
            <a:ext cx="3962270" cy="1531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93712C37-6374-4990-A4DB-C3A9A59E380F}"/>
              </a:ext>
            </a:extLst>
          </p:cNvPr>
          <p:cNvSpPr/>
          <p:nvPr/>
        </p:nvSpPr>
        <p:spPr>
          <a:xfrm>
            <a:off x="2574589" y="2505476"/>
            <a:ext cx="337352" cy="261567"/>
          </a:xfrm>
          <a:prstGeom prst="downArrow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428EDB-42B6-46C5-B658-37C1BF663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5489"/>
              </p:ext>
            </p:extLst>
          </p:nvPr>
        </p:nvGraphicFramePr>
        <p:xfrm>
          <a:off x="5868347" y="4332450"/>
          <a:ext cx="55615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57">
                  <a:extLst>
                    <a:ext uri="{9D8B030D-6E8A-4147-A177-3AD203B41FA5}">
                      <a16:colId xmlns:a16="http://schemas.microsoft.com/office/drawing/2014/main" val="958407838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917905717"/>
                    </a:ext>
                  </a:extLst>
                </a:gridCol>
              </a:tblGrid>
              <a:tr h="352453">
                <a:tc>
                  <a:txBody>
                    <a:bodyPr/>
                    <a:lstStyle/>
                    <a:p>
                      <a:r>
                        <a:rPr lang="en-GB" sz="1800" b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Pillar</a:t>
                      </a:r>
                    </a:p>
                  </a:txBody>
                  <a:tcPr>
                    <a:solidFill>
                      <a:srgbClr val="EB5F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Number of Questions</a:t>
                      </a:r>
                    </a:p>
                  </a:txBody>
                  <a:tcPr>
                    <a:solidFill>
                      <a:srgbClr val="EB5F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42461"/>
                  </a:ext>
                </a:extLst>
              </a:tr>
              <a:tr h="317207"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Reliability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53367"/>
                  </a:ext>
                </a:extLst>
              </a:tr>
              <a:tr h="317207"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Security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52038"/>
                  </a:ext>
                </a:extLst>
              </a:tr>
              <a:tr h="317207"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Cost Optimisation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20282"/>
                  </a:ext>
                </a:extLst>
              </a:tr>
              <a:tr h="317207"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Operational Excellence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05494"/>
                  </a:ext>
                </a:extLst>
              </a:tr>
              <a:tr h="317207">
                <a:tc>
                  <a:txBody>
                    <a:bodyPr/>
                    <a:lstStyle/>
                    <a:p>
                      <a:r>
                        <a:rPr lang="en-GB" sz="16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Performance Efficiency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093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E55CC77-0936-421A-BCA7-D9C7539E661D}"/>
              </a:ext>
            </a:extLst>
          </p:cNvPr>
          <p:cNvSpPr/>
          <p:nvPr/>
        </p:nvSpPr>
        <p:spPr>
          <a:xfrm>
            <a:off x="5774267" y="1058193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Within the Azure Architecture Centre is an Assessment process which is a series of questions across the 5 pillars.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choose which pillars to assess.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 you are given a series of checkboxes.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BA22C-AB10-4DAC-8FC0-DD3F35552CB7}"/>
              </a:ext>
            </a:extLst>
          </p:cNvPr>
          <p:cNvSpPr txBox="1"/>
          <p:nvPr/>
        </p:nvSpPr>
        <p:spPr>
          <a:xfrm>
            <a:off x="332317" y="324195"/>
            <a:ext cx="5873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Assessment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2D5A8-77A2-4A6B-8070-2320651E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30" y="4730743"/>
            <a:ext cx="3962270" cy="16438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59AA15C-C382-4E41-839D-92AD9C870FB6}"/>
              </a:ext>
            </a:extLst>
          </p:cNvPr>
          <p:cNvSpPr/>
          <p:nvPr/>
        </p:nvSpPr>
        <p:spPr>
          <a:xfrm>
            <a:off x="2574589" y="4443758"/>
            <a:ext cx="337352" cy="261567"/>
          </a:xfrm>
          <a:prstGeom prst="downArrow">
            <a:avLst/>
          </a:prstGeom>
          <a:solidFill>
            <a:srgbClr val="EB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97E34-54CA-4CF6-AAAD-58EA346B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1" y="2140525"/>
            <a:ext cx="6299347" cy="24575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E7710-3B46-4FE5-9AA1-28DA9B84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47" y="2476425"/>
            <a:ext cx="4077524" cy="21216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4A4F8-C6D5-4F5D-91EF-D5D3F21C2C60}"/>
              </a:ext>
            </a:extLst>
          </p:cNvPr>
          <p:cNvSpPr txBox="1"/>
          <p:nvPr/>
        </p:nvSpPr>
        <p:spPr>
          <a:xfrm>
            <a:off x="332317" y="324195"/>
            <a:ext cx="5873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Assessment Score</a:t>
            </a:r>
            <a:endParaRPr lang="en-GB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ED73-6549-486B-8D85-5EE01ADF6DE4}"/>
              </a:ext>
            </a:extLst>
          </p:cNvPr>
          <p:cNvSpPr/>
          <p:nvPr/>
        </p:nvSpPr>
        <p:spPr>
          <a:xfrm>
            <a:off x="424324" y="1155415"/>
            <a:ext cx="6483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Once the assessment is complete you are given an overall score.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C7914-9301-4170-96B2-0F23D801CFEF}"/>
              </a:ext>
            </a:extLst>
          </p:cNvPr>
          <p:cNvSpPr/>
          <p:nvPr/>
        </p:nvSpPr>
        <p:spPr>
          <a:xfrm>
            <a:off x="7242362" y="1155254"/>
            <a:ext cx="4365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Depending on which pillars (categories) were selected at the beginning of the assessment will dictate the influence on the overall score.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F2067-F8A4-429D-A9C2-0D98FBB8D51C}"/>
              </a:ext>
            </a:extLst>
          </p:cNvPr>
          <p:cNvSpPr/>
          <p:nvPr/>
        </p:nvSpPr>
        <p:spPr>
          <a:xfrm>
            <a:off x="1786467" y="5385630"/>
            <a:ext cx="9821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are able to re-take the assessment at any time once you have addressed an area.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34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6E951-5CBB-447B-B9E7-D40A9D5E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4" y="2152348"/>
            <a:ext cx="5184113" cy="21737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0405F4-669D-4A4C-98BE-452D60C7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68" y="2152348"/>
            <a:ext cx="5846570" cy="3395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8D3594-F66C-489A-9D9B-0C0B307A7485}"/>
              </a:ext>
            </a:extLst>
          </p:cNvPr>
          <p:cNvSpPr/>
          <p:nvPr/>
        </p:nvSpPr>
        <p:spPr>
          <a:xfrm>
            <a:off x="355962" y="5231091"/>
            <a:ext cx="563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pillar there are recommended actions to take.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9C0FE-2588-4212-97ED-F2389F6DAF1E}"/>
              </a:ext>
            </a:extLst>
          </p:cNvPr>
          <p:cNvSpPr txBox="1"/>
          <p:nvPr/>
        </p:nvSpPr>
        <p:spPr>
          <a:xfrm>
            <a:off x="332317" y="324195"/>
            <a:ext cx="7558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Assessment Breakdown &amp; Resources</a:t>
            </a:r>
            <a:endParaRPr lang="en-GB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90F5F8-2E84-4170-8130-D9882EE96448}"/>
              </a:ext>
            </a:extLst>
          </p:cNvPr>
          <p:cNvSpPr/>
          <p:nvPr/>
        </p:nvSpPr>
        <p:spPr>
          <a:xfrm>
            <a:off x="424324" y="1155415"/>
            <a:ext cx="1141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address any concerns across the pillars (categories) each pillar provides a set of resources to review.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0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B52E34-D68B-48E6-87F4-6604378D39A2}"/>
              </a:ext>
            </a:extLst>
          </p:cNvPr>
          <p:cNvSpPr txBox="1"/>
          <p:nvPr/>
        </p:nvSpPr>
        <p:spPr>
          <a:xfrm>
            <a:off x="1289050" y="324195"/>
            <a:ext cx="3384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Cost Optimisation</a:t>
            </a:r>
            <a:endParaRPr lang="en-GB" sz="3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D2A14-CB00-48F5-A6F4-D49E9CADCE3C}"/>
              </a:ext>
            </a:extLst>
          </p:cNvPr>
          <p:cNvSpPr/>
          <p:nvPr/>
        </p:nvSpPr>
        <p:spPr>
          <a:xfrm>
            <a:off x="520726" y="307261"/>
            <a:ext cx="605429" cy="6054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C6D95-5E79-4B6E-BE11-31711D9787EB}"/>
              </a:ext>
            </a:extLst>
          </p:cNvPr>
          <p:cNvSpPr txBox="1"/>
          <p:nvPr/>
        </p:nvSpPr>
        <p:spPr>
          <a:xfrm>
            <a:off x="520725" y="1395939"/>
            <a:ext cx="11589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In terms of optimising costs we are looking to maximize the value delivered whilst keeping costs as low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as possible.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3AD7C-FB71-4FFC-BBDC-2724C49F05D9}"/>
              </a:ext>
            </a:extLst>
          </p:cNvPr>
          <p:cNvSpPr txBox="1"/>
          <p:nvPr/>
        </p:nvSpPr>
        <p:spPr>
          <a:xfrm>
            <a:off x="520725" y="1933953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SQL Pools</a:t>
            </a:r>
            <a:endParaRPr lang="en-GB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1E87B-66D8-49CC-BD4F-E43787A1650F}"/>
              </a:ext>
            </a:extLst>
          </p:cNvPr>
          <p:cNvSpPr txBox="1"/>
          <p:nvPr/>
        </p:nvSpPr>
        <p:spPr>
          <a:xfrm>
            <a:off x="6690748" y="1943554"/>
            <a:ext cx="264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Serverless SQL Pools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13467-F0BC-47B1-92E9-BF613315CAEB}"/>
              </a:ext>
            </a:extLst>
          </p:cNvPr>
          <p:cNvSpPr txBox="1"/>
          <p:nvPr/>
        </p:nvSpPr>
        <p:spPr>
          <a:xfrm>
            <a:off x="576442" y="2437982"/>
            <a:ext cx="54644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Assign compute using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DWUs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from DWU100 (60GB) to 30000 (18TB) to suit workload.  Potentially use a higher DWU to load data then lower the DWU to query data during the day.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AF8D8-C862-4B1B-A8FA-E4A5C5FF3D89}"/>
              </a:ext>
            </a:extLst>
          </p:cNvPr>
          <p:cNvSpPr txBox="1"/>
          <p:nvPr/>
        </p:nvSpPr>
        <p:spPr>
          <a:xfrm>
            <a:off x="576442" y="3742230"/>
            <a:ext cx="5341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Scale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Up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and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Down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also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Pause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using Azure Automation, Functions, Pipelines.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9674E-DC0B-4DA0-BD60-B381DF55F7E5}"/>
              </a:ext>
            </a:extLst>
          </p:cNvPr>
          <p:cNvSpPr txBox="1"/>
          <p:nvPr/>
        </p:nvSpPr>
        <p:spPr>
          <a:xfrm>
            <a:off x="594748" y="4575383"/>
            <a:ext cx="5501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 &amp; 3 Year Reserve Pricing per DWU100 can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pricing by up to 65%.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D1BE4E-8BF5-4442-ADDC-E70CC3A2385B}"/>
              </a:ext>
            </a:extLst>
          </p:cNvPr>
          <p:cNvSpPr txBox="1"/>
          <p:nvPr/>
        </p:nvSpPr>
        <p:spPr>
          <a:xfrm>
            <a:off x="6435635" y="2437982"/>
            <a:ext cx="5381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cost is based on 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Processed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on-demand which includes both 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Reading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from and 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Writing</a:t>
            </a: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to external storage.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BA16DB-3AE6-4423-98E4-EDAD6334E1FE}"/>
              </a:ext>
            </a:extLst>
          </p:cNvPr>
          <p:cNvSpPr txBox="1"/>
          <p:nvPr/>
        </p:nvSpPr>
        <p:spPr>
          <a:xfrm>
            <a:off x="6435635" y="3629538"/>
            <a:ext cx="5179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Recommended practice is to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optimise Data Types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 where possible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Parquet.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BCF71-E90F-4915-8C69-783DB829B083}"/>
              </a:ext>
            </a:extLst>
          </p:cNvPr>
          <p:cNvSpPr txBox="1"/>
          <p:nvPr/>
        </p:nvSpPr>
        <p:spPr>
          <a:xfrm>
            <a:off x="6435634" y="4712805"/>
            <a:ext cx="5179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Processed can be seen in Synapse Studio and also in system views</a:t>
            </a:r>
          </a:p>
          <a:p>
            <a:pPr marL="742950" lvl="1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Amount of Data Processed</a:t>
            </a:r>
          </a:p>
          <a:p>
            <a:pPr marL="742950" lvl="1" indent="-285750">
              <a:buClr>
                <a:srgbClr val="EB5F5E"/>
              </a:buClr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Daily, Weekly, and Monthly Limits set</a:t>
            </a:r>
            <a:endParaRPr lang="en-GB" sz="160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A806E-1778-418A-8238-9D5988324759}"/>
              </a:ext>
            </a:extLst>
          </p:cNvPr>
          <p:cNvSpPr txBox="1"/>
          <p:nvPr/>
        </p:nvSpPr>
        <p:spPr>
          <a:xfrm>
            <a:off x="1126155" y="6165184"/>
            <a:ext cx="1080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EB5F5E"/>
              </a:buClr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Pricing Calculator 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includes Dedicated SQL Pools, Serverless SQL Pools, Pipelines, and Spark. </a:t>
            </a:r>
          </a:p>
        </p:txBody>
      </p:sp>
    </p:spTree>
    <p:extLst>
      <p:ext uri="{BB962C8B-B14F-4D97-AF65-F5344CB8AC3E}">
        <p14:creationId xmlns:p14="http://schemas.microsoft.com/office/powerpoint/2010/main" val="2142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3" grpId="0"/>
      <p:bldP spid="13" grpId="1"/>
      <p:bldP spid="15" grpId="0"/>
      <p:bldP spid="15" grpId="1"/>
      <p:bldP spid="18" grpId="0"/>
      <p:bldP spid="18" grpId="1"/>
      <p:bldP spid="19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3" ma:contentTypeDescription="Create a new document." ma:contentTypeScope="" ma:versionID="c625feb817c1f7e3e63600376067c297">
  <xsd:schema xmlns:xsd="http://www.w3.org/2001/XMLSchema" xmlns:xs="http://www.w3.org/2001/XMLSchema" xmlns:p="http://schemas.microsoft.com/office/2006/metadata/properties" xmlns:ns2="7740c74b-fe19-42d8-af6d-0ea2bf6c289a" xmlns:ns3="1dd0decc-a68b-4589-9a62-e12ef0f2fe3d" targetNamespace="http://schemas.microsoft.com/office/2006/metadata/properties" ma:root="true" ma:fieldsID="af839ad7a17ba17114cc3d408cd3a0a6" ns2:_="" ns3:_="">
    <xsd:import namespace="7740c74b-fe19-42d8-af6d-0ea2bf6c289a"/>
    <xsd:import namespace="1dd0decc-a68b-4589-9a62-e12ef0f2f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28ca532-5b19-44c3-917d-e61e4a2dd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0decc-a68b-4589-9a62-e12ef0f2fe3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d155687-0c29-470a-b8ce-1126cf40ff79}" ma:internalName="TaxCatchAll" ma:showField="CatchAllData" ma:web="1dd0decc-a68b-4589-9a62-e12ef0f2f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0decc-a68b-4589-9a62-e12ef0f2fe3d" xsi:nil="true"/>
    <lcf76f155ced4ddcb4097134ff3c332f xmlns="7740c74b-fe19-42d8-af6d-0ea2bf6c28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461622-5CBB-4B44-9BC9-E8C471DFF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1dd0decc-a68b-4589-9a62-e12ef0f2f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788C0-F18B-49B2-926C-0CD1ED8DBD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31C6AB-F70D-41CE-A263-EA53B474B5A2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740c74b-fe19-42d8-af6d-0ea2bf6c289a"/>
    <ds:schemaRef ds:uri="1dd0decc-a68b-4589-9a62-e12ef0f2fe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1512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4</cp:revision>
  <dcterms:created xsi:type="dcterms:W3CDTF">2021-05-17T21:29:18Z</dcterms:created>
  <dcterms:modified xsi:type="dcterms:W3CDTF">2022-07-23T17:09:17Z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</Properties>
</file>