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182" y="5035512"/>
            <a:ext cx="2085305" cy="1719839"/>
          </a:xfrm>
          <a:prstGeom prst="rect">
            <a:avLst/>
          </a:prstGeom>
        </p:spPr>
      </p:pic>
      <p:sp>
        <p:nvSpPr>
          <p:cNvPr id="2" name="Title 1"/>
          <p:cNvSpPr>
            <a:spLocks noGrp="1"/>
          </p:cNvSpPr>
          <p:nvPr>
            <p:ph type="ctrTitle"/>
          </p:nvPr>
        </p:nvSpPr>
        <p:spPr/>
        <p:txBody>
          <a:bodyPr/>
          <a:lstStyle/>
          <a:p>
            <a:r>
              <a:rPr lang="en-US" dirty="0" smtClean="0"/>
              <a:t>Get your ETL flow under statistical process control</a:t>
            </a:r>
            <a:endParaRPr lang="en-US" dirty="0"/>
          </a:p>
        </p:txBody>
      </p:sp>
      <p:sp>
        <p:nvSpPr>
          <p:cNvPr id="3" name="Subtitle 2"/>
          <p:cNvSpPr>
            <a:spLocks noGrp="1"/>
          </p:cNvSpPr>
          <p:nvPr>
            <p:ph type="subTitle" idx="1"/>
          </p:nvPr>
        </p:nvSpPr>
        <p:spPr/>
        <p:txBody>
          <a:bodyPr/>
          <a:lstStyle/>
          <a:p>
            <a:r>
              <a:rPr lang="en-US" dirty="0" smtClean="0"/>
              <a:t>Pavel </a:t>
            </a:r>
            <a:r>
              <a:rPr lang="en-US" dirty="0" err="1" smtClean="0"/>
              <a:t>Prudky</a:t>
            </a:r>
            <a:r>
              <a:rPr lang="en-US" dirty="0" smtClean="0"/>
              <a:t>  14.4.2018</a:t>
            </a:r>
            <a:endParaRPr lang="en-US" dirty="0"/>
          </a:p>
        </p:txBody>
      </p:sp>
    </p:spTree>
    <p:extLst>
      <p:ext uri="{BB962C8B-B14F-4D97-AF65-F5344CB8AC3E}">
        <p14:creationId xmlns:p14="http://schemas.microsoft.com/office/powerpoint/2010/main" val="419183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a:xfrm>
            <a:off x="818712" y="3088257"/>
            <a:ext cx="11025356" cy="2794958"/>
          </a:xfrm>
        </p:spPr>
        <p:txBody>
          <a:bodyPr>
            <a:noAutofit/>
          </a:bodyPr>
          <a:lstStyle/>
          <a:p>
            <a:r>
              <a:rPr lang="en-US" sz="2800" dirty="0" smtClean="0"/>
              <a:t>Thank you very much for your attention</a:t>
            </a:r>
          </a:p>
          <a:p>
            <a:r>
              <a:rPr lang="en-US" sz="2800" dirty="0" smtClean="0"/>
              <a:t>Please feel free to ask questions</a:t>
            </a:r>
          </a:p>
          <a:p>
            <a:endParaRPr lang="en-US" sz="2800" dirty="0"/>
          </a:p>
          <a:p>
            <a:endParaRPr lang="en-US" sz="2800" dirty="0" smtClean="0"/>
          </a:p>
          <a:p>
            <a:r>
              <a:rPr lang="en-US" sz="2800" dirty="0" smtClean="0"/>
              <a:t>Pavel Prudky</a:t>
            </a:r>
          </a:p>
          <a:p>
            <a:r>
              <a:rPr lang="en-US" sz="2800" dirty="0" smtClean="0"/>
              <a:t>prudkypav@gmail.com</a:t>
            </a:r>
          </a:p>
          <a:p>
            <a:r>
              <a:rPr lang="en-US" sz="2800" dirty="0" err="1" smtClean="0"/>
              <a:t>Linkedin</a:t>
            </a:r>
            <a:endParaRPr lang="en-US" sz="2800" dirty="0"/>
          </a:p>
          <a:p>
            <a:r>
              <a:rPr lang="en-US" sz="2800" dirty="0" smtClean="0"/>
              <a:t>datahappy.wordpress.com   </a:t>
            </a:r>
            <a:r>
              <a:rPr lang="en-US" sz="2800" dirty="0"/>
              <a:t>&lt;-  download the solution 15.4 </a:t>
            </a:r>
            <a:endParaRPr lang="en-US" sz="2800" dirty="0" smtClean="0"/>
          </a:p>
        </p:txBody>
      </p:sp>
    </p:spTree>
    <p:extLst>
      <p:ext uri="{BB962C8B-B14F-4D97-AF65-F5344CB8AC3E}">
        <p14:creationId xmlns:p14="http://schemas.microsoft.com/office/powerpoint/2010/main" val="1856371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558717"/>
            <a:ext cx="10554574" cy="3636511"/>
          </a:xfrm>
        </p:spPr>
        <p:txBody>
          <a:bodyPr>
            <a:noAutofit/>
          </a:bodyPr>
          <a:lstStyle/>
          <a:p>
            <a:r>
              <a:rPr lang="en-US" sz="1600" dirty="0" smtClean="0"/>
              <a:t>Who am I ? Who am I not ?</a:t>
            </a:r>
          </a:p>
          <a:p>
            <a:r>
              <a:rPr lang="en-US" sz="1600" dirty="0" smtClean="0"/>
              <a:t>What are the possible reasons for building this solution ?</a:t>
            </a:r>
          </a:p>
          <a:p>
            <a:pPr lvl="1"/>
            <a:r>
              <a:rPr lang="en-US" dirty="0" smtClean="0"/>
              <a:t>ETL Processing issues !!!</a:t>
            </a:r>
            <a:endParaRPr lang="en-US" dirty="0"/>
          </a:p>
          <a:p>
            <a:r>
              <a:rPr lang="en-US" sz="1600" dirty="0" smtClean="0"/>
              <a:t>What are we building ?</a:t>
            </a:r>
          </a:p>
          <a:p>
            <a:pPr lvl="1"/>
            <a:r>
              <a:rPr lang="en-US" dirty="0" smtClean="0"/>
              <a:t>Custom Data - driven alerting project based on 3 sigma rule calculation</a:t>
            </a:r>
          </a:p>
          <a:p>
            <a:pPr lvl="2"/>
            <a:r>
              <a:rPr lang="en-US" sz="1600" dirty="0" smtClean="0"/>
              <a:t>Row counts and Processing durations per file per specific staging areas</a:t>
            </a:r>
          </a:p>
          <a:p>
            <a:r>
              <a:rPr lang="en-US" sz="1600" dirty="0" smtClean="0"/>
              <a:t>Why and when to choose this solution ?</a:t>
            </a:r>
          </a:p>
          <a:p>
            <a:pPr lvl="1"/>
            <a:r>
              <a:rPr lang="en-US" dirty="0" smtClean="0"/>
              <a:t>If we want to stay on top of things</a:t>
            </a:r>
          </a:p>
          <a:p>
            <a:pPr lvl="1"/>
            <a:r>
              <a:rPr lang="en-US" dirty="0" smtClean="0"/>
              <a:t>If we need to manage </a:t>
            </a:r>
            <a:r>
              <a:rPr lang="en-US" dirty="0" err="1" smtClean="0"/>
              <a:t>hypercare</a:t>
            </a:r>
            <a:r>
              <a:rPr lang="en-US" dirty="0" smtClean="0"/>
              <a:t> period for a specific customer</a:t>
            </a:r>
          </a:p>
          <a:p>
            <a:pPr lvl="1"/>
            <a:r>
              <a:rPr lang="en-US" dirty="0" smtClean="0"/>
              <a:t>If we like building our custom solutions where we fully define all the logic</a:t>
            </a:r>
          </a:p>
          <a:p>
            <a:pPr lvl="1"/>
            <a:r>
              <a:rPr lang="en-US" dirty="0" smtClean="0"/>
              <a:t>If we need this now</a:t>
            </a:r>
          </a:p>
          <a:p>
            <a:pPr lvl="1"/>
            <a:r>
              <a:rPr lang="en-US" dirty="0" smtClean="0"/>
              <a:t>If </a:t>
            </a:r>
            <a:r>
              <a:rPr lang="en-US" dirty="0" err="1" smtClean="0"/>
              <a:t>ElasticSearch</a:t>
            </a:r>
            <a:r>
              <a:rPr lang="en-US" dirty="0" smtClean="0"/>
              <a:t> already installed </a:t>
            </a:r>
          </a:p>
        </p:txBody>
      </p:sp>
    </p:spTree>
    <p:extLst>
      <p:ext uri="{BB962C8B-B14F-4D97-AF65-F5344CB8AC3E}">
        <p14:creationId xmlns:p14="http://schemas.microsoft.com/office/powerpoint/2010/main" val="3719981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000" y="3954989"/>
            <a:ext cx="5244998" cy="28407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89" y="3954989"/>
            <a:ext cx="4832223" cy="2836647"/>
          </a:xfrm>
          <a:prstGeom prst="rect">
            <a:avLst/>
          </a:prstGeom>
        </p:spPr>
      </p:pic>
      <p:sp>
        <p:nvSpPr>
          <p:cNvPr id="2" name="Title 1"/>
          <p:cNvSpPr>
            <a:spLocks noGrp="1"/>
          </p:cNvSpPr>
          <p:nvPr>
            <p:ph type="title"/>
          </p:nvPr>
        </p:nvSpPr>
        <p:spPr/>
        <p:txBody>
          <a:bodyPr/>
          <a:lstStyle/>
          <a:p>
            <a:r>
              <a:rPr lang="en-US" dirty="0" smtClean="0"/>
              <a:t>Statistical process control and ETL logging</a:t>
            </a:r>
            <a:endParaRPr lang="en-US" dirty="0"/>
          </a:p>
        </p:txBody>
      </p:sp>
      <p:sp>
        <p:nvSpPr>
          <p:cNvPr id="3" name="Content Placeholder 2"/>
          <p:cNvSpPr>
            <a:spLocks noGrp="1"/>
          </p:cNvSpPr>
          <p:nvPr>
            <p:ph idx="1"/>
          </p:nvPr>
        </p:nvSpPr>
        <p:spPr>
          <a:xfrm>
            <a:off x="0" y="2191109"/>
            <a:ext cx="11637832" cy="1699404"/>
          </a:xfrm>
        </p:spPr>
        <p:txBody>
          <a:bodyPr>
            <a:normAutofit lnSpcReduction="10000"/>
          </a:bodyPr>
          <a:lstStyle/>
          <a:p>
            <a:r>
              <a:rPr lang="en-US" dirty="0" smtClean="0"/>
              <a:t>Theoretical statistical process control and the 3 sigma rule</a:t>
            </a:r>
          </a:p>
          <a:p>
            <a:pPr lvl="1"/>
            <a:r>
              <a:rPr lang="en-US" dirty="0"/>
              <a:t>Three-sigma limit (3-sigma limits) is a statistical calculation that refers to data within three standard deviations from a mean. In business applications, three-sigma refers to processes that operate efficiently and produce items of the highest quality. The so-called three-sigma rule of thumb expresses a conventional heuristic that nearly all values are taken to lie within three standard deviations of the mean, and thus it is empirically useful to treat 99.7% probability as near </a:t>
            </a:r>
            <a:r>
              <a:rPr lang="en-US" dirty="0" smtClean="0"/>
              <a:t>certainty. </a:t>
            </a:r>
            <a:endParaRPr lang="en-US" dirty="0"/>
          </a:p>
        </p:txBody>
      </p:sp>
    </p:spTree>
    <p:extLst>
      <p:ext uri="{BB962C8B-B14F-4D97-AF65-F5344CB8AC3E}">
        <p14:creationId xmlns:p14="http://schemas.microsoft.com/office/powerpoint/2010/main" val="11308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936520" y="2146835"/>
            <a:ext cx="7936303" cy="3976778"/>
          </a:xfrm>
          <a:prstGeom prst="rect">
            <a:avLst/>
          </a:prstGeom>
        </p:spPr>
      </p:pic>
      <p:sp>
        <p:nvSpPr>
          <p:cNvPr id="2" name="Title 1"/>
          <p:cNvSpPr>
            <a:spLocks noGrp="1"/>
          </p:cNvSpPr>
          <p:nvPr>
            <p:ph type="title"/>
          </p:nvPr>
        </p:nvSpPr>
        <p:spPr/>
        <p:txBody>
          <a:bodyPr/>
          <a:lstStyle/>
          <a:p>
            <a:r>
              <a:rPr lang="en-US" dirty="0" smtClean="0"/>
              <a:t>10000 </a:t>
            </a:r>
            <a:r>
              <a:rPr lang="en-US" dirty="0" err="1" smtClean="0"/>
              <a:t>ft</a:t>
            </a:r>
            <a:r>
              <a:rPr lang="en-US" dirty="0" smtClean="0"/>
              <a:t> overview of the proposed solution</a:t>
            </a:r>
            <a:endParaRPr lang="en-US" dirty="0"/>
          </a:p>
        </p:txBody>
      </p:sp>
      <p:sp>
        <p:nvSpPr>
          <p:cNvPr id="3" name="Content Placeholder 2"/>
          <p:cNvSpPr>
            <a:spLocks noGrp="1"/>
          </p:cNvSpPr>
          <p:nvPr>
            <p:ph idx="1"/>
          </p:nvPr>
        </p:nvSpPr>
        <p:spPr>
          <a:xfrm>
            <a:off x="292586" y="2094775"/>
            <a:ext cx="10554574" cy="596667"/>
          </a:xfrm>
        </p:spPr>
        <p:txBody>
          <a:bodyPr>
            <a:normAutofit/>
          </a:bodyPr>
          <a:lstStyle/>
          <a:p>
            <a:r>
              <a:rPr lang="en-US" dirty="0" smtClean="0"/>
              <a:t>High level summary </a:t>
            </a:r>
          </a:p>
        </p:txBody>
      </p:sp>
      <p:sp>
        <p:nvSpPr>
          <p:cNvPr id="5" name="Rectangle 4"/>
          <p:cNvSpPr/>
          <p:nvPr/>
        </p:nvSpPr>
        <p:spPr>
          <a:xfrm>
            <a:off x="5048487" y="5200283"/>
            <a:ext cx="76655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6549483" y="3174369"/>
            <a:ext cx="76655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8248887" y="3174369"/>
            <a:ext cx="76655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angle 7"/>
          <p:cNvSpPr/>
          <p:nvPr/>
        </p:nvSpPr>
        <p:spPr>
          <a:xfrm>
            <a:off x="9318563" y="5200283"/>
            <a:ext cx="76655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Rectangle 8"/>
          <p:cNvSpPr/>
          <p:nvPr/>
        </p:nvSpPr>
        <p:spPr>
          <a:xfrm>
            <a:off x="10362358" y="3174369"/>
            <a:ext cx="76655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281686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in a bit deeper inside the components used</a:t>
            </a:r>
            <a:endParaRPr lang="en-US" dirty="0"/>
          </a:p>
        </p:txBody>
      </p:sp>
      <p:sp>
        <p:nvSpPr>
          <p:cNvPr id="3" name="Content Placeholder 2"/>
          <p:cNvSpPr>
            <a:spLocks noGrp="1"/>
          </p:cNvSpPr>
          <p:nvPr>
            <p:ph idx="1"/>
          </p:nvPr>
        </p:nvSpPr>
        <p:spPr>
          <a:xfrm>
            <a:off x="396815" y="2222287"/>
            <a:ext cx="10976471" cy="4480438"/>
          </a:xfrm>
        </p:spPr>
        <p:txBody>
          <a:bodyPr>
            <a:normAutofit fontScale="85000" lnSpcReduction="20000"/>
          </a:bodyPr>
          <a:lstStyle/>
          <a:p>
            <a:r>
              <a:rPr lang="en-US" dirty="0" smtClean="0"/>
              <a:t>Overview of the components used:</a:t>
            </a:r>
          </a:p>
          <a:p>
            <a:pPr lvl="1"/>
            <a:r>
              <a:rPr lang="en-US" dirty="0" smtClean="0"/>
              <a:t>SQL Server 2017 Dev Edition</a:t>
            </a:r>
          </a:p>
          <a:p>
            <a:pPr lvl="2"/>
            <a:r>
              <a:rPr lang="en-US" dirty="0" smtClean="0"/>
              <a:t>Why Dev Edition and not SQL Express? Limitations </a:t>
            </a:r>
            <a:r>
              <a:rPr lang="en-US" dirty="0" err="1" smtClean="0"/>
              <a:t>wrapup</a:t>
            </a:r>
            <a:endParaRPr lang="en-US" dirty="0" smtClean="0"/>
          </a:p>
          <a:p>
            <a:pPr lvl="1"/>
            <a:r>
              <a:rPr lang="en-US" dirty="0" err="1" smtClean="0"/>
              <a:t>Winlogbeat</a:t>
            </a:r>
            <a:endParaRPr lang="en-US" dirty="0" smtClean="0"/>
          </a:p>
          <a:p>
            <a:pPr lvl="2"/>
            <a:r>
              <a:rPr lang="en-US" dirty="0" smtClean="0"/>
              <a:t>A </a:t>
            </a:r>
            <a:r>
              <a:rPr lang="en-US" dirty="0"/>
              <a:t>module inside of the Elastic stack. </a:t>
            </a:r>
            <a:r>
              <a:rPr lang="en-US" dirty="0" err="1"/>
              <a:t>Winlogbeat</a:t>
            </a:r>
            <a:r>
              <a:rPr lang="en-US" dirty="0"/>
              <a:t> ships Windows event logs to </a:t>
            </a:r>
            <a:r>
              <a:rPr lang="en-US" dirty="0" err="1"/>
              <a:t>Elasticsearch</a:t>
            </a:r>
            <a:r>
              <a:rPr lang="en-US" dirty="0"/>
              <a:t> or </a:t>
            </a:r>
            <a:r>
              <a:rPr lang="en-US" dirty="0" err="1"/>
              <a:t>Logstash</a:t>
            </a:r>
            <a:r>
              <a:rPr lang="en-US" dirty="0"/>
              <a:t>. You can install it as a Windows </a:t>
            </a:r>
            <a:r>
              <a:rPr lang="en-US" dirty="0" smtClean="0"/>
              <a:t>service. It can </a:t>
            </a:r>
            <a:r>
              <a:rPr lang="en-US" dirty="0"/>
              <a:t>capture event data from any event logs running on your system. For example, you can capture events such </a:t>
            </a:r>
            <a:r>
              <a:rPr lang="en-US" dirty="0" smtClean="0"/>
              <a:t>as:</a:t>
            </a:r>
            <a:endParaRPr lang="en-US" sz="1200" dirty="0"/>
          </a:p>
          <a:p>
            <a:pPr lvl="3"/>
            <a:r>
              <a:rPr lang="en-US" dirty="0" smtClean="0"/>
              <a:t>application </a:t>
            </a:r>
            <a:r>
              <a:rPr lang="en-US" dirty="0"/>
              <a:t>events</a:t>
            </a:r>
            <a:endParaRPr lang="en-US" sz="1000" dirty="0"/>
          </a:p>
          <a:p>
            <a:pPr lvl="3"/>
            <a:r>
              <a:rPr lang="en-US" dirty="0"/>
              <a:t>hardware events</a:t>
            </a:r>
            <a:endParaRPr lang="en-US" sz="1000" dirty="0"/>
          </a:p>
          <a:p>
            <a:pPr lvl="3"/>
            <a:r>
              <a:rPr lang="en-US" dirty="0"/>
              <a:t>security events</a:t>
            </a:r>
            <a:endParaRPr lang="en-US" sz="1000" dirty="0"/>
          </a:p>
          <a:p>
            <a:pPr lvl="3"/>
            <a:r>
              <a:rPr lang="en-US" dirty="0"/>
              <a:t>system </a:t>
            </a:r>
            <a:r>
              <a:rPr lang="en-US" dirty="0" smtClean="0"/>
              <a:t>events</a:t>
            </a:r>
            <a:endParaRPr lang="en-US" sz="1000" dirty="0"/>
          </a:p>
          <a:p>
            <a:pPr lvl="1"/>
            <a:r>
              <a:rPr lang="en-US" dirty="0" err="1" smtClean="0"/>
              <a:t>Elasticsearch</a:t>
            </a:r>
            <a:endParaRPr lang="en-US" dirty="0" smtClean="0"/>
          </a:p>
          <a:p>
            <a:pPr lvl="2"/>
            <a:r>
              <a:rPr lang="en-US" dirty="0" err="1"/>
              <a:t>Elasticsearch</a:t>
            </a:r>
            <a:r>
              <a:rPr lang="en-US" dirty="0"/>
              <a:t> is a distributed, RESTful search and analytics engine capable of solving a growing number of use cases. As the heart of the Elastic Stack, it centrally stores your data so you can discover the expected and uncover the unexpected.</a:t>
            </a:r>
          </a:p>
          <a:p>
            <a:pPr lvl="1"/>
            <a:endParaRPr lang="en-US" dirty="0" smtClean="0"/>
          </a:p>
          <a:p>
            <a:pPr lvl="1"/>
            <a:r>
              <a:rPr lang="en-US" dirty="0" err="1" smtClean="0"/>
              <a:t>Kibana</a:t>
            </a:r>
            <a:endParaRPr lang="en-US" dirty="0" smtClean="0"/>
          </a:p>
          <a:p>
            <a:pPr lvl="2"/>
            <a:r>
              <a:rPr lang="en-US" dirty="0" err="1"/>
              <a:t>Kibana</a:t>
            </a:r>
            <a:r>
              <a:rPr lang="en-US" dirty="0"/>
              <a:t> is a made up word. </a:t>
            </a:r>
            <a:r>
              <a:rPr lang="en-US" dirty="0" err="1"/>
              <a:t>Kibana</a:t>
            </a:r>
            <a:r>
              <a:rPr lang="en-US" dirty="0"/>
              <a:t> will be used as our </a:t>
            </a:r>
            <a:r>
              <a:rPr lang="en-US" dirty="0" err="1"/>
              <a:t>ElasticSearch</a:t>
            </a:r>
            <a:r>
              <a:rPr lang="en-US" dirty="0"/>
              <a:t> visualization tool for the events we will be looking for. This tool has many features out of which we’ll utilize only the </a:t>
            </a:r>
            <a:r>
              <a:rPr lang="en-US" dirty="0" smtClean="0"/>
              <a:t>Time </a:t>
            </a:r>
            <a:r>
              <a:rPr lang="en-US" dirty="0"/>
              <a:t>series chart </a:t>
            </a:r>
            <a:r>
              <a:rPr lang="en-US" dirty="0" smtClean="0"/>
              <a:t>to </a:t>
            </a:r>
            <a:r>
              <a:rPr lang="en-US" dirty="0"/>
              <a:t>get us </a:t>
            </a:r>
            <a:r>
              <a:rPr lang="en-US" dirty="0" smtClean="0"/>
              <a:t>started (maybe also a simple dashboard) , </a:t>
            </a:r>
            <a:r>
              <a:rPr lang="en-US" dirty="0"/>
              <a:t>but I expect , that in case this solution got your interest, you’ll want to do more with this tool.  </a:t>
            </a:r>
          </a:p>
        </p:txBody>
      </p:sp>
    </p:spTree>
    <p:extLst>
      <p:ext uri="{BB962C8B-B14F-4D97-AF65-F5344CB8AC3E}">
        <p14:creationId xmlns:p14="http://schemas.microsoft.com/office/powerpoint/2010/main" val="142576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 part : let’s go build this</a:t>
            </a:r>
            <a:endParaRPr lang="en-US" dirty="0"/>
          </a:p>
        </p:txBody>
      </p:sp>
      <p:sp>
        <p:nvSpPr>
          <p:cNvPr id="3" name="Content Placeholder 2"/>
          <p:cNvSpPr>
            <a:spLocks noGrp="1"/>
          </p:cNvSpPr>
          <p:nvPr>
            <p:ph idx="1"/>
          </p:nvPr>
        </p:nvSpPr>
        <p:spPr>
          <a:xfrm>
            <a:off x="706568" y="2610475"/>
            <a:ext cx="10554574" cy="3636511"/>
          </a:xfrm>
        </p:spPr>
        <p:txBody>
          <a:bodyPr>
            <a:noAutofit/>
          </a:bodyPr>
          <a:lstStyle/>
          <a:p>
            <a:r>
              <a:rPr lang="en-US" sz="2400" dirty="0" smtClean="0"/>
              <a:t>Demonstration</a:t>
            </a:r>
          </a:p>
          <a:p>
            <a:pPr lvl="1"/>
            <a:r>
              <a:rPr lang="en-US" sz="2400" dirty="0" smtClean="0"/>
              <a:t>Start the services / apps ( SQL Server , SQL Agent, </a:t>
            </a:r>
            <a:r>
              <a:rPr lang="en-US" sz="2400" dirty="0" err="1" smtClean="0"/>
              <a:t>Winlogbeat</a:t>
            </a:r>
            <a:r>
              <a:rPr lang="en-US" sz="2400" dirty="0" smtClean="0"/>
              <a:t>, </a:t>
            </a:r>
            <a:r>
              <a:rPr lang="en-US" sz="2400" dirty="0" err="1" smtClean="0"/>
              <a:t>ElasticSearch</a:t>
            </a:r>
            <a:r>
              <a:rPr lang="en-US" sz="2400" dirty="0" smtClean="0"/>
              <a:t>, </a:t>
            </a:r>
            <a:r>
              <a:rPr lang="en-US" sz="2400" dirty="0" err="1" smtClean="0"/>
              <a:t>Kibana</a:t>
            </a:r>
            <a:r>
              <a:rPr lang="en-US" sz="2400" dirty="0" smtClean="0"/>
              <a:t> )</a:t>
            </a:r>
          </a:p>
          <a:p>
            <a:pPr lvl="1"/>
            <a:r>
              <a:rPr lang="en-US" sz="2400" dirty="0" smtClean="0"/>
              <a:t>Revision of the SQL code</a:t>
            </a:r>
          </a:p>
          <a:p>
            <a:pPr lvl="1"/>
            <a:r>
              <a:rPr lang="en-US" sz="2400" dirty="0" smtClean="0"/>
              <a:t>Revision of the raised events in Event Log Viewer</a:t>
            </a:r>
          </a:p>
          <a:p>
            <a:pPr lvl="1"/>
            <a:r>
              <a:rPr lang="en-US" sz="2400" dirty="0" err="1" smtClean="0"/>
              <a:t>Winlogbeat.yaml</a:t>
            </a:r>
            <a:r>
              <a:rPr lang="en-US" sz="2400" dirty="0" smtClean="0"/>
              <a:t> – filtering out only the needed events, </a:t>
            </a:r>
            <a:r>
              <a:rPr lang="en-US" sz="2400" dirty="0" err="1" smtClean="0"/>
              <a:t>Elasticsearch</a:t>
            </a:r>
            <a:r>
              <a:rPr lang="en-US" sz="2400" dirty="0" smtClean="0"/>
              <a:t> endpoint check</a:t>
            </a:r>
          </a:p>
          <a:p>
            <a:pPr lvl="1"/>
            <a:r>
              <a:rPr lang="en-US" sz="2400" dirty="0" err="1" smtClean="0"/>
              <a:t>Kibana</a:t>
            </a:r>
            <a:r>
              <a:rPr lang="en-US" sz="2400" dirty="0" smtClean="0"/>
              <a:t> index filters, Timeline, Dashboard</a:t>
            </a:r>
          </a:p>
          <a:p>
            <a:pPr lvl="1"/>
            <a:r>
              <a:rPr lang="en-US" sz="2400" dirty="0" smtClean="0"/>
              <a:t>Let’s start raising events…</a:t>
            </a:r>
          </a:p>
        </p:txBody>
      </p:sp>
    </p:spTree>
    <p:extLst>
      <p:ext uri="{BB962C8B-B14F-4D97-AF65-F5344CB8AC3E}">
        <p14:creationId xmlns:p14="http://schemas.microsoft.com/office/powerpoint/2010/main" val="253611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a:xfrm>
            <a:off x="818712" y="2222287"/>
            <a:ext cx="10554574" cy="4454558"/>
          </a:xfrm>
        </p:spPr>
        <p:txBody>
          <a:bodyPr>
            <a:normAutofit fontScale="92500" lnSpcReduction="20000"/>
          </a:bodyPr>
          <a:lstStyle/>
          <a:p>
            <a:r>
              <a:rPr lang="en-US" sz="2200" dirty="0" smtClean="0"/>
              <a:t>Pros </a:t>
            </a:r>
          </a:p>
          <a:p>
            <a:pPr lvl="1"/>
            <a:r>
              <a:rPr lang="en-US" sz="2200" dirty="0"/>
              <a:t>With just a few hours of work, you can get a lot of control in your data processing framework, you can definitely be informed in advance when something fails and react in advance as well. There isn’t a very steep learning curve in this case, things seem to work well with plenty of documentation available online.</a:t>
            </a:r>
          </a:p>
          <a:p>
            <a:pPr lvl="1"/>
            <a:r>
              <a:rPr lang="en-US" sz="2200" dirty="0"/>
              <a:t>In case your company has </a:t>
            </a:r>
            <a:r>
              <a:rPr lang="en-US" sz="2200" dirty="0" err="1"/>
              <a:t>ElasticSearch</a:t>
            </a:r>
            <a:r>
              <a:rPr lang="en-US" sz="2200" dirty="0"/>
              <a:t> cluster in place, you will be able to snap-in with a rather small effort needed</a:t>
            </a:r>
          </a:p>
          <a:p>
            <a:pPr lvl="1"/>
            <a:r>
              <a:rPr lang="en-US" sz="2200" dirty="0"/>
              <a:t>You can build on top of this. This is really just a first step that you can align to your needs. You can enhance this with other events, for example sending jobs with failed statuses, extend this to start raising events regarding jobs that are long-running even before they finish</a:t>
            </a:r>
          </a:p>
          <a:p>
            <a:pPr lvl="1"/>
            <a:r>
              <a:rPr lang="en-US" sz="2200" dirty="0"/>
              <a:t>You can easily utilize the rest of the Elastic Stack components to extend this </a:t>
            </a:r>
            <a:r>
              <a:rPr lang="en-US" sz="2200" dirty="0" smtClean="0"/>
              <a:t>solution</a:t>
            </a:r>
          </a:p>
          <a:p>
            <a:endParaRPr lang="en-US" dirty="0"/>
          </a:p>
        </p:txBody>
      </p:sp>
    </p:spTree>
    <p:extLst>
      <p:ext uri="{BB962C8B-B14F-4D97-AF65-F5344CB8AC3E}">
        <p14:creationId xmlns:p14="http://schemas.microsoft.com/office/powerpoint/2010/main" val="1303314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a:xfrm>
            <a:off x="818712" y="1747834"/>
            <a:ext cx="10554574" cy="4394173"/>
          </a:xfrm>
        </p:spPr>
        <p:txBody>
          <a:bodyPr>
            <a:normAutofit/>
          </a:bodyPr>
          <a:lstStyle/>
          <a:p>
            <a:r>
              <a:rPr lang="en-US" sz="2000" dirty="0" smtClean="0"/>
              <a:t>Cons</a:t>
            </a:r>
          </a:p>
          <a:p>
            <a:pPr lvl="1"/>
            <a:r>
              <a:rPr lang="en-US" sz="2000" dirty="0"/>
              <a:t>This solution works well in an environment, where you already have a lot of ETL logging information collected from the past, where one slightly different size file or some network glitch causing longer stage processing doesn’t skew your mean and also the 3 sigma control limits.</a:t>
            </a:r>
          </a:p>
          <a:p>
            <a:pPr lvl="1"/>
            <a:r>
              <a:rPr lang="en-US" sz="2000" dirty="0"/>
              <a:t>You need to have a little more in-depth knowledge of </a:t>
            </a:r>
            <a:r>
              <a:rPr lang="en-US" sz="2000" dirty="0" err="1"/>
              <a:t>Elasticsearch</a:t>
            </a:r>
            <a:r>
              <a:rPr lang="en-US" sz="2000" dirty="0"/>
              <a:t> in case your team will be managing this pipeline</a:t>
            </a:r>
          </a:p>
          <a:p>
            <a:pPr lvl="1"/>
            <a:r>
              <a:rPr lang="en-US" sz="2000" dirty="0"/>
              <a:t>For more in depth analytics, </a:t>
            </a:r>
            <a:r>
              <a:rPr lang="en-US" sz="2000" dirty="0" err="1"/>
              <a:t>Kibana</a:t>
            </a:r>
            <a:r>
              <a:rPr lang="en-US" sz="2000" dirty="0"/>
              <a:t> has a slight learning curve as </a:t>
            </a:r>
            <a:r>
              <a:rPr lang="en-US" sz="2000" dirty="0" smtClean="0"/>
              <a:t>well</a:t>
            </a:r>
          </a:p>
          <a:p>
            <a:pPr lvl="1"/>
            <a:r>
              <a:rPr lang="en-US" sz="2000" dirty="0" err="1" smtClean="0"/>
              <a:t>Kibana</a:t>
            </a:r>
            <a:r>
              <a:rPr lang="en-US" sz="2000" dirty="0" smtClean="0"/>
              <a:t> is not perfect</a:t>
            </a:r>
            <a:endParaRPr lang="en-US" sz="2000" dirty="0"/>
          </a:p>
        </p:txBody>
      </p:sp>
    </p:spTree>
    <p:extLst>
      <p:ext uri="{BB962C8B-B14F-4D97-AF65-F5344CB8AC3E}">
        <p14:creationId xmlns:p14="http://schemas.microsoft.com/office/powerpoint/2010/main" val="394095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a:xfrm>
            <a:off x="818712" y="2967487"/>
            <a:ext cx="10554574" cy="2993366"/>
          </a:xfrm>
        </p:spPr>
        <p:txBody>
          <a:bodyPr>
            <a:noAutofit/>
          </a:bodyPr>
          <a:lstStyle/>
          <a:p>
            <a:r>
              <a:rPr lang="en-US" sz="2000" dirty="0" smtClean="0"/>
              <a:t>Other solutions to this problem</a:t>
            </a:r>
          </a:p>
          <a:p>
            <a:pPr lvl="1"/>
            <a:r>
              <a:rPr lang="en-US" sz="2000" dirty="0"/>
              <a:t>Use Python script to query out of the </a:t>
            </a:r>
            <a:r>
              <a:rPr lang="en-US" sz="2000" dirty="0" err="1"/>
              <a:t>logger_history</a:t>
            </a:r>
            <a:r>
              <a:rPr lang="en-US" sz="2000" dirty="0"/>
              <a:t> table SCP outliers and pass them directly to </a:t>
            </a:r>
            <a:r>
              <a:rPr lang="en-US" sz="2000" dirty="0" err="1"/>
              <a:t>ElasticSearch</a:t>
            </a:r>
            <a:r>
              <a:rPr lang="en-US" sz="2000" dirty="0"/>
              <a:t> </a:t>
            </a:r>
            <a:r>
              <a:rPr lang="en-US" sz="2000" dirty="0" err="1"/>
              <a:t>webservice</a:t>
            </a:r>
            <a:endParaRPr lang="en-US" sz="2000" dirty="0"/>
          </a:p>
          <a:p>
            <a:pPr lvl="1"/>
            <a:r>
              <a:rPr lang="en-US" sz="2000" dirty="0" err="1"/>
              <a:t>Sumologic</a:t>
            </a:r>
            <a:r>
              <a:rPr lang="en-US" sz="2000" dirty="0"/>
              <a:t> and other </a:t>
            </a:r>
            <a:r>
              <a:rPr lang="en-US" sz="2000" dirty="0" smtClean="0"/>
              <a:t>Log monitoring and analysis frameworks ( in case it has outlier detection )</a:t>
            </a:r>
            <a:endParaRPr lang="en-US" sz="2000" dirty="0"/>
          </a:p>
          <a:p>
            <a:pPr lvl="0"/>
            <a:r>
              <a:rPr lang="en-US" sz="2000" dirty="0" smtClean="0"/>
              <a:t>My tips</a:t>
            </a:r>
          </a:p>
          <a:p>
            <a:pPr lvl="1"/>
            <a:r>
              <a:rPr lang="en-US" sz="2000" dirty="0"/>
              <a:t>Make sure you send from </a:t>
            </a:r>
            <a:r>
              <a:rPr lang="en-US" sz="2000" dirty="0" err="1"/>
              <a:t>Winlogbeat</a:t>
            </a:r>
            <a:r>
              <a:rPr lang="en-US" sz="2000" dirty="0"/>
              <a:t> to </a:t>
            </a:r>
            <a:r>
              <a:rPr lang="en-US" sz="2000" dirty="0" err="1"/>
              <a:t>Elasticsearch</a:t>
            </a:r>
            <a:r>
              <a:rPr lang="en-US" sz="2000" dirty="0"/>
              <a:t> only the events </a:t>
            </a:r>
            <a:r>
              <a:rPr lang="en-US" sz="2000" dirty="0" smtClean="0"/>
              <a:t>YOU </a:t>
            </a:r>
            <a:r>
              <a:rPr lang="en-US" sz="2000" dirty="0"/>
              <a:t>are </a:t>
            </a:r>
            <a:r>
              <a:rPr lang="en-US" sz="2000" dirty="0" smtClean="0"/>
              <a:t>generating</a:t>
            </a:r>
          </a:p>
          <a:p>
            <a:pPr lvl="1"/>
            <a:r>
              <a:rPr lang="en-US" sz="2000" dirty="0" smtClean="0"/>
              <a:t>Make </a:t>
            </a:r>
            <a:r>
              <a:rPr lang="en-US" sz="2000" dirty="0"/>
              <a:t>sure you have enough </a:t>
            </a:r>
            <a:r>
              <a:rPr lang="en-US" sz="2000" dirty="0" smtClean="0"/>
              <a:t>data </a:t>
            </a:r>
            <a:r>
              <a:rPr lang="en-US" sz="2000" dirty="0"/>
              <a:t>collected to get meaningful results out of this </a:t>
            </a:r>
            <a:r>
              <a:rPr lang="en-US" sz="2000" dirty="0" smtClean="0"/>
              <a:t>project. Calculations Data </a:t>
            </a:r>
            <a:r>
              <a:rPr lang="en-US" sz="2000" dirty="0"/>
              <a:t>quality will rise over time so don’t be worried if </a:t>
            </a:r>
            <a:r>
              <a:rPr lang="en-US" sz="2000" dirty="0" smtClean="0"/>
              <a:t>positive </a:t>
            </a:r>
            <a:r>
              <a:rPr lang="en-US" sz="2000" dirty="0"/>
              <a:t>outlier </a:t>
            </a:r>
            <a:r>
              <a:rPr lang="en-US" sz="2000" dirty="0" smtClean="0"/>
              <a:t>events</a:t>
            </a:r>
            <a:r>
              <a:rPr lang="en-US" sz="2000" dirty="0"/>
              <a:t> </a:t>
            </a:r>
            <a:r>
              <a:rPr lang="en-US" sz="2000" dirty="0" smtClean="0"/>
              <a:t>show up</a:t>
            </a:r>
          </a:p>
          <a:p>
            <a:pPr lvl="1"/>
            <a:r>
              <a:rPr lang="en-US" sz="2000" dirty="0" smtClean="0"/>
              <a:t>Sell this solution well and react to the raised events</a:t>
            </a:r>
            <a:endParaRPr lang="en-US" sz="2000" dirty="0"/>
          </a:p>
        </p:txBody>
      </p:sp>
    </p:spTree>
    <p:extLst>
      <p:ext uri="{BB962C8B-B14F-4D97-AF65-F5344CB8AC3E}">
        <p14:creationId xmlns:p14="http://schemas.microsoft.com/office/powerpoint/2010/main" val="26253183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960</TotalTime>
  <Words>876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Get your ETL flow under statistical process control</vt:lpstr>
      <vt:lpstr>Introduction</vt:lpstr>
      <vt:lpstr>Statistical process control and ETL logging</vt:lpstr>
      <vt:lpstr>10000 ft overview of the proposed solution</vt:lpstr>
      <vt:lpstr>Stepping in a bit deeper inside the components used</vt:lpstr>
      <vt:lpstr>The fun part : let’s go build this</vt:lpstr>
      <vt:lpstr>Wrapping up</vt:lpstr>
      <vt:lpstr>Wrapping up</vt:lpstr>
      <vt:lpstr>Wrapping up</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 ETL flow under statistical control</dc:title>
  <dc:creator>Pavel Prudky</dc:creator>
  <cp:lastModifiedBy>Pavel Prudky</cp:lastModifiedBy>
  <cp:revision>64</cp:revision>
  <dcterms:created xsi:type="dcterms:W3CDTF">2018-04-04T22:00:02Z</dcterms:created>
  <dcterms:modified xsi:type="dcterms:W3CDTF">2018-04-13T14:54:48Z</dcterms:modified>
</cp:coreProperties>
</file>