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2" r:id="rId6"/>
    <p:sldId id="265" r:id="rId7"/>
    <p:sldId id="278" r:id="rId8"/>
    <p:sldId id="288" r:id="rId9"/>
    <p:sldId id="281" r:id="rId10"/>
    <p:sldId id="282" r:id="rId11"/>
    <p:sldId id="283" r:id="rId12"/>
    <p:sldId id="284" r:id="rId13"/>
    <p:sldId id="285" r:id="rId14"/>
    <p:sldId id="263" r:id="rId15"/>
    <p:sldId id="266" r:id="rId16"/>
    <p:sldId id="302" r:id="rId17"/>
    <p:sldId id="290" r:id="rId18"/>
    <p:sldId id="303" r:id="rId19"/>
    <p:sldId id="291" r:id="rId20"/>
    <p:sldId id="304" r:id="rId21"/>
    <p:sldId id="305" r:id="rId22"/>
    <p:sldId id="279" r:id="rId23"/>
    <p:sldId id="270" r:id="rId24"/>
    <p:sldId id="289" r:id="rId25"/>
    <p:sldId id="272" r:id="rId26"/>
    <p:sldId id="280" r:id="rId27"/>
    <p:sldId id="273" r:id="rId28"/>
    <p:sldId id="271" r:id="rId29"/>
    <p:sldId id="276" r:id="rId30"/>
    <p:sldId id="275" r:id="rId31"/>
    <p:sldId id="306" r:id="rId32"/>
    <p:sldId id="277" r:id="rId33"/>
    <p:sldId id="300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32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8CF7-FAEA-0743-8681-B01CC5DC6F30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FFB6-8403-4E42-9EBD-C4DD6B67E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(1/9/12 16:15) -----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eu.art.com</a:t>
            </a:r>
            <a:r>
              <a:rPr lang="en-US" dirty="0" smtClean="0"/>
              <a:t>/products/p10018489953-sa-i5785795/warning-zombies-</a:t>
            </a:r>
            <a:r>
              <a:rPr lang="en-US" dirty="0" err="1" smtClean="0"/>
              <a:t>ahead.htm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http://2.bp.blogspot.com/_V5gBGYc5EYM/</a:t>
            </a:r>
            <a:r>
              <a:rPr lang="en-US" dirty="0" err="1" smtClean="0"/>
              <a:t>TLJHJCSkcxI</a:t>
            </a:r>
            <a:r>
              <a:rPr lang="en-US" dirty="0" smtClean="0"/>
              <a:t>/AAAAAAAAB1w/</a:t>
            </a:r>
            <a:r>
              <a:rPr lang="en-US" dirty="0" err="1" smtClean="0"/>
              <a:t>NdJxNoIEELU</a:t>
            </a:r>
            <a:r>
              <a:rPr lang="en-US" dirty="0" smtClean="0"/>
              <a:t>/s1600/unhappy-</a:t>
            </a:r>
            <a:r>
              <a:rPr lang="en-US" dirty="0" err="1" smtClean="0"/>
              <a:t>boy.jpg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File:Boxplot_vs_PDF.svg</a:t>
            </a:r>
          </a:p>
          <a:p>
            <a:r>
              <a:rPr lang="en-US" dirty="0" err="1" smtClean="0"/>
              <a:t>----- Meeting Notes (1/9/12 16:23) -----</a:t>
            </a:r>
          </a:p>
          <a:p>
            <a:r>
              <a:rPr lang="en-US" dirty="0" err="1" smtClean="0"/>
              <a:t>make arrows shorter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scatterplots</a:t>
            </a:r>
            <a:r>
              <a:rPr lang="en-US" baseline="0" dirty="0" smtClean="0"/>
              <a:t> of the data</a:t>
            </a:r>
          </a:p>
          <a:p>
            <a:r>
              <a:rPr lang="en-US" baseline="0" dirty="0" smtClean="0"/>
              <a:t>We can look at them and tell if they are correlated somehow.  This is positive this is negative this is a blob</a:t>
            </a:r>
          </a:p>
          <a:p>
            <a:r>
              <a:rPr lang="en-US" baseline="0" dirty="0" smtClean="0"/>
              <a:t>But how do we quantify it?</a:t>
            </a:r>
          </a:p>
          <a:p>
            <a:r>
              <a:rPr lang="en-US" baseline="0" dirty="0" smtClean="0"/>
              <a:t>Correlation scores.  There are lots of them.  They each make assumption about the relationship between x and y.  Linear? Parabolic? Arbitrary function?</a:t>
            </a:r>
          </a:p>
          <a:p>
            <a:r>
              <a:rPr lang="en-US" baseline="0" dirty="0" smtClean="0"/>
              <a:t>Good---so we’re going to expect linear regression to give us three things: a line, a correlation amount, and significance.</a:t>
            </a:r>
          </a:p>
          <a:p>
            <a:r>
              <a:rPr lang="en-US" baseline="0" dirty="0" smtClean="0"/>
              <a:t>The one we will use today is called linear regression, assumes the relationship is linear, and tries to fit a line.  &lt;animate line&gt;</a:t>
            </a:r>
          </a:p>
          <a:p>
            <a:r>
              <a:rPr lang="en-US" dirty="0" smtClean="0"/>
              <a:t>You end up with a ‘best-fit’ line that you can use to predict</a:t>
            </a:r>
            <a:r>
              <a:rPr lang="en-US" baseline="0" dirty="0" smtClean="0"/>
              <a:t> y from x in the future, and a correlation score: how well does the line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1FFB6-8403-4E42-9EBD-C4DD6B67E1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3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0C92-C4CE-FB46-87D0-05B87B6BCED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78197-B0F7-274D-ACA6-6482B7BD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tatistical_hypothesis_testing%23Common_test_statistic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 learned to stop </a:t>
            </a:r>
            <a:br>
              <a:rPr lang="en-US" dirty="0" smtClean="0"/>
            </a:br>
            <a:r>
              <a:rPr lang="en-US" dirty="0" smtClean="0"/>
              <a:t>visualizing and love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31657"/>
            <a:ext cx="4939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Inner Quartile Range</a:t>
            </a:r>
            <a:endParaRPr lang="en-US" sz="4400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4267450" y="990970"/>
            <a:ext cx="634949" cy="869833"/>
          </a:xfrm>
          <a:prstGeom prst="leftBrace">
            <a:avLst>
              <a:gd name="adj1" fmla="val 8333"/>
              <a:gd name="adj2" fmla="val 46604"/>
            </a:avLst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7775" y="561194"/>
            <a:ext cx="4899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Whiskers / Extremes</a:t>
            </a:r>
            <a:endParaRPr lang="en-US" sz="4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17808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29006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77103" y="457815"/>
            <a:ext cx="2000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Outliers</a:t>
            </a:r>
            <a:endParaRPr lang="en-US" sz="4400" dirty="0"/>
          </a:p>
        </p:txBody>
      </p:sp>
      <p:sp>
        <p:nvSpPr>
          <p:cNvPr id="2" name="Donut 1"/>
          <p:cNvSpPr/>
          <p:nvPr/>
        </p:nvSpPr>
        <p:spPr>
          <a:xfrm>
            <a:off x="6544369" y="5213188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074377" y="5227956"/>
            <a:ext cx="548167" cy="398742"/>
          </a:xfrm>
          <a:prstGeom prst="donut">
            <a:avLst/>
          </a:prstGeom>
          <a:solidFill>
            <a:srgbClr val="008000"/>
          </a:solidFill>
          <a:ln w="127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9653" y="2947824"/>
            <a:ext cx="11887" cy="208542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06144" y="2947823"/>
            <a:ext cx="0" cy="208542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40893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17808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9724" y="2746898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92620" y="1831275"/>
            <a:ext cx="969833" cy="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17808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69557" y="2293800"/>
            <a:ext cx="1474812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89111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0107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45844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83415" y="2207248"/>
            <a:ext cx="162429" cy="1724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87225" y="502119"/>
            <a:ext cx="538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Box-and-Whiskers Plot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2796105" y="4504691"/>
            <a:ext cx="3563497" cy="638634"/>
            <a:chOff x="1988155" y="1983666"/>
            <a:chExt cx="5109121" cy="915634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582277" y="1983666"/>
              <a:ext cx="0" cy="915631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074295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104464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545633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622548" y="1983666"/>
              <a:ext cx="0" cy="915631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04464" y="2899298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97360" y="1983675"/>
              <a:ext cx="969833" cy="2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22548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297" y="2446200"/>
              <a:ext cx="1474812" cy="0"/>
            </a:xfrm>
            <a:prstGeom prst="line">
              <a:avLst/>
            </a:prstGeom>
            <a:ln w="57150" cmpd="sng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693851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847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50584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88155" y="2359648"/>
              <a:ext cx="162429" cy="1724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2303304" y="2894575"/>
            <a:ext cx="1801714" cy="3352556"/>
          </a:xfrm>
          <a:custGeom>
            <a:avLst/>
            <a:gdLst>
              <a:gd name="connsiteX0" fmla="*/ 162660 w 1816480"/>
              <a:gd name="connsiteY0" fmla="*/ 0 h 3324411"/>
              <a:gd name="connsiteX1" fmla="*/ 29763 w 1816480"/>
              <a:gd name="connsiteY1" fmla="*/ 1019009 h 3324411"/>
              <a:gd name="connsiteX2" fmla="*/ 664712 w 1816480"/>
              <a:gd name="connsiteY2" fmla="*/ 2983184 h 3324411"/>
              <a:gd name="connsiteX3" fmla="*/ 1816480 w 1816480"/>
              <a:gd name="connsiteY3" fmla="*/ 3322854 h 3324411"/>
              <a:gd name="connsiteX0" fmla="*/ 162660 w 1801714"/>
              <a:gd name="connsiteY0" fmla="*/ 0 h 3352556"/>
              <a:gd name="connsiteX1" fmla="*/ 29763 w 1801714"/>
              <a:gd name="connsiteY1" fmla="*/ 1019009 h 3352556"/>
              <a:gd name="connsiteX2" fmla="*/ 664712 w 1801714"/>
              <a:gd name="connsiteY2" fmla="*/ 2983184 h 3352556"/>
              <a:gd name="connsiteX3" fmla="*/ 1801714 w 1801714"/>
              <a:gd name="connsiteY3" fmla="*/ 3352390 h 335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1714" h="3352556">
                <a:moveTo>
                  <a:pt x="162660" y="0"/>
                </a:moveTo>
                <a:cubicBezTo>
                  <a:pt x="54374" y="260906"/>
                  <a:pt x="-53912" y="521812"/>
                  <a:pt x="29763" y="1019009"/>
                </a:cubicBezTo>
                <a:cubicBezTo>
                  <a:pt x="113438" y="1516206"/>
                  <a:pt x="369387" y="2594287"/>
                  <a:pt x="664712" y="2983184"/>
                </a:cubicBezTo>
                <a:cubicBezTo>
                  <a:pt x="960037" y="3372081"/>
                  <a:pt x="1801714" y="3352390"/>
                  <a:pt x="1801714" y="335239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5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5128" y="2989636"/>
            <a:ext cx="104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1221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05"/>
            <a:ext cx="7772400" cy="1470025"/>
          </a:xfrm>
        </p:spPr>
        <p:txBody>
          <a:bodyPr/>
          <a:lstStyle/>
          <a:p>
            <a:r>
              <a:rPr lang="en-US" dirty="0" smtClean="0"/>
              <a:t>Are they actually different?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65650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91337" y="35999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8163611" y="313894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8147081" y="341153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8147081" y="215914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8147081" y="443775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8147081" y="112554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27763" y="247846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466389" y="247350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629465" y="195918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629465" y="424517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4271" y="551776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852" y="551070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19993" y="266571"/>
            <a:ext cx="1817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Assume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21071" y="5529775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0652" y="5522715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V="1">
            <a:off x="6187171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6187171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6187171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6187171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6187171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529635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168261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83879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83879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65425" y="266571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Reality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4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8163611" y="3138944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8147081" y="341153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V="1">
            <a:off x="8147081" y="2159144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V="1">
            <a:off x="8147081" y="443775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8147081" y="112554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827763" y="2478460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466389" y="2473505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629465" y="1959181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629465" y="4245173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4271" y="551776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852" y="551070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1071" y="5529775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00652" y="5522715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42" name="Straight Connector 41"/>
          <p:cNvCxnSpPr/>
          <p:nvPr/>
        </p:nvCxnSpPr>
        <p:spPr>
          <a:xfrm rot="5400000" flipV="1">
            <a:off x="6187171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6187171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6187171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6187171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6187171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529635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168261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183879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83879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6116" y="410337"/>
            <a:ext cx="5278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likely is     given     ?</a:t>
            </a:r>
            <a:endParaRPr lang="en-US" sz="4000" dirty="0"/>
          </a:p>
        </p:txBody>
      </p:sp>
      <p:sp>
        <p:nvSpPr>
          <p:cNvPr id="3" name="Freeform 2"/>
          <p:cNvSpPr/>
          <p:nvPr/>
        </p:nvSpPr>
        <p:spPr>
          <a:xfrm>
            <a:off x="2006732" y="925114"/>
            <a:ext cx="2900378" cy="1567991"/>
          </a:xfrm>
          <a:custGeom>
            <a:avLst/>
            <a:gdLst>
              <a:gd name="connsiteX0" fmla="*/ 2900378 w 2900378"/>
              <a:gd name="connsiteY0" fmla="*/ 0 h 1567991"/>
              <a:gd name="connsiteX1" fmla="*/ 2524114 w 2900378"/>
              <a:gd name="connsiteY1" fmla="*/ 486077 h 1567991"/>
              <a:gd name="connsiteX2" fmla="*/ 1348289 w 2900378"/>
              <a:gd name="connsiteY2" fmla="*/ 580157 h 1567991"/>
              <a:gd name="connsiteX3" fmla="*/ 219497 w 2900378"/>
              <a:gd name="connsiteY3" fmla="*/ 689916 h 1567991"/>
              <a:gd name="connsiteX4" fmla="*/ 10 w 2900378"/>
              <a:gd name="connsiteY4" fmla="*/ 1567991 h 1567991"/>
              <a:gd name="connsiteX5" fmla="*/ 10 w 2900378"/>
              <a:gd name="connsiteY5" fmla="*/ 1567991 h 156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378" h="1567991">
                <a:moveTo>
                  <a:pt x="2900378" y="0"/>
                </a:moveTo>
                <a:cubicBezTo>
                  <a:pt x="2841586" y="194692"/>
                  <a:pt x="2782795" y="389384"/>
                  <a:pt x="2524114" y="486077"/>
                </a:cubicBezTo>
                <a:cubicBezTo>
                  <a:pt x="2265433" y="582770"/>
                  <a:pt x="1348289" y="580157"/>
                  <a:pt x="1348289" y="580157"/>
                </a:cubicBezTo>
                <a:cubicBezTo>
                  <a:pt x="964186" y="614130"/>
                  <a:pt x="444210" y="525277"/>
                  <a:pt x="219497" y="689916"/>
                </a:cubicBezTo>
                <a:cubicBezTo>
                  <a:pt x="-5216" y="854555"/>
                  <a:pt x="10" y="1567991"/>
                  <a:pt x="10" y="1567991"/>
                </a:cubicBezTo>
                <a:lnTo>
                  <a:pt x="10" y="1567991"/>
                </a:ln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631654" y="909434"/>
            <a:ext cx="642784" cy="1771830"/>
          </a:xfrm>
          <a:custGeom>
            <a:avLst/>
            <a:gdLst>
              <a:gd name="connsiteX0" fmla="*/ 0 w 642784"/>
              <a:gd name="connsiteY0" fmla="*/ 0 h 1771830"/>
              <a:gd name="connsiteX1" fmla="*/ 329231 w 642784"/>
              <a:gd name="connsiteY1" fmla="*/ 313598 h 1771830"/>
              <a:gd name="connsiteX2" fmla="*/ 564396 w 642784"/>
              <a:gd name="connsiteY2" fmla="*/ 1113274 h 1771830"/>
              <a:gd name="connsiteX3" fmla="*/ 642784 w 642784"/>
              <a:gd name="connsiteY3" fmla="*/ 1771830 h 177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784" h="1771830">
                <a:moveTo>
                  <a:pt x="0" y="0"/>
                </a:moveTo>
                <a:cubicBezTo>
                  <a:pt x="117582" y="64026"/>
                  <a:pt x="235165" y="128052"/>
                  <a:pt x="329231" y="313598"/>
                </a:cubicBezTo>
                <a:cubicBezTo>
                  <a:pt x="423297" y="499144"/>
                  <a:pt x="512137" y="870235"/>
                  <a:pt x="564396" y="1113274"/>
                </a:cubicBezTo>
                <a:cubicBezTo>
                  <a:pt x="616655" y="1356313"/>
                  <a:pt x="642784" y="1771830"/>
                  <a:pt x="642784" y="177183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38331" y="5839986"/>
            <a:ext cx="174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McCain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1433" y="5839986"/>
            <a:ext cx="16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Obama</a:t>
            </a:r>
            <a:endParaRPr lang="en-US" sz="40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343977" y="4154209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29875" y="3278663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011" y="364582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42539" y="2761461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V="1">
            <a:off x="6062799" y="313398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6046269" y="340657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V="1">
            <a:off x="6046269" y="215418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V="1">
            <a:off x="6046269" y="443280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V="1">
            <a:off x="6046269" y="11205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726951" y="2473505"/>
            <a:ext cx="2" cy="1252389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65577" y="2468550"/>
            <a:ext cx="2" cy="1257343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528653" y="1954226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528653" y="4240218"/>
            <a:ext cx="1028648" cy="0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V="1">
            <a:off x="3004592" y="3743102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V="1">
            <a:off x="3004592" y="421918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V="1">
            <a:off x="3004592" y="354275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V="1">
            <a:off x="3004592" y="4817139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V="1">
            <a:off x="3004592" y="292265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347056" y="4200284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85682" y="4195329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01300" y="3270266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01300" y="4538503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615976" y="1439902"/>
            <a:ext cx="0" cy="3312216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57018" y="3098434"/>
            <a:ext cx="0" cy="203802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6200000">
            <a:off x="1091134" y="3788466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1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5910466" y="2709567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33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78"/>
            <a:ext cx="8229600" cy="1143000"/>
          </a:xfrm>
        </p:spPr>
        <p:txBody>
          <a:bodyPr/>
          <a:lstStyle/>
          <a:p>
            <a:r>
              <a:rPr lang="en-US" dirty="0" smtClean="0"/>
              <a:t>You have a hunch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 flipV="1">
            <a:off x="2930593" y="3219723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V="1">
            <a:off x="2930593" y="369580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2930593" y="3019371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2930593" y="4293760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V="1">
            <a:off x="2930593" y="2399272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73057" y="3676905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911683" y="3671950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7301" y="2746887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7301" y="4015124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V="1">
            <a:off x="1217354" y="3214769"/>
            <a:ext cx="0" cy="63863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V="1">
            <a:off x="1217354" y="3690853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V="1">
            <a:off x="1217354" y="3014417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V="1">
            <a:off x="1217354" y="4288806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V="1">
            <a:off x="1217354" y="2394318"/>
            <a:ext cx="0" cy="638632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559818" y="3671951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198444" y="3666996"/>
            <a:ext cx="676437" cy="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4062" y="2741933"/>
            <a:ext cx="0" cy="586845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4062" y="4010170"/>
            <a:ext cx="0" cy="563024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6116" y="410337"/>
            <a:ext cx="5278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likely is     given     ?</a:t>
            </a:r>
            <a:endParaRPr lang="en-US" sz="4000" dirty="0"/>
          </a:p>
        </p:txBody>
      </p:sp>
      <p:sp>
        <p:nvSpPr>
          <p:cNvPr id="3" name="Freeform 2"/>
          <p:cNvSpPr/>
          <p:nvPr/>
        </p:nvSpPr>
        <p:spPr>
          <a:xfrm>
            <a:off x="2006732" y="925114"/>
            <a:ext cx="2900378" cy="1567991"/>
          </a:xfrm>
          <a:custGeom>
            <a:avLst/>
            <a:gdLst>
              <a:gd name="connsiteX0" fmla="*/ 2900378 w 2900378"/>
              <a:gd name="connsiteY0" fmla="*/ 0 h 1567991"/>
              <a:gd name="connsiteX1" fmla="*/ 2524114 w 2900378"/>
              <a:gd name="connsiteY1" fmla="*/ 486077 h 1567991"/>
              <a:gd name="connsiteX2" fmla="*/ 1348289 w 2900378"/>
              <a:gd name="connsiteY2" fmla="*/ 580157 h 1567991"/>
              <a:gd name="connsiteX3" fmla="*/ 219497 w 2900378"/>
              <a:gd name="connsiteY3" fmla="*/ 689916 h 1567991"/>
              <a:gd name="connsiteX4" fmla="*/ 10 w 2900378"/>
              <a:gd name="connsiteY4" fmla="*/ 1567991 h 1567991"/>
              <a:gd name="connsiteX5" fmla="*/ 10 w 2900378"/>
              <a:gd name="connsiteY5" fmla="*/ 1567991 h 156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378" h="1567991">
                <a:moveTo>
                  <a:pt x="2900378" y="0"/>
                </a:moveTo>
                <a:cubicBezTo>
                  <a:pt x="2841586" y="194692"/>
                  <a:pt x="2782795" y="389384"/>
                  <a:pt x="2524114" y="486077"/>
                </a:cubicBezTo>
                <a:cubicBezTo>
                  <a:pt x="2265433" y="582770"/>
                  <a:pt x="1348289" y="580157"/>
                  <a:pt x="1348289" y="580157"/>
                </a:cubicBezTo>
                <a:cubicBezTo>
                  <a:pt x="964186" y="614130"/>
                  <a:pt x="444210" y="525277"/>
                  <a:pt x="219497" y="689916"/>
                </a:cubicBezTo>
                <a:cubicBezTo>
                  <a:pt x="-5216" y="854555"/>
                  <a:pt x="10" y="1567991"/>
                  <a:pt x="10" y="1567991"/>
                </a:cubicBezTo>
                <a:lnTo>
                  <a:pt x="10" y="1567991"/>
                </a:ln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631654" y="909434"/>
            <a:ext cx="642784" cy="1771830"/>
          </a:xfrm>
          <a:custGeom>
            <a:avLst/>
            <a:gdLst>
              <a:gd name="connsiteX0" fmla="*/ 0 w 642784"/>
              <a:gd name="connsiteY0" fmla="*/ 0 h 1771830"/>
              <a:gd name="connsiteX1" fmla="*/ 329231 w 642784"/>
              <a:gd name="connsiteY1" fmla="*/ 313598 h 1771830"/>
              <a:gd name="connsiteX2" fmla="*/ 564396 w 642784"/>
              <a:gd name="connsiteY2" fmla="*/ 1113274 h 1771830"/>
              <a:gd name="connsiteX3" fmla="*/ 642784 w 642784"/>
              <a:gd name="connsiteY3" fmla="*/ 1771830 h 177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784" h="1771830">
                <a:moveTo>
                  <a:pt x="0" y="0"/>
                </a:moveTo>
                <a:cubicBezTo>
                  <a:pt x="117582" y="64026"/>
                  <a:pt x="235165" y="128052"/>
                  <a:pt x="329231" y="313598"/>
                </a:cubicBezTo>
                <a:cubicBezTo>
                  <a:pt x="423297" y="499144"/>
                  <a:pt x="512137" y="870235"/>
                  <a:pt x="564396" y="1113274"/>
                </a:cubicBezTo>
                <a:cubicBezTo>
                  <a:pt x="616655" y="1356313"/>
                  <a:pt x="642784" y="1771830"/>
                  <a:pt x="642784" y="1771830"/>
                </a:cubicBezTo>
              </a:path>
            </a:pathLst>
          </a:cu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493840" y="4264885"/>
            <a:ext cx="1348955" cy="1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38901" y="3476659"/>
            <a:ext cx="1282258" cy="0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40874" y="3756497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avg1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7551565" y="2959457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avg2</a:t>
            </a:r>
            <a:endParaRPr lang="en-US" sz="32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519298" y="1826549"/>
            <a:ext cx="0" cy="3312216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493840" y="3398649"/>
            <a:ext cx="0" cy="2038021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5127956" y="4088681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1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7930240" y="3119493"/>
            <a:ext cx="1894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  <a:r>
              <a:rPr lang="en-US" sz="3200" dirty="0" smtClean="0"/>
              <a:t>ariance 2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2927301" y="5658706"/>
            <a:ext cx="6242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Samples:     &gt; 1M         &gt; 1M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040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183" y="363297"/>
            <a:ext cx="87239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How likely </a:t>
            </a:r>
            <a:r>
              <a:rPr lang="en-US" sz="4000" dirty="0" smtClean="0"/>
              <a:t>are they equal </a:t>
            </a:r>
            <a:r>
              <a:rPr lang="en-US" sz="4000" dirty="0" smtClean="0"/>
              <a:t>given observed </a:t>
            </a:r>
          </a:p>
          <a:p>
            <a:pPr algn="ctr"/>
            <a:r>
              <a:rPr lang="en-US" sz="4000" dirty="0" smtClean="0"/>
              <a:t># samples, </a:t>
            </a:r>
            <a:r>
              <a:rPr lang="en-US" sz="4000" dirty="0" err="1" smtClean="0"/>
              <a:t>avg</a:t>
            </a:r>
            <a:r>
              <a:rPr lang="en-US" sz="4000" dirty="0" smtClean="0"/>
              <a:t>/variance differences?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45500" y="2538406"/>
            <a:ext cx="294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/>
              <a:t>Probablility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/>
                </a:solidFill>
              </a:rPr>
              <a:t>p</a:t>
            </a: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7537" y="1879849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92948" y="3412632"/>
            <a:ext cx="908034" cy="11928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34106" y="3412632"/>
            <a:ext cx="908034" cy="11928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756" y="4646394"/>
            <a:ext cx="3500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dirty="0" smtClean="0"/>
              <a:t> is low</a:t>
            </a:r>
          </a:p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Obama, McCain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a</a:t>
            </a:r>
            <a:r>
              <a:rPr lang="en-US" sz="4000" dirty="0" smtClean="0">
                <a:solidFill>
                  <a:schemeClr val="accent1"/>
                </a:solidFill>
              </a:rPr>
              <a:t>re different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8165" y="4646394"/>
            <a:ext cx="311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p</a:t>
            </a:r>
            <a:r>
              <a:rPr lang="en-US" sz="4000" dirty="0" smtClean="0"/>
              <a:t> is high</a:t>
            </a:r>
          </a:p>
          <a:p>
            <a:pPr algn="ctr"/>
            <a:r>
              <a:rPr lang="en-US" sz="4000" dirty="0" smtClean="0">
                <a:solidFill>
                  <a:schemeClr val="accent1"/>
                </a:solidFill>
              </a:rPr>
              <a:t>Don’t trust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  <a:r>
              <a:rPr lang="en-US" sz="4000" dirty="0" smtClean="0">
                <a:solidFill>
                  <a:schemeClr val="accent1"/>
                </a:solidFill>
              </a:rPr>
              <a:t>he difference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8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is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threshold: .01? .05?</a:t>
            </a:r>
          </a:p>
          <a:p>
            <a:r>
              <a:rPr lang="en-US" dirty="0" smtClean="0"/>
              <a:t>Is p &gt; threshold, or </a:t>
            </a:r>
            <a:r>
              <a:rPr lang="en-US" u="sng" dirty="0" smtClean="0"/>
              <a:t>&lt;</a:t>
            </a:r>
            <a:r>
              <a:rPr lang="en-US" dirty="0" smtClean="0"/>
              <a:t> threshold?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1271" y="4517279"/>
            <a:ext cx="751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 </a:t>
            </a:r>
            <a:r>
              <a:rPr lang="en-US" sz="4400" u="sng" dirty="0" smtClean="0"/>
              <a:t>&lt;</a:t>
            </a:r>
            <a:r>
              <a:rPr lang="en-US" sz="4400" dirty="0" smtClean="0"/>
              <a:t> .05? significant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1271" y="5286720"/>
            <a:ext cx="79109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 &gt; .05? don’t trust the difference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672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1" y="274638"/>
            <a:ext cx="86697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smtClean="0"/>
              <a:t>such </a:t>
            </a:r>
            <a:r>
              <a:rPr lang="en-US" dirty="0" smtClean="0"/>
              <a:t>thing as </a:t>
            </a:r>
            <a:r>
              <a:rPr lang="en-US" dirty="0" smtClean="0"/>
              <a:t>“</a:t>
            </a:r>
            <a:r>
              <a:rPr lang="en-US" dirty="0" smtClean="0"/>
              <a:t>Extremely Significant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in averages </a:t>
            </a:r>
            <a:r>
              <a:rPr lang="en-US" dirty="0" smtClean="0"/>
              <a:t>can be extreme or not</a:t>
            </a:r>
          </a:p>
          <a:p>
            <a:r>
              <a:rPr lang="en-US" dirty="0" smtClean="0"/>
              <a:t>Significance is binary: trust result,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0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is Just One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compares averages</a:t>
            </a:r>
          </a:p>
          <a:p>
            <a:r>
              <a:rPr lang="en-US" dirty="0" smtClean="0"/>
              <a:t>For more: </a:t>
            </a:r>
            <a:r>
              <a:rPr lang="en-US" dirty="0" smtClean="0">
                <a:hlinkClick r:id="rId2"/>
              </a:rPr>
              <a:t>https://en.wikipedia.org/wiki/Statistical_hypothesis_testing#Common_test_statistics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45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101"/>
            <a:ext cx="8229600" cy="1143000"/>
          </a:xfrm>
        </p:spPr>
        <p:txBody>
          <a:bodyPr/>
          <a:lstStyle/>
          <a:p>
            <a:r>
              <a:rPr lang="en-US" dirty="0" smtClean="0"/>
              <a:t>Correlation,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 Health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5" y="1600200"/>
            <a:ext cx="8810850" cy="4525963"/>
          </a:xfrm>
        </p:spPr>
        <p:txBody>
          <a:bodyPr/>
          <a:lstStyle/>
          <a:p>
            <a:r>
              <a:rPr lang="en-US" dirty="0" smtClean="0"/>
              <a:t>Every county in USA</a:t>
            </a:r>
          </a:p>
          <a:p>
            <a:r>
              <a:rPr lang="en-US" dirty="0" smtClean="0"/>
              <a:t>Years of Potential Life Lost (YPLL): early morbidity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ess is good</a:t>
            </a:r>
          </a:p>
          <a:p>
            <a:pPr lvl="1"/>
            <a:r>
              <a:rPr lang="en-US" dirty="0" smtClean="0"/>
              <a:t>more is bad</a:t>
            </a:r>
          </a:p>
          <a:p>
            <a:r>
              <a:rPr lang="en-US" dirty="0" smtClean="0"/>
              <a:t>Median income, % population w/ diabetes,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% population under 18, 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0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correlated with early </a:t>
            </a:r>
            <a:br>
              <a:rPr lang="en-US" dirty="0" smtClean="0"/>
            </a:br>
            <a:r>
              <a:rPr lang="en-US" dirty="0" smtClean="0"/>
              <a:t>death in a community?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396693"/>
            <a:ext cx="8229600" cy="2805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Burgers</a:t>
            </a:r>
          </a:p>
          <a:p>
            <a:r>
              <a:rPr lang="en-US" sz="3600" dirty="0" smtClean="0"/>
              <a:t>Sleep</a:t>
            </a:r>
          </a:p>
          <a:p>
            <a:r>
              <a:rPr lang="en-US" sz="3600" dirty="0" smtClean="0"/>
              <a:t>Education</a:t>
            </a:r>
          </a:p>
          <a:p>
            <a:r>
              <a:rPr lang="en-US" sz="3600" dirty="0" smtClean="0"/>
              <a:t>Exercise</a:t>
            </a:r>
          </a:p>
          <a:p>
            <a:r>
              <a:rPr lang="en-US" sz="3600" dirty="0" smtClean="0"/>
              <a:t># Rappers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Your theory here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00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4431"/>
          <a:stretch/>
        </p:blipFill>
        <p:spPr>
          <a:xfrm>
            <a:off x="4402" y="0"/>
            <a:ext cx="4935797" cy="234081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030242" y="2527397"/>
            <a:ext cx="4880784" cy="2478458"/>
            <a:chOff x="4506331" y="596427"/>
            <a:chExt cx="4880784" cy="247845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62849" b="-1"/>
            <a:stretch/>
          </p:blipFill>
          <p:spPr>
            <a:xfrm>
              <a:off x="4506331" y="657160"/>
              <a:ext cx="4880784" cy="24177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033748" y="657160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74597" y="60387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96260" y="60387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5686" y="605309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7349" y="59642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87893" y="606737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8437" y="623071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70422" y="4621335"/>
            <a:ext cx="5143500" cy="2079709"/>
            <a:chOff x="227623" y="4744625"/>
            <a:chExt cx="5143500" cy="20797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35133" b="35834"/>
            <a:stretch/>
          </p:blipFill>
          <p:spPr>
            <a:xfrm>
              <a:off x="227623" y="4833249"/>
              <a:ext cx="5143500" cy="199108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93723" y="477108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57013" y="4751240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00199" y="4746623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23540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55859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6525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53093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96442" y="4744625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06172" y="4744625"/>
              <a:ext cx="204545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64879" y="4749253"/>
              <a:ext cx="156143" cy="124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98637" y="628778"/>
            <a:ext cx="5344361" cy="1800033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8880" y="2588130"/>
            <a:ext cx="4337459" cy="2033205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37256" y="5954902"/>
            <a:ext cx="5476666" cy="0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1842" y="987188"/>
            <a:ext cx="25039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y = </a:t>
            </a:r>
            <a:r>
              <a:rPr lang="en-US" sz="4400" dirty="0" smtClean="0">
                <a:solidFill>
                  <a:srgbClr val="FF0000"/>
                </a:solidFill>
              </a:rPr>
              <a:t>m</a:t>
            </a:r>
            <a:r>
              <a:rPr lang="en-US" sz="4400" dirty="0" smtClean="0"/>
              <a:t>x + </a:t>
            </a:r>
            <a:r>
              <a:rPr lang="en-US" sz="4400" dirty="0" smtClean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0690" y="2929327"/>
            <a:ext cx="24651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</a:t>
            </a:r>
            <a:r>
              <a:rPr lang="en-US" sz="4400" baseline="30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/>
              <a:t> (0 to 1)</a:t>
            </a:r>
            <a:endParaRPr lang="en-US" sz="4400" baseline="30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12649" y="4820725"/>
            <a:ext cx="19931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 </a:t>
            </a:r>
            <a:r>
              <a:rPr lang="en-US" sz="4400" dirty="0" smtClean="0"/>
              <a:t>&lt; .05?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209" y="987188"/>
            <a:ext cx="4034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Line coefficients: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209" y="2946414"/>
            <a:ext cx="48444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Correlation amount: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768209" y="4820725"/>
            <a:ext cx="3039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Significance: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9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890"/>
            <a:ext cx="8229600" cy="1143000"/>
          </a:xfrm>
        </p:spPr>
        <p:txBody>
          <a:bodyPr/>
          <a:lstStyle/>
          <a:p>
            <a:r>
              <a:rPr lang="en-US" dirty="0" smtClean="0"/>
              <a:t>Visualizations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sanity check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978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Statistics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quantify the hunch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949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(Visualizations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storytelling)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0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9" r="7110" b="3002"/>
          <a:stretch/>
        </p:blipFill>
        <p:spPr>
          <a:xfrm>
            <a:off x="564397" y="682666"/>
            <a:ext cx="8180364" cy="52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571500"/>
            <a:ext cx="4152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0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940" y="311032"/>
            <a:ext cx="72687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Decrease amount of free lunch</a:t>
            </a:r>
          </a:p>
          <a:p>
            <a:pPr algn="ctr"/>
            <a:r>
              <a:rPr lang="en-US" sz="4400" dirty="0" smtClean="0">
                <a:sym typeface="Wingdings"/>
              </a:rPr>
              <a:t></a:t>
            </a:r>
            <a:endParaRPr lang="en-US" sz="4400" dirty="0" smtClean="0"/>
          </a:p>
          <a:p>
            <a:pPr algn="ctr"/>
            <a:r>
              <a:rPr lang="en-US" sz="4400" dirty="0" smtClean="0"/>
              <a:t>Reduce early morbidity!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52" y="2716930"/>
            <a:ext cx="4927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6164" y="311032"/>
            <a:ext cx="5752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Correlation != Causation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7631" y="1796223"/>
            <a:ext cx="2765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0436" y="2978271"/>
            <a:ext cx="3279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Causal Hunch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0024" y="4160319"/>
            <a:ext cx="4160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Randomized Trial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9565" y="5342366"/>
            <a:ext cx="1781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T-Test!</a:t>
            </a:r>
          </a:p>
        </p:txBody>
      </p:sp>
      <p:cxnSp>
        <p:nvCxnSpPr>
          <p:cNvPr id="8" name="Straight Arrow Connector 7"/>
          <p:cNvCxnSpPr>
            <a:stCxn id="3" idx="2"/>
            <a:endCxn id="4" idx="0"/>
          </p:cNvCxnSpPr>
          <p:nvPr/>
        </p:nvCxnSpPr>
        <p:spPr>
          <a:xfrm flipH="1">
            <a:off x="4740343" y="2565664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41651" y="3747712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58638" y="4929760"/>
            <a:ext cx="1" cy="412607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4356" y="311032"/>
            <a:ext cx="2435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Lab Time!</a:t>
            </a:r>
          </a:p>
        </p:txBody>
      </p:sp>
    </p:spTree>
    <p:extLst>
      <p:ext uri="{BB962C8B-B14F-4D97-AF65-F5344CB8AC3E}">
        <p14:creationId xmlns:p14="http://schemas.microsoft.com/office/powerpoint/2010/main" val="48911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32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Someone says: </a:t>
            </a:r>
            <a:br>
              <a:rPr lang="en-US" dirty="0" smtClean="0"/>
            </a:br>
            <a:r>
              <a:rPr lang="en-US" dirty="0" smtClean="0"/>
              <a:t>“Obama got more small campaign contributions than McCain”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4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66336" y="4879971"/>
            <a:ext cx="104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3663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65650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07272" y="531657"/>
            <a:ext cx="1940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Median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851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0053" b="36905"/>
          <a:stretch/>
        </p:blipFill>
        <p:spPr>
          <a:xfrm>
            <a:off x="1422400" y="3839742"/>
            <a:ext cx="6286500" cy="15802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577537" y="1831266"/>
            <a:ext cx="0" cy="91563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69555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99724" y="1831266"/>
            <a:ext cx="0" cy="91563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7544" y="56119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25%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7537" y="582174"/>
            <a:ext cx="11599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7</a:t>
            </a:r>
            <a:r>
              <a:rPr lang="en-US" sz="4400" dirty="0" smtClean="0"/>
              <a:t>5%</a:t>
            </a:r>
            <a:endParaRPr lang="en-US" sz="4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099724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057668" y="3026222"/>
            <a:ext cx="11887" cy="64287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633</Words>
  <Application>Microsoft Macintosh PowerPoint</Application>
  <PresentationFormat>On-screen Show (4:3)</PresentationFormat>
  <Paragraphs>120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How I learned to stop  visualizing and love statistics</vt:lpstr>
      <vt:lpstr>You have a hunch</vt:lpstr>
      <vt:lpstr>Visualizations  sanity check</vt:lpstr>
      <vt:lpstr>Someone says:  “Obama got more small campaign contributions than McCain”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they actually different?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Significance is binary</vt:lpstr>
      <vt:lpstr>No such thing as “Extremely Significant”</vt:lpstr>
      <vt:lpstr>T-Test is Just One Test</vt:lpstr>
      <vt:lpstr>Correlation, Linear Regression</vt:lpstr>
      <vt:lpstr>County Health Rankings</vt:lpstr>
      <vt:lpstr>What is correlated with early  death in a community?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Marcus</dc:creator>
  <cp:lastModifiedBy>Adam Marcus</cp:lastModifiedBy>
  <cp:revision>56</cp:revision>
  <dcterms:created xsi:type="dcterms:W3CDTF">2012-01-07T19:11:36Z</dcterms:created>
  <dcterms:modified xsi:type="dcterms:W3CDTF">2012-01-10T11:44:04Z</dcterms:modified>
</cp:coreProperties>
</file>