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handoutMasterIdLst>
    <p:handoutMasterId r:id="rId50"/>
  </p:handoutMasterIdLst>
  <p:sldIdLst>
    <p:sldId id="259" r:id="rId5"/>
    <p:sldId id="266" r:id="rId6"/>
    <p:sldId id="338" r:id="rId7"/>
    <p:sldId id="302" r:id="rId8"/>
    <p:sldId id="300" r:id="rId9"/>
    <p:sldId id="301" r:id="rId10"/>
    <p:sldId id="303" r:id="rId11"/>
    <p:sldId id="304" r:id="rId12"/>
    <p:sldId id="305" r:id="rId13"/>
    <p:sldId id="306" r:id="rId14"/>
    <p:sldId id="312" r:id="rId15"/>
    <p:sldId id="313" r:id="rId16"/>
    <p:sldId id="314" r:id="rId17"/>
    <p:sldId id="315" r:id="rId18"/>
    <p:sldId id="317" r:id="rId19"/>
    <p:sldId id="307" r:id="rId20"/>
    <p:sldId id="308" r:id="rId21"/>
    <p:sldId id="309" r:id="rId22"/>
    <p:sldId id="310" r:id="rId23"/>
    <p:sldId id="311" r:id="rId24"/>
    <p:sldId id="316" r:id="rId25"/>
    <p:sldId id="318" r:id="rId26"/>
    <p:sldId id="319" r:id="rId27"/>
    <p:sldId id="321" r:id="rId28"/>
    <p:sldId id="320" r:id="rId29"/>
    <p:sldId id="322" r:id="rId30"/>
    <p:sldId id="323" r:id="rId31"/>
    <p:sldId id="324" r:id="rId32"/>
    <p:sldId id="325" r:id="rId33"/>
    <p:sldId id="326" r:id="rId34"/>
    <p:sldId id="327" r:id="rId35"/>
    <p:sldId id="328" r:id="rId36"/>
    <p:sldId id="329" r:id="rId37"/>
    <p:sldId id="297" r:id="rId38"/>
    <p:sldId id="330" r:id="rId39"/>
    <p:sldId id="331" r:id="rId40"/>
    <p:sldId id="332" r:id="rId41"/>
    <p:sldId id="333" r:id="rId42"/>
    <p:sldId id="334" r:id="rId43"/>
    <p:sldId id="335" r:id="rId44"/>
    <p:sldId id="336" r:id="rId45"/>
    <p:sldId id="340" r:id="rId46"/>
    <p:sldId id="337" r:id="rId47"/>
    <p:sldId id="33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92"/>
  </p:normalViewPr>
  <p:slideViewPr>
    <p:cSldViewPr snapToGrid="0" snapToObjects="1">
      <p:cViewPr varScale="1">
        <p:scale>
          <a:sx n="89" d="100"/>
          <a:sy n="89" d="100"/>
        </p:scale>
        <p:origin x="168"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50" d="100"/>
          <a:sy n="50" d="100"/>
        </p:scale>
        <p:origin x="2708"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E582A4-1D34-CD95-E857-2DFEF68A60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A1498E6-4497-E747-2FD9-47B60F8577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7757D4-8533-4C6B-B8B9-53B12BAA2DAB}" type="datetimeFigureOut">
              <a:rPr lang="en-IN" smtClean="0"/>
              <a:t>31-08-2022</a:t>
            </a:fld>
            <a:endParaRPr lang="en-IN"/>
          </a:p>
        </p:txBody>
      </p:sp>
      <p:sp>
        <p:nvSpPr>
          <p:cNvPr id="4" name="Footer Placeholder 3">
            <a:extLst>
              <a:ext uri="{FF2B5EF4-FFF2-40B4-BE49-F238E27FC236}">
                <a16:creationId xmlns:a16="http://schemas.microsoft.com/office/drawing/2014/main" id="{D415EEBA-07AF-1361-8FF0-8A55C400F9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E624F58-7E88-0E7B-15E8-DB311AB0A5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F69F05-F887-47BA-B087-B3C2F57BB31B}" type="slidenum">
              <a:rPr lang="en-IN" smtClean="0"/>
              <a:t>‹#›</a:t>
            </a:fld>
            <a:endParaRPr lang="en-IN"/>
          </a:p>
        </p:txBody>
      </p:sp>
    </p:spTree>
    <p:extLst>
      <p:ext uri="{BB962C8B-B14F-4D97-AF65-F5344CB8AC3E}">
        <p14:creationId xmlns:p14="http://schemas.microsoft.com/office/powerpoint/2010/main" val="2770602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8/31/2022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D066AD-FB56-BE8E-12D9-EB7E8C405AC2}"/>
              </a:ext>
            </a:extLst>
          </p:cNvPr>
          <p:cNvSpPr txBox="1"/>
          <p:nvPr userDrawn="1"/>
        </p:nvSpPr>
        <p:spPr>
          <a:xfrm rot="19054716">
            <a:off x="1101336" y="3244332"/>
            <a:ext cx="87510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chemeClr val="bg2">
                    <a:lumMod val="90000"/>
                  </a:schemeClr>
                </a:solidFill>
              </a:rPr>
              <a:t>cc@gauravgangwar</a:t>
            </a:r>
            <a:r>
              <a:rPr lang="en-IN" dirty="0">
                <a:solidFill>
                  <a:schemeClr val="bg2">
                    <a:lumMod val="90000"/>
                  </a:schemeClr>
                </a:solidFill>
              </a:rPr>
              <a:t>              </a:t>
            </a:r>
            <a:r>
              <a:rPr lang="en-IN" dirty="0" err="1">
                <a:solidFill>
                  <a:schemeClr val="bg2">
                    <a:lumMod val="90000"/>
                  </a:schemeClr>
                </a:solidFill>
              </a:rPr>
              <a:t>cc@gauravgangwar</a:t>
            </a:r>
            <a:r>
              <a:rPr lang="en-IN" dirty="0">
                <a:solidFill>
                  <a:schemeClr val="bg2">
                    <a:lumMod val="90000"/>
                  </a:schemeClr>
                </a:solidFill>
              </a:rPr>
              <a:t>                           </a:t>
            </a:r>
            <a:r>
              <a:rPr lang="en-IN" dirty="0" err="1">
                <a:solidFill>
                  <a:schemeClr val="bg2">
                    <a:lumMod val="90000"/>
                  </a:schemeClr>
                </a:solidFill>
              </a:rPr>
              <a:t>cc@gauravgangwar</a:t>
            </a:r>
            <a:endParaRPr lang="en-IN" dirty="0">
              <a:solidFill>
                <a:schemeClr val="bg2">
                  <a:lumMod val="90000"/>
                </a:schemeClr>
              </a:solidFill>
            </a:endParaRPr>
          </a:p>
        </p:txBody>
      </p:sp>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8/31/2022</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8/31/2022</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webp"/></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31A6EFC-D48E-C027-D5E3-0E28A5614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338" y="1493832"/>
            <a:ext cx="4108174" cy="4358908"/>
          </a:xfrm>
          <a:prstGeom prst="rect">
            <a:avLst/>
          </a:prstGeom>
        </p:spPr>
      </p:pic>
      <p:sp>
        <p:nvSpPr>
          <p:cNvPr id="4" name="Title 3">
            <a:extLst>
              <a:ext uri="{FF2B5EF4-FFF2-40B4-BE49-F238E27FC236}">
                <a16:creationId xmlns:a16="http://schemas.microsoft.com/office/drawing/2014/main" id="{8775583F-376C-40AE-9849-09070F0B5E51}"/>
              </a:ext>
            </a:extLst>
          </p:cNvPr>
          <p:cNvSpPr>
            <a:spLocks noGrp="1"/>
          </p:cNvSpPr>
          <p:nvPr>
            <p:ph type="title" idx="4294967295"/>
          </p:nvPr>
        </p:nvSpPr>
        <p:spPr>
          <a:xfrm>
            <a:off x="404311" y="1543566"/>
            <a:ext cx="5691690" cy="2130561"/>
          </a:xfrm>
        </p:spPr>
        <p:txBody>
          <a:bodyPr anchor="b">
            <a:normAutofit/>
          </a:bodyPr>
          <a:lstStyle/>
          <a:p>
            <a:pPr algn="l"/>
            <a:r>
              <a:rPr lang="en-US" dirty="0">
                <a:latin typeface="Segoe UI" panose="020B0502040204020203" pitchFamily="34" charset="0"/>
                <a:cs typeface="Segoe UI" panose="020B0502040204020203" pitchFamily="34" charset="0"/>
              </a:rPr>
              <a:t>Data Bricks Training-Day2</a:t>
            </a:r>
          </a:p>
        </p:txBody>
      </p:sp>
      <p:sp>
        <p:nvSpPr>
          <p:cNvPr id="5" name="Subtitle 4">
            <a:extLst>
              <a:ext uri="{FF2B5EF4-FFF2-40B4-BE49-F238E27FC236}">
                <a16:creationId xmlns:a16="http://schemas.microsoft.com/office/drawing/2014/main" id="{7165814A-5271-4039-9F12-014787DA9EF7}"/>
              </a:ext>
            </a:extLst>
          </p:cNvPr>
          <p:cNvSpPr>
            <a:spLocks noGrp="1"/>
          </p:cNvSpPr>
          <p:nvPr>
            <p:ph type="subTitle" idx="4294967295"/>
          </p:nvPr>
        </p:nvSpPr>
        <p:spPr>
          <a:xfrm>
            <a:off x="536831" y="4398910"/>
            <a:ext cx="4938397" cy="1208087"/>
          </a:xfrm>
          <a:prstGeom prst="rect">
            <a:avLst/>
          </a:prstGeom>
        </p:spPr>
        <p:txBody>
          <a:bodyPr>
            <a:normAutofit/>
          </a:bodyPr>
          <a:lstStyle/>
          <a:p>
            <a:pPr marL="0" indent="0" algn="l">
              <a:lnSpc>
                <a:spcPct val="100000"/>
              </a:lnSpc>
              <a:buNone/>
            </a:pPr>
            <a:r>
              <a:rPr lang="en-US" sz="2000" dirty="0">
                <a:solidFill>
                  <a:schemeClr val="accent2"/>
                </a:solidFill>
                <a:latin typeface="Segoe UI" panose="020B0502040204020203" pitchFamily="34" charset="0"/>
                <a:cs typeface="Segoe UI" panose="020B0502040204020203" pitchFamily="34" charset="0"/>
              </a:rPr>
              <a:t>By: Gaurav Gangwar</a:t>
            </a:r>
          </a:p>
        </p:txBody>
      </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36D6AE-95E8-FA0C-9311-3D6AD71257CD}"/>
              </a:ext>
            </a:extLst>
          </p:cNvPr>
          <p:cNvSpPr>
            <a:spLocks noGrp="1"/>
          </p:cNvSpPr>
          <p:nvPr>
            <p:ph sz="quarter" idx="4294967295"/>
          </p:nvPr>
        </p:nvSpPr>
        <p:spPr>
          <a:xfrm>
            <a:off x="444499" y="1460500"/>
            <a:ext cx="10075913" cy="3977640"/>
          </a:xfrm>
        </p:spPr>
        <p:txBody>
          <a:bodyPr/>
          <a:lstStyle/>
          <a:p>
            <a:r>
              <a:rPr lang="en-IN"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Semi-structured data has some characteristics of both structured and unstructured data.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3" name="Title 2">
            <a:extLst>
              <a:ext uri="{FF2B5EF4-FFF2-40B4-BE49-F238E27FC236}">
                <a16:creationId xmlns:a16="http://schemas.microsoft.com/office/drawing/2014/main" id="{F96A137D-B38D-50AB-D2C2-50D1840BDD02}"/>
              </a:ext>
            </a:extLst>
          </p:cNvPr>
          <p:cNvSpPr>
            <a:spLocks noGrp="1"/>
          </p:cNvSpPr>
          <p:nvPr>
            <p:ph type="title"/>
          </p:nvPr>
        </p:nvSpPr>
        <p:spPr>
          <a:xfrm>
            <a:off x="444500" y="430609"/>
            <a:ext cx="9146972" cy="640080"/>
          </a:xfrm>
        </p:spPr>
        <p:txBody>
          <a:bodyPr/>
          <a:lstStyle/>
          <a:p>
            <a:r>
              <a:rPr lang="en-IN" dirty="0"/>
              <a:t>Semi Structure Data</a:t>
            </a:r>
          </a:p>
        </p:txBody>
      </p:sp>
      <p:pic>
        <p:nvPicPr>
          <p:cNvPr id="5" name="Picture 4">
            <a:extLst>
              <a:ext uri="{FF2B5EF4-FFF2-40B4-BE49-F238E27FC236}">
                <a16:creationId xmlns:a16="http://schemas.microsoft.com/office/drawing/2014/main" id="{DB99E857-3093-3185-5C7F-74B569D59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543" y="2066273"/>
            <a:ext cx="8352225" cy="4079741"/>
          </a:xfrm>
          <a:prstGeom prst="rect">
            <a:avLst/>
          </a:prstGeom>
          <a:ln>
            <a:noFill/>
          </a:ln>
          <a:effectLst>
            <a:softEdge rad="112500"/>
          </a:effectLst>
        </p:spPr>
      </p:pic>
    </p:spTree>
    <p:extLst>
      <p:ext uri="{BB962C8B-B14F-4D97-AF65-F5344CB8AC3E}">
        <p14:creationId xmlns:p14="http://schemas.microsoft.com/office/powerpoint/2010/main" val="1670545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9DDEBA-6583-1977-AEF0-CEF479888091}"/>
              </a:ext>
            </a:extLst>
          </p:cNvPr>
          <p:cNvSpPr>
            <a:spLocks noGrp="1"/>
          </p:cNvSpPr>
          <p:nvPr>
            <p:ph type="title"/>
          </p:nvPr>
        </p:nvSpPr>
        <p:spPr>
          <a:xfrm>
            <a:off x="444500" y="430609"/>
            <a:ext cx="9146972" cy="640080"/>
          </a:xfrm>
        </p:spPr>
        <p:txBody>
          <a:bodyPr>
            <a:normAutofit/>
          </a:bodyPr>
          <a:lstStyle/>
          <a:p>
            <a:r>
              <a:rPr lang="en-US" b="0" i="0" dirty="0">
                <a:solidFill>
                  <a:srgbClr val="000000"/>
                </a:solidFill>
                <a:effectLst/>
                <a:latin typeface="SAPRegular"/>
              </a:rPr>
              <a:t>The five V’s that define Big Data</a:t>
            </a:r>
            <a:endParaRPr lang="en-IN" dirty="0"/>
          </a:p>
        </p:txBody>
      </p:sp>
      <p:sp>
        <p:nvSpPr>
          <p:cNvPr id="11" name="Content Placeholder 10">
            <a:extLst>
              <a:ext uri="{FF2B5EF4-FFF2-40B4-BE49-F238E27FC236}">
                <a16:creationId xmlns:a16="http://schemas.microsoft.com/office/drawing/2014/main" id="{440CEEDA-8912-0724-27BC-570A7597D647}"/>
              </a:ext>
            </a:extLst>
          </p:cNvPr>
          <p:cNvSpPr>
            <a:spLocks noGrp="1"/>
          </p:cNvSpPr>
          <p:nvPr>
            <p:ph sz="quarter" idx="4294967295"/>
          </p:nvPr>
        </p:nvSpPr>
        <p:spPr>
          <a:xfrm>
            <a:off x="3514275" y="2227564"/>
            <a:ext cx="8168322" cy="2625303"/>
          </a:xfrm>
        </p:spPr>
        <p:txBody>
          <a:bodyPr/>
          <a:lstStyle/>
          <a:p>
            <a:pPr marL="0" indent="0" algn="ctr">
              <a:buNone/>
            </a:pPr>
            <a:endParaRPr lang="en-IN" sz="2000" b="1" dirty="0"/>
          </a:p>
          <a:p>
            <a:r>
              <a:rPr lang="en-IN" sz="1800" dirty="0">
                <a:solidFill>
                  <a:srgbClr val="222222"/>
                </a:solidFill>
                <a:effectLst/>
                <a:latin typeface="Source Sans Pro" panose="020B0503030403020204" pitchFamily="34" charset="0"/>
                <a:ea typeface="Calibri" panose="020F0502020204030204" pitchFamily="34" charset="0"/>
                <a:cs typeface="Mangal" panose="02040503050203030202" pitchFamily="18" charset="0"/>
              </a:rPr>
              <a:t>The name Big Data itself is related to a size which is enormous. </a:t>
            </a:r>
          </a:p>
          <a:p>
            <a:r>
              <a:rPr lang="en-IN" sz="1800" dirty="0">
                <a:solidFill>
                  <a:srgbClr val="222222"/>
                </a:solidFill>
                <a:effectLst/>
                <a:latin typeface="Source Sans Pro" panose="020B0503030403020204" pitchFamily="34" charset="0"/>
                <a:ea typeface="Calibri" panose="020F0502020204030204" pitchFamily="34" charset="0"/>
                <a:cs typeface="Mangal" panose="02040503050203030202" pitchFamily="18" charset="0"/>
              </a:rPr>
              <a:t>Size of data plays a very crucial role in determining value out of data. Also, whether a particular data can actually be considered as a Big Data or not, is dependent upon the volume of data. Hence, </a:t>
            </a:r>
            <a:r>
              <a:rPr lang="en-IN" sz="1800" b="1" dirty="0">
                <a:solidFill>
                  <a:srgbClr val="222222"/>
                </a:solidFill>
                <a:effectLst/>
                <a:latin typeface="Source Sans Pro" panose="020B0503030403020204" pitchFamily="34" charset="0"/>
                <a:ea typeface="Calibri" panose="020F0502020204030204" pitchFamily="34" charset="0"/>
                <a:cs typeface="Mangal" panose="02040503050203030202" pitchFamily="18" charset="0"/>
              </a:rPr>
              <a:t>‘Volume’</a:t>
            </a:r>
            <a:r>
              <a:rPr lang="en-IN" sz="1800" dirty="0">
                <a:solidFill>
                  <a:srgbClr val="222222"/>
                </a:solidFill>
                <a:effectLst/>
                <a:latin typeface="Source Sans Pro" panose="020B0503030403020204" pitchFamily="34" charset="0"/>
                <a:ea typeface="Calibri" panose="020F0502020204030204" pitchFamily="34" charset="0"/>
                <a:cs typeface="Mangal" panose="02040503050203030202" pitchFamily="18" charset="0"/>
              </a:rPr>
              <a:t> is one characteristic which needs to be considered while dealing with Big Data solutions</a:t>
            </a:r>
            <a:endParaRPr lang="en-IN" b="1" dirty="0"/>
          </a:p>
        </p:txBody>
      </p:sp>
      <p:pic>
        <p:nvPicPr>
          <p:cNvPr id="15" name="Picture 14">
            <a:extLst>
              <a:ext uri="{FF2B5EF4-FFF2-40B4-BE49-F238E27FC236}">
                <a16:creationId xmlns:a16="http://schemas.microsoft.com/office/drawing/2014/main" id="{6AC3A730-57BF-5E40-56E8-256CA72DD95A}"/>
              </a:ext>
            </a:extLst>
          </p:cNvPr>
          <p:cNvPicPr>
            <a:picLocks noChangeAspect="1"/>
          </p:cNvPicPr>
          <p:nvPr/>
        </p:nvPicPr>
        <p:blipFill>
          <a:blip r:embed="rId2"/>
          <a:stretch>
            <a:fillRect/>
          </a:stretch>
        </p:blipFill>
        <p:spPr>
          <a:xfrm>
            <a:off x="377123" y="2033324"/>
            <a:ext cx="2848393" cy="3013784"/>
          </a:xfrm>
          <a:prstGeom prst="rect">
            <a:avLst/>
          </a:prstGeom>
        </p:spPr>
      </p:pic>
    </p:spTree>
    <p:extLst>
      <p:ext uri="{BB962C8B-B14F-4D97-AF65-F5344CB8AC3E}">
        <p14:creationId xmlns:p14="http://schemas.microsoft.com/office/powerpoint/2010/main" val="273194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9DDEBA-6583-1977-AEF0-CEF479888091}"/>
              </a:ext>
            </a:extLst>
          </p:cNvPr>
          <p:cNvSpPr>
            <a:spLocks noGrp="1"/>
          </p:cNvSpPr>
          <p:nvPr>
            <p:ph type="title"/>
          </p:nvPr>
        </p:nvSpPr>
        <p:spPr>
          <a:xfrm>
            <a:off x="444500" y="430609"/>
            <a:ext cx="9146972" cy="640080"/>
          </a:xfrm>
        </p:spPr>
        <p:txBody>
          <a:bodyPr>
            <a:normAutofit/>
          </a:bodyPr>
          <a:lstStyle/>
          <a:p>
            <a:r>
              <a:rPr lang="en-US" b="0" i="0" dirty="0">
                <a:solidFill>
                  <a:srgbClr val="000000"/>
                </a:solidFill>
                <a:effectLst/>
                <a:latin typeface="SAPRegular"/>
              </a:rPr>
              <a:t>The five V’s that define Big Data</a:t>
            </a:r>
            <a:endParaRPr lang="en-IN" dirty="0"/>
          </a:p>
        </p:txBody>
      </p:sp>
      <p:sp>
        <p:nvSpPr>
          <p:cNvPr id="11" name="Content Placeholder 10">
            <a:extLst>
              <a:ext uri="{FF2B5EF4-FFF2-40B4-BE49-F238E27FC236}">
                <a16:creationId xmlns:a16="http://schemas.microsoft.com/office/drawing/2014/main" id="{440CEEDA-8912-0724-27BC-570A7597D647}"/>
              </a:ext>
            </a:extLst>
          </p:cNvPr>
          <p:cNvSpPr>
            <a:spLocks noGrp="1"/>
          </p:cNvSpPr>
          <p:nvPr>
            <p:ph sz="quarter" idx="4294967295"/>
          </p:nvPr>
        </p:nvSpPr>
        <p:spPr>
          <a:xfrm>
            <a:off x="3514275" y="1986932"/>
            <a:ext cx="8168322" cy="2625303"/>
          </a:xfrm>
        </p:spPr>
        <p:txBody>
          <a:bodyPr/>
          <a:lstStyle/>
          <a:p>
            <a:pPr marL="0" indent="0" algn="ctr">
              <a:buNone/>
            </a:pPr>
            <a:endParaRPr lang="en-IN" sz="2000" b="1" dirty="0"/>
          </a:p>
          <a:p>
            <a:r>
              <a:rPr lang="en-IN" sz="1800" dirty="0">
                <a:solidFill>
                  <a:srgbClr val="222222"/>
                </a:solidFill>
                <a:effectLst/>
                <a:latin typeface="Source Sans Pro" panose="020B0503030403020204" pitchFamily="34" charset="0"/>
                <a:ea typeface="Times New Roman" panose="02020603050405020304" pitchFamily="18" charset="0"/>
              </a:rPr>
              <a:t>The term </a:t>
            </a:r>
            <a:r>
              <a:rPr lang="en-IN" sz="1800" b="1" dirty="0">
                <a:solidFill>
                  <a:srgbClr val="222222"/>
                </a:solidFill>
                <a:effectLst/>
                <a:latin typeface="Source Sans Pro" panose="020B0503030403020204" pitchFamily="34" charset="0"/>
                <a:ea typeface="Times New Roman" panose="02020603050405020304" pitchFamily="18" charset="0"/>
              </a:rPr>
              <a:t>‘velocity’</a:t>
            </a:r>
            <a:r>
              <a:rPr lang="en-IN" sz="1800" dirty="0">
                <a:solidFill>
                  <a:srgbClr val="222222"/>
                </a:solidFill>
                <a:effectLst/>
                <a:latin typeface="Source Sans Pro" panose="020B0503030403020204" pitchFamily="34" charset="0"/>
                <a:ea typeface="Times New Roman" panose="02020603050405020304" pitchFamily="18" charset="0"/>
              </a:rPr>
              <a:t> refers to the speed of generation of data. How fast the data is generated and processed to meet the demands, determines real potential in the data.</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Source Sans Pro" panose="020B0503030403020204" pitchFamily="34" charset="0"/>
                <a:ea typeface="Times New Roman" panose="02020603050405020304" pitchFamily="18" charset="0"/>
              </a:rPr>
              <a:t>Big Data Velocity deals with the speed at which data flows in from sources like business processes, application logs, networks, and social media sites, sensors, Mobile devices, etc. The flow of data is massive and continuous.</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08A307C-AB09-D2CA-9AF0-19D4BE1DFA7C}"/>
              </a:ext>
            </a:extLst>
          </p:cNvPr>
          <p:cNvPicPr>
            <a:picLocks noChangeAspect="1"/>
          </p:cNvPicPr>
          <p:nvPr/>
        </p:nvPicPr>
        <p:blipFill>
          <a:blip r:embed="rId2"/>
          <a:stretch>
            <a:fillRect/>
          </a:stretch>
        </p:blipFill>
        <p:spPr>
          <a:xfrm>
            <a:off x="444500" y="1823302"/>
            <a:ext cx="2685718" cy="2634235"/>
          </a:xfrm>
          <a:prstGeom prst="rect">
            <a:avLst/>
          </a:prstGeom>
        </p:spPr>
      </p:pic>
    </p:spTree>
    <p:extLst>
      <p:ext uri="{BB962C8B-B14F-4D97-AF65-F5344CB8AC3E}">
        <p14:creationId xmlns:p14="http://schemas.microsoft.com/office/powerpoint/2010/main" val="250360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9DDEBA-6583-1977-AEF0-CEF479888091}"/>
              </a:ext>
            </a:extLst>
          </p:cNvPr>
          <p:cNvSpPr>
            <a:spLocks noGrp="1"/>
          </p:cNvSpPr>
          <p:nvPr>
            <p:ph type="title"/>
          </p:nvPr>
        </p:nvSpPr>
        <p:spPr>
          <a:xfrm>
            <a:off x="444500" y="430609"/>
            <a:ext cx="9146972" cy="640080"/>
          </a:xfrm>
        </p:spPr>
        <p:txBody>
          <a:bodyPr>
            <a:normAutofit/>
          </a:bodyPr>
          <a:lstStyle/>
          <a:p>
            <a:r>
              <a:rPr lang="en-US" b="0" i="0" dirty="0">
                <a:solidFill>
                  <a:srgbClr val="000000"/>
                </a:solidFill>
                <a:effectLst/>
                <a:latin typeface="SAPRegular"/>
              </a:rPr>
              <a:t>The five V’s that define Big Data</a:t>
            </a:r>
            <a:endParaRPr lang="en-IN" dirty="0"/>
          </a:p>
        </p:txBody>
      </p:sp>
      <p:sp>
        <p:nvSpPr>
          <p:cNvPr id="11" name="Content Placeholder 10">
            <a:extLst>
              <a:ext uri="{FF2B5EF4-FFF2-40B4-BE49-F238E27FC236}">
                <a16:creationId xmlns:a16="http://schemas.microsoft.com/office/drawing/2014/main" id="{440CEEDA-8912-0724-27BC-570A7597D647}"/>
              </a:ext>
            </a:extLst>
          </p:cNvPr>
          <p:cNvSpPr>
            <a:spLocks noGrp="1"/>
          </p:cNvSpPr>
          <p:nvPr>
            <p:ph sz="quarter" idx="4294967295"/>
          </p:nvPr>
        </p:nvSpPr>
        <p:spPr>
          <a:xfrm>
            <a:off x="3514275" y="1986932"/>
            <a:ext cx="8168322" cy="2625303"/>
          </a:xfrm>
        </p:spPr>
        <p:txBody>
          <a:bodyPr/>
          <a:lstStyle/>
          <a:p>
            <a:r>
              <a:rPr lang="en-IN" sz="1800" dirty="0">
                <a:solidFill>
                  <a:srgbClr val="222222"/>
                </a:solidFill>
                <a:effectLst/>
                <a:latin typeface="Source Sans Pro" panose="020B0503030403020204" pitchFamily="34" charset="0"/>
                <a:ea typeface="Times New Roman" panose="02020603050405020304" pitchFamily="18" charset="0"/>
              </a:rPr>
              <a:t>The next aspect of Big Data is its </a:t>
            </a:r>
            <a:r>
              <a:rPr lang="en-IN" sz="1800" b="1" dirty="0">
                <a:solidFill>
                  <a:srgbClr val="222222"/>
                </a:solidFill>
                <a:effectLst/>
                <a:latin typeface="Source Sans Pro" panose="020B0503030403020204" pitchFamily="34" charset="0"/>
                <a:ea typeface="Times New Roman" panose="02020603050405020304" pitchFamily="18" charset="0"/>
              </a:rPr>
              <a:t>variety</a:t>
            </a:r>
            <a:r>
              <a:rPr lang="en-IN" sz="1800" dirty="0">
                <a:solidFill>
                  <a:srgbClr val="222222"/>
                </a:solidFill>
                <a:effectLst/>
                <a:latin typeface="Source Sans Pro" panose="020B0503030403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22222"/>
                </a:solidFill>
                <a:effectLst/>
                <a:latin typeface="Source Sans Pro" panose="020B0503030403020204" pitchFamily="34" charset="0"/>
                <a:ea typeface="Times New Roman" panose="02020603050405020304" pitchFamily="18" charset="0"/>
              </a:rPr>
              <a:t>Variety refers to heterogeneous sources and the nature of data, both structured and unstructured. During earlier days, spreadsheets and databases were the only sources of data considered by most of the applications. </a:t>
            </a:r>
          </a:p>
          <a:p>
            <a:r>
              <a:rPr lang="en-IN" sz="1800" dirty="0">
                <a:solidFill>
                  <a:srgbClr val="222222"/>
                </a:solidFill>
                <a:effectLst/>
                <a:latin typeface="Source Sans Pro" panose="020B0503030403020204" pitchFamily="34" charset="0"/>
                <a:ea typeface="Times New Roman" panose="02020603050405020304" pitchFamily="18" charset="0"/>
              </a:rPr>
              <a:t>Nowadays, data in the form of emails, photos, videos, monitoring devices, PDFs, audio, etc. are also being considered in the analysis applications. This variety of unstructured data poses certain issues for storage, mining and </a:t>
            </a:r>
            <a:r>
              <a:rPr lang="en-IN" sz="1800" dirty="0" err="1">
                <a:solidFill>
                  <a:srgbClr val="222222"/>
                </a:solidFill>
                <a:effectLst/>
                <a:latin typeface="Source Sans Pro" panose="020B0503030403020204" pitchFamily="34" charset="0"/>
                <a:ea typeface="Times New Roman" panose="02020603050405020304" pitchFamily="18" charset="0"/>
              </a:rPr>
              <a:t>analyzing</a:t>
            </a:r>
            <a:r>
              <a:rPr lang="en-IN" sz="1800" dirty="0">
                <a:solidFill>
                  <a:srgbClr val="222222"/>
                </a:solidFill>
                <a:effectLst/>
                <a:latin typeface="Source Sans Pro" panose="020B0503030403020204" pitchFamily="34" charset="0"/>
                <a:ea typeface="Times New Roman" panose="02020603050405020304" pitchFamily="18" charset="0"/>
              </a:rPr>
              <a:t> data.</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8BBC5362-6F26-1F3D-9DFF-EA6063DB4DCF}"/>
              </a:ext>
            </a:extLst>
          </p:cNvPr>
          <p:cNvPicPr>
            <a:picLocks noChangeAspect="1"/>
          </p:cNvPicPr>
          <p:nvPr/>
        </p:nvPicPr>
        <p:blipFill>
          <a:blip r:embed="rId2"/>
          <a:stretch>
            <a:fillRect/>
          </a:stretch>
        </p:blipFill>
        <p:spPr>
          <a:xfrm>
            <a:off x="509403" y="1680557"/>
            <a:ext cx="2723563" cy="2931677"/>
          </a:xfrm>
          <a:prstGeom prst="rect">
            <a:avLst/>
          </a:prstGeom>
        </p:spPr>
      </p:pic>
    </p:spTree>
    <p:extLst>
      <p:ext uri="{BB962C8B-B14F-4D97-AF65-F5344CB8AC3E}">
        <p14:creationId xmlns:p14="http://schemas.microsoft.com/office/powerpoint/2010/main" val="411163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9DDEBA-6583-1977-AEF0-CEF479888091}"/>
              </a:ext>
            </a:extLst>
          </p:cNvPr>
          <p:cNvSpPr>
            <a:spLocks noGrp="1"/>
          </p:cNvSpPr>
          <p:nvPr>
            <p:ph type="title"/>
          </p:nvPr>
        </p:nvSpPr>
        <p:spPr>
          <a:xfrm>
            <a:off x="444500" y="430609"/>
            <a:ext cx="9146972" cy="640080"/>
          </a:xfrm>
        </p:spPr>
        <p:txBody>
          <a:bodyPr>
            <a:normAutofit/>
          </a:bodyPr>
          <a:lstStyle/>
          <a:p>
            <a:r>
              <a:rPr lang="en-US" b="0" i="0" dirty="0">
                <a:solidFill>
                  <a:srgbClr val="000000"/>
                </a:solidFill>
                <a:effectLst/>
                <a:latin typeface="SAPRegular"/>
              </a:rPr>
              <a:t>The five V’s that define Big Data</a:t>
            </a:r>
            <a:endParaRPr lang="en-IN" dirty="0"/>
          </a:p>
        </p:txBody>
      </p:sp>
      <p:sp>
        <p:nvSpPr>
          <p:cNvPr id="11" name="Content Placeholder 10">
            <a:extLst>
              <a:ext uri="{FF2B5EF4-FFF2-40B4-BE49-F238E27FC236}">
                <a16:creationId xmlns:a16="http://schemas.microsoft.com/office/drawing/2014/main" id="{440CEEDA-8912-0724-27BC-570A7597D647}"/>
              </a:ext>
            </a:extLst>
          </p:cNvPr>
          <p:cNvSpPr>
            <a:spLocks noGrp="1"/>
          </p:cNvSpPr>
          <p:nvPr>
            <p:ph sz="quarter" idx="4294967295"/>
          </p:nvPr>
        </p:nvSpPr>
        <p:spPr>
          <a:xfrm>
            <a:off x="3514275" y="1986932"/>
            <a:ext cx="8168322" cy="2625303"/>
          </a:xfrm>
        </p:spPr>
        <p:txBody>
          <a:bodyPr/>
          <a:lstStyle/>
          <a:p>
            <a:r>
              <a:rPr lang="en-US" sz="1800" dirty="0">
                <a:solidFill>
                  <a:srgbClr val="222222"/>
                </a:solidFill>
                <a:latin typeface="Source Sans Pro" panose="020B0503030403020204" pitchFamily="34" charset="0"/>
              </a:rPr>
              <a:t>Veracity is a big data characteristic related to consistency, accuracy, quality, and trustworthiness. Data veracity refers to the biasedness, noise, abnormality in data. </a:t>
            </a:r>
          </a:p>
          <a:p>
            <a:r>
              <a:rPr lang="en-US" sz="1800" dirty="0">
                <a:solidFill>
                  <a:srgbClr val="222222"/>
                </a:solidFill>
                <a:latin typeface="Source Sans Pro" panose="020B0503030403020204" pitchFamily="34" charset="0"/>
              </a:rPr>
              <a:t>It also refers to incomplete data or the presence of errors, outliers, and missing values.</a:t>
            </a:r>
            <a:endParaRPr lang="en-IN" sz="1800" dirty="0">
              <a:solidFill>
                <a:srgbClr val="222222"/>
              </a:solidFill>
              <a:latin typeface="Source Sans Pro" panose="020B0503030403020204" pitchFamily="34" charset="0"/>
            </a:endParaRPr>
          </a:p>
        </p:txBody>
      </p:sp>
      <p:pic>
        <p:nvPicPr>
          <p:cNvPr id="4" name="Picture 3">
            <a:extLst>
              <a:ext uri="{FF2B5EF4-FFF2-40B4-BE49-F238E27FC236}">
                <a16:creationId xmlns:a16="http://schemas.microsoft.com/office/drawing/2014/main" id="{457F3C05-222A-C21F-5719-FDD567D66026}"/>
              </a:ext>
            </a:extLst>
          </p:cNvPr>
          <p:cNvPicPr>
            <a:picLocks noChangeAspect="1"/>
          </p:cNvPicPr>
          <p:nvPr/>
        </p:nvPicPr>
        <p:blipFill>
          <a:blip r:embed="rId2"/>
          <a:stretch>
            <a:fillRect/>
          </a:stretch>
        </p:blipFill>
        <p:spPr>
          <a:xfrm>
            <a:off x="675152" y="1767375"/>
            <a:ext cx="2664814" cy="2584306"/>
          </a:xfrm>
          <a:prstGeom prst="rect">
            <a:avLst/>
          </a:prstGeom>
        </p:spPr>
      </p:pic>
    </p:spTree>
    <p:extLst>
      <p:ext uri="{BB962C8B-B14F-4D97-AF65-F5344CB8AC3E}">
        <p14:creationId xmlns:p14="http://schemas.microsoft.com/office/powerpoint/2010/main" val="348057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9DDEBA-6583-1977-AEF0-CEF479888091}"/>
              </a:ext>
            </a:extLst>
          </p:cNvPr>
          <p:cNvSpPr>
            <a:spLocks noGrp="1"/>
          </p:cNvSpPr>
          <p:nvPr>
            <p:ph type="title"/>
          </p:nvPr>
        </p:nvSpPr>
        <p:spPr>
          <a:xfrm>
            <a:off x="444500" y="430609"/>
            <a:ext cx="9146972" cy="640080"/>
          </a:xfrm>
        </p:spPr>
        <p:txBody>
          <a:bodyPr>
            <a:normAutofit/>
          </a:bodyPr>
          <a:lstStyle/>
          <a:p>
            <a:r>
              <a:rPr lang="en-US" b="0" i="0" dirty="0">
                <a:solidFill>
                  <a:srgbClr val="000000"/>
                </a:solidFill>
                <a:effectLst/>
                <a:latin typeface="SAPRegular"/>
              </a:rPr>
              <a:t>The five V’s that define Big Data</a:t>
            </a:r>
            <a:endParaRPr lang="en-IN" dirty="0"/>
          </a:p>
        </p:txBody>
      </p:sp>
      <p:sp>
        <p:nvSpPr>
          <p:cNvPr id="11" name="Content Placeholder 10">
            <a:extLst>
              <a:ext uri="{FF2B5EF4-FFF2-40B4-BE49-F238E27FC236}">
                <a16:creationId xmlns:a16="http://schemas.microsoft.com/office/drawing/2014/main" id="{440CEEDA-8912-0724-27BC-570A7597D647}"/>
              </a:ext>
            </a:extLst>
          </p:cNvPr>
          <p:cNvSpPr>
            <a:spLocks noGrp="1"/>
          </p:cNvSpPr>
          <p:nvPr>
            <p:ph sz="quarter" idx="4294967295"/>
          </p:nvPr>
        </p:nvSpPr>
        <p:spPr>
          <a:xfrm>
            <a:off x="3514275" y="1986932"/>
            <a:ext cx="8168322" cy="2625303"/>
          </a:xfrm>
        </p:spPr>
        <p:txBody>
          <a:bodyPr/>
          <a:lstStyle/>
          <a:p>
            <a:r>
              <a:rPr lang="en-US" sz="1800" dirty="0">
                <a:solidFill>
                  <a:srgbClr val="222222"/>
                </a:solidFill>
                <a:latin typeface="Source Sans Pro" panose="020B0503030403020204" pitchFamily="34" charset="0"/>
              </a:rPr>
              <a:t>Value refers to the usefulness of gathered data for your business. </a:t>
            </a:r>
          </a:p>
          <a:p>
            <a:r>
              <a:rPr lang="en-US" sz="1800" dirty="0">
                <a:solidFill>
                  <a:srgbClr val="222222"/>
                </a:solidFill>
                <a:latin typeface="Source Sans Pro" panose="020B0503030403020204" pitchFamily="34" charset="0"/>
              </a:rPr>
              <a:t>Data by itself, regardless of its volume, usually isn't very useful — to be valuable, it needs to be converted into insights or information, and that is where data processing steps in</a:t>
            </a:r>
            <a:endParaRPr lang="en-IN" sz="1800" dirty="0">
              <a:solidFill>
                <a:srgbClr val="222222"/>
              </a:solidFill>
              <a:latin typeface="Source Sans Pro" panose="020B0503030403020204" pitchFamily="34" charset="0"/>
            </a:endParaRPr>
          </a:p>
        </p:txBody>
      </p:sp>
      <p:pic>
        <p:nvPicPr>
          <p:cNvPr id="5" name="Picture 4">
            <a:extLst>
              <a:ext uri="{FF2B5EF4-FFF2-40B4-BE49-F238E27FC236}">
                <a16:creationId xmlns:a16="http://schemas.microsoft.com/office/drawing/2014/main" id="{05E81430-58F8-9569-1279-6CEEC111C725}"/>
              </a:ext>
            </a:extLst>
          </p:cNvPr>
          <p:cNvPicPr>
            <a:picLocks noChangeAspect="1"/>
          </p:cNvPicPr>
          <p:nvPr/>
        </p:nvPicPr>
        <p:blipFill>
          <a:blip r:embed="rId2"/>
          <a:stretch>
            <a:fillRect/>
          </a:stretch>
        </p:blipFill>
        <p:spPr>
          <a:xfrm>
            <a:off x="818732" y="1576091"/>
            <a:ext cx="2530860" cy="2555592"/>
          </a:xfrm>
          <a:prstGeom prst="rect">
            <a:avLst/>
          </a:prstGeom>
        </p:spPr>
      </p:pic>
    </p:spTree>
    <p:extLst>
      <p:ext uri="{BB962C8B-B14F-4D97-AF65-F5344CB8AC3E}">
        <p14:creationId xmlns:p14="http://schemas.microsoft.com/office/powerpoint/2010/main" val="379204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9FE852-F1B5-D4FB-C959-EE33B147BB18}"/>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6651" y="1335026"/>
            <a:ext cx="7987231" cy="4781999"/>
          </a:xfrm>
        </p:spPr>
      </p:pic>
      <p:sp>
        <p:nvSpPr>
          <p:cNvPr id="3" name="Title 2">
            <a:extLst>
              <a:ext uri="{FF2B5EF4-FFF2-40B4-BE49-F238E27FC236}">
                <a16:creationId xmlns:a16="http://schemas.microsoft.com/office/drawing/2014/main" id="{1168A03F-F208-DEC5-7701-0C57E458A8B7}"/>
              </a:ext>
            </a:extLst>
          </p:cNvPr>
          <p:cNvSpPr>
            <a:spLocks noGrp="1"/>
          </p:cNvSpPr>
          <p:nvPr>
            <p:ph type="title"/>
          </p:nvPr>
        </p:nvSpPr>
        <p:spPr>
          <a:xfrm>
            <a:off x="444500" y="430609"/>
            <a:ext cx="9146972" cy="640080"/>
          </a:xfrm>
        </p:spPr>
        <p:txBody>
          <a:bodyPr/>
          <a:lstStyle/>
          <a:p>
            <a:r>
              <a:rPr lang="en-IN" dirty="0"/>
              <a:t>Source of Big Data</a:t>
            </a:r>
          </a:p>
        </p:txBody>
      </p:sp>
    </p:spTree>
    <p:extLst>
      <p:ext uri="{BB962C8B-B14F-4D97-AF65-F5344CB8AC3E}">
        <p14:creationId xmlns:p14="http://schemas.microsoft.com/office/powerpoint/2010/main" val="228805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2AFE94-970C-5A1E-87BE-0D0FD7505F32}"/>
              </a:ext>
            </a:extLst>
          </p:cNvPr>
          <p:cNvSpPr>
            <a:spLocks noGrp="1"/>
          </p:cNvSpPr>
          <p:nvPr>
            <p:ph sz="quarter" idx="4294967295"/>
          </p:nvPr>
        </p:nvSpPr>
        <p:spPr>
          <a:xfrm>
            <a:off x="444499" y="1460500"/>
            <a:ext cx="10749681" cy="3977640"/>
          </a:xfrm>
        </p:spPr>
        <p:txBody>
          <a:bodyPr/>
          <a:lstStyle/>
          <a:p>
            <a:r>
              <a:rPr lang="en-IN" sz="1800" dirty="0">
                <a:solidFill>
                  <a:srgbClr val="222222"/>
                </a:solidFill>
                <a:effectLst/>
                <a:latin typeface="Source Sans Pro" panose="020B0503030403020204" pitchFamily="34" charset="0"/>
                <a:ea typeface="Times New Roman" panose="02020603050405020304" pitchFamily="18" charset="0"/>
              </a:rPr>
              <a:t>The </a:t>
            </a:r>
            <a:r>
              <a:rPr lang="en-IN" sz="1800" b="1" dirty="0">
                <a:solidFill>
                  <a:srgbClr val="222222"/>
                </a:solidFill>
                <a:effectLst/>
                <a:latin typeface="Source Sans Pro" panose="020B0503030403020204" pitchFamily="34" charset="0"/>
                <a:ea typeface="Times New Roman" panose="02020603050405020304" pitchFamily="18" charset="0"/>
              </a:rPr>
              <a:t>New York Stock Exchange</a:t>
            </a:r>
            <a:r>
              <a:rPr lang="en-IN" sz="1800" dirty="0">
                <a:solidFill>
                  <a:srgbClr val="222222"/>
                </a:solidFill>
                <a:effectLst/>
                <a:latin typeface="Source Sans Pro" panose="020B0503030403020204" pitchFamily="34" charset="0"/>
                <a:ea typeface="Times New Roman" panose="02020603050405020304" pitchFamily="18" charset="0"/>
              </a:rPr>
              <a:t> is an example of Big Data that generates about </a:t>
            </a:r>
            <a:r>
              <a:rPr lang="en-IN" sz="1800" b="1" i="1" dirty="0">
                <a:solidFill>
                  <a:srgbClr val="222222"/>
                </a:solidFill>
                <a:effectLst/>
                <a:latin typeface="Source Sans Pro" panose="020B0503030403020204" pitchFamily="34" charset="0"/>
                <a:ea typeface="Times New Roman" panose="02020603050405020304" pitchFamily="18" charset="0"/>
              </a:rPr>
              <a:t>one terabyte</a:t>
            </a:r>
            <a:r>
              <a:rPr lang="en-IN" sz="1800" dirty="0">
                <a:solidFill>
                  <a:srgbClr val="222222"/>
                </a:solidFill>
                <a:effectLst/>
                <a:latin typeface="Source Sans Pro" panose="020B0503030403020204" pitchFamily="34" charset="0"/>
                <a:ea typeface="Times New Roman" panose="02020603050405020304" pitchFamily="18" charset="0"/>
              </a:rPr>
              <a:t> of new trade data per day.</a:t>
            </a: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22C7BD38-A485-8CEB-A7C8-293A39B10278}"/>
              </a:ext>
            </a:extLst>
          </p:cNvPr>
          <p:cNvSpPr>
            <a:spLocks noGrp="1"/>
          </p:cNvSpPr>
          <p:nvPr>
            <p:ph type="title"/>
          </p:nvPr>
        </p:nvSpPr>
        <p:spPr>
          <a:xfrm>
            <a:off x="444500" y="430609"/>
            <a:ext cx="9146972" cy="640080"/>
          </a:xfrm>
        </p:spPr>
        <p:txBody>
          <a:bodyPr/>
          <a:lstStyle/>
          <a:p>
            <a:r>
              <a:rPr lang="en-IN" dirty="0"/>
              <a:t>Some Example </a:t>
            </a:r>
          </a:p>
        </p:txBody>
      </p:sp>
      <p:pic>
        <p:nvPicPr>
          <p:cNvPr id="4" name="Picture 3" descr="Example of Big Data">
            <a:extLst>
              <a:ext uri="{FF2B5EF4-FFF2-40B4-BE49-F238E27FC236}">
                <a16:creationId xmlns:a16="http://schemas.microsoft.com/office/drawing/2014/main" id="{5506BECF-4DEE-39A9-2582-F127EDABE5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5178" y="1949671"/>
            <a:ext cx="6178684" cy="4122567"/>
          </a:xfrm>
          <a:prstGeom prst="rect">
            <a:avLst/>
          </a:prstGeom>
          <a:ln>
            <a:noFill/>
          </a:ln>
          <a:effectLst>
            <a:softEdge rad="112500"/>
          </a:effectLst>
        </p:spPr>
      </p:pic>
    </p:spTree>
    <p:extLst>
      <p:ext uri="{BB962C8B-B14F-4D97-AF65-F5344CB8AC3E}">
        <p14:creationId xmlns:p14="http://schemas.microsoft.com/office/powerpoint/2010/main" val="745912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847839-2091-753A-2FFB-C36D38F74452}"/>
              </a:ext>
            </a:extLst>
          </p:cNvPr>
          <p:cNvSpPr>
            <a:spLocks noGrp="1"/>
          </p:cNvSpPr>
          <p:nvPr>
            <p:ph sz="quarter" idx="4294967295"/>
          </p:nvPr>
        </p:nvSpPr>
        <p:spPr>
          <a:xfrm>
            <a:off x="444499" y="1460500"/>
            <a:ext cx="11240569" cy="3977640"/>
          </a:xfrm>
        </p:spPr>
        <p:txBody>
          <a:bodyPr/>
          <a:lstStyle/>
          <a:p>
            <a:r>
              <a:rPr lang="en-IN" sz="1800" dirty="0">
                <a:solidFill>
                  <a:srgbClr val="222222"/>
                </a:solidFill>
                <a:effectLst/>
                <a:latin typeface="Source Sans Pro" panose="020B0503030403020204" pitchFamily="34" charset="0"/>
                <a:ea typeface="Times New Roman" panose="02020603050405020304" pitchFamily="18" charset="0"/>
              </a:rPr>
              <a:t>The statistic shows that </a:t>
            </a:r>
            <a:r>
              <a:rPr lang="en-IN" sz="1800" b="1" i="1" dirty="0">
                <a:solidFill>
                  <a:srgbClr val="222222"/>
                </a:solidFill>
                <a:effectLst/>
                <a:latin typeface="Source Sans Pro" panose="020B0503030403020204" pitchFamily="34" charset="0"/>
                <a:ea typeface="Times New Roman" panose="02020603050405020304" pitchFamily="18" charset="0"/>
              </a:rPr>
              <a:t>500+terabytes</a:t>
            </a:r>
            <a:r>
              <a:rPr lang="en-IN" sz="1800" dirty="0">
                <a:solidFill>
                  <a:srgbClr val="222222"/>
                </a:solidFill>
                <a:effectLst/>
                <a:latin typeface="Source Sans Pro" panose="020B0503030403020204" pitchFamily="34" charset="0"/>
                <a:ea typeface="Times New Roman" panose="02020603050405020304" pitchFamily="18" charset="0"/>
              </a:rPr>
              <a:t> of new data get ingested into the databases of social media site </a:t>
            </a:r>
            <a:r>
              <a:rPr lang="en-IN" sz="1800" b="1" dirty="0">
                <a:solidFill>
                  <a:srgbClr val="222222"/>
                </a:solidFill>
                <a:effectLst/>
                <a:latin typeface="Source Sans Pro" panose="020B0503030403020204" pitchFamily="34" charset="0"/>
                <a:ea typeface="Times New Roman" panose="02020603050405020304" pitchFamily="18" charset="0"/>
              </a:rPr>
              <a:t>Facebook</a:t>
            </a:r>
            <a:r>
              <a:rPr lang="en-IN" sz="1800" dirty="0">
                <a:solidFill>
                  <a:srgbClr val="222222"/>
                </a:solidFill>
                <a:effectLst/>
                <a:latin typeface="Source Sans Pro" panose="020B0503030403020204" pitchFamily="34" charset="0"/>
                <a:ea typeface="Times New Roman" panose="02020603050405020304" pitchFamily="18" charset="0"/>
              </a:rPr>
              <a:t>, every day. </a:t>
            </a:r>
          </a:p>
          <a:p>
            <a:r>
              <a:rPr lang="en-IN" sz="1800" dirty="0">
                <a:solidFill>
                  <a:srgbClr val="222222"/>
                </a:solidFill>
                <a:effectLst/>
                <a:latin typeface="Source Sans Pro" panose="020B0503030403020204" pitchFamily="34" charset="0"/>
                <a:ea typeface="Times New Roman" panose="02020603050405020304" pitchFamily="18" charset="0"/>
              </a:rPr>
              <a:t>This data is mainly generated in terms of photo and video uploads, message exchanges, putting comments etc.</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2E856DC3-E73B-32C5-2546-25FCC0626042}"/>
              </a:ext>
            </a:extLst>
          </p:cNvPr>
          <p:cNvSpPr>
            <a:spLocks noGrp="1"/>
          </p:cNvSpPr>
          <p:nvPr>
            <p:ph type="title"/>
          </p:nvPr>
        </p:nvSpPr>
        <p:spPr>
          <a:xfrm>
            <a:off x="444500" y="430609"/>
            <a:ext cx="9146972" cy="640080"/>
          </a:xfrm>
        </p:spPr>
        <p:txBody>
          <a:bodyPr/>
          <a:lstStyle/>
          <a:p>
            <a:r>
              <a:rPr lang="en-IN" dirty="0"/>
              <a:t>Some Example </a:t>
            </a:r>
          </a:p>
        </p:txBody>
      </p:sp>
      <p:pic>
        <p:nvPicPr>
          <p:cNvPr id="2050" name="Picture 2">
            <a:extLst>
              <a:ext uri="{FF2B5EF4-FFF2-40B4-BE49-F238E27FC236}">
                <a16:creationId xmlns:a16="http://schemas.microsoft.com/office/drawing/2014/main" id="{D548E20A-630A-BDDE-461A-739CF9D6C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58" y="2594260"/>
            <a:ext cx="1419225" cy="1419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A91F56B-756D-9B0B-A330-30D33F736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7787" y="2625542"/>
            <a:ext cx="1419225" cy="14192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955B7C3-6A87-3BD6-B44C-BCF7095423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65" y="4473702"/>
            <a:ext cx="1419225" cy="14192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0942B52-48C8-EA7B-E9F7-FEBD0312E9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1534" y="4728527"/>
            <a:ext cx="1419225" cy="14192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BBA700-5F1D-B7DF-5451-2E12BADCDF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381" y="2491213"/>
            <a:ext cx="3964977" cy="3964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86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animEffect transition="in" filter="fade">
                                      <p:cBhvr>
                                        <p:cTn id="7" dur="500"/>
                                        <p:tgtEl>
                                          <p:spTgt spid="20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500"/>
                                        <p:tgtEl>
                                          <p:spTgt spid="20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fade">
                                      <p:cBhvr>
                                        <p:cTn id="22" dur="500"/>
                                        <p:tgtEl>
                                          <p:spTgt spid="20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6"/>
                                        </p:tgtEl>
                                        <p:attrNameLst>
                                          <p:attrName>style.visibility</p:attrName>
                                        </p:attrNameLst>
                                      </p:cBhvr>
                                      <p:to>
                                        <p:strVal val="visible"/>
                                      </p:to>
                                    </p:set>
                                    <p:animEffect transition="in" filter="fade">
                                      <p:cBhvr>
                                        <p:cTn id="27"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80F997-0441-A13B-92CD-D6C75162CB60}"/>
              </a:ext>
            </a:extLst>
          </p:cNvPr>
          <p:cNvSpPr>
            <a:spLocks noGrp="1"/>
          </p:cNvSpPr>
          <p:nvPr>
            <p:ph sz="quarter" idx="4294967295"/>
          </p:nvPr>
        </p:nvSpPr>
        <p:spPr>
          <a:xfrm>
            <a:off x="444500" y="1460500"/>
            <a:ext cx="10740056" cy="3977640"/>
          </a:xfrm>
        </p:spPr>
        <p:txBody>
          <a:bodyPr/>
          <a:lstStyle/>
          <a:p>
            <a:r>
              <a:rPr lang="en-IN" sz="1800" dirty="0">
                <a:solidFill>
                  <a:srgbClr val="222222"/>
                </a:solidFill>
                <a:effectLst/>
                <a:latin typeface="Source Sans Pro" panose="020B0503030403020204" pitchFamily="34" charset="0"/>
                <a:ea typeface="Times New Roman" panose="02020603050405020304" pitchFamily="18" charset="0"/>
              </a:rPr>
              <a:t>A single </a:t>
            </a:r>
            <a:r>
              <a:rPr lang="en-IN" sz="1800" b="1" dirty="0">
                <a:solidFill>
                  <a:srgbClr val="222222"/>
                </a:solidFill>
                <a:effectLst/>
                <a:latin typeface="Source Sans Pro" panose="020B0503030403020204" pitchFamily="34" charset="0"/>
                <a:ea typeface="Times New Roman" panose="02020603050405020304" pitchFamily="18" charset="0"/>
              </a:rPr>
              <a:t>Jet engine</a:t>
            </a:r>
            <a:r>
              <a:rPr lang="en-IN" sz="1800" dirty="0">
                <a:solidFill>
                  <a:srgbClr val="222222"/>
                </a:solidFill>
                <a:effectLst/>
                <a:latin typeface="Source Sans Pro" panose="020B0503030403020204" pitchFamily="34" charset="0"/>
                <a:ea typeface="Times New Roman" panose="02020603050405020304" pitchFamily="18" charset="0"/>
              </a:rPr>
              <a:t> can generate </a:t>
            </a:r>
            <a:r>
              <a:rPr lang="en-IN" sz="1800" b="1" i="1" dirty="0">
                <a:solidFill>
                  <a:srgbClr val="222222"/>
                </a:solidFill>
                <a:effectLst/>
                <a:latin typeface="Source Sans Pro" panose="020B0503030403020204" pitchFamily="34" charset="0"/>
                <a:ea typeface="Times New Roman" panose="02020603050405020304" pitchFamily="18" charset="0"/>
              </a:rPr>
              <a:t>10+terabytes</a:t>
            </a:r>
            <a:r>
              <a:rPr lang="en-IN" sz="1800" dirty="0">
                <a:solidFill>
                  <a:srgbClr val="222222"/>
                </a:solidFill>
                <a:effectLst/>
                <a:latin typeface="Source Sans Pro" panose="020B0503030403020204" pitchFamily="34" charset="0"/>
                <a:ea typeface="Times New Roman" panose="02020603050405020304" pitchFamily="18" charset="0"/>
              </a:rPr>
              <a:t> of data in </a:t>
            </a:r>
            <a:r>
              <a:rPr lang="en-IN" sz="1800" b="1" i="1" dirty="0">
                <a:solidFill>
                  <a:srgbClr val="222222"/>
                </a:solidFill>
                <a:effectLst/>
                <a:latin typeface="Source Sans Pro" panose="020B0503030403020204" pitchFamily="34" charset="0"/>
                <a:ea typeface="Times New Roman" panose="02020603050405020304" pitchFamily="18" charset="0"/>
              </a:rPr>
              <a:t>30 minutes</a:t>
            </a:r>
            <a:r>
              <a:rPr lang="en-IN" sz="1800" dirty="0">
                <a:solidFill>
                  <a:srgbClr val="222222"/>
                </a:solidFill>
                <a:effectLst/>
                <a:latin typeface="Source Sans Pro" panose="020B0503030403020204" pitchFamily="34" charset="0"/>
                <a:ea typeface="Times New Roman" panose="02020603050405020304" pitchFamily="18" charset="0"/>
              </a:rPr>
              <a:t> of flight time. With many thousand flights per day, generation of data reaches up to many </a:t>
            </a:r>
            <a:r>
              <a:rPr lang="en-IN" sz="1800" b="1" i="1" dirty="0">
                <a:solidFill>
                  <a:srgbClr val="222222"/>
                </a:solidFill>
                <a:effectLst/>
                <a:latin typeface="Source Sans Pro" panose="020B0503030403020204" pitchFamily="34" charset="0"/>
                <a:ea typeface="Times New Roman" panose="02020603050405020304" pitchFamily="18" charset="0"/>
              </a:rPr>
              <a:t>Petabytes.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727A9AD3-636B-9BB3-8066-53900759B65F}"/>
              </a:ext>
            </a:extLst>
          </p:cNvPr>
          <p:cNvSpPr>
            <a:spLocks noGrp="1"/>
          </p:cNvSpPr>
          <p:nvPr>
            <p:ph type="title"/>
          </p:nvPr>
        </p:nvSpPr>
        <p:spPr>
          <a:xfrm>
            <a:off x="444500" y="430609"/>
            <a:ext cx="9146972" cy="640080"/>
          </a:xfrm>
        </p:spPr>
        <p:txBody>
          <a:bodyPr/>
          <a:lstStyle/>
          <a:p>
            <a:r>
              <a:rPr lang="en-IN" dirty="0"/>
              <a:t>Some Example </a:t>
            </a:r>
          </a:p>
        </p:txBody>
      </p:sp>
      <p:pic>
        <p:nvPicPr>
          <p:cNvPr id="4" name="Picture 3" descr="Example of Big Data">
            <a:extLst>
              <a:ext uri="{FF2B5EF4-FFF2-40B4-BE49-F238E27FC236}">
                <a16:creationId xmlns:a16="http://schemas.microsoft.com/office/drawing/2014/main" id="{54F9240F-434C-0F60-8769-4129C927D6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686" y="2077467"/>
            <a:ext cx="7713447" cy="4667860"/>
          </a:xfrm>
          <a:prstGeom prst="rect">
            <a:avLst/>
          </a:prstGeom>
          <a:ln>
            <a:noFill/>
          </a:ln>
          <a:effectLst>
            <a:softEdge rad="112500"/>
          </a:effectLst>
        </p:spPr>
      </p:pic>
    </p:spTree>
    <p:extLst>
      <p:ext uri="{BB962C8B-B14F-4D97-AF65-F5344CB8AC3E}">
        <p14:creationId xmlns:p14="http://schemas.microsoft.com/office/powerpoint/2010/main" val="161689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Agenda of the training</a:t>
            </a: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4294967295"/>
          </p:nvPr>
        </p:nvSpPr>
        <p:spPr>
          <a:xfrm>
            <a:off x="444500" y="1509612"/>
            <a:ext cx="4975869" cy="3977640"/>
          </a:xfrm>
        </p:spPr>
        <p:txBody>
          <a:bodyPr>
            <a:noAutofit/>
          </a:bodyPr>
          <a:lstStyle/>
          <a:p>
            <a:pPr marL="0" indent="0">
              <a:spcAft>
                <a:spcPts val="1200"/>
              </a:spcAft>
              <a:buNone/>
            </a:pPr>
            <a:r>
              <a:rPr lang="en-US" sz="4000" dirty="0">
                <a:latin typeface="Segoe UI" panose="020B0502040204020203" pitchFamily="34" charset="0"/>
                <a:cs typeface="Segoe UI" panose="020B0502040204020203" pitchFamily="34" charset="0"/>
              </a:rPr>
              <a:t>Topics to be covered:</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Python Basics</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SQL Basics</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Hadoop</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Apache Spark</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Databricks</a:t>
            </a:r>
          </a:p>
          <a:p>
            <a:pPr marL="0" indent="0">
              <a:buNone/>
            </a:pPr>
            <a:endParaRPr lang="en-US" sz="1600" dirty="0">
              <a:latin typeface="Segoe UI" panose="020B0502040204020203" pitchFamily="34" charset="0"/>
              <a:cs typeface="Segoe UI" panose="020B0502040204020203" pitchFamily="34" charset="0"/>
            </a:endParaRPr>
          </a:p>
        </p:txBody>
      </p:sp>
      <p:grpSp>
        <p:nvGrpSpPr>
          <p:cNvPr id="6" name="Group 5" descr="circles connected by lines and text boxes">
            <a:extLst>
              <a:ext uri="{FF2B5EF4-FFF2-40B4-BE49-F238E27FC236}">
                <a16:creationId xmlns:a16="http://schemas.microsoft.com/office/drawing/2014/main" id="{6A2CDB1F-3214-48AA-BFD2-B07A50E4AA07}"/>
              </a:ext>
            </a:extLst>
          </p:cNvPr>
          <p:cNvGrpSpPr/>
          <p:nvPr/>
        </p:nvGrpSpPr>
        <p:grpSpPr>
          <a:xfrm>
            <a:off x="5713938" y="1111104"/>
            <a:ext cx="6478062" cy="5251718"/>
            <a:chOff x="5592059" y="965860"/>
            <a:chExt cx="6478062" cy="5251718"/>
          </a:xfrm>
        </p:grpSpPr>
        <p:cxnSp>
          <p:nvCxnSpPr>
            <p:cNvPr id="38" name="Straight Connector 37" descr="straight line">
              <a:extLst>
                <a:ext uri="{FF2B5EF4-FFF2-40B4-BE49-F238E27FC236}">
                  <a16:creationId xmlns:a16="http://schemas.microsoft.com/office/drawing/2014/main" id="{EBF39178-FA58-8C4F-ABB2-4549B9630313}"/>
                </a:ext>
              </a:extLst>
            </p:cNvPr>
            <p:cNvCxnSpPr>
              <a:cxnSpLocks/>
              <a:endCxn id="15" idx="1"/>
            </p:cNvCxnSpPr>
            <p:nvPr/>
          </p:nvCxnSpPr>
          <p:spPr>
            <a:xfrm>
              <a:off x="9541189" y="2853009"/>
              <a:ext cx="1325873" cy="89635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3" name="Straight Connector 42" descr="straight line">
              <a:extLst>
                <a:ext uri="{FF2B5EF4-FFF2-40B4-BE49-F238E27FC236}">
                  <a16:creationId xmlns:a16="http://schemas.microsoft.com/office/drawing/2014/main" id="{57A3E56E-E685-2247-8CF5-4CD8E329F880}"/>
                </a:ext>
              </a:extLst>
            </p:cNvPr>
            <p:cNvCxnSpPr>
              <a:cxnSpLocks/>
            </p:cNvCxnSpPr>
            <p:nvPr/>
          </p:nvCxnSpPr>
          <p:spPr>
            <a:xfrm flipV="1">
              <a:off x="9529175" y="1778968"/>
              <a:ext cx="928577" cy="787398"/>
            </a:xfrm>
            <a:prstGeom prst="line">
              <a:avLst/>
            </a:prstGeom>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48272FE1-75CB-0A48-BF49-55403326D012}"/>
                </a:ext>
              </a:extLst>
            </p:cNvPr>
            <p:cNvSpPr txBox="1"/>
            <p:nvPr/>
          </p:nvSpPr>
          <p:spPr>
            <a:xfrm>
              <a:off x="5592059" y="2349747"/>
              <a:ext cx="1383164" cy="369332"/>
            </a:xfrm>
            <a:prstGeom prst="rect">
              <a:avLst/>
            </a:prstGeom>
            <a:noFill/>
          </p:spPr>
          <p:txBody>
            <a:bodyPr wrap="square" rtlCol="0">
              <a:spAutoFit/>
            </a:bodyPr>
            <a:lstStyle/>
            <a:p>
              <a:pPr algn="ctr"/>
              <a:r>
                <a:rPr lang="en-US" dirty="0"/>
                <a:t>Databricks</a:t>
              </a:r>
            </a:p>
          </p:txBody>
        </p:sp>
        <p:sp>
          <p:nvSpPr>
            <p:cNvPr id="52" name="TextBox 51">
              <a:extLst>
                <a:ext uri="{FF2B5EF4-FFF2-40B4-BE49-F238E27FC236}">
                  <a16:creationId xmlns:a16="http://schemas.microsoft.com/office/drawing/2014/main" id="{F771F1C7-AB37-324D-ADD0-2CF4D1A43248}"/>
                </a:ext>
              </a:extLst>
            </p:cNvPr>
            <p:cNvSpPr txBox="1"/>
            <p:nvPr/>
          </p:nvSpPr>
          <p:spPr>
            <a:xfrm>
              <a:off x="8270713" y="5848246"/>
              <a:ext cx="1198880" cy="369332"/>
            </a:xfrm>
            <a:prstGeom prst="rect">
              <a:avLst/>
            </a:prstGeom>
            <a:noFill/>
          </p:spPr>
          <p:txBody>
            <a:bodyPr wrap="square" rtlCol="0">
              <a:spAutoFit/>
            </a:bodyPr>
            <a:lstStyle/>
            <a:p>
              <a:pPr algn="ctr"/>
              <a:r>
                <a:rPr lang="en-US" dirty="0"/>
                <a:t>Hadoop</a:t>
              </a:r>
            </a:p>
          </p:txBody>
        </p:sp>
        <p:sp>
          <p:nvSpPr>
            <p:cNvPr id="53" name="TextBox 52">
              <a:extLst>
                <a:ext uri="{FF2B5EF4-FFF2-40B4-BE49-F238E27FC236}">
                  <a16:creationId xmlns:a16="http://schemas.microsoft.com/office/drawing/2014/main" id="{FC2C85F7-0B15-3146-A85D-9D5064D8AF53}"/>
                </a:ext>
              </a:extLst>
            </p:cNvPr>
            <p:cNvSpPr txBox="1"/>
            <p:nvPr/>
          </p:nvSpPr>
          <p:spPr>
            <a:xfrm>
              <a:off x="10711709" y="4697997"/>
              <a:ext cx="1358412" cy="369332"/>
            </a:xfrm>
            <a:prstGeom prst="rect">
              <a:avLst/>
            </a:prstGeom>
            <a:noFill/>
          </p:spPr>
          <p:txBody>
            <a:bodyPr wrap="square" rtlCol="0">
              <a:spAutoFit/>
            </a:bodyPr>
            <a:lstStyle/>
            <a:p>
              <a:pPr algn="ctr"/>
              <a:r>
                <a:rPr lang="en-US" dirty="0"/>
                <a:t>SQL Basics</a:t>
              </a:r>
            </a:p>
          </p:txBody>
        </p:sp>
        <p:sp>
          <p:nvSpPr>
            <p:cNvPr id="54" name="TextBox 53">
              <a:extLst>
                <a:ext uri="{FF2B5EF4-FFF2-40B4-BE49-F238E27FC236}">
                  <a16:creationId xmlns:a16="http://schemas.microsoft.com/office/drawing/2014/main" id="{BBE03795-3996-114F-98B3-F3BF83918F72}"/>
                </a:ext>
              </a:extLst>
            </p:cNvPr>
            <p:cNvSpPr txBox="1"/>
            <p:nvPr/>
          </p:nvSpPr>
          <p:spPr>
            <a:xfrm>
              <a:off x="10201257" y="1981754"/>
              <a:ext cx="1608324" cy="369332"/>
            </a:xfrm>
            <a:prstGeom prst="rect">
              <a:avLst/>
            </a:prstGeom>
            <a:noFill/>
          </p:spPr>
          <p:txBody>
            <a:bodyPr wrap="square" rtlCol="0">
              <a:spAutoFit/>
            </a:bodyPr>
            <a:lstStyle/>
            <a:p>
              <a:pPr algn="ctr"/>
              <a:r>
                <a:rPr lang="en-US" dirty="0"/>
                <a:t>Python Basics</a:t>
              </a:r>
            </a:p>
          </p:txBody>
        </p:sp>
        <p:sp>
          <p:nvSpPr>
            <p:cNvPr id="15" name="Oval 14">
              <a:extLst>
                <a:ext uri="{FF2B5EF4-FFF2-40B4-BE49-F238E27FC236}">
                  <a16:creationId xmlns:a16="http://schemas.microsoft.com/office/drawing/2014/main" id="{C960BA12-D7C4-DA46-84DD-5ECD1CE38B73}"/>
                </a:ext>
              </a:extLst>
            </p:cNvPr>
            <p:cNvSpPr/>
            <p:nvPr/>
          </p:nvSpPr>
          <p:spPr>
            <a:xfrm>
              <a:off x="10720597" y="3602902"/>
              <a:ext cx="1000125" cy="100012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0" tIns="0" rIns="0" bIns="0" rtlCol="0" anchor="t"/>
            <a:lstStyle/>
            <a:p>
              <a:pPr algn="ctr"/>
              <a:endParaRPr lang="en-US" sz="1000" dirty="0"/>
            </a:p>
          </p:txBody>
        </p:sp>
        <p:sp>
          <p:nvSpPr>
            <p:cNvPr id="5" name="Oval 4">
              <a:extLst>
                <a:ext uri="{FF2B5EF4-FFF2-40B4-BE49-F238E27FC236}">
                  <a16:creationId xmlns:a16="http://schemas.microsoft.com/office/drawing/2014/main" id="{C49E76DC-66CA-6C49-84B5-F69B568F4BD4}"/>
                </a:ext>
              </a:extLst>
            </p:cNvPr>
            <p:cNvSpPr/>
            <p:nvPr/>
          </p:nvSpPr>
          <p:spPr>
            <a:xfrm>
              <a:off x="5879656" y="1231423"/>
              <a:ext cx="1000125" cy="10001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0" tIns="0" rIns="0" bIns="0" rtlCol="0" anchor="t"/>
            <a:lstStyle/>
            <a:p>
              <a:pPr algn="ctr"/>
              <a:endParaRPr lang="en-US" sz="1000" dirty="0"/>
            </a:p>
          </p:txBody>
        </p:sp>
        <p:sp>
          <p:nvSpPr>
            <p:cNvPr id="24" name="Oval 23">
              <a:extLst>
                <a:ext uri="{FF2B5EF4-FFF2-40B4-BE49-F238E27FC236}">
                  <a16:creationId xmlns:a16="http://schemas.microsoft.com/office/drawing/2014/main" id="{75D17ED6-2E33-5E41-85C1-E372037A35B9}"/>
                </a:ext>
              </a:extLst>
            </p:cNvPr>
            <p:cNvSpPr/>
            <p:nvPr/>
          </p:nvSpPr>
          <p:spPr>
            <a:xfrm>
              <a:off x="10362310" y="965860"/>
              <a:ext cx="1000125" cy="100012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t"/>
            <a:lstStyle/>
            <a:p>
              <a:pPr algn="ctr"/>
              <a:endParaRPr lang="en-US" sz="1000" dirty="0"/>
            </a:p>
          </p:txBody>
        </p:sp>
        <p:sp>
          <p:nvSpPr>
            <p:cNvPr id="69" name="Oval 68" descr="oval shape">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2F74BA11-D7D9-3148-9CCC-AEFDD6554B4F}"/>
                </a:ext>
              </a:extLst>
            </p:cNvPr>
            <p:cNvSpPr txBox="1"/>
            <p:nvPr/>
          </p:nvSpPr>
          <p:spPr>
            <a:xfrm>
              <a:off x="8112671" y="2570334"/>
              <a:ext cx="1326868" cy="369332"/>
            </a:xfrm>
            <a:prstGeom prst="rect">
              <a:avLst/>
            </a:prstGeom>
            <a:noFill/>
          </p:spPr>
          <p:txBody>
            <a:bodyPr wrap="square" rtlCol="0">
              <a:spAutoFit/>
            </a:bodyPr>
            <a:lstStyle/>
            <a:p>
              <a:pPr algn="ctr"/>
              <a:r>
                <a:rPr lang="en-US" dirty="0">
                  <a:solidFill>
                    <a:schemeClr val="bg1"/>
                  </a:solidFill>
                </a:rPr>
                <a:t>Agenda</a:t>
              </a:r>
            </a:p>
          </p:txBody>
        </p:sp>
        <p:cxnSp>
          <p:nvCxnSpPr>
            <p:cNvPr id="30" name="Straight Connector 29" descr="straight line">
              <a:extLst>
                <a:ext uri="{FF2B5EF4-FFF2-40B4-BE49-F238E27FC236}">
                  <a16:creationId xmlns:a16="http://schemas.microsoft.com/office/drawing/2014/main" id="{BEC97C4A-D38A-A44D-ADDA-6ADE17DA3AC1}"/>
                </a:ext>
              </a:extLst>
            </p:cNvPr>
            <p:cNvCxnSpPr>
              <a:cxnSpLocks/>
              <a:endCxn id="5" idx="6"/>
            </p:cNvCxnSpPr>
            <p:nvPr/>
          </p:nvCxnSpPr>
          <p:spPr>
            <a:xfrm flipH="1" flipV="1">
              <a:off x="6879781" y="1731486"/>
              <a:ext cx="1170428" cy="646836"/>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1" name="Straight Connector 30" descr="straight line">
              <a:extLst>
                <a:ext uri="{FF2B5EF4-FFF2-40B4-BE49-F238E27FC236}">
                  <a16:creationId xmlns:a16="http://schemas.microsoft.com/office/drawing/2014/main" id="{EA85C93B-C167-D647-BDAB-E7480B40F3ED}"/>
                </a:ext>
              </a:extLst>
            </p:cNvPr>
            <p:cNvCxnSpPr>
              <a:cxnSpLocks/>
              <a:stCxn id="69" idx="4"/>
              <a:endCxn id="9" idx="0"/>
            </p:cNvCxnSpPr>
            <p:nvPr/>
          </p:nvCxnSpPr>
          <p:spPr>
            <a:xfrm>
              <a:off x="8776105" y="3570367"/>
              <a:ext cx="0" cy="1255690"/>
            </a:xfrm>
            <a:prstGeom prst="line">
              <a:avLst/>
            </a:prstGeom>
            <a:ln/>
          </p:spPr>
          <p:style>
            <a:lnRef idx="1">
              <a:schemeClr val="accent4"/>
            </a:lnRef>
            <a:fillRef idx="0">
              <a:schemeClr val="accent4"/>
            </a:fillRef>
            <a:effectRef idx="0">
              <a:schemeClr val="accent4"/>
            </a:effectRef>
            <a:fontRef idx="minor">
              <a:schemeClr val="tx1"/>
            </a:fontRef>
          </p:style>
        </p:cxnSp>
        <p:sp>
          <p:nvSpPr>
            <p:cNvPr id="9" name="Oval 8">
              <a:extLst>
                <a:ext uri="{FF2B5EF4-FFF2-40B4-BE49-F238E27FC236}">
                  <a16:creationId xmlns:a16="http://schemas.microsoft.com/office/drawing/2014/main" id="{A7858167-3A60-0645-97C4-85AC58C99FDF}"/>
                </a:ext>
              </a:extLst>
            </p:cNvPr>
            <p:cNvSpPr/>
            <p:nvPr/>
          </p:nvSpPr>
          <p:spPr>
            <a:xfrm>
              <a:off x="8276042" y="4826057"/>
              <a:ext cx="1000125" cy="100012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rtlCol="0" anchor="t"/>
            <a:lstStyle/>
            <a:p>
              <a:pPr algn="ctr"/>
              <a:endParaRPr lang="en-US" sz="1000" dirty="0"/>
            </a:p>
          </p:txBody>
        </p:sp>
      </p:grpSp>
      <p:sp>
        <p:nvSpPr>
          <p:cNvPr id="16" name="TextBox 15">
            <a:extLst>
              <a:ext uri="{FF2B5EF4-FFF2-40B4-BE49-F238E27FC236}">
                <a16:creationId xmlns:a16="http://schemas.microsoft.com/office/drawing/2014/main" id="{06951F35-10C3-9F1A-F8A4-475B013EA532}"/>
              </a:ext>
            </a:extLst>
          </p:cNvPr>
          <p:cNvSpPr txBox="1"/>
          <p:nvPr/>
        </p:nvSpPr>
        <p:spPr>
          <a:xfrm>
            <a:off x="5644588" y="4378939"/>
            <a:ext cx="1383165" cy="369332"/>
          </a:xfrm>
          <a:prstGeom prst="rect">
            <a:avLst/>
          </a:prstGeom>
          <a:noFill/>
        </p:spPr>
        <p:txBody>
          <a:bodyPr wrap="square" rtlCol="0">
            <a:spAutoFit/>
          </a:bodyPr>
          <a:lstStyle/>
          <a:p>
            <a:pPr algn="ctr"/>
            <a:r>
              <a:rPr lang="en-US" dirty="0"/>
              <a:t>Spark</a:t>
            </a:r>
          </a:p>
        </p:txBody>
      </p:sp>
      <p:sp>
        <p:nvSpPr>
          <p:cNvPr id="19" name="Oval 18">
            <a:extLst>
              <a:ext uri="{FF2B5EF4-FFF2-40B4-BE49-F238E27FC236}">
                <a16:creationId xmlns:a16="http://schemas.microsoft.com/office/drawing/2014/main" id="{4F3F3DAD-2B82-B0D1-017B-1118252F7322}"/>
              </a:ext>
            </a:extLst>
          </p:cNvPr>
          <p:cNvSpPr/>
          <p:nvPr/>
        </p:nvSpPr>
        <p:spPr>
          <a:xfrm>
            <a:off x="5808403" y="3266318"/>
            <a:ext cx="1000125" cy="1000125"/>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endParaRPr lang="en-US" sz="1000" dirty="0"/>
          </a:p>
        </p:txBody>
      </p:sp>
      <p:cxnSp>
        <p:nvCxnSpPr>
          <p:cNvPr id="20" name="Straight Connector 19" descr="straight line">
            <a:extLst>
              <a:ext uri="{FF2B5EF4-FFF2-40B4-BE49-F238E27FC236}">
                <a16:creationId xmlns:a16="http://schemas.microsoft.com/office/drawing/2014/main" id="{D100FAE3-0CE3-A902-6CF2-BD2E8A38D63D}"/>
              </a:ext>
            </a:extLst>
          </p:cNvPr>
          <p:cNvCxnSpPr>
            <a:cxnSpLocks/>
          </p:cNvCxnSpPr>
          <p:nvPr/>
        </p:nvCxnSpPr>
        <p:spPr>
          <a:xfrm flipH="1">
            <a:off x="6788923" y="3200826"/>
            <a:ext cx="1383165" cy="404451"/>
          </a:xfrm>
          <a:prstGeom prst="line">
            <a:avLst/>
          </a:prstGeom>
          <a:ln/>
        </p:spPr>
        <p:style>
          <a:lnRef idx="1">
            <a:schemeClr val="accent2"/>
          </a:lnRef>
          <a:fillRef idx="0">
            <a:schemeClr val="accent2"/>
          </a:fillRef>
          <a:effectRef idx="0">
            <a:schemeClr val="accent2"/>
          </a:effectRef>
          <a:fontRef idx="minor">
            <a:schemeClr val="tx1"/>
          </a:fontRef>
        </p:style>
      </p:cxnSp>
      <p:pic>
        <p:nvPicPr>
          <p:cNvPr id="55" name="Picture 54">
            <a:extLst>
              <a:ext uri="{FF2B5EF4-FFF2-40B4-BE49-F238E27FC236}">
                <a16:creationId xmlns:a16="http://schemas.microsoft.com/office/drawing/2014/main" id="{3AB481FC-9EC4-635E-0497-1E5B99053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282" y="4971301"/>
            <a:ext cx="917122" cy="917122"/>
          </a:xfrm>
          <a:prstGeom prst="rect">
            <a:avLst/>
          </a:prstGeom>
        </p:spPr>
      </p:pic>
      <p:pic>
        <p:nvPicPr>
          <p:cNvPr id="57" name="Picture 56">
            <a:extLst>
              <a:ext uri="{FF2B5EF4-FFF2-40B4-BE49-F238E27FC236}">
                <a16:creationId xmlns:a16="http://schemas.microsoft.com/office/drawing/2014/main" id="{67222374-0431-2805-1795-185836C1B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9817" y="3863564"/>
            <a:ext cx="645442" cy="744266"/>
          </a:xfrm>
          <a:prstGeom prst="rect">
            <a:avLst/>
          </a:prstGeom>
        </p:spPr>
      </p:pic>
      <p:pic>
        <p:nvPicPr>
          <p:cNvPr id="60" name="Picture 59">
            <a:extLst>
              <a:ext uri="{FF2B5EF4-FFF2-40B4-BE49-F238E27FC236}">
                <a16:creationId xmlns:a16="http://schemas.microsoft.com/office/drawing/2014/main" id="{056FB6F7-1844-7F29-C413-E8AF75D54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1740" y="1298120"/>
            <a:ext cx="626092" cy="626092"/>
          </a:xfrm>
          <a:prstGeom prst="rect">
            <a:avLst/>
          </a:prstGeom>
        </p:spPr>
      </p:pic>
      <p:pic>
        <p:nvPicPr>
          <p:cNvPr id="64" name="Picture 63">
            <a:extLst>
              <a:ext uri="{FF2B5EF4-FFF2-40B4-BE49-F238E27FC236}">
                <a16:creationId xmlns:a16="http://schemas.microsoft.com/office/drawing/2014/main" id="{A7B58038-7742-897E-CBC3-7318420C08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479" y="1494784"/>
            <a:ext cx="676688" cy="763890"/>
          </a:xfrm>
          <a:prstGeom prst="rect">
            <a:avLst/>
          </a:prstGeom>
        </p:spPr>
      </p:pic>
      <p:pic>
        <p:nvPicPr>
          <p:cNvPr id="67" name="Picture 66">
            <a:extLst>
              <a:ext uri="{FF2B5EF4-FFF2-40B4-BE49-F238E27FC236}">
                <a16:creationId xmlns:a16="http://schemas.microsoft.com/office/drawing/2014/main" id="{84A18D45-490E-B3BF-693F-FD6EA39506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7797" y="3343954"/>
            <a:ext cx="808383" cy="808383"/>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A385E0-5F54-5C07-2B37-1ACB58B3C5D9}"/>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3153717" y="1325102"/>
            <a:ext cx="5971031" cy="5102289"/>
          </a:xfrm>
        </p:spPr>
      </p:pic>
      <p:sp>
        <p:nvSpPr>
          <p:cNvPr id="3" name="Title 2">
            <a:extLst>
              <a:ext uri="{FF2B5EF4-FFF2-40B4-BE49-F238E27FC236}">
                <a16:creationId xmlns:a16="http://schemas.microsoft.com/office/drawing/2014/main" id="{A66BA8B2-E668-2B44-D2F9-4D24AF53AB72}"/>
              </a:ext>
            </a:extLst>
          </p:cNvPr>
          <p:cNvSpPr>
            <a:spLocks noGrp="1"/>
          </p:cNvSpPr>
          <p:nvPr>
            <p:ph type="title"/>
          </p:nvPr>
        </p:nvSpPr>
        <p:spPr>
          <a:xfrm>
            <a:off x="444500" y="430609"/>
            <a:ext cx="9146972" cy="640080"/>
          </a:xfrm>
        </p:spPr>
        <p:txBody>
          <a:bodyPr/>
          <a:lstStyle/>
          <a:p>
            <a:r>
              <a:rPr lang="en-IN" dirty="0"/>
              <a:t>Data Growth Over the Year</a:t>
            </a:r>
          </a:p>
        </p:txBody>
      </p:sp>
    </p:spTree>
    <p:extLst>
      <p:ext uri="{BB962C8B-B14F-4D97-AF65-F5344CB8AC3E}">
        <p14:creationId xmlns:p14="http://schemas.microsoft.com/office/powerpoint/2010/main" val="225886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87BA5-A270-3431-FE0F-A9505951C947}"/>
              </a:ext>
            </a:extLst>
          </p:cNvPr>
          <p:cNvSpPr>
            <a:spLocks noGrp="1"/>
          </p:cNvSpPr>
          <p:nvPr>
            <p:ph type="title"/>
          </p:nvPr>
        </p:nvSpPr>
        <p:spPr>
          <a:xfrm>
            <a:off x="444500" y="430609"/>
            <a:ext cx="9146972" cy="640080"/>
          </a:xfrm>
        </p:spPr>
        <p:txBody>
          <a:bodyPr>
            <a:normAutofit/>
          </a:bodyPr>
          <a:lstStyle/>
          <a:p>
            <a:r>
              <a:rPr lang="en-IN" b="1" dirty="0">
                <a:latin typeface="Calibri" panose="020F0502020204030204" pitchFamily="34" charset="0"/>
                <a:cs typeface="Mangal" panose="02040503050203030202" pitchFamily="18" charset="0"/>
              </a:rPr>
              <a:t>How to Process this Much Data</a:t>
            </a:r>
            <a:endParaRPr lang="en-IN" dirty="0"/>
          </a:p>
        </p:txBody>
      </p:sp>
      <p:pic>
        <p:nvPicPr>
          <p:cNvPr id="9" name="Content Placeholder 8">
            <a:extLst>
              <a:ext uri="{FF2B5EF4-FFF2-40B4-BE49-F238E27FC236}">
                <a16:creationId xmlns:a16="http://schemas.microsoft.com/office/drawing/2014/main" id="{34617889-D80D-EB9A-2249-F02303C4DFAD}"/>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3438876" y="1232402"/>
            <a:ext cx="5531870" cy="5531870"/>
          </a:xfrm>
        </p:spPr>
      </p:pic>
    </p:spTree>
    <p:extLst>
      <p:ext uri="{BB962C8B-B14F-4D97-AF65-F5344CB8AC3E}">
        <p14:creationId xmlns:p14="http://schemas.microsoft.com/office/powerpoint/2010/main" val="2132631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87D0F7-BBB1-4447-004F-5A06C690E809}"/>
              </a:ext>
            </a:extLst>
          </p:cNvPr>
          <p:cNvSpPr>
            <a:spLocks noGrp="1"/>
          </p:cNvSpPr>
          <p:nvPr>
            <p:ph type="title"/>
          </p:nvPr>
        </p:nvSpPr>
        <p:spPr>
          <a:xfrm>
            <a:off x="444500" y="430609"/>
            <a:ext cx="9146972" cy="640080"/>
          </a:xfrm>
        </p:spPr>
        <p:txBody>
          <a:bodyPr/>
          <a:lstStyle/>
          <a:p>
            <a:pPr algn="ctr"/>
            <a:r>
              <a:rPr lang="en-IN" dirty="0">
                <a:solidFill>
                  <a:schemeClr val="accent1"/>
                </a:solidFill>
              </a:rPr>
              <a:t>                 Hadoop</a:t>
            </a:r>
          </a:p>
        </p:txBody>
      </p:sp>
      <p:pic>
        <p:nvPicPr>
          <p:cNvPr id="9" name="Picture 8">
            <a:extLst>
              <a:ext uri="{FF2B5EF4-FFF2-40B4-BE49-F238E27FC236}">
                <a16:creationId xmlns:a16="http://schemas.microsoft.com/office/drawing/2014/main" id="{1D784754-8C02-BCC1-4392-95E5EE490D6B}"/>
              </a:ext>
            </a:extLst>
          </p:cNvPr>
          <p:cNvPicPr>
            <a:picLocks noChangeAspect="1"/>
          </p:cNvPicPr>
          <p:nvPr/>
        </p:nvPicPr>
        <p:blipFill>
          <a:blip r:embed="rId2"/>
          <a:stretch>
            <a:fillRect/>
          </a:stretch>
        </p:blipFill>
        <p:spPr>
          <a:xfrm>
            <a:off x="3629025" y="1541066"/>
            <a:ext cx="4933950" cy="4886325"/>
          </a:xfrm>
          <a:prstGeom prst="rect">
            <a:avLst/>
          </a:prstGeom>
        </p:spPr>
      </p:pic>
    </p:spTree>
    <p:extLst>
      <p:ext uri="{BB962C8B-B14F-4D97-AF65-F5344CB8AC3E}">
        <p14:creationId xmlns:p14="http://schemas.microsoft.com/office/powerpoint/2010/main" val="176557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6C47F1-A7CA-6065-9CD8-788E174C44F3}"/>
              </a:ext>
            </a:extLst>
          </p:cNvPr>
          <p:cNvSpPr>
            <a:spLocks noGrp="1"/>
          </p:cNvSpPr>
          <p:nvPr>
            <p:ph sz="quarter" idx="4294967295"/>
          </p:nvPr>
        </p:nvSpPr>
        <p:spPr>
          <a:xfrm>
            <a:off x="444500" y="1460499"/>
            <a:ext cx="8940132" cy="4966891"/>
          </a:xfrm>
        </p:spPr>
        <p:txBody>
          <a:bodyPr>
            <a:normAutofit/>
          </a:bodyPr>
          <a:lstStyle/>
          <a:p>
            <a:pPr marL="0" indent="0">
              <a:buNone/>
            </a:pPr>
            <a:endParaRPr lang="en-IN" sz="1800"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endParaRPr>
          </a:p>
          <a:p>
            <a:r>
              <a:rPr lang="en-IN"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The Apache Hadoop software library is a framework that allows for the distributed processing of large data sets across clusters of computers using simple programming models.</a:t>
            </a:r>
          </a:p>
          <a:p>
            <a:r>
              <a:rPr lang="en-IN"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 It is designed to scale up from single servers to thousands of machines, each offering local computation and storage.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800" dirty="0">
              <a:solidFill>
                <a:srgbClr val="222222"/>
              </a:solidFill>
              <a:latin typeface="Source Sans Pro" panose="020B050303040302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566A0C10-817F-A368-C4DB-8BC0E9A025DB}"/>
              </a:ext>
            </a:extLst>
          </p:cNvPr>
          <p:cNvSpPr>
            <a:spLocks noGrp="1"/>
          </p:cNvSpPr>
          <p:nvPr>
            <p:ph type="title"/>
          </p:nvPr>
        </p:nvSpPr>
        <p:spPr>
          <a:xfrm>
            <a:off x="444500" y="430609"/>
            <a:ext cx="9146972" cy="640080"/>
          </a:xfrm>
        </p:spPr>
        <p:txBody>
          <a:bodyPr/>
          <a:lstStyle/>
          <a:p>
            <a:r>
              <a:rPr lang="en-IN" dirty="0"/>
              <a:t>What is Hadoop?</a:t>
            </a:r>
          </a:p>
        </p:txBody>
      </p:sp>
    </p:spTree>
    <p:extLst>
      <p:ext uri="{BB962C8B-B14F-4D97-AF65-F5344CB8AC3E}">
        <p14:creationId xmlns:p14="http://schemas.microsoft.com/office/powerpoint/2010/main" val="3328290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6C47F1-A7CA-6065-9CD8-788E174C44F3}"/>
              </a:ext>
            </a:extLst>
          </p:cNvPr>
          <p:cNvSpPr>
            <a:spLocks noGrp="1"/>
          </p:cNvSpPr>
          <p:nvPr>
            <p:ph sz="quarter" idx="4294967295"/>
          </p:nvPr>
        </p:nvSpPr>
        <p:spPr>
          <a:xfrm>
            <a:off x="444500" y="1460499"/>
            <a:ext cx="8940132" cy="4966891"/>
          </a:xfrm>
        </p:spPr>
        <p:txBody>
          <a:bodyPr>
            <a:normAutofit/>
          </a:bodyPr>
          <a:lstStyle/>
          <a:p>
            <a:pPr marL="0" indent="0">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800" dirty="0">
                <a:solidFill>
                  <a:srgbClr val="222222"/>
                </a:solidFill>
                <a:latin typeface="Source Sans Pro" panose="020B0503030403020204" pitchFamily="34" charset="0"/>
                <a:cs typeface="Times New Roman" panose="02020603050405020304" pitchFamily="18" charset="0"/>
              </a:rPr>
              <a:t>The Hadoop was started by Doug Cutting and Mike </a:t>
            </a:r>
            <a:r>
              <a:rPr lang="en-US" sz="1800" dirty="0" err="1">
                <a:solidFill>
                  <a:srgbClr val="222222"/>
                </a:solidFill>
                <a:latin typeface="Source Sans Pro" panose="020B0503030403020204" pitchFamily="34" charset="0"/>
                <a:cs typeface="Times New Roman" panose="02020603050405020304" pitchFamily="18" charset="0"/>
              </a:rPr>
              <a:t>Cafarella</a:t>
            </a:r>
            <a:r>
              <a:rPr lang="en-US" sz="1800" dirty="0">
                <a:solidFill>
                  <a:srgbClr val="222222"/>
                </a:solidFill>
                <a:latin typeface="Source Sans Pro" panose="020B0503030403020204" pitchFamily="34" charset="0"/>
                <a:cs typeface="Times New Roman" panose="02020603050405020304" pitchFamily="18" charset="0"/>
              </a:rPr>
              <a:t> in 2002. Its origin was the Google File System paper, published by Google.</a:t>
            </a:r>
          </a:p>
          <a:p>
            <a:pPr marL="0" indent="0">
              <a:buNone/>
            </a:pPr>
            <a:endParaRPr lang="en-IN" sz="1800" dirty="0">
              <a:solidFill>
                <a:srgbClr val="222222"/>
              </a:solidFill>
              <a:latin typeface="Source Sans Pro" panose="020B050303040302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566A0C10-817F-A368-C4DB-8BC0E9A025DB}"/>
              </a:ext>
            </a:extLst>
          </p:cNvPr>
          <p:cNvSpPr>
            <a:spLocks noGrp="1"/>
          </p:cNvSpPr>
          <p:nvPr>
            <p:ph type="title"/>
          </p:nvPr>
        </p:nvSpPr>
        <p:spPr>
          <a:xfrm>
            <a:off x="444500" y="430609"/>
            <a:ext cx="9146972" cy="640080"/>
          </a:xfrm>
        </p:spPr>
        <p:txBody>
          <a:bodyPr/>
          <a:lstStyle/>
          <a:p>
            <a:pPr marL="0" indent="0">
              <a:buNone/>
            </a:pPr>
            <a:r>
              <a:rPr lang="en-IN" sz="2800" b="1" dirty="0"/>
              <a:t>History of Hadoop</a:t>
            </a:r>
          </a:p>
        </p:txBody>
      </p:sp>
      <p:pic>
        <p:nvPicPr>
          <p:cNvPr id="5" name="Picture 4">
            <a:extLst>
              <a:ext uri="{FF2B5EF4-FFF2-40B4-BE49-F238E27FC236}">
                <a16:creationId xmlns:a16="http://schemas.microsoft.com/office/drawing/2014/main" id="{B33C0C9F-33EC-4AA0-5E8E-461ACE0FA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65" y="2842448"/>
            <a:ext cx="10735377" cy="3327738"/>
          </a:xfrm>
          <a:prstGeom prst="rect">
            <a:avLst/>
          </a:prstGeom>
        </p:spPr>
      </p:pic>
    </p:spTree>
    <p:extLst>
      <p:ext uri="{BB962C8B-B14F-4D97-AF65-F5344CB8AC3E}">
        <p14:creationId xmlns:p14="http://schemas.microsoft.com/office/powerpoint/2010/main" val="2355085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6C47F1-A7CA-6065-9CD8-788E174C44F3}"/>
              </a:ext>
            </a:extLst>
          </p:cNvPr>
          <p:cNvSpPr>
            <a:spLocks noGrp="1"/>
          </p:cNvSpPr>
          <p:nvPr>
            <p:ph sz="quarter" idx="4294967295"/>
          </p:nvPr>
        </p:nvSpPr>
        <p:spPr>
          <a:xfrm>
            <a:off x="444499" y="1309514"/>
            <a:ext cx="8940132" cy="3977640"/>
          </a:xfrm>
        </p:spPr>
        <p:txBody>
          <a:bodyPr/>
          <a:lstStyle/>
          <a:p>
            <a:pPr marL="0" indent="0">
              <a:buNone/>
            </a:pPr>
            <a:endParaRPr lang="en-IN" sz="1800"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3" name="Title 2">
            <a:extLst>
              <a:ext uri="{FF2B5EF4-FFF2-40B4-BE49-F238E27FC236}">
                <a16:creationId xmlns:a16="http://schemas.microsoft.com/office/drawing/2014/main" id="{566A0C10-817F-A368-C4DB-8BC0E9A025DB}"/>
              </a:ext>
            </a:extLst>
          </p:cNvPr>
          <p:cNvSpPr>
            <a:spLocks noGrp="1"/>
          </p:cNvSpPr>
          <p:nvPr>
            <p:ph type="title"/>
          </p:nvPr>
        </p:nvSpPr>
        <p:spPr>
          <a:xfrm>
            <a:off x="444500" y="430609"/>
            <a:ext cx="9146972" cy="640080"/>
          </a:xfrm>
        </p:spPr>
        <p:txBody>
          <a:bodyPr>
            <a:normAutofit/>
          </a:bodyPr>
          <a:lstStyle/>
          <a:p>
            <a:r>
              <a:rPr lang="en-IN" dirty="0"/>
              <a:t>Architecture of Hadoop</a:t>
            </a:r>
          </a:p>
        </p:txBody>
      </p:sp>
      <p:sp>
        <p:nvSpPr>
          <p:cNvPr id="5" name="TextBox 4">
            <a:extLst>
              <a:ext uri="{FF2B5EF4-FFF2-40B4-BE49-F238E27FC236}">
                <a16:creationId xmlns:a16="http://schemas.microsoft.com/office/drawing/2014/main" id="{EDBE5F26-FAB6-13DA-E0AA-03427A7E40FB}"/>
              </a:ext>
            </a:extLst>
          </p:cNvPr>
          <p:cNvSpPr txBox="1"/>
          <p:nvPr/>
        </p:nvSpPr>
        <p:spPr>
          <a:xfrm>
            <a:off x="444499" y="1244677"/>
            <a:ext cx="6389437" cy="1200329"/>
          </a:xfrm>
          <a:prstGeom prst="rect">
            <a:avLst/>
          </a:prstGeom>
          <a:noFill/>
        </p:spPr>
        <p:txBody>
          <a:bodyPr wrap="square">
            <a:spAutoFit/>
          </a:bodyPr>
          <a:lstStyle/>
          <a:p>
            <a:pPr marL="285750" indent="-285750" algn="l" fontAlgn="base">
              <a:buFont typeface="Arial" panose="020B0604020202020204" pitchFamily="34" charset="0"/>
              <a:buChar char="•"/>
            </a:pPr>
            <a:r>
              <a:rPr lang="en-US" dirty="0">
                <a:solidFill>
                  <a:srgbClr val="222222"/>
                </a:solidFill>
                <a:latin typeface="Source Sans Pro" panose="020B0503030403020204" pitchFamily="34" charset="0"/>
                <a:cs typeface="Times New Roman" panose="02020603050405020304" pitchFamily="18" charset="0"/>
              </a:rPr>
              <a:t>MapReduce</a:t>
            </a:r>
          </a:p>
          <a:p>
            <a:pPr marL="285750" indent="-285750" algn="l" fontAlgn="base">
              <a:buFont typeface="Arial" panose="020B0604020202020204" pitchFamily="34" charset="0"/>
              <a:buChar char="•"/>
            </a:pPr>
            <a:r>
              <a:rPr lang="en-US" dirty="0">
                <a:solidFill>
                  <a:srgbClr val="222222"/>
                </a:solidFill>
                <a:latin typeface="Source Sans Pro" panose="020B0503030403020204" pitchFamily="34" charset="0"/>
                <a:cs typeface="Times New Roman" panose="02020603050405020304" pitchFamily="18" charset="0"/>
              </a:rPr>
              <a:t>HDFS(Hadoop distributed File System)</a:t>
            </a:r>
          </a:p>
          <a:p>
            <a:pPr marL="285750" indent="-285750" algn="l" fontAlgn="base">
              <a:buFont typeface="Arial" panose="020B0604020202020204" pitchFamily="34" charset="0"/>
              <a:buChar char="•"/>
            </a:pPr>
            <a:r>
              <a:rPr lang="en-US" dirty="0">
                <a:solidFill>
                  <a:srgbClr val="222222"/>
                </a:solidFill>
                <a:latin typeface="Source Sans Pro" panose="020B0503030403020204" pitchFamily="34" charset="0"/>
                <a:cs typeface="Times New Roman" panose="02020603050405020304" pitchFamily="18" charset="0"/>
              </a:rPr>
              <a:t>YARN(Yet Another Resource Framework)</a:t>
            </a:r>
          </a:p>
          <a:p>
            <a:pPr marL="285750" indent="-285750" algn="l" fontAlgn="base">
              <a:buFont typeface="Arial" panose="020B0604020202020204" pitchFamily="34" charset="0"/>
              <a:buChar char="•"/>
            </a:pPr>
            <a:r>
              <a:rPr lang="en-US" dirty="0">
                <a:solidFill>
                  <a:srgbClr val="222222"/>
                </a:solidFill>
                <a:latin typeface="Source Sans Pro" panose="020B0503030403020204" pitchFamily="34" charset="0"/>
                <a:cs typeface="Times New Roman" panose="02020603050405020304" pitchFamily="18" charset="0"/>
              </a:rPr>
              <a:t>Common Utilities or Hadoop Common</a:t>
            </a:r>
          </a:p>
        </p:txBody>
      </p:sp>
      <p:pic>
        <p:nvPicPr>
          <p:cNvPr id="7" name="Picture 6">
            <a:extLst>
              <a:ext uri="{FF2B5EF4-FFF2-40B4-BE49-F238E27FC236}">
                <a16:creationId xmlns:a16="http://schemas.microsoft.com/office/drawing/2014/main" id="{5511CA20-16A8-9FE2-F46A-2D2AE862C9B4}"/>
              </a:ext>
            </a:extLst>
          </p:cNvPr>
          <p:cNvPicPr>
            <a:picLocks noChangeAspect="1"/>
          </p:cNvPicPr>
          <p:nvPr/>
        </p:nvPicPr>
        <p:blipFill rotWithShape="1">
          <a:blip r:embed="rId2">
            <a:extLst>
              <a:ext uri="{28A0092B-C50C-407E-A947-70E740481C1C}">
                <a14:useLocalDpi xmlns:a14="http://schemas.microsoft.com/office/drawing/2010/main" val="0"/>
              </a:ext>
            </a:extLst>
          </a:blip>
          <a:srcRect l="3206" t="4158" r="17408" b="6159"/>
          <a:stretch/>
        </p:blipFill>
        <p:spPr>
          <a:xfrm>
            <a:off x="5017986" y="1345881"/>
            <a:ext cx="5406190" cy="4166238"/>
          </a:xfrm>
          <a:prstGeom prst="rect">
            <a:avLst/>
          </a:prstGeom>
        </p:spPr>
      </p:pic>
    </p:spTree>
    <p:extLst>
      <p:ext uri="{BB962C8B-B14F-4D97-AF65-F5344CB8AC3E}">
        <p14:creationId xmlns:p14="http://schemas.microsoft.com/office/powerpoint/2010/main" val="1347838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6C47F1-A7CA-6065-9CD8-788E174C44F3}"/>
              </a:ext>
            </a:extLst>
          </p:cNvPr>
          <p:cNvSpPr>
            <a:spLocks noGrp="1"/>
          </p:cNvSpPr>
          <p:nvPr>
            <p:ph sz="quarter" idx="4294967295"/>
          </p:nvPr>
        </p:nvSpPr>
        <p:spPr>
          <a:xfrm>
            <a:off x="444499" y="1309514"/>
            <a:ext cx="8940132" cy="3977640"/>
          </a:xfrm>
        </p:spPr>
        <p:txBody>
          <a:bodyPr/>
          <a:lstStyle/>
          <a:p>
            <a:pPr marL="0" indent="0">
              <a:buNone/>
            </a:pPr>
            <a:endParaRPr lang="en-IN" sz="1800" dirty="0">
              <a:solidFill>
                <a:srgbClr val="222222"/>
              </a:solidFill>
              <a:latin typeface="Source Sans Pro" panose="020B050303040302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3" name="Title 2">
            <a:extLst>
              <a:ext uri="{FF2B5EF4-FFF2-40B4-BE49-F238E27FC236}">
                <a16:creationId xmlns:a16="http://schemas.microsoft.com/office/drawing/2014/main" id="{566A0C10-817F-A368-C4DB-8BC0E9A025DB}"/>
              </a:ext>
            </a:extLst>
          </p:cNvPr>
          <p:cNvSpPr>
            <a:spLocks noGrp="1"/>
          </p:cNvSpPr>
          <p:nvPr>
            <p:ph type="title"/>
          </p:nvPr>
        </p:nvSpPr>
        <p:spPr>
          <a:xfrm>
            <a:off x="444500" y="430609"/>
            <a:ext cx="9146972" cy="640080"/>
          </a:xfrm>
        </p:spPr>
        <p:txBody>
          <a:bodyPr>
            <a:normAutofit/>
          </a:bodyPr>
          <a:lstStyle/>
          <a:p>
            <a:r>
              <a:rPr lang="en-IN" dirty="0"/>
              <a:t>Architecture of Hadoop</a:t>
            </a:r>
          </a:p>
        </p:txBody>
      </p:sp>
      <p:sp>
        <p:nvSpPr>
          <p:cNvPr id="5" name="TextBox 4">
            <a:extLst>
              <a:ext uri="{FF2B5EF4-FFF2-40B4-BE49-F238E27FC236}">
                <a16:creationId xmlns:a16="http://schemas.microsoft.com/office/drawing/2014/main" id="{EDBE5F26-FAB6-13DA-E0AA-03427A7E40FB}"/>
              </a:ext>
            </a:extLst>
          </p:cNvPr>
          <p:cNvSpPr txBox="1"/>
          <p:nvPr/>
        </p:nvSpPr>
        <p:spPr>
          <a:xfrm>
            <a:off x="502986" y="1244677"/>
            <a:ext cx="11186027" cy="1815882"/>
          </a:xfrm>
          <a:prstGeom prst="rect">
            <a:avLst/>
          </a:prstGeom>
          <a:noFill/>
        </p:spPr>
        <p:txBody>
          <a:bodyPr wrap="square">
            <a:spAutoFit/>
          </a:bodyPr>
          <a:lstStyle/>
          <a:p>
            <a:pPr marL="285750" indent="-285750" algn="l" fontAlgn="base">
              <a:buFont typeface="Arial" panose="020B0604020202020204" pitchFamily="34" charset="0"/>
              <a:buChar char="•"/>
            </a:pPr>
            <a:r>
              <a:rPr lang="en-US" sz="1600" dirty="0">
                <a:solidFill>
                  <a:srgbClr val="222222"/>
                </a:solidFill>
                <a:latin typeface="+mj-lt"/>
                <a:cs typeface="Times New Roman" panose="02020603050405020304" pitchFamily="18" charset="0"/>
              </a:rPr>
              <a:t>MapReduce nothing but just like an Algorithm or a data structure that is based on the YARN framework. </a:t>
            </a:r>
          </a:p>
          <a:p>
            <a:pPr marL="285750" indent="-285750" algn="l" fontAlgn="base">
              <a:buFont typeface="Arial" panose="020B0604020202020204" pitchFamily="34" charset="0"/>
              <a:buChar char="•"/>
            </a:pPr>
            <a:endParaRPr lang="en-US" sz="1600" dirty="0">
              <a:solidFill>
                <a:srgbClr val="222222"/>
              </a:solidFill>
              <a:latin typeface="+mj-lt"/>
              <a:cs typeface="Times New Roman" panose="02020603050405020304" pitchFamily="18" charset="0"/>
            </a:endParaRPr>
          </a:p>
          <a:p>
            <a:pPr marL="285750" indent="-285750" algn="l" fontAlgn="base">
              <a:buFont typeface="Arial" panose="020B0604020202020204" pitchFamily="34" charset="0"/>
              <a:buChar char="•"/>
            </a:pPr>
            <a:r>
              <a:rPr lang="en-US" sz="1600" dirty="0">
                <a:solidFill>
                  <a:srgbClr val="222222"/>
                </a:solidFill>
                <a:latin typeface="+mj-lt"/>
                <a:cs typeface="Times New Roman" panose="02020603050405020304" pitchFamily="18" charset="0"/>
              </a:rPr>
              <a:t>The major feature of MapReduce is to perform the distributed processing in parallel in a Hadoop cluster which.</a:t>
            </a:r>
          </a:p>
          <a:p>
            <a:pPr algn="l" fontAlgn="base"/>
            <a:endParaRPr lang="en-US" sz="1600" dirty="0">
              <a:solidFill>
                <a:srgbClr val="222222"/>
              </a:solidFill>
              <a:latin typeface="+mj-lt"/>
              <a:cs typeface="Times New Roman" panose="02020603050405020304" pitchFamily="18" charset="0"/>
            </a:endParaRPr>
          </a:p>
          <a:p>
            <a:pPr marL="285750" indent="-285750" algn="l" fontAlgn="base">
              <a:buFont typeface="Arial" panose="020B0604020202020204" pitchFamily="34" charset="0"/>
              <a:buChar char="•"/>
            </a:pPr>
            <a:r>
              <a:rPr lang="en-US" sz="1600" dirty="0">
                <a:solidFill>
                  <a:srgbClr val="222222"/>
                </a:solidFill>
                <a:latin typeface="+mj-lt"/>
                <a:cs typeface="Times New Roman" panose="02020603050405020304" pitchFamily="18" charset="0"/>
              </a:rPr>
              <a:t> Makes Hadoop working so fast. When you are dealing with Big Data, serial processing is no more of any use.</a:t>
            </a:r>
          </a:p>
          <a:p>
            <a:pPr algn="l" fontAlgn="base"/>
            <a:endParaRPr lang="en-US" sz="1600" dirty="0">
              <a:solidFill>
                <a:srgbClr val="222222"/>
              </a:solidFill>
              <a:latin typeface="+mj-lt"/>
              <a:cs typeface="Times New Roman" panose="02020603050405020304" pitchFamily="18" charset="0"/>
            </a:endParaRPr>
          </a:p>
          <a:p>
            <a:pPr marL="285750" indent="-285750" algn="l" fontAlgn="base">
              <a:buFont typeface="Arial" panose="020B0604020202020204" pitchFamily="34" charset="0"/>
              <a:buChar char="•"/>
            </a:pPr>
            <a:r>
              <a:rPr lang="en-US" sz="1600" dirty="0">
                <a:solidFill>
                  <a:srgbClr val="222222"/>
                </a:solidFill>
                <a:latin typeface="+mj-lt"/>
                <a:cs typeface="Times New Roman" panose="02020603050405020304" pitchFamily="18" charset="0"/>
              </a:rPr>
              <a:t> MapReduce has mainly 2 tasks which are divided phase-wise: </a:t>
            </a:r>
          </a:p>
        </p:txBody>
      </p:sp>
      <p:pic>
        <p:nvPicPr>
          <p:cNvPr id="6" name="Picture 5">
            <a:extLst>
              <a:ext uri="{FF2B5EF4-FFF2-40B4-BE49-F238E27FC236}">
                <a16:creationId xmlns:a16="http://schemas.microsoft.com/office/drawing/2014/main" id="{86E080F0-0F16-D091-B9BF-213746527740}"/>
              </a:ext>
            </a:extLst>
          </p:cNvPr>
          <p:cNvPicPr>
            <a:picLocks noChangeAspect="1"/>
          </p:cNvPicPr>
          <p:nvPr/>
        </p:nvPicPr>
        <p:blipFill rotWithShape="1">
          <a:blip r:embed="rId2">
            <a:extLst>
              <a:ext uri="{28A0092B-C50C-407E-A947-70E740481C1C}">
                <a14:useLocalDpi xmlns:a14="http://schemas.microsoft.com/office/drawing/2010/main" val="0"/>
              </a:ext>
            </a:extLst>
          </a:blip>
          <a:srcRect l="2397" t="5997" r="6455" b="13161"/>
          <a:stretch/>
        </p:blipFill>
        <p:spPr>
          <a:xfrm>
            <a:off x="641685" y="3860279"/>
            <a:ext cx="4924926" cy="2853749"/>
          </a:xfrm>
          <a:prstGeom prst="rect">
            <a:avLst/>
          </a:prstGeom>
        </p:spPr>
      </p:pic>
    </p:spTree>
    <p:extLst>
      <p:ext uri="{BB962C8B-B14F-4D97-AF65-F5344CB8AC3E}">
        <p14:creationId xmlns:p14="http://schemas.microsoft.com/office/powerpoint/2010/main" val="330950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BF0CD5-C5B6-4D85-5D49-780600EB4E8B}"/>
              </a:ext>
            </a:extLst>
          </p:cNvPr>
          <p:cNvSpPr>
            <a:spLocks noGrp="1"/>
          </p:cNvSpPr>
          <p:nvPr>
            <p:ph type="title"/>
          </p:nvPr>
        </p:nvSpPr>
        <p:spPr>
          <a:xfrm>
            <a:off x="444500" y="430609"/>
            <a:ext cx="9146972" cy="640080"/>
          </a:xfrm>
        </p:spPr>
        <p:txBody>
          <a:bodyPr/>
          <a:lstStyle/>
          <a:p>
            <a:r>
              <a:rPr lang="en-IN" dirty="0"/>
              <a:t>Big Data Tools</a:t>
            </a:r>
          </a:p>
        </p:txBody>
      </p:sp>
      <p:pic>
        <p:nvPicPr>
          <p:cNvPr id="13" name="Content Placeholder 12">
            <a:extLst>
              <a:ext uri="{FF2B5EF4-FFF2-40B4-BE49-F238E27FC236}">
                <a16:creationId xmlns:a16="http://schemas.microsoft.com/office/drawing/2014/main" id="{8EE9F47D-889B-8C89-EAE3-56177371320E}"/>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33180" t="31147" r="34200" b="33760"/>
          <a:stretch/>
        </p:blipFill>
        <p:spPr>
          <a:xfrm>
            <a:off x="802105" y="1312121"/>
            <a:ext cx="9625263" cy="5824729"/>
          </a:xfrm>
        </p:spPr>
      </p:pic>
    </p:spTree>
    <p:extLst>
      <p:ext uri="{BB962C8B-B14F-4D97-AF65-F5344CB8AC3E}">
        <p14:creationId xmlns:p14="http://schemas.microsoft.com/office/powerpoint/2010/main" val="3430634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DA3D4F-237D-C00F-8267-FB7B81528541}"/>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b="12102"/>
          <a:stretch/>
        </p:blipFill>
        <p:spPr>
          <a:xfrm>
            <a:off x="1935540" y="1170317"/>
            <a:ext cx="7655932" cy="4620883"/>
          </a:xfrm>
        </p:spPr>
      </p:pic>
      <p:sp>
        <p:nvSpPr>
          <p:cNvPr id="3" name="Title 2">
            <a:extLst>
              <a:ext uri="{FF2B5EF4-FFF2-40B4-BE49-F238E27FC236}">
                <a16:creationId xmlns:a16="http://schemas.microsoft.com/office/drawing/2014/main" id="{63EA8395-6C61-ADD1-8E34-EA9CC3A80EBE}"/>
              </a:ext>
            </a:extLst>
          </p:cNvPr>
          <p:cNvSpPr>
            <a:spLocks noGrp="1"/>
          </p:cNvSpPr>
          <p:nvPr>
            <p:ph type="title"/>
          </p:nvPr>
        </p:nvSpPr>
        <p:spPr>
          <a:xfrm>
            <a:off x="444500" y="430609"/>
            <a:ext cx="9146972" cy="640080"/>
          </a:xfrm>
        </p:spPr>
        <p:txBody>
          <a:bodyPr/>
          <a:lstStyle/>
          <a:p>
            <a:r>
              <a:rPr lang="en-IN" dirty="0"/>
              <a:t>Limitation of Hadoop</a:t>
            </a:r>
          </a:p>
        </p:txBody>
      </p:sp>
    </p:spTree>
    <p:extLst>
      <p:ext uri="{BB962C8B-B14F-4D97-AF65-F5344CB8AC3E}">
        <p14:creationId xmlns:p14="http://schemas.microsoft.com/office/powerpoint/2010/main" val="1733765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87BA5-A270-3431-FE0F-A9505951C947}"/>
              </a:ext>
            </a:extLst>
          </p:cNvPr>
          <p:cNvSpPr>
            <a:spLocks noGrp="1"/>
          </p:cNvSpPr>
          <p:nvPr>
            <p:ph type="title"/>
          </p:nvPr>
        </p:nvSpPr>
        <p:spPr>
          <a:xfrm>
            <a:off x="444500" y="430609"/>
            <a:ext cx="9146972" cy="640080"/>
          </a:xfrm>
        </p:spPr>
        <p:txBody>
          <a:bodyPr>
            <a:normAutofit/>
          </a:bodyPr>
          <a:lstStyle/>
          <a:p>
            <a:r>
              <a:rPr lang="en-IN" b="1" dirty="0">
                <a:latin typeface="Calibri" panose="020F0502020204030204" pitchFamily="34" charset="0"/>
                <a:cs typeface="Mangal" panose="02040503050203030202" pitchFamily="18" charset="0"/>
              </a:rPr>
              <a:t>How to Process this Much Data</a:t>
            </a:r>
            <a:endParaRPr lang="en-IN" dirty="0"/>
          </a:p>
        </p:txBody>
      </p:sp>
      <p:pic>
        <p:nvPicPr>
          <p:cNvPr id="6" name="Content Placeholder 5">
            <a:extLst>
              <a:ext uri="{FF2B5EF4-FFF2-40B4-BE49-F238E27FC236}">
                <a16:creationId xmlns:a16="http://schemas.microsoft.com/office/drawing/2014/main" id="{54400362-F3C5-1444-F339-B8E12F1EF57E}"/>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2915903" y="1255545"/>
            <a:ext cx="5602455" cy="5602455"/>
          </a:xfrm>
        </p:spPr>
      </p:pic>
    </p:spTree>
    <p:extLst>
      <p:ext uri="{BB962C8B-B14F-4D97-AF65-F5344CB8AC3E}">
        <p14:creationId xmlns:p14="http://schemas.microsoft.com/office/powerpoint/2010/main" val="270470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CBA851-EC21-3C5C-016D-46581E0A1158}"/>
              </a:ext>
            </a:extLst>
          </p:cNvPr>
          <p:cNvSpPr>
            <a:spLocks noGrp="1"/>
          </p:cNvSpPr>
          <p:nvPr>
            <p:ph sz="quarter" idx="4294967295"/>
          </p:nvPr>
        </p:nvSpPr>
        <p:spPr>
          <a:xfrm>
            <a:off x="444500" y="1460500"/>
            <a:ext cx="5651500" cy="3977640"/>
          </a:xfrm>
        </p:spPr>
        <p:txBody>
          <a:bodyPr>
            <a:normAutofit/>
          </a:bodyPr>
          <a:lstStyle/>
          <a:p>
            <a:r>
              <a:rPr lang="en-IN" sz="2000" b="1" dirty="0"/>
              <a:t>Introduction to Big Data.</a:t>
            </a:r>
          </a:p>
          <a:p>
            <a:r>
              <a:rPr lang="en-IN" sz="2000" b="1" dirty="0"/>
              <a:t>Introduction to Apache Spark.</a:t>
            </a:r>
          </a:p>
          <a:p>
            <a:r>
              <a:rPr lang="en-IN" sz="2000" b="1" dirty="0"/>
              <a:t>Spark Toolset.</a:t>
            </a:r>
          </a:p>
        </p:txBody>
      </p:sp>
      <p:sp>
        <p:nvSpPr>
          <p:cNvPr id="3" name="Title 2">
            <a:extLst>
              <a:ext uri="{FF2B5EF4-FFF2-40B4-BE49-F238E27FC236}">
                <a16:creationId xmlns:a16="http://schemas.microsoft.com/office/drawing/2014/main" id="{BD75A758-D403-1EFA-AFB5-705130680A7A}"/>
              </a:ext>
            </a:extLst>
          </p:cNvPr>
          <p:cNvSpPr>
            <a:spLocks noGrp="1"/>
          </p:cNvSpPr>
          <p:nvPr>
            <p:ph type="title"/>
          </p:nvPr>
        </p:nvSpPr>
        <p:spPr>
          <a:xfrm>
            <a:off x="444500" y="430609"/>
            <a:ext cx="9146972" cy="640080"/>
          </a:xfrm>
        </p:spPr>
        <p:txBody>
          <a:bodyPr/>
          <a:lstStyle/>
          <a:p>
            <a:r>
              <a:rPr lang="en-IN" dirty="0"/>
              <a:t>Agenda of Day-2</a:t>
            </a:r>
          </a:p>
        </p:txBody>
      </p:sp>
    </p:spTree>
    <p:extLst>
      <p:ext uri="{BB962C8B-B14F-4D97-AF65-F5344CB8AC3E}">
        <p14:creationId xmlns:p14="http://schemas.microsoft.com/office/powerpoint/2010/main" val="1920317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49684E-4937-9D00-872C-AD38048D42D4}"/>
              </a:ext>
            </a:extLst>
          </p:cNvPr>
          <p:cNvSpPr>
            <a:spLocks noGrp="1"/>
          </p:cNvSpPr>
          <p:nvPr>
            <p:ph type="title"/>
          </p:nvPr>
        </p:nvSpPr>
        <p:spPr>
          <a:xfrm>
            <a:off x="1374292" y="430609"/>
            <a:ext cx="9146972" cy="640080"/>
          </a:xfrm>
        </p:spPr>
        <p:txBody>
          <a:bodyPr>
            <a:normAutofit/>
          </a:bodyPr>
          <a:lstStyle/>
          <a:p>
            <a:pPr algn="ctr"/>
            <a:r>
              <a:rPr lang="en-IN" b="0" i="0" u="none" strike="noStrike" dirty="0">
                <a:solidFill>
                  <a:schemeClr val="accent2"/>
                </a:solidFill>
                <a:effectLst/>
              </a:rPr>
              <a:t>Introduction to Apache Spark</a:t>
            </a:r>
            <a:r>
              <a:rPr lang="en-IN" dirty="0">
                <a:solidFill>
                  <a:schemeClr val="accent2"/>
                </a:solidFill>
              </a:rPr>
              <a:t> </a:t>
            </a:r>
          </a:p>
        </p:txBody>
      </p:sp>
      <p:pic>
        <p:nvPicPr>
          <p:cNvPr id="3074" name="Picture 2">
            <a:extLst>
              <a:ext uri="{FF2B5EF4-FFF2-40B4-BE49-F238E27FC236}">
                <a16:creationId xmlns:a16="http://schemas.microsoft.com/office/drawing/2014/main" id="{45FE94DA-843C-CA60-C0B0-70210A400BC4}"/>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3283953" y="1874163"/>
            <a:ext cx="5327650" cy="276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953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248494-D341-020E-A3DA-E8140F76FCFF}"/>
              </a:ext>
            </a:extLst>
          </p:cNvPr>
          <p:cNvSpPr>
            <a:spLocks noGrp="1"/>
          </p:cNvSpPr>
          <p:nvPr>
            <p:ph sz="quarter" idx="4294967295"/>
          </p:nvPr>
        </p:nvSpPr>
        <p:spPr>
          <a:xfrm>
            <a:off x="444499" y="1460500"/>
            <a:ext cx="10335795" cy="3977640"/>
          </a:xfrm>
        </p:spPr>
        <p:txBody>
          <a:bodyPr>
            <a:normAutofit/>
          </a:bodyPr>
          <a:lstStyle/>
          <a:p>
            <a:pPr defTabSz="914400" fontAlgn="base"/>
            <a:r>
              <a:rPr lang="en-US" sz="1600" dirty="0">
                <a:solidFill>
                  <a:srgbClr val="222222"/>
                </a:solidFill>
                <a:latin typeface="+mj-lt"/>
                <a:cs typeface="Times New Roman" panose="02020603050405020304" pitchFamily="18" charset="0"/>
              </a:rPr>
              <a:t>Apache Spark is an open-source, distributed processing system used for big data workloads.</a:t>
            </a:r>
          </a:p>
          <a:p>
            <a:pPr defTabSz="914400" fontAlgn="base"/>
            <a:r>
              <a:rPr lang="en-US" sz="1600" dirty="0">
                <a:solidFill>
                  <a:srgbClr val="222222"/>
                </a:solidFill>
                <a:latin typeface="+mj-lt"/>
                <a:cs typeface="Times New Roman" panose="02020603050405020304" pitchFamily="18" charset="0"/>
              </a:rPr>
              <a:t> It utilizes in-memory caching, and optimized query execution for fast analytic queries against data of any size. </a:t>
            </a:r>
          </a:p>
          <a:p>
            <a:pPr defTabSz="914400" fontAlgn="base"/>
            <a:r>
              <a:rPr lang="en-US" sz="1600" dirty="0">
                <a:solidFill>
                  <a:srgbClr val="222222"/>
                </a:solidFill>
                <a:latin typeface="+mj-lt"/>
                <a:cs typeface="Times New Roman" panose="02020603050405020304" pitchFamily="18" charset="0"/>
              </a:rPr>
              <a:t>It provides development APIs in Java, Scala, Python and R.</a:t>
            </a:r>
          </a:p>
          <a:p>
            <a:pPr defTabSz="914400" fontAlgn="base"/>
            <a:r>
              <a:rPr lang="en-US" sz="1600" dirty="0">
                <a:solidFill>
                  <a:srgbClr val="222222"/>
                </a:solidFill>
                <a:latin typeface="+mj-lt"/>
                <a:cs typeface="Times New Roman" panose="02020603050405020304" pitchFamily="18" charset="0"/>
              </a:rPr>
              <a:t>And supports code reuse across multiple workloads—batch processing, interactive queries, real-time analytics, machine learning, and graph processing. </a:t>
            </a:r>
            <a:endParaRPr lang="en-IN" sz="1600" dirty="0">
              <a:solidFill>
                <a:srgbClr val="222222"/>
              </a:solidFill>
              <a:latin typeface="+mj-lt"/>
              <a:cs typeface="Times New Roman" panose="02020603050405020304" pitchFamily="18" charset="0"/>
            </a:endParaRPr>
          </a:p>
        </p:txBody>
      </p:sp>
      <p:sp>
        <p:nvSpPr>
          <p:cNvPr id="3" name="Title 2">
            <a:extLst>
              <a:ext uri="{FF2B5EF4-FFF2-40B4-BE49-F238E27FC236}">
                <a16:creationId xmlns:a16="http://schemas.microsoft.com/office/drawing/2014/main" id="{9FD9850E-7553-6274-E902-77E50EA39DE2}"/>
              </a:ext>
            </a:extLst>
          </p:cNvPr>
          <p:cNvSpPr>
            <a:spLocks noGrp="1"/>
          </p:cNvSpPr>
          <p:nvPr>
            <p:ph type="title"/>
          </p:nvPr>
        </p:nvSpPr>
        <p:spPr>
          <a:xfrm>
            <a:off x="444500" y="430609"/>
            <a:ext cx="9146972" cy="640080"/>
          </a:xfrm>
        </p:spPr>
        <p:txBody>
          <a:bodyPr>
            <a:normAutofit/>
          </a:bodyPr>
          <a:lstStyle/>
          <a:p>
            <a:r>
              <a:rPr lang="en-IN" b="1" i="0" u="none" strike="noStrike" dirty="0">
                <a:solidFill>
                  <a:srgbClr val="000000"/>
                </a:solidFill>
                <a:effectLst/>
                <a:latin typeface="+mn-lt"/>
              </a:rPr>
              <a:t>What is Apache Spark?</a:t>
            </a:r>
            <a:endParaRPr lang="en-IN" b="1" dirty="0">
              <a:latin typeface="+mn-lt"/>
            </a:endParaRPr>
          </a:p>
        </p:txBody>
      </p:sp>
    </p:spTree>
    <p:extLst>
      <p:ext uri="{BB962C8B-B14F-4D97-AF65-F5344CB8AC3E}">
        <p14:creationId xmlns:p14="http://schemas.microsoft.com/office/powerpoint/2010/main" val="2609426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0E2688-3289-11E9-35D9-29DDC60A2AEA}"/>
              </a:ext>
            </a:extLst>
          </p:cNvPr>
          <p:cNvSpPr>
            <a:spLocks noGrp="1"/>
          </p:cNvSpPr>
          <p:nvPr>
            <p:ph sz="quarter" idx="4294967295"/>
          </p:nvPr>
        </p:nvSpPr>
        <p:spPr>
          <a:xfrm>
            <a:off x="444499" y="1460500"/>
            <a:ext cx="10929353" cy="3977640"/>
          </a:xfrm>
        </p:spPr>
        <p:txBody>
          <a:bodyPr>
            <a:normAutofit/>
          </a:bodyPr>
          <a:lstStyle/>
          <a:p>
            <a:pPr>
              <a:lnSpc>
                <a:spcPct val="107000"/>
              </a:lnSpc>
              <a:spcAft>
                <a:spcPts val="800"/>
              </a:spcAft>
            </a:pPr>
            <a:r>
              <a:rPr lang="en-IN" sz="1600" dirty="0">
                <a:solidFill>
                  <a:srgbClr val="222222"/>
                </a:solidFill>
                <a:effectLst/>
                <a:ea typeface="Times New Roman" panose="02020603050405020304" pitchFamily="18" charset="0"/>
                <a:cs typeface="Times New Roman" panose="02020603050405020304" pitchFamily="18" charset="0"/>
              </a:rPr>
              <a:t>Apache Spark started in 2009 as a research project at UC Berkley’s </a:t>
            </a:r>
            <a:r>
              <a:rPr lang="en-IN" sz="1600" dirty="0" err="1">
                <a:solidFill>
                  <a:srgbClr val="222222"/>
                </a:solidFill>
                <a:effectLst/>
                <a:ea typeface="Times New Roman" panose="02020603050405020304" pitchFamily="18" charset="0"/>
                <a:cs typeface="Times New Roman" panose="02020603050405020304" pitchFamily="18" charset="0"/>
              </a:rPr>
              <a:t>AMPLab</a:t>
            </a:r>
            <a:r>
              <a:rPr lang="en-IN" sz="1600" dirty="0">
                <a:solidFill>
                  <a:srgbClr val="222222"/>
                </a:solidFill>
                <a:effectLst/>
                <a:ea typeface="Times New Roman" panose="02020603050405020304" pitchFamily="18" charset="0"/>
                <a:cs typeface="Times New Roman" panose="02020603050405020304" pitchFamily="18" charset="0"/>
              </a:rPr>
              <a:t>, a collaboration involving students, researchers, and faculty, focused on data-intensive application domains. </a:t>
            </a:r>
            <a:endParaRPr lang="en-IN" sz="1600" dirty="0">
              <a:effectLst/>
              <a:ea typeface="Calibri" panose="020F0502020204030204" pitchFamily="34" charset="0"/>
              <a:cs typeface="Mangal" panose="02040503050203030202" pitchFamily="18" charset="0"/>
            </a:endParaRPr>
          </a:p>
          <a:p>
            <a:pPr>
              <a:lnSpc>
                <a:spcPct val="107000"/>
              </a:lnSpc>
              <a:spcAft>
                <a:spcPts val="800"/>
              </a:spcAft>
            </a:pPr>
            <a:r>
              <a:rPr lang="en-IN" sz="1600" dirty="0">
                <a:solidFill>
                  <a:srgbClr val="222222"/>
                </a:solidFill>
                <a:effectLst/>
                <a:ea typeface="Times New Roman" panose="02020603050405020304" pitchFamily="18" charset="0"/>
                <a:cs typeface="Times New Roman" panose="02020603050405020304" pitchFamily="18" charset="0"/>
              </a:rPr>
              <a:t>The goal of Spark was to create a new framework, optimized for fast iterative processing like machine learning, and interactive data analysis, while retaining the scalability, and fault tolerance of Hadoop MapReduce. </a:t>
            </a:r>
            <a:endParaRPr lang="en-IN" sz="1600" dirty="0">
              <a:effectLst/>
              <a:ea typeface="Calibri" panose="020F0502020204030204" pitchFamily="34" charset="0"/>
              <a:cs typeface="Mangal" panose="02040503050203030202" pitchFamily="18" charset="0"/>
            </a:endParaRPr>
          </a:p>
          <a:p>
            <a:pPr>
              <a:lnSpc>
                <a:spcPct val="107000"/>
              </a:lnSpc>
              <a:spcAft>
                <a:spcPts val="800"/>
              </a:spcAft>
            </a:pPr>
            <a:r>
              <a:rPr lang="en-IN" sz="1600" dirty="0">
                <a:solidFill>
                  <a:srgbClr val="222222"/>
                </a:solidFill>
                <a:effectLst/>
                <a:ea typeface="Times New Roman" panose="02020603050405020304" pitchFamily="18" charset="0"/>
                <a:cs typeface="Times New Roman" panose="02020603050405020304" pitchFamily="18" charset="0"/>
              </a:rPr>
              <a:t>The first paper entitled, “Spark: Cluster Computing with Working Sets” was published in June 2010.</a:t>
            </a:r>
            <a:endParaRPr lang="en-IN" sz="1600" dirty="0">
              <a:effectLst/>
              <a:ea typeface="Calibri" panose="020F0502020204030204" pitchFamily="34" charset="0"/>
              <a:cs typeface="Mangal" panose="02040503050203030202" pitchFamily="18" charset="0"/>
            </a:endParaRPr>
          </a:p>
          <a:p>
            <a:pPr>
              <a:lnSpc>
                <a:spcPct val="107000"/>
              </a:lnSpc>
              <a:spcAft>
                <a:spcPts val="800"/>
              </a:spcAft>
            </a:pPr>
            <a:r>
              <a:rPr lang="en-IN" sz="1600" dirty="0">
                <a:solidFill>
                  <a:srgbClr val="222222"/>
                </a:solidFill>
                <a:ea typeface="Times New Roman" panose="02020603050405020304" pitchFamily="18" charset="0"/>
                <a:cs typeface="Times New Roman" panose="02020603050405020304" pitchFamily="18" charset="0"/>
              </a:rPr>
              <a:t>Launch in </a:t>
            </a:r>
            <a:r>
              <a:rPr lang="en-IN" sz="1600" dirty="0">
                <a:solidFill>
                  <a:srgbClr val="222222"/>
                </a:solidFill>
                <a:effectLst/>
                <a:ea typeface="Times New Roman" panose="02020603050405020304" pitchFamily="18" charset="0"/>
                <a:cs typeface="Times New Roman" panose="02020603050405020304" pitchFamily="18" charset="0"/>
              </a:rPr>
              <a:t>2014,</a:t>
            </a:r>
            <a:r>
              <a:rPr lang="en-IN" sz="1600" dirty="0">
                <a:solidFill>
                  <a:srgbClr val="222222"/>
                </a:solidFill>
                <a:ea typeface="Times New Roman" panose="02020603050405020304" pitchFamily="18" charset="0"/>
                <a:cs typeface="Times New Roman" panose="02020603050405020304" pitchFamily="18" charset="0"/>
              </a:rPr>
              <a:t> </a:t>
            </a:r>
            <a:r>
              <a:rPr lang="en-IN" sz="1600" dirty="0">
                <a:solidFill>
                  <a:srgbClr val="222222"/>
                </a:solidFill>
                <a:effectLst/>
                <a:ea typeface="Times New Roman" panose="02020603050405020304" pitchFamily="18" charset="0"/>
                <a:cs typeface="Times New Roman" panose="02020603050405020304" pitchFamily="18" charset="0"/>
              </a:rPr>
              <a:t> Spark can run standalone, on Apache Mesos, or most frequently on Apache Hadoop.</a:t>
            </a:r>
            <a:endParaRPr lang="en-IN" sz="1600" dirty="0">
              <a:effectLst/>
              <a:ea typeface="Calibri" panose="020F0502020204030204" pitchFamily="34" charset="0"/>
              <a:cs typeface="Mangal" panose="02040503050203030202" pitchFamily="18" charset="0"/>
            </a:endParaRPr>
          </a:p>
          <a:p>
            <a:endParaRPr lang="en-IN" sz="1600" dirty="0"/>
          </a:p>
        </p:txBody>
      </p:sp>
      <p:sp>
        <p:nvSpPr>
          <p:cNvPr id="3" name="Title 2">
            <a:extLst>
              <a:ext uri="{FF2B5EF4-FFF2-40B4-BE49-F238E27FC236}">
                <a16:creationId xmlns:a16="http://schemas.microsoft.com/office/drawing/2014/main" id="{9C22BA3D-6FA9-FECE-B606-CC3E45B6F1FC}"/>
              </a:ext>
            </a:extLst>
          </p:cNvPr>
          <p:cNvSpPr>
            <a:spLocks noGrp="1"/>
          </p:cNvSpPr>
          <p:nvPr>
            <p:ph type="title"/>
          </p:nvPr>
        </p:nvSpPr>
        <p:spPr>
          <a:xfrm>
            <a:off x="444500" y="430609"/>
            <a:ext cx="9146972" cy="640080"/>
          </a:xfrm>
        </p:spPr>
        <p:txBody>
          <a:bodyPr/>
          <a:lstStyle/>
          <a:p>
            <a:r>
              <a:rPr lang="en-IN" dirty="0"/>
              <a:t>History of Apache Spark</a:t>
            </a:r>
          </a:p>
        </p:txBody>
      </p:sp>
    </p:spTree>
    <p:extLst>
      <p:ext uri="{BB962C8B-B14F-4D97-AF65-F5344CB8AC3E}">
        <p14:creationId xmlns:p14="http://schemas.microsoft.com/office/powerpoint/2010/main" val="2118125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0300ADE-CED9-1136-E7E2-754120F0057E}"/>
              </a:ext>
            </a:extLst>
          </p:cNvPr>
          <p:cNvGraphicFramePr>
            <a:graphicFrameLocks noGrp="1"/>
          </p:cNvGraphicFramePr>
          <p:nvPr>
            <p:ph sz="quarter" idx="4294967295"/>
            <p:extLst>
              <p:ext uri="{D42A27DB-BD31-4B8C-83A1-F6EECF244321}">
                <p14:modId xmlns:p14="http://schemas.microsoft.com/office/powerpoint/2010/main" val="2339591110"/>
              </p:ext>
            </p:extLst>
          </p:nvPr>
        </p:nvGraphicFramePr>
        <p:xfrm>
          <a:off x="444499" y="1312651"/>
          <a:ext cx="11330404" cy="5114737"/>
        </p:xfrm>
        <a:graphic>
          <a:graphicData uri="http://schemas.openxmlformats.org/drawingml/2006/table">
            <a:tbl>
              <a:tblPr firstRow="1" firstCol="1" bandRow="1">
                <a:tableStyleId>{5C22544A-7EE6-4342-B048-85BDC9FD1C3A}</a:tableStyleId>
              </a:tblPr>
              <a:tblGrid>
                <a:gridCol w="530033">
                  <a:extLst>
                    <a:ext uri="{9D8B030D-6E8A-4147-A177-3AD203B41FA5}">
                      <a16:colId xmlns:a16="http://schemas.microsoft.com/office/drawing/2014/main" val="2411919653"/>
                    </a:ext>
                  </a:extLst>
                </a:gridCol>
                <a:gridCol w="5153976">
                  <a:extLst>
                    <a:ext uri="{9D8B030D-6E8A-4147-A177-3AD203B41FA5}">
                      <a16:colId xmlns:a16="http://schemas.microsoft.com/office/drawing/2014/main" val="4068526606"/>
                    </a:ext>
                  </a:extLst>
                </a:gridCol>
                <a:gridCol w="5646395">
                  <a:extLst>
                    <a:ext uri="{9D8B030D-6E8A-4147-A177-3AD203B41FA5}">
                      <a16:colId xmlns:a16="http://schemas.microsoft.com/office/drawing/2014/main" val="3538508510"/>
                    </a:ext>
                  </a:extLst>
                </a:gridCol>
              </a:tblGrid>
              <a:tr h="365855">
                <a:tc>
                  <a:txBody>
                    <a:bodyPr/>
                    <a:lstStyle/>
                    <a:p>
                      <a:pPr>
                        <a:lnSpc>
                          <a:spcPct val="107000"/>
                        </a:lnSpc>
                        <a:spcAft>
                          <a:spcPts val="800"/>
                        </a:spcAft>
                      </a:pPr>
                      <a:r>
                        <a:rPr lang="en-IN" sz="1400">
                          <a:effectLst/>
                        </a:rPr>
                        <a:t>S.No</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8258" marR="48258" marT="48258" marB="48258" anchor="b"/>
                </a:tc>
                <a:tc>
                  <a:txBody>
                    <a:bodyPr/>
                    <a:lstStyle/>
                    <a:p>
                      <a:pPr>
                        <a:lnSpc>
                          <a:spcPct val="107000"/>
                        </a:lnSpc>
                        <a:spcAft>
                          <a:spcPts val="800"/>
                        </a:spcAft>
                      </a:pPr>
                      <a:r>
                        <a:rPr lang="en-IN" sz="1400">
                          <a:effectLst/>
                        </a:rPr>
                        <a:t>Hadoop</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8258" marR="48258" marT="48258" marB="48258" anchor="b"/>
                </a:tc>
                <a:tc>
                  <a:txBody>
                    <a:bodyPr/>
                    <a:lstStyle/>
                    <a:p>
                      <a:pPr>
                        <a:lnSpc>
                          <a:spcPct val="107000"/>
                        </a:lnSpc>
                        <a:spcAft>
                          <a:spcPts val="800"/>
                        </a:spcAft>
                      </a:pPr>
                      <a:r>
                        <a:rPr lang="en-IN" sz="1400">
                          <a:effectLst/>
                        </a:rPr>
                        <a:t>Spark</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8258" marR="48258" marT="48258" marB="48258" anchor="b"/>
                </a:tc>
                <a:extLst>
                  <a:ext uri="{0D108BD9-81ED-4DB2-BD59-A6C34878D82A}">
                    <a16:rowId xmlns:a16="http://schemas.microsoft.com/office/drawing/2014/main" val="16399929"/>
                  </a:ext>
                </a:extLst>
              </a:tr>
              <a:tr h="944081">
                <a:tc>
                  <a:txBody>
                    <a:bodyPr/>
                    <a:lstStyle/>
                    <a:p>
                      <a:pPr>
                        <a:lnSpc>
                          <a:spcPct val="107000"/>
                        </a:lnSpc>
                        <a:spcAft>
                          <a:spcPts val="800"/>
                        </a:spcAft>
                      </a:pPr>
                      <a:r>
                        <a:rPr lang="en-IN" sz="1400">
                          <a:effectLst/>
                        </a:rPr>
                        <a:t>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a:effectLst/>
                          <a:latin typeface="+mj-lt"/>
                        </a:rPr>
                        <a:t>Hadoop is an open source framework which uses a MapReduce algorithm</a:t>
                      </a:r>
                      <a:endParaRPr lang="en-IN" sz="1400">
                        <a:effectLst/>
                        <a:latin typeface="+mj-lt"/>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a:effectLst/>
                          <a:latin typeface="+mj-lt"/>
                        </a:rPr>
                        <a:t>Spark is lightning fast cluster computing technology, which extends the MapReduce model to efficiently use with more type of computations.</a:t>
                      </a:r>
                      <a:endParaRPr lang="en-IN" sz="1400">
                        <a:effectLst/>
                        <a:latin typeface="+mj-lt"/>
                        <a:ea typeface="Calibri" panose="020F0502020204030204" pitchFamily="34" charset="0"/>
                        <a:cs typeface="Mangal" panose="02040503050203030202" pitchFamily="18" charset="0"/>
                      </a:endParaRPr>
                    </a:p>
                  </a:txBody>
                  <a:tcPr marL="48258" marR="48258" marT="67561" marB="67561" anchor="b"/>
                </a:tc>
                <a:extLst>
                  <a:ext uri="{0D108BD9-81ED-4DB2-BD59-A6C34878D82A}">
                    <a16:rowId xmlns:a16="http://schemas.microsoft.com/office/drawing/2014/main" val="3738183582"/>
                  </a:ext>
                </a:extLst>
              </a:tr>
              <a:tr h="798036">
                <a:tc>
                  <a:txBody>
                    <a:bodyPr/>
                    <a:lstStyle/>
                    <a:p>
                      <a:pPr>
                        <a:lnSpc>
                          <a:spcPct val="107000"/>
                        </a:lnSpc>
                        <a:spcAft>
                          <a:spcPts val="800"/>
                        </a:spcAft>
                      </a:pPr>
                      <a:r>
                        <a:rPr lang="en-IN" sz="1400">
                          <a:effectLst/>
                        </a:rPr>
                        <a:t>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dirty="0">
                          <a:effectLst/>
                          <a:latin typeface="+mj-lt"/>
                        </a:rPr>
                        <a:t>Hadoop’s MapReduce model reads and writes from a disk, thus slow down the processing speed</a:t>
                      </a:r>
                      <a:endParaRPr lang="en-IN" sz="1400" dirty="0">
                        <a:effectLst/>
                        <a:latin typeface="+mj-lt"/>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a:effectLst/>
                          <a:latin typeface="+mj-lt"/>
                        </a:rPr>
                        <a:t>Spark reduces the number of read/write cycles to disk and store intermediate data in-memory, hence faster-processing speed.</a:t>
                      </a:r>
                      <a:endParaRPr lang="en-IN" sz="1400">
                        <a:effectLst/>
                        <a:latin typeface="+mj-lt"/>
                        <a:ea typeface="Calibri" panose="020F0502020204030204" pitchFamily="34" charset="0"/>
                        <a:cs typeface="Mangal" panose="02040503050203030202" pitchFamily="18" charset="0"/>
                      </a:endParaRPr>
                    </a:p>
                  </a:txBody>
                  <a:tcPr marL="48258" marR="48258" marT="67561" marB="67561" anchor="b"/>
                </a:tc>
                <a:extLst>
                  <a:ext uri="{0D108BD9-81ED-4DB2-BD59-A6C34878D82A}">
                    <a16:rowId xmlns:a16="http://schemas.microsoft.com/office/drawing/2014/main" val="1979583042"/>
                  </a:ext>
                </a:extLst>
              </a:tr>
              <a:tr h="487119">
                <a:tc>
                  <a:txBody>
                    <a:bodyPr/>
                    <a:lstStyle/>
                    <a:p>
                      <a:pPr>
                        <a:lnSpc>
                          <a:spcPct val="107000"/>
                        </a:lnSpc>
                        <a:spcAft>
                          <a:spcPts val="800"/>
                        </a:spcAft>
                      </a:pPr>
                      <a:r>
                        <a:rPr lang="en-IN" sz="1400">
                          <a:effectLst/>
                        </a:rPr>
                        <a:t>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a:effectLst/>
                          <a:latin typeface="+mj-lt"/>
                        </a:rPr>
                        <a:t>Hadoop is designed to handle batch processing efficiently</a:t>
                      </a:r>
                      <a:endParaRPr lang="en-IN" sz="1400">
                        <a:effectLst/>
                        <a:latin typeface="+mj-lt"/>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a:effectLst/>
                          <a:latin typeface="+mj-lt"/>
                        </a:rPr>
                        <a:t>Spark is designed to handle real-time data efficiently.</a:t>
                      </a:r>
                      <a:endParaRPr lang="en-IN" sz="1400">
                        <a:effectLst/>
                        <a:latin typeface="+mj-lt"/>
                        <a:ea typeface="Calibri" panose="020F0502020204030204" pitchFamily="34" charset="0"/>
                        <a:cs typeface="Mangal" panose="02040503050203030202" pitchFamily="18" charset="0"/>
                      </a:endParaRPr>
                    </a:p>
                  </a:txBody>
                  <a:tcPr marL="48258" marR="48258" marT="67561" marB="67561" anchor="b"/>
                </a:tc>
                <a:extLst>
                  <a:ext uri="{0D108BD9-81ED-4DB2-BD59-A6C34878D82A}">
                    <a16:rowId xmlns:a16="http://schemas.microsoft.com/office/drawing/2014/main" val="1666216274"/>
                  </a:ext>
                </a:extLst>
              </a:tr>
              <a:tr h="677509">
                <a:tc>
                  <a:txBody>
                    <a:bodyPr/>
                    <a:lstStyle/>
                    <a:p>
                      <a:pPr>
                        <a:lnSpc>
                          <a:spcPct val="107000"/>
                        </a:lnSpc>
                        <a:spcAft>
                          <a:spcPts val="800"/>
                        </a:spcAft>
                      </a:pPr>
                      <a:r>
                        <a:rPr lang="en-IN" sz="1400">
                          <a:effectLst/>
                        </a:rPr>
                        <a:t>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dirty="0">
                          <a:effectLst/>
                          <a:latin typeface="+mj-lt"/>
                        </a:rPr>
                        <a:t>Hadoop is a high latency computing framework, which does not have an interactive mode</a:t>
                      </a:r>
                      <a:endParaRPr lang="en-IN" sz="1400" dirty="0">
                        <a:effectLst/>
                        <a:latin typeface="+mj-lt"/>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a:effectLst/>
                          <a:latin typeface="+mj-lt"/>
                        </a:rPr>
                        <a:t>Spark is a low latency computing and can process data interactively.</a:t>
                      </a:r>
                      <a:endParaRPr lang="en-IN" sz="1400">
                        <a:effectLst/>
                        <a:latin typeface="+mj-lt"/>
                        <a:ea typeface="Calibri" panose="020F0502020204030204" pitchFamily="34" charset="0"/>
                        <a:cs typeface="Mangal" panose="02040503050203030202" pitchFamily="18" charset="0"/>
                      </a:endParaRPr>
                    </a:p>
                  </a:txBody>
                  <a:tcPr marL="48258" marR="48258" marT="67561" marB="67561" anchor="b"/>
                </a:tc>
                <a:extLst>
                  <a:ext uri="{0D108BD9-81ED-4DB2-BD59-A6C34878D82A}">
                    <a16:rowId xmlns:a16="http://schemas.microsoft.com/office/drawing/2014/main" val="753938497"/>
                  </a:ext>
                </a:extLst>
              </a:tr>
              <a:tr h="677509">
                <a:tc>
                  <a:txBody>
                    <a:bodyPr/>
                    <a:lstStyle/>
                    <a:p>
                      <a:pPr>
                        <a:lnSpc>
                          <a:spcPct val="107000"/>
                        </a:lnSpc>
                        <a:spcAft>
                          <a:spcPts val="800"/>
                        </a:spcAft>
                      </a:pPr>
                      <a:r>
                        <a:rPr lang="en-IN" sz="1400">
                          <a:effectLst/>
                        </a:rPr>
                        <a:t>5.</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a:effectLst/>
                          <a:latin typeface="+mj-lt"/>
                        </a:rPr>
                        <a:t>With Hadoop MapReduce, a developer can only process data in batch mode only</a:t>
                      </a:r>
                      <a:endParaRPr lang="en-IN" sz="1400">
                        <a:effectLst/>
                        <a:latin typeface="+mj-lt"/>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a:effectLst/>
                          <a:latin typeface="+mj-lt"/>
                        </a:rPr>
                        <a:t>Spark can process real-time data, from real time events like twitter, facebook</a:t>
                      </a:r>
                      <a:endParaRPr lang="en-IN" sz="1400">
                        <a:effectLst/>
                        <a:latin typeface="+mj-lt"/>
                        <a:ea typeface="Calibri" panose="020F0502020204030204" pitchFamily="34" charset="0"/>
                        <a:cs typeface="Mangal" panose="02040503050203030202" pitchFamily="18" charset="0"/>
                      </a:endParaRPr>
                    </a:p>
                  </a:txBody>
                  <a:tcPr marL="48258" marR="48258" marT="67561" marB="67561" anchor="b"/>
                </a:tc>
                <a:extLst>
                  <a:ext uri="{0D108BD9-81ED-4DB2-BD59-A6C34878D82A}">
                    <a16:rowId xmlns:a16="http://schemas.microsoft.com/office/drawing/2014/main" val="4131995289"/>
                  </a:ext>
                </a:extLst>
              </a:tr>
              <a:tr h="677509">
                <a:tc>
                  <a:txBody>
                    <a:bodyPr/>
                    <a:lstStyle/>
                    <a:p>
                      <a:pPr>
                        <a:lnSpc>
                          <a:spcPct val="107000"/>
                        </a:lnSpc>
                        <a:spcAft>
                          <a:spcPts val="800"/>
                        </a:spcAft>
                      </a:pPr>
                      <a:r>
                        <a:rPr lang="en-IN" sz="1400">
                          <a:effectLst/>
                        </a:rPr>
                        <a:t>6.</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a:effectLst/>
                          <a:latin typeface="+mj-lt"/>
                        </a:rPr>
                        <a:t>Hadoop is a cheaper option available while comparing it in terms of cost</a:t>
                      </a:r>
                      <a:endParaRPr lang="en-IN" sz="1400">
                        <a:effectLst/>
                        <a:latin typeface="+mj-lt"/>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a:effectLst/>
                          <a:latin typeface="+mj-lt"/>
                        </a:rPr>
                        <a:t>Spark requires a lot of RAM to run in-memory, thus increasing the cluster and hence cost.</a:t>
                      </a:r>
                      <a:endParaRPr lang="en-IN" sz="1400">
                        <a:effectLst/>
                        <a:latin typeface="+mj-lt"/>
                        <a:ea typeface="Calibri" panose="020F0502020204030204" pitchFamily="34" charset="0"/>
                        <a:cs typeface="Mangal" panose="02040503050203030202" pitchFamily="18" charset="0"/>
                      </a:endParaRPr>
                    </a:p>
                  </a:txBody>
                  <a:tcPr marL="48258" marR="48258" marT="67561" marB="67561" anchor="b"/>
                </a:tc>
                <a:extLst>
                  <a:ext uri="{0D108BD9-81ED-4DB2-BD59-A6C34878D82A}">
                    <a16:rowId xmlns:a16="http://schemas.microsoft.com/office/drawing/2014/main" val="3226966805"/>
                  </a:ext>
                </a:extLst>
              </a:tr>
              <a:tr h="487119">
                <a:tc>
                  <a:txBody>
                    <a:bodyPr/>
                    <a:lstStyle/>
                    <a:p>
                      <a:pPr>
                        <a:lnSpc>
                          <a:spcPct val="107000"/>
                        </a:lnSpc>
                        <a:spcAft>
                          <a:spcPts val="800"/>
                        </a:spcAft>
                      </a:pPr>
                      <a:r>
                        <a:rPr lang="en-IN" sz="1400">
                          <a:effectLst/>
                        </a:rPr>
                        <a:t>7.</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a:effectLst/>
                          <a:latin typeface="+mj-lt"/>
                        </a:rPr>
                        <a:t> The PageRank algorithm is used in Hadoop.</a:t>
                      </a:r>
                      <a:endParaRPr lang="en-IN" sz="1400">
                        <a:effectLst/>
                        <a:latin typeface="+mj-lt"/>
                        <a:ea typeface="Calibri" panose="020F0502020204030204" pitchFamily="34" charset="0"/>
                        <a:cs typeface="Mangal" panose="02040503050203030202" pitchFamily="18" charset="0"/>
                      </a:endParaRPr>
                    </a:p>
                  </a:txBody>
                  <a:tcPr marL="48258" marR="48258" marT="67561" marB="67561" anchor="b"/>
                </a:tc>
                <a:tc>
                  <a:txBody>
                    <a:bodyPr/>
                    <a:lstStyle/>
                    <a:p>
                      <a:pPr>
                        <a:lnSpc>
                          <a:spcPct val="107000"/>
                        </a:lnSpc>
                        <a:spcAft>
                          <a:spcPts val="800"/>
                        </a:spcAft>
                      </a:pPr>
                      <a:r>
                        <a:rPr lang="en-IN" sz="1400" dirty="0">
                          <a:effectLst/>
                          <a:latin typeface="+mj-lt"/>
                        </a:rPr>
                        <a:t>Graph computation library called </a:t>
                      </a:r>
                      <a:r>
                        <a:rPr lang="en-IN" sz="1400" dirty="0" err="1">
                          <a:effectLst/>
                          <a:latin typeface="+mj-lt"/>
                        </a:rPr>
                        <a:t>GraphX</a:t>
                      </a:r>
                      <a:r>
                        <a:rPr lang="en-IN" sz="1400" dirty="0">
                          <a:effectLst/>
                          <a:latin typeface="+mj-lt"/>
                        </a:rPr>
                        <a:t> is used by Spark.</a:t>
                      </a:r>
                      <a:endParaRPr lang="en-IN" sz="1400" dirty="0">
                        <a:effectLst/>
                        <a:latin typeface="+mj-lt"/>
                        <a:ea typeface="Calibri" panose="020F0502020204030204" pitchFamily="34" charset="0"/>
                        <a:cs typeface="Mangal" panose="02040503050203030202" pitchFamily="18" charset="0"/>
                      </a:endParaRPr>
                    </a:p>
                  </a:txBody>
                  <a:tcPr marL="48258" marR="48258" marT="67561" marB="67561" anchor="b"/>
                </a:tc>
                <a:extLst>
                  <a:ext uri="{0D108BD9-81ED-4DB2-BD59-A6C34878D82A}">
                    <a16:rowId xmlns:a16="http://schemas.microsoft.com/office/drawing/2014/main" val="484854385"/>
                  </a:ext>
                </a:extLst>
              </a:tr>
            </a:tbl>
          </a:graphicData>
        </a:graphic>
      </p:graphicFrame>
      <p:sp>
        <p:nvSpPr>
          <p:cNvPr id="3" name="Title 2">
            <a:extLst>
              <a:ext uri="{FF2B5EF4-FFF2-40B4-BE49-F238E27FC236}">
                <a16:creationId xmlns:a16="http://schemas.microsoft.com/office/drawing/2014/main" id="{99CBE639-F5D3-FF6D-9D7B-A1B5550020BC}"/>
              </a:ext>
            </a:extLst>
          </p:cNvPr>
          <p:cNvSpPr>
            <a:spLocks noGrp="1"/>
          </p:cNvSpPr>
          <p:nvPr>
            <p:ph type="title"/>
          </p:nvPr>
        </p:nvSpPr>
        <p:spPr>
          <a:xfrm>
            <a:off x="444500" y="430609"/>
            <a:ext cx="9146972" cy="640080"/>
          </a:xfrm>
        </p:spPr>
        <p:txBody>
          <a:bodyPr/>
          <a:lstStyle/>
          <a:p>
            <a:r>
              <a:rPr lang="en-IN" dirty="0"/>
              <a:t>Hadoop vs Spark</a:t>
            </a:r>
          </a:p>
        </p:txBody>
      </p:sp>
    </p:spTree>
    <p:extLst>
      <p:ext uri="{BB962C8B-B14F-4D97-AF65-F5344CB8AC3E}">
        <p14:creationId xmlns:p14="http://schemas.microsoft.com/office/powerpoint/2010/main" val="1545679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1D815E-F00D-84B6-1D4A-D83CF763414D}"/>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904655" y="1315699"/>
            <a:ext cx="7239346" cy="4817455"/>
          </a:xfrm>
        </p:spPr>
      </p:pic>
      <p:sp>
        <p:nvSpPr>
          <p:cNvPr id="3" name="Title 2">
            <a:extLst>
              <a:ext uri="{FF2B5EF4-FFF2-40B4-BE49-F238E27FC236}">
                <a16:creationId xmlns:a16="http://schemas.microsoft.com/office/drawing/2014/main" id="{9CCF5B12-F8E9-4311-6C2B-E4C8B1C9702B}"/>
              </a:ext>
            </a:extLst>
          </p:cNvPr>
          <p:cNvSpPr>
            <a:spLocks noGrp="1"/>
          </p:cNvSpPr>
          <p:nvPr>
            <p:ph type="title"/>
          </p:nvPr>
        </p:nvSpPr>
        <p:spPr>
          <a:xfrm>
            <a:off x="444500" y="430609"/>
            <a:ext cx="9146972" cy="640080"/>
          </a:xfrm>
        </p:spPr>
        <p:txBody>
          <a:bodyPr/>
          <a:lstStyle/>
          <a:p>
            <a:r>
              <a:rPr lang="en-IN" dirty="0"/>
              <a:t>Time for 10 Min Break </a:t>
            </a:r>
          </a:p>
        </p:txBody>
      </p:sp>
    </p:spTree>
    <p:extLst>
      <p:ext uri="{BB962C8B-B14F-4D97-AF65-F5344CB8AC3E}">
        <p14:creationId xmlns:p14="http://schemas.microsoft.com/office/powerpoint/2010/main" val="2315792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33561F-B240-674E-BF6D-9B590A146FBD}"/>
              </a:ext>
            </a:extLst>
          </p:cNvPr>
          <p:cNvSpPr>
            <a:spLocks noGrp="1"/>
          </p:cNvSpPr>
          <p:nvPr>
            <p:ph type="title"/>
          </p:nvPr>
        </p:nvSpPr>
        <p:spPr>
          <a:xfrm>
            <a:off x="444500" y="430609"/>
            <a:ext cx="9146972" cy="640080"/>
          </a:xfrm>
        </p:spPr>
        <p:txBody>
          <a:bodyPr>
            <a:normAutofit/>
          </a:bodyPr>
          <a:lstStyle/>
          <a:p>
            <a:r>
              <a:rPr lang="en-IN" b="1" dirty="0">
                <a:effectLst/>
                <a:ea typeface="Calibri" panose="020F0502020204030204" pitchFamily="34" charset="0"/>
                <a:cs typeface="Mangal" panose="02040503050203030202" pitchFamily="18" charset="0"/>
              </a:rPr>
              <a:t>Features of Spark</a:t>
            </a:r>
            <a:endParaRPr lang="en-IN" dirty="0"/>
          </a:p>
        </p:txBody>
      </p:sp>
      <p:pic>
        <p:nvPicPr>
          <p:cNvPr id="4" name="Picture 3">
            <a:extLst>
              <a:ext uri="{FF2B5EF4-FFF2-40B4-BE49-F238E27FC236}">
                <a16:creationId xmlns:a16="http://schemas.microsoft.com/office/drawing/2014/main" id="{CB8A3E1F-A6A4-9760-1CB1-F3C7A4BB988D}"/>
              </a:ext>
            </a:extLst>
          </p:cNvPr>
          <p:cNvPicPr>
            <a:picLocks noChangeAspect="1"/>
          </p:cNvPicPr>
          <p:nvPr/>
        </p:nvPicPr>
        <p:blipFill rotWithShape="1">
          <a:blip r:embed="rId2">
            <a:extLst>
              <a:ext uri="{28A0092B-C50C-407E-A947-70E740481C1C}">
                <a14:useLocalDpi xmlns:a14="http://schemas.microsoft.com/office/drawing/2010/main" val="0"/>
              </a:ext>
            </a:extLst>
          </a:blip>
          <a:srcRect b="10924"/>
          <a:stretch/>
        </p:blipFill>
        <p:spPr bwMode="auto">
          <a:xfrm>
            <a:off x="1882707" y="1687429"/>
            <a:ext cx="8945714" cy="39842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014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210193-9200-3F8A-2B95-221C07EFBC6C}"/>
              </a:ext>
            </a:extLst>
          </p:cNvPr>
          <p:cNvSpPr>
            <a:spLocks noGrp="1"/>
          </p:cNvSpPr>
          <p:nvPr>
            <p:ph sz="quarter" idx="4294967295"/>
          </p:nvPr>
        </p:nvSpPr>
        <p:spPr>
          <a:xfrm>
            <a:off x="444499" y="1460500"/>
            <a:ext cx="10688721" cy="3977640"/>
          </a:xfrm>
        </p:spPr>
        <p:txBody>
          <a:bodyPr>
            <a:normAutofit lnSpcReduction="10000"/>
          </a:bodyPr>
          <a:lstStyle/>
          <a:p>
            <a:pPr marL="342900" lvl="0" indent="-342900">
              <a:lnSpc>
                <a:spcPct val="107000"/>
              </a:lnSpc>
              <a:buFont typeface="Symbol" panose="05050102010706020507" pitchFamily="18" charset="2"/>
              <a:buChar char=""/>
            </a:pPr>
            <a:r>
              <a:rPr lang="en-IN" sz="1600" b="1" dirty="0">
                <a:solidFill>
                  <a:srgbClr val="222222"/>
                </a:solidFill>
                <a:effectLst/>
                <a:ea typeface="Times New Roman" panose="02020603050405020304" pitchFamily="18" charset="0"/>
                <a:cs typeface="Times New Roman" panose="02020603050405020304" pitchFamily="18" charset="0"/>
              </a:rPr>
              <a:t>Speed:</a:t>
            </a:r>
            <a:r>
              <a:rPr lang="en-IN" sz="1600" dirty="0">
                <a:solidFill>
                  <a:srgbClr val="222222"/>
                </a:solidFill>
                <a:effectLst/>
                <a:ea typeface="Times New Roman" panose="02020603050405020304" pitchFamily="18" charset="0"/>
                <a:cs typeface="Times New Roman" panose="02020603050405020304" pitchFamily="18" charset="0"/>
              </a:rPr>
              <a:t> Spark performs up to 100 times faster than MapReduce for processing large amounts of data. It is also able to divide the data into chunks in a controlled way.</a:t>
            </a:r>
          </a:p>
          <a:p>
            <a:pPr marL="0" lvl="0" indent="0">
              <a:lnSpc>
                <a:spcPct val="107000"/>
              </a:lnSpc>
              <a:buNone/>
            </a:pPr>
            <a:endParaRPr lang="en-IN" sz="1600" dirty="0">
              <a:effectLst/>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600" b="1" dirty="0">
                <a:solidFill>
                  <a:srgbClr val="222222"/>
                </a:solidFill>
                <a:effectLst/>
                <a:ea typeface="Times New Roman" panose="02020603050405020304" pitchFamily="18" charset="0"/>
                <a:cs typeface="Times New Roman" panose="02020603050405020304" pitchFamily="18" charset="0"/>
              </a:rPr>
              <a:t>Powerful Caching:</a:t>
            </a:r>
            <a:r>
              <a:rPr lang="en-IN" sz="1600" dirty="0">
                <a:solidFill>
                  <a:srgbClr val="222222"/>
                </a:solidFill>
                <a:effectLst/>
                <a:ea typeface="Times New Roman" panose="02020603050405020304" pitchFamily="18" charset="0"/>
                <a:cs typeface="Times New Roman" panose="02020603050405020304" pitchFamily="18" charset="0"/>
              </a:rPr>
              <a:t> Powerful caching and disk persistence capabilities are offered by a simple programming layer.</a:t>
            </a:r>
          </a:p>
          <a:p>
            <a:pPr marL="0" lvl="0" indent="0">
              <a:lnSpc>
                <a:spcPct val="107000"/>
              </a:lnSpc>
              <a:buNone/>
            </a:pPr>
            <a:endParaRPr lang="en-IN" sz="1600" dirty="0">
              <a:effectLst/>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600" b="1" dirty="0">
                <a:solidFill>
                  <a:srgbClr val="222222"/>
                </a:solidFill>
                <a:effectLst/>
                <a:ea typeface="Times New Roman" panose="02020603050405020304" pitchFamily="18" charset="0"/>
                <a:cs typeface="Times New Roman" panose="02020603050405020304" pitchFamily="18" charset="0"/>
              </a:rPr>
              <a:t>Deployment:</a:t>
            </a:r>
            <a:r>
              <a:rPr lang="en-IN" sz="1600" dirty="0">
                <a:solidFill>
                  <a:srgbClr val="222222"/>
                </a:solidFill>
                <a:effectLst/>
                <a:ea typeface="Times New Roman" panose="02020603050405020304" pitchFamily="18" charset="0"/>
                <a:cs typeface="Times New Roman" panose="02020603050405020304" pitchFamily="18" charset="0"/>
              </a:rPr>
              <a:t> Mesos, Hadoop via YARN, or Spark’s own cluster manager can all be used to deploy it.</a:t>
            </a:r>
          </a:p>
          <a:p>
            <a:pPr marL="0" lvl="0" indent="0">
              <a:lnSpc>
                <a:spcPct val="107000"/>
              </a:lnSpc>
              <a:buNone/>
            </a:pPr>
            <a:endParaRPr lang="en-IN" sz="1600" dirty="0">
              <a:effectLst/>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600" b="1" dirty="0">
                <a:solidFill>
                  <a:srgbClr val="222222"/>
                </a:solidFill>
                <a:effectLst/>
                <a:ea typeface="Times New Roman" panose="02020603050405020304" pitchFamily="18" charset="0"/>
                <a:cs typeface="Times New Roman" panose="02020603050405020304" pitchFamily="18" charset="0"/>
              </a:rPr>
              <a:t>Real-Time:</a:t>
            </a:r>
            <a:r>
              <a:rPr lang="en-IN" sz="1600" dirty="0">
                <a:solidFill>
                  <a:srgbClr val="222222"/>
                </a:solidFill>
                <a:effectLst/>
                <a:ea typeface="Times New Roman" panose="02020603050405020304" pitchFamily="18" charset="0"/>
                <a:cs typeface="Times New Roman" panose="02020603050405020304" pitchFamily="18" charset="0"/>
              </a:rPr>
              <a:t> Because of its in-memory processing, it offers real-time computation and low latency.</a:t>
            </a:r>
          </a:p>
          <a:p>
            <a:pPr marL="0" lvl="0" indent="0">
              <a:lnSpc>
                <a:spcPct val="107000"/>
              </a:lnSpc>
              <a:buNone/>
            </a:pPr>
            <a:endParaRPr lang="en-IN" sz="1600" dirty="0">
              <a:effectLst/>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600" b="1" dirty="0">
                <a:solidFill>
                  <a:srgbClr val="222222"/>
                </a:solidFill>
                <a:effectLst/>
                <a:ea typeface="Times New Roman" panose="02020603050405020304" pitchFamily="18" charset="0"/>
                <a:cs typeface="Times New Roman" panose="02020603050405020304" pitchFamily="18" charset="0"/>
              </a:rPr>
              <a:t>Polyglot:</a:t>
            </a:r>
            <a:r>
              <a:rPr lang="en-IN" sz="1600" dirty="0">
                <a:solidFill>
                  <a:srgbClr val="222222"/>
                </a:solidFill>
                <a:effectLst/>
                <a:ea typeface="Times New Roman" panose="02020603050405020304" pitchFamily="18" charset="0"/>
                <a:cs typeface="Times New Roman" panose="02020603050405020304" pitchFamily="18" charset="0"/>
              </a:rPr>
              <a:t> In addition to Java, Scala, Python, and R, Spark also supports all four of these languages. You can write Spark code in any one of these languages. Spark also provides a command-line interface in Scala and Python.</a:t>
            </a:r>
            <a:endParaRPr lang="en-IN" sz="1600" dirty="0">
              <a:effectLst/>
              <a:ea typeface="Calibri" panose="020F0502020204030204" pitchFamily="34" charset="0"/>
              <a:cs typeface="Mangal" panose="02040503050203030202" pitchFamily="18" charset="0"/>
            </a:endParaRPr>
          </a:p>
          <a:p>
            <a:endParaRPr lang="en-IN" sz="1600" dirty="0"/>
          </a:p>
        </p:txBody>
      </p:sp>
      <p:sp>
        <p:nvSpPr>
          <p:cNvPr id="3" name="Title 2">
            <a:extLst>
              <a:ext uri="{FF2B5EF4-FFF2-40B4-BE49-F238E27FC236}">
                <a16:creationId xmlns:a16="http://schemas.microsoft.com/office/drawing/2014/main" id="{2767213B-6B01-9679-581D-8FC99616FA6C}"/>
              </a:ext>
            </a:extLst>
          </p:cNvPr>
          <p:cNvSpPr>
            <a:spLocks noGrp="1"/>
          </p:cNvSpPr>
          <p:nvPr>
            <p:ph type="title"/>
          </p:nvPr>
        </p:nvSpPr>
        <p:spPr>
          <a:xfrm>
            <a:off x="444500" y="430609"/>
            <a:ext cx="9146972" cy="640080"/>
          </a:xfrm>
        </p:spPr>
        <p:txBody>
          <a:bodyPr/>
          <a:lstStyle/>
          <a:p>
            <a:r>
              <a:rPr lang="en-IN" dirty="0"/>
              <a:t>Features of Spark</a:t>
            </a:r>
          </a:p>
        </p:txBody>
      </p:sp>
    </p:spTree>
    <p:extLst>
      <p:ext uri="{BB962C8B-B14F-4D97-AF65-F5344CB8AC3E}">
        <p14:creationId xmlns:p14="http://schemas.microsoft.com/office/powerpoint/2010/main" val="1367534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B751EB-846D-52BB-AF4C-2D8D2E727597}"/>
              </a:ext>
            </a:extLst>
          </p:cNvPr>
          <p:cNvSpPr>
            <a:spLocks noGrp="1"/>
          </p:cNvSpPr>
          <p:nvPr>
            <p:ph type="title"/>
          </p:nvPr>
        </p:nvSpPr>
        <p:spPr>
          <a:xfrm>
            <a:off x="444500" y="430609"/>
            <a:ext cx="9146972" cy="640080"/>
          </a:xfrm>
        </p:spPr>
        <p:txBody>
          <a:bodyPr>
            <a:normAutofit/>
          </a:bodyPr>
          <a:lstStyle/>
          <a:p>
            <a:r>
              <a:rPr lang="en-IN" sz="2800" b="1" dirty="0">
                <a:effectLst/>
                <a:latin typeface="Calibri" panose="020F0502020204030204" pitchFamily="34" charset="0"/>
                <a:ea typeface="Calibri" panose="020F0502020204030204" pitchFamily="34" charset="0"/>
                <a:cs typeface="Mangal" panose="02040503050203030202" pitchFamily="18" charset="0"/>
              </a:rPr>
              <a:t>Spark's Basic Architecture</a:t>
            </a:r>
            <a:endParaRPr lang="en-IN" dirty="0"/>
          </a:p>
        </p:txBody>
      </p:sp>
      <p:pic>
        <p:nvPicPr>
          <p:cNvPr id="4" name="Content Placeholder 3">
            <a:extLst>
              <a:ext uri="{FF2B5EF4-FFF2-40B4-BE49-F238E27FC236}">
                <a16:creationId xmlns:a16="http://schemas.microsoft.com/office/drawing/2014/main" id="{8F332684-1B04-C471-9CEC-37D6FCB21055}"/>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046245" y="1314771"/>
            <a:ext cx="9397166" cy="4564338"/>
          </a:xfrm>
          <a:prstGeom prst="rect">
            <a:avLst/>
          </a:prstGeom>
        </p:spPr>
      </p:pic>
    </p:spTree>
    <p:extLst>
      <p:ext uri="{BB962C8B-B14F-4D97-AF65-F5344CB8AC3E}">
        <p14:creationId xmlns:p14="http://schemas.microsoft.com/office/powerpoint/2010/main" val="438525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65EE8B-627C-9AD2-56A4-CE4EABF39FA4}"/>
              </a:ext>
            </a:extLst>
          </p:cNvPr>
          <p:cNvSpPr>
            <a:spLocks noGrp="1"/>
          </p:cNvSpPr>
          <p:nvPr>
            <p:ph type="title"/>
          </p:nvPr>
        </p:nvSpPr>
        <p:spPr>
          <a:xfrm>
            <a:off x="444500" y="430609"/>
            <a:ext cx="9146972" cy="640080"/>
          </a:xfrm>
        </p:spPr>
        <p:txBody>
          <a:bodyPr/>
          <a:lstStyle/>
          <a:p>
            <a:r>
              <a:rPr lang="en-IN" sz="2800" b="1" dirty="0">
                <a:effectLst/>
                <a:latin typeface="Calibri" panose="020F0502020204030204" pitchFamily="34" charset="0"/>
                <a:ea typeface="Calibri" panose="020F0502020204030204" pitchFamily="34" charset="0"/>
                <a:cs typeface="Mangal" panose="02040503050203030202" pitchFamily="18" charset="0"/>
              </a:rPr>
              <a:t>Spark's Basic Architecture</a:t>
            </a:r>
            <a:endParaRPr lang="en-IN" dirty="0"/>
          </a:p>
        </p:txBody>
      </p:sp>
      <p:pic>
        <p:nvPicPr>
          <p:cNvPr id="4" name="Picture 3">
            <a:extLst>
              <a:ext uri="{FF2B5EF4-FFF2-40B4-BE49-F238E27FC236}">
                <a16:creationId xmlns:a16="http://schemas.microsoft.com/office/drawing/2014/main" id="{DD9DFFFF-25A7-BA86-3208-A9041E847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958" y="1694315"/>
            <a:ext cx="8083514" cy="4349837"/>
          </a:xfrm>
          <a:prstGeom prst="rect">
            <a:avLst/>
          </a:prstGeom>
        </p:spPr>
      </p:pic>
    </p:spTree>
    <p:extLst>
      <p:ext uri="{BB962C8B-B14F-4D97-AF65-F5344CB8AC3E}">
        <p14:creationId xmlns:p14="http://schemas.microsoft.com/office/powerpoint/2010/main" val="460196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9BB131-79EE-783D-D81B-61ADB78BE4F0}"/>
              </a:ext>
            </a:extLst>
          </p:cNvPr>
          <p:cNvSpPr>
            <a:spLocks noGrp="1"/>
          </p:cNvSpPr>
          <p:nvPr>
            <p:ph sz="quarter" idx="4294967295"/>
          </p:nvPr>
        </p:nvSpPr>
        <p:spPr>
          <a:xfrm>
            <a:off x="444500" y="1460500"/>
            <a:ext cx="10592468" cy="3977640"/>
          </a:xfrm>
        </p:spPr>
        <p:txBody>
          <a:bodyPr>
            <a:normAutofit/>
          </a:bodyPr>
          <a:lstStyle/>
          <a:p>
            <a:pPr>
              <a:lnSpc>
                <a:spcPct val="107000"/>
              </a:lnSpc>
            </a:pPr>
            <a:r>
              <a:rPr lang="en-US" sz="1600" dirty="0">
                <a:cs typeface="Mangal" panose="02040503050203030202" pitchFamily="18" charset="0"/>
              </a:rPr>
              <a:t>The system currently supports several cluster managers:</a:t>
            </a:r>
          </a:p>
          <a:p>
            <a:pPr>
              <a:lnSpc>
                <a:spcPct val="107000"/>
              </a:lnSpc>
            </a:pPr>
            <a:r>
              <a:rPr lang="en-US" sz="1600" b="1" dirty="0">
                <a:cs typeface="Mangal" panose="02040503050203030202" pitchFamily="18" charset="0"/>
              </a:rPr>
              <a:t>Standalone </a:t>
            </a:r>
            <a:r>
              <a:rPr lang="en-US" sz="1600" dirty="0">
                <a:cs typeface="Mangal" panose="02040503050203030202" pitchFamily="18" charset="0"/>
              </a:rPr>
              <a:t>– a simple cluster manager included with Spark that makes it easy to set up a cluster.</a:t>
            </a:r>
          </a:p>
          <a:p>
            <a:pPr>
              <a:lnSpc>
                <a:spcPct val="107000"/>
              </a:lnSpc>
            </a:pPr>
            <a:r>
              <a:rPr lang="en-US" sz="1600" b="1" dirty="0">
                <a:cs typeface="Mangal" panose="02040503050203030202" pitchFamily="18" charset="0"/>
              </a:rPr>
              <a:t>Apache Mesos</a:t>
            </a:r>
            <a:r>
              <a:rPr lang="en-US" sz="1600" dirty="0">
                <a:cs typeface="Mangal" panose="02040503050203030202" pitchFamily="18" charset="0"/>
              </a:rPr>
              <a:t> – a general cluster manager that can also run Hadoop MapReduce and service applications. (Deprecated)</a:t>
            </a:r>
          </a:p>
          <a:p>
            <a:pPr>
              <a:lnSpc>
                <a:spcPct val="107000"/>
              </a:lnSpc>
            </a:pPr>
            <a:r>
              <a:rPr lang="en-US" sz="1600" b="1" dirty="0">
                <a:cs typeface="Mangal" panose="02040503050203030202" pitchFamily="18" charset="0"/>
              </a:rPr>
              <a:t>Hadoop YARN – </a:t>
            </a:r>
            <a:r>
              <a:rPr lang="en-US" sz="1600" dirty="0">
                <a:cs typeface="Mangal" panose="02040503050203030202" pitchFamily="18" charset="0"/>
              </a:rPr>
              <a:t>the resource manager in Hadoop 2 and 3.</a:t>
            </a:r>
          </a:p>
          <a:p>
            <a:pPr>
              <a:lnSpc>
                <a:spcPct val="107000"/>
              </a:lnSpc>
            </a:pPr>
            <a:r>
              <a:rPr lang="en-US" sz="1600" b="1" dirty="0">
                <a:cs typeface="Mangal" panose="02040503050203030202" pitchFamily="18" charset="0"/>
              </a:rPr>
              <a:t>Kubernetes – </a:t>
            </a:r>
            <a:r>
              <a:rPr lang="en-US" sz="1600" dirty="0">
                <a:cs typeface="Mangal" panose="02040503050203030202" pitchFamily="18" charset="0"/>
              </a:rPr>
              <a:t>an open-source system for automating deployment, scaling, and management of containerized applications.</a:t>
            </a:r>
            <a:br>
              <a:rPr lang="en-US" sz="1600" dirty="0">
                <a:cs typeface="Mangal" panose="02040503050203030202" pitchFamily="18" charset="0"/>
              </a:rPr>
            </a:br>
            <a:endParaRPr lang="en-IN" sz="1600" dirty="0">
              <a:cs typeface="Mangal" panose="02040503050203030202" pitchFamily="18" charset="0"/>
            </a:endParaRPr>
          </a:p>
        </p:txBody>
      </p:sp>
      <p:sp>
        <p:nvSpPr>
          <p:cNvPr id="3" name="Title 2">
            <a:extLst>
              <a:ext uri="{FF2B5EF4-FFF2-40B4-BE49-F238E27FC236}">
                <a16:creationId xmlns:a16="http://schemas.microsoft.com/office/drawing/2014/main" id="{8B65EE8B-627C-9AD2-56A4-CE4EABF39FA4}"/>
              </a:ext>
            </a:extLst>
          </p:cNvPr>
          <p:cNvSpPr>
            <a:spLocks noGrp="1"/>
          </p:cNvSpPr>
          <p:nvPr>
            <p:ph type="title"/>
          </p:nvPr>
        </p:nvSpPr>
        <p:spPr>
          <a:xfrm>
            <a:off x="444500" y="430609"/>
            <a:ext cx="9146972" cy="640080"/>
          </a:xfrm>
        </p:spPr>
        <p:txBody>
          <a:bodyPr>
            <a:normAutofit/>
          </a:bodyPr>
          <a:lstStyle/>
          <a:p>
            <a:pPr algn="l"/>
            <a:r>
              <a:rPr lang="en-US" b="1" i="0" dirty="0">
                <a:solidFill>
                  <a:srgbClr val="1D1F22"/>
                </a:solidFill>
                <a:effectLst/>
                <a:latin typeface="-apple-system"/>
              </a:rPr>
              <a:t>Cluster Manager Types</a:t>
            </a:r>
            <a:endParaRPr lang="en-IN" dirty="0"/>
          </a:p>
        </p:txBody>
      </p:sp>
    </p:spTree>
    <p:extLst>
      <p:ext uri="{BB962C8B-B14F-4D97-AF65-F5344CB8AC3E}">
        <p14:creationId xmlns:p14="http://schemas.microsoft.com/office/powerpoint/2010/main" val="2865382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11C0EE-6DC0-E604-2A6C-4CD5687EA79E}"/>
              </a:ext>
            </a:extLst>
          </p:cNvPr>
          <p:cNvSpPr>
            <a:spLocks noGrp="1"/>
          </p:cNvSpPr>
          <p:nvPr>
            <p:ph type="title"/>
          </p:nvPr>
        </p:nvSpPr>
        <p:spPr>
          <a:xfrm>
            <a:off x="1397401" y="2796017"/>
            <a:ext cx="9146972" cy="640080"/>
          </a:xfrm>
        </p:spPr>
        <p:txBody>
          <a:bodyPr>
            <a:normAutofit/>
          </a:bodyPr>
          <a:lstStyle/>
          <a:p>
            <a:pPr algn="ctr"/>
            <a:r>
              <a:rPr lang="en-IN" sz="3600" dirty="0">
                <a:solidFill>
                  <a:schemeClr val="accent1"/>
                </a:solidFill>
              </a:rPr>
              <a:t>Introduction to Big Data</a:t>
            </a:r>
          </a:p>
        </p:txBody>
      </p:sp>
    </p:spTree>
    <p:extLst>
      <p:ext uri="{BB962C8B-B14F-4D97-AF65-F5344CB8AC3E}">
        <p14:creationId xmlns:p14="http://schemas.microsoft.com/office/powerpoint/2010/main" val="1028434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9BB131-79EE-783D-D81B-61ADB78BE4F0}"/>
              </a:ext>
            </a:extLst>
          </p:cNvPr>
          <p:cNvSpPr>
            <a:spLocks noGrp="1"/>
          </p:cNvSpPr>
          <p:nvPr>
            <p:ph sz="quarter" idx="4294967295"/>
          </p:nvPr>
        </p:nvSpPr>
        <p:spPr>
          <a:xfrm>
            <a:off x="444499" y="1460499"/>
            <a:ext cx="11298321" cy="5148847"/>
          </a:xfrm>
        </p:spPr>
        <p:txBody>
          <a:bodyPr>
            <a:normAutofit/>
          </a:bodyPr>
          <a:lstStyle/>
          <a:p>
            <a:r>
              <a:rPr lang="en-IN" sz="1600" b="1" dirty="0">
                <a:solidFill>
                  <a:schemeClr val="tx1"/>
                </a:solidFill>
                <a:effectLst/>
                <a:ea typeface="Calibri" panose="020F0502020204030204" pitchFamily="34" charset="0"/>
                <a:cs typeface="Mangal" panose="02040503050203030202" pitchFamily="18" charset="0"/>
              </a:rPr>
              <a:t>Spark Context</a:t>
            </a:r>
            <a:r>
              <a:rPr lang="en-IN" sz="1600" dirty="0">
                <a:solidFill>
                  <a:schemeClr val="tx1"/>
                </a:solidFill>
                <a:effectLst/>
                <a:ea typeface="Calibri" panose="020F0502020204030204" pitchFamily="34" charset="0"/>
                <a:cs typeface="Mangal" panose="02040503050203030202" pitchFamily="18" charset="0"/>
              </a:rPr>
              <a:t> is an entry point to Spark and defined in </a:t>
            </a:r>
            <a:r>
              <a:rPr lang="en-IN" sz="1600" dirty="0" err="1">
                <a:solidFill>
                  <a:schemeClr val="tx1"/>
                </a:solidFill>
                <a:effectLst/>
                <a:ea typeface="Calibri" panose="020F0502020204030204" pitchFamily="34" charset="0"/>
                <a:cs typeface="Mangal" panose="02040503050203030202" pitchFamily="18" charset="0"/>
              </a:rPr>
              <a:t>org.apache.spark</a:t>
            </a:r>
            <a:r>
              <a:rPr lang="en-IN" sz="1600" dirty="0">
                <a:solidFill>
                  <a:schemeClr val="tx1"/>
                </a:solidFill>
                <a:effectLst/>
                <a:ea typeface="Calibri" panose="020F0502020204030204" pitchFamily="34" charset="0"/>
                <a:cs typeface="Mangal" panose="02040503050203030202" pitchFamily="18" charset="0"/>
              </a:rPr>
              <a:t> package since 1.x and used to programmatically create Spark RDD, accumulators and broadcast variables on the cluster. Since Spark 2.0 most of the functionalities (methods) available in Spark Context are also available in Spark Session. Its object </a:t>
            </a:r>
            <a:r>
              <a:rPr lang="en-IN" sz="1600" dirty="0" err="1">
                <a:solidFill>
                  <a:schemeClr val="tx1"/>
                </a:solidFill>
                <a:effectLst/>
                <a:ea typeface="Calibri" panose="020F0502020204030204" pitchFamily="34" charset="0"/>
                <a:cs typeface="Mangal" panose="02040503050203030202" pitchFamily="18" charset="0"/>
              </a:rPr>
              <a:t>sc</a:t>
            </a:r>
            <a:r>
              <a:rPr lang="en-IN" sz="1600" dirty="0">
                <a:solidFill>
                  <a:schemeClr val="tx1"/>
                </a:solidFill>
                <a:effectLst/>
                <a:ea typeface="Calibri" panose="020F0502020204030204" pitchFamily="34" charset="0"/>
                <a:cs typeface="Mangal" panose="02040503050203030202" pitchFamily="18" charset="0"/>
              </a:rPr>
              <a:t> is default available in spark-shell and it can be programmatically created using Spark Context class.</a:t>
            </a:r>
          </a:p>
          <a:p>
            <a:pPr marL="0" indent="0">
              <a:lnSpc>
                <a:spcPts val="1425"/>
              </a:lnSpc>
              <a:spcAft>
                <a:spcPts val="800"/>
              </a:spcAft>
              <a:buNone/>
            </a:pPr>
            <a:endParaRPr lang="en-IN" sz="1800" dirty="0">
              <a:latin typeface="Calibri" panose="020F0502020204030204" pitchFamily="34" charset="0"/>
              <a:ea typeface="Times New Roman" panose="02020603050405020304" pitchFamily="18" charset="0"/>
              <a:cs typeface="Mangal" panose="02040503050203030202" pitchFamily="18" charset="0"/>
            </a:endParaRPr>
          </a:p>
          <a:p>
            <a:pPr marL="0" indent="0">
              <a:lnSpc>
                <a:spcPts val="1425"/>
              </a:lnSpc>
              <a:spcAft>
                <a:spcPts val="800"/>
              </a:spcAft>
              <a:buNone/>
            </a:pPr>
            <a:r>
              <a:rPr lang="en-IN" sz="1800" dirty="0" err="1">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val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conf</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SparkConf</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setAppName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insightData</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setMaster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"local[1]"</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ts val="1425"/>
              </a:lnSpc>
              <a:spcAft>
                <a:spcPts val="800"/>
              </a:spcAft>
              <a:buNone/>
            </a:pPr>
            <a:r>
              <a:rPr lang="en-IN" sz="1800" dirty="0" err="1">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val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sparkContext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SparkContext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(conf)</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600" b="1" dirty="0">
                <a:solidFill>
                  <a:schemeClr val="tx1"/>
                </a:solidFill>
                <a:cs typeface="Mangal" panose="02040503050203030202" pitchFamily="18" charset="0"/>
              </a:rPr>
              <a:t>Spark Session </a:t>
            </a:r>
            <a:r>
              <a:rPr lang="en-IN" sz="1600" dirty="0">
                <a:solidFill>
                  <a:schemeClr val="tx1"/>
                </a:solidFill>
                <a:cs typeface="Mangal" panose="02040503050203030202" pitchFamily="18" charset="0"/>
              </a:rPr>
              <a:t>introduced in version 2.0 and is an entry point to underlying Spark functionality in order to programmatically create Spark RDD, Data Frame and Data Set. It’s object spark is default available in spark-shell and it can be created programmatically using Spark Session builder pattern.</a:t>
            </a:r>
          </a:p>
          <a:p>
            <a:pPr marL="0" indent="0">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sz="1800" dirty="0" err="1">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val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spark</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SparkSession</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.builder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.master(</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"local[1]"</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appName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"HelloWorld"</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getOrCreate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600" dirty="0"/>
          </a:p>
        </p:txBody>
      </p:sp>
      <p:sp>
        <p:nvSpPr>
          <p:cNvPr id="3" name="Title 2">
            <a:extLst>
              <a:ext uri="{FF2B5EF4-FFF2-40B4-BE49-F238E27FC236}">
                <a16:creationId xmlns:a16="http://schemas.microsoft.com/office/drawing/2014/main" id="{8B65EE8B-627C-9AD2-56A4-CE4EABF39FA4}"/>
              </a:ext>
            </a:extLst>
          </p:cNvPr>
          <p:cNvSpPr>
            <a:spLocks noGrp="1"/>
          </p:cNvSpPr>
          <p:nvPr>
            <p:ph type="title"/>
          </p:nvPr>
        </p:nvSpPr>
        <p:spPr>
          <a:xfrm>
            <a:off x="444500" y="430609"/>
            <a:ext cx="9146972" cy="640080"/>
          </a:xfrm>
        </p:spPr>
        <p:txBody>
          <a:bodyPr>
            <a:normAutofit/>
          </a:bodyPr>
          <a:lstStyle/>
          <a:p>
            <a:pPr algn="l"/>
            <a:r>
              <a:rPr lang="en-IN" b="1" dirty="0" err="1">
                <a:solidFill>
                  <a:srgbClr val="1D1F22"/>
                </a:solidFill>
                <a:latin typeface="-apple-system"/>
              </a:rPr>
              <a:t>SparkContext</a:t>
            </a:r>
            <a:r>
              <a:rPr lang="en-IN" b="1" dirty="0">
                <a:solidFill>
                  <a:srgbClr val="1D1F22"/>
                </a:solidFill>
                <a:latin typeface="-apple-system"/>
              </a:rPr>
              <a:t>/Session</a:t>
            </a:r>
          </a:p>
        </p:txBody>
      </p:sp>
    </p:spTree>
    <p:extLst>
      <p:ext uri="{BB962C8B-B14F-4D97-AF65-F5344CB8AC3E}">
        <p14:creationId xmlns:p14="http://schemas.microsoft.com/office/powerpoint/2010/main" val="3257734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846DEE-2826-13CD-9510-DCD0970A70F3}"/>
              </a:ext>
            </a:extLst>
          </p:cNvPr>
          <p:cNvSpPr>
            <a:spLocks noGrp="1"/>
          </p:cNvSpPr>
          <p:nvPr>
            <p:ph type="title"/>
          </p:nvPr>
        </p:nvSpPr>
        <p:spPr>
          <a:xfrm>
            <a:off x="444500" y="430609"/>
            <a:ext cx="9146972" cy="640080"/>
          </a:xfrm>
        </p:spPr>
        <p:txBody>
          <a:bodyPr/>
          <a:lstStyle/>
          <a:p>
            <a:r>
              <a:rPr lang="en-IN" dirty="0"/>
              <a:t>Spark Components Languages</a:t>
            </a:r>
          </a:p>
        </p:txBody>
      </p:sp>
      <p:pic>
        <p:nvPicPr>
          <p:cNvPr id="4" name="Picture 3">
            <a:extLst>
              <a:ext uri="{FF2B5EF4-FFF2-40B4-BE49-F238E27FC236}">
                <a16:creationId xmlns:a16="http://schemas.microsoft.com/office/drawing/2014/main" id="{A9EDCED2-BFF2-EAE1-FF67-4D98F66D0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149" y="1522445"/>
            <a:ext cx="9146972" cy="4344457"/>
          </a:xfrm>
          <a:prstGeom prst="rect">
            <a:avLst/>
          </a:prstGeom>
        </p:spPr>
      </p:pic>
    </p:spTree>
    <p:extLst>
      <p:ext uri="{BB962C8B-B14F-4D97-AF65-F5344CB8AC3E}">
        <p14:creationId xmlns:p14="http://schemas.microsoft.com/office/powerpoint/2010/main" val="3070434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46B8D1-8D92-D12B-2901-6FD0055756E0}"/>
              </a:ext>
            </a:extLst>
          </p:cNvPr>
          <p:cNvSpPr>
            <a:spLocks noGrp="1"/>
          </p:cNvSpPr>
          <p:nvPr>
            <p:ph type="title"/>
          </p:nvPr>
        </p:nvSpPr>
        <p:spPr/>
        <p:txBody>
          <a:bodyPr/>
          <a:lstStyle/>
          <a:p>
            <a:r>
              <a:rPr lang="en-IN" dirty="0"/>
              <a:t>Low Level API(RDD)</a:t>
            </a:r>
          </a:p>
        </p:txBody>
      </p:sp>
      <p:sp>
        <p:nvSpPr>
          <p:cNvPr id="6" name="Content Placeholder 5">
            <a:extLst>
              <a:ext uri="{FF2B5EF4-FFF2-40B4-BE49-F238E27FC236}">
                <a16:creationId xmlns:a16="http://schemas.microsoft.com/office/drawing/2014/main" id="{1249794F-D3D5-BA96-AB27-027495383B0D}"/>
              </a:ext>
            </a:extLst>
          </p:cNvPr>
          <p:cNvSpPr>
            <a:spLocks noGrp="1"/>
          </p:cNvSpPr>
          <p:nvPr>
            <p:ph sz="quarter" idx="10"/>
          </p:nvPr>
        </p:nvSpPr>
        <p:spPr/>
        <p:txBody>
          <a:bodyPr/>
          <a:lstStyle/>
          <a:p>
            <a:pPr marL="0" indent="0">
              <a:buNone/>
            </a:pPr>
            <a:r>
              <a:rPr lang="en-IN" spc="-5" dirty="0">
                <a:solidFill>
                  <a:srgbClr val="292929"/>
                </a:solidFill>
                <a:effectLst/>
                <a:ea typeface="Times New Roman" panose="02020603050405020304" pitchFamily="18" charset="0"/>
              </a:rPr>
              <a:t>RDDs can be created only in two ways: </a:t>
            </a:r>
          </a:p>
          <a:p>
            <a:r>
              <a:rPr lang="en-IN" spc="-5" dirty="0">
                <a:solidFill>
                  <a:srgbClr val="292929"/>
                </a:solidFill>
                <a:effectLst/>
                <a:ea typeface="Times New Roman" panose="02020603050405020304" pitchFamily="18" charset="0"/>
              </a:rPr>
              <a:t>Either parallelizing an already existing dataset, collection in your drivers and external storages which provides data sources like Hadoop Input Formats (</a:t>
            </a:r>
            <a:r>
              <a:rPr lang="en-IN" spc="-5" dirty="0" err="1">
                <a:solidFill>
                  <a:srgbClr val="292929"/>
                </a:solidFill>
                <a:effectLst/>
                <a:ea typeface="Times New Roman" panose="02020603050405020304" pitchFamily="18" charset="0"/>
              </a:rPr>
              <a:t>HDFS,HBase,Cassandra</a:t>
            </a:r>
            <a:r>
              <a:rPr lang="en-IN" spc="-5" dirty="0">
                <a:solidFill>
                  <a:srgbClr val="292929"/>
                </a:solidFill>
                <a:effectLst/>
                <a:ea typeface="Times New Roman" panose="02020603050405020304" pitchFamily="18" charset="0"/>
              </a:rPr>
              <a:t>..) or </a:t>
            </a:r>
          </a:p>
          <a:p>
            <a:r>
              <a:rPr lang="en-IN" spc="-5" dirty="0">
                <a:solidFill>
                  <a:srgbClr val="292929"/>
                </a:solidFill>
                <a:ea typeface="Times New Roman" panose="02020603050405020304" pitchFamily="18" charset="0"/>
              </a:rPr>
              <a:t>B</a:t>
            </a:r>
            <a:r>
              <a:rPr lang="en-IN" spc="-5" dirty="0">
                <a:solidFill>
                  <a:srgbClr val="292929"/>
                </a:solidFill>
                <a:effectLst/>
                <a:ea typeface="Times New Roman" panose="02020603050405020304" pitchFamily="18" charset="0"/>
              </a:rPr>
              <a:t>y transforming from already created RDDs.</a:t>
            </a:r>
            <a:endParaRPr lang="en-IN"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201795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C0C117-34C9-B00F-9255-3235A9798635}"/>
              </a:ext>
            </a:extLst>
          </p:cNvPr>
          <p:cNvSpPr>
            <a:spLocks noGrp="1"/>
          </p:cNvSpPr>
          <p:nvPr>
            <p:ph sz="quarter" idx="4294967295"/>
          </p:nvPr>
        </p:nvSpPr>
        <p:spPr>
          <a:xfrm>
            <a:off x="444500" y="1460500"/>
            <a:ext cx="5327904" cy="3977640"/>
          </a:xfrm>
        </p:spPr>
        <p:txBody>
          <a:bodyPr/>
          <a:lstStyle/>
          <a:p>
            <a:r>
              <a:rPr lang="en-IN" dirty="0"/>
              <a:t>Introduction to Databricks</a:t>
            </a:r>
          </a:p>
          <a:p>
            <a:r>
              <a:rPr lang="en-IN" dirty="0"/>
              <a:t>Working Session on Databricks</a:t>
            </a:r>
          </a:p>
        </p:txBody>
      </p:sp>
      <p:sp>
        <p:nvSpPr>
          <p:cNvPr id="3" name="Title 2">
            <a:extLst>
              <a:ext uri="{FF2B5EF4-FFF2-40B4-BE49-F238E27FC236}">
                <a16:creationId xmlns:a16="http://schemas.microsoft.com/office/drawing/2014/main" id="{286218FF-2EC2-9415-87E8-D0AA5387F861}"/>
              </a:ext>
            </a:extLst>
          </p:cNvPr>
          <p:cNvSpPr>
            <a:spLocks noGrp="1"/>
          </p:cNvSpPr>
          <p:nvPr>
            <p:ph type="title"/>
          </p:nvPr>
        </p:nvSpPr>
        <p:spPr>
          <a:xfrm>
            <a:off x="444500" y="430609"/>
            <a:ext cx="9146972" cy="640080"/>
          </a:xfrm>
        </p:spPr>
        <p:txBody>
          <a:bodyPr>
            <a:normAutofit/>
          </a:bodyPr>
          <a:lstStyle/>
          <a:p>
            <a:r>
              <a:rPr lang="en-IN" dirty="0"/>
              <a:t>Agenda for Tomorrow</a:t>
            </a:r>
          </a:p>
        </p:txBody>
      </p:sp>
    </p:spTree>
    <p:extLst>
      <p:ext uri="{BB962C8B-B14F-4D97-AF65-F5344CB8AC3E}">
        <p14:creationId xmlns:p14="http://schemas.microsoft.com/office/powerpoint/2010/main" val="1112108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4C30958-8FA7-AC2E-960A-E9168D3E46B4}"/>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26589" t="8119" r="24950" b="10394"/>
          <a:stretch/>
        </p:blipFill>
        <p:spPr>
          <a:xfrm>
            <a:off x="3422724" y="1382661"/>
            <a:ext cx="5346551" cy="5056949"/>
          </a:xfrm>
        </p:spPr>
      </p:pic>
    </p:spTree>
    <p:extLst>
      <p:ext uri="{BB962C8B-B14F-4D97-AF65-F5344CB8AC3E}">
        <p14:creationId xmlns:p14="http://schemas.microsoft.com/office/powerpoint/2010/main" val="358648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What is Big Data?">
            <a:extLst>
              <a:ext uri="{FF2B5EF4-FFF2-40B4-BE49-F238E27FC236}">
                <a16:creationId xmlns:a16="http://schemas.microsoft.com/office/drawing/2014/main" id="{A1A32FEE-9E99-384B-3551-35823A73EE07}"/>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2320321" y="1197042"/>
            <a:ext cx="5995906" cy="5343990"/>
          </a:xfrm>
          <a:prstGeom prst="rect">
            <a:avLst/>
          </a:prstGeom>
          <a:noFill/>
          <a:ln>
            <a:noFill/>
          </a:ln>
        </p:spPr>
      </p:pic>
    </p:spTree>
    <p:extLst>
      <p:ext uri="{BB962C8B-B14F-4D97-AF65-F5344CB8AC3E}">
        <p14:creationId xmlns:p14="http://schemas.microsoft.com/office/powerpoint/2010/main" val="200865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47C47-6031-F464-DB60-E35226E9929B}"/>
              </a:ext>
            </a:extLst>
          </p:cNvPr>
          <p:cNvSpPr>
            <a:spLocks noGrp="1"/>
          </p:cNvSpPr>
          <p:nvPr>
            <p:ph type="title"/>
          </p:nvPr>
        </p:nvSpPr>
        <p:spPr>
          <a:xfrm>
            <a:off x="444500" y="430609"/>
            <a:ext cx="9146972" cy="640080"/>
          </a:xfrm>
        </p:spPr>
        <p:txBody>
          <a:bodyPr/>
          <a:lstStyle/>
          <a:p>
            <a:r>
              <a:rPr lang="en-IN" dirty="0"/>
              <a:t>What is Big data?</a:t>
            </a:r>
          </a:p>
        </p:txBody>
      </p:sp>
      <p:sp>
        <p:nvSpPr>
          <p:cNvPr id="7" name="Content Placeholder 6">
            <a:extLst>
              <a:ext uri="{FF2B5EF4-FFF2-40B4-BE49-F238E27FC236}">
                <a16:creationId xmlns:a16="http://schemas.microsoft.com/office/drawing/2014/main" id="{912C4067-259F-46CE-13B3-FB5C727266D7}"/>
              </a:ext>
            </a:extLst>
          </p:cNvPr>
          <p:cNvSpPr>
            <a:spLocks noGrp="1"/>
          </p:cNvSpPr>
          <p:nvPr>
            <p:ph sz="quarter" idx="4294967295"/>
          </p:nvPr>
        </p:nvSpPr>
        <p:spPr>
          <a:xfrm>
            <a:off x="444499" y="1460500"/>
            <a:ext cx="11192443" cy="3977640"/>
          </a:xfrm>
        </p:spPr>
        <p:txBody>
          <a:bodyPr>
            <a:normAutofit/>
          </a:bodyPr>
          <a:lstStyle/>
          <a:p>
            <a:r>
              <a:rPr lang="en-US" sz="1800" dirty="0">
                <a:solidFill>
                  <a:srgbClr val="222222"/>
                </a:solidFill>
                <a:latin typeface="Source Sans Pro" panose="020B0503030403020204" pitchFamily="34" charset="0"/>
              </a:rPr>
              <a:t>Big Data is a collection of data that is huge in volume, yet growing exponentially with time. </a:t>
            </a:r>
          </a:p>
          <a:p>
            <a:r>
              <a:rPr lang="en-US" sz="1800" dirty="0">
                <a:solidFill>
                  <a:srgbClr val="222222"/>
                </a:solidFill>
                <a:latin typeface="Source Sans Pro" panose="020B0503030403020204" pitchFamily="34" charset="0"/>
              </a:rPr>
              <a:t>It is a data with so large size and complexity that none of traditional data management tools can store it or process it efficiently.</a:t>
            </a:r>
          </a:p>
        </p:txBody>
      </p:sp>
      <p:pic>
        <p:nvPicPr>
          <p:cNvPr id="9" name="Picture 8">
            <a:extLst>
              <a:ext uri="{FF2B5EF4-FFF2-40B4-BE49-F238E27FC236}">
                <a16:creationId xmlns:a16="http://schemas.microsoft.com/office/drawing/2014/main" id="{68FF0AB8-3A94-622E-3BCC-4658E64D7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996" y="2957631"/>
            <a:ext cx="5189724" cy="3276013"/>
          </a:xfrm>
          <a:prstGeom prst="rect">
            <a:avLst/>
          </a:prstGeom>
        </p:spPr>
      </p:pic>
    </p:spTree>
    <p:extLst>
      <p:ext uri="{BB962C8B-B14F-4D97-AF65-F5344CB8AC3E}">
        <p14:creationId xmlns:p14="http://schemas.microsoft.com/office/powerpoint/2010/main" val="66135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C60B31-359A-F05E-22FA-CBC4ED9246D7}"/>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703" y="2368365"/>
            <a:ext cx="11238594" cy="1656000"/>
          </a:xfrm>
        </p:spPr>
      </p:pic>
      <p:sp>
        <p:nvSpPr>
          <p:cNvPr id="3" name="Title 2">
            <a:extLst>
              <a:ext uri="{FF2B5EF4-FFF2-40B4-BE49-F238E27FC236}">
                <a16:creationId xmlns:a16="http://schemas.microsoft.com/office/drawing/2014/main" id="{C64B3BA9-7485-29E0-91EA-E6079E892117}"/>
              </a:ext>
            </a:extLst>
          </p:cNvPr>
          <p:cNvSpPr>
            <a:spLocks noGrp="1"/>
          </p:cNvSpPr>
          <p:nvPr>
            <p:ph type="title"/>
          </p:nvPr>
        </p:nvSpPr>
        <p:spPr>
          <a:xfrm>
            <a:off x="444500" y="430609"/>
            <a:ext cx="9146972" cy="640080"/>
          </a:xfrm>
        </p:spPr>
        <p:txBody>
          <a:bodyPr/>
          <a:lstStyle/>
          <a:p>
            <a:r>
              <a:rPr lang="en-IN" dirty="0"/>
              <a:t>Form of Big Data</a:t>
            </a:r>
          </a:p>
        </p:txBody>
      </p:sp>
    </p:spTree>
    <p:extLst>
      <p:ext uri="{BB962C8B-B14F-4D97-AF65-F5344CB8AC3E}">
        <p14:creationId xmlns:p14="http://schemas.microsoft.com/office/powerpoint/2010/main" val="304780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C83F1E-1A97-947D-E55D-5FCB230B0DF7}"/>
              </a:ext>
            </a:extLst>
          </p:cNvPr>
          <p:cNvSpPr>
            <a:spLocks noGrp="1"/>
          </p:cNvSpPr>
          <p:nvPr>
            <p:ph sz="quarter" idx="4294967295"/>
          </p:nvPr>
        </p:nvSpPr>
        <p:spPr>
          <a:xfrm>
            <a:off x="444499" y="1460500"/>
            <a:ext cx="10903685" cy="3977640"/>
          </a:xfrm>
        </p:spPr>
        <p:txBody>
          <a:bodyPr/>
          <a:lstStyle/>
          <a:p>
            <a:r>
              <a:rPr lang="en-IN" sz="1800" dirty="0">
                <a:solidFill>
                  <a:srgbClr val="222222"/>
                </a:solidFill>
                <a:effectLst/>
                <a:latin typeface="Source Sans Pro" panose="020B0503030403020204" pitchFamily="34" charset="0"/>
                <a:ea typeface="Times New Roman" panose="02020603050405020304" pitchFamily="18" charset="0"/>
              </a:rPr>
              <a:t>Any data that can be stored, accessed and processed in the form of fixed format is termed as a ‘structured’ data.</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CB335450-0BD8-8A29-A7D6-0199672A5D76}"/>
              </a:ext>
            </a:extLst>
          </p:cNvPr>
          <p:cNvSpPr>
            <a:spLocks noGrp="1"/>
          </p:cNvSpPr>
          <p:nvPr>
            <p:ph type="title"/>
          </p:nvPr>
        </p:nvSpPr>
        <p:spPr>
          <a:xfrm>
            <a:off x="444500" y="430609"/>
            <a:ext cx="9146972" cy="640080"/>
          </a:xfrm>
        </p:spPr>
        <p:txBody>
          <a:bodyPr>
            <a:normAutofit/>
          </a:bodyPr>
          <a:lstStyle/>
          <a:p>
            <a:r>
              <a:rPr lang="en-IN" dirty="0"/>
              <a:t>Structured Data</a:t>
            </a:r>
          </a:p>
        </p:txBody>
      </p:sp>
      <p:graphicFrame>
        <p:nvGraphicFramePr>
          <p:cNvPr id="4" name="Table 3">
            <a:extLst>
              <a:ext uri="{FF2B5EF4-FFF2-40B4-BE49-F238E27FC236}">
                <a16:creationId xmlns:a16="http://schemas.microsoft.com/office/drawing/2014/main" id="{241E5EE1-470D-FD11-3B3F-8B715BDC3D47}"/>
              </a:ext>
            </a:extLst>
          </p:cNvPr>
          <p:cNvGraphicFramePr>
            <a:graphicFrameLocks noGrp="1"/>
          </p:cNvGraphicFramePr>
          <p:nvPr>
            <p:extLst>
              <p:ext uri="{D42A27DB-BD31-4B8C-83A1-F6EECF244321}">
                <p14:modId xmlns:p14="http://schemas.microsoft.com/office/powerpoint/2010/main" val="2258479905"/>
              </p:ext>
            </p:extLst>
          </p:nvPr>
        </p:nvGraphicFramePr>
        <p:xfrm>
          <a:off x="741144" y="2213810"/>
          <a:ext cx="10235600" cy="2387064"/>
        </p:xfrm>
        <a:graphic>
          <a:graphicData uri="http://schemas.openxmlformats.org/drawingml/2006/table">
            <a:tbl>
              <a:tblPr firstRow="1" firstCol="1" bandRow="1">
                <a:tableStyleId>{5C22544A-7EE6-4342-B048-85BDC9FD1C3A}</a:tableStyleId>
              </a:tblPr>
              <a:tblGrid>
                <a:gridCol w="2047120">
                  <a:extLst>
                    <a:ext uri="{9D8B030D-6E8A-4147-A177-3AD203B41FA5}">
                      <a16:colId xmlns:a16="http://schemas.microsoft.com/office/drawing/2014/main" val="3737592117"/>
                    </a:ext>
                  </a:extLst>
                </a:gridCol>
                <a:gridCol w="2047120">
                  <a:extLst>
                    <a:ext uri="{9D8B030D-6E8A-4147-A177-3AD203B41FA5}">
                      <a16:colId xmlns:a16="http://schemas.microsoft.com/office/drawing/2014/main" val="2593460783"/>
                    </a:ext>
                  </a:extLst>
                </a:gridCol>
                <a:gridCol w="2047120">
                  <a:extLst>
                    <a:ext uri="{9D8B030D-6E8A-4147-A177-3AD203B41FA5}">
                      <a16:colId xmlns:a16="http://schemas.microsoft.com/office/drawing/2014/main" val="2318158666"/>
                    </a:ext>
                  </a:extLst>
                </a:gridCol>
                <a:gridCol w="2047120">
                  <a:extLst>
                    <a:ext uri="{9D8B030D-6E8A-4147-A177-3AD203B41FA5}">
                      <a16:colId xmlns:a16="http://schemas.microsoft.com/office/drawing/2014/main" val="2404749102"/>
                    </a:ext>
                  </a:extLst>
                </a:gridCol>
                <a:gridCol w="2047120">
                  <a:extLst>
                    <a:ext uri="{9D8B030D-6E8A-4147-A177-3AD203B41FA5}">
                      <a16:colId xmlns:a16="http://schemas.microsoft.com/office/drawing/2014/main" val="2154668840"/>
                    </a:ext>
                  </a:extLst>
                </a:gridCol>
              </a:tblGrid>
              <a:tr h="941838">
                <a:tc>
                  <a:txBody>
                    <a:bodyPr/>
                    <a:lstStyle/>
                    <a:p>
                      <a:pPr>
                        <a:lnSpc>
                          <a:spcPct val="107000"/>
                        </a:lnSpc>
                        <a:spcAft>
                          <a:spcPts val="800"/>
                        </a:spcAft>
                      </a:pPr>
                      <a:r>
                        <a:rPr lang="en-IN" sz="1500">
                          <a:effectLst/>
                        </a:rPr>
                        <a:t>Employee_ID</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Employee_Name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dirty="0">
                          <a:effectLst/>
                        </a:rPr>
                        <a:t>Gender</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dirty="0">
                          <a:effectLst/>
                        </a:rPr>
                        <a:t>Department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Salary_In_lacs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extLst>
                  <a:ext uri="{0D108BD9-81ED-4DB2-BD59-A6C34878D82A}">
                    <a16:rowId xmlns:a16="http://schemas.microsoft.com/office/drawing/2014/main" val="999941825"/>
                  </a:ext>
                </a:extLst>
              </a:tr>
              <a:tr h="481742">
                <a:tc>
                  <a:txBody>
                    <a:bodyPr/>
                    <a:lstStyle/>
                    <a:p>
                      <a:pPr>
                        <a:lnSpc>
                          <a:spcPct val="107000"/>
                        </a:lnSpc>
                        <a:spcAft>
                          <a:spcPts val="800"/>
                        </a:spcAft>
                      </a:pPr>
                      <a:r>
                        <a:rPr lang="en-IN" sz="1500">
                          <a:effectLst/>
                        </a:rPr>
                        <a:t>2365 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Rajesh Kulkarni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Male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Finance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650000</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extLst>
                  <a:ext uri="{0D108BD9-81ED-4DB2-BD59-A6C34878D82A}">
                    <a16:rowId xmlns:a16="http://schemas.microsoft.com/office/drawing/2014/main" val="3539360926"/>
                  </a:ext>
                </a:extLst>
              </a:tr>
              <a:tr h="481742">
                <a:tc>
                  <a:txBody>
                    <a:bodyPr/>
                    <a:lstStyle/>
                    <a:p>
                      <a:pPr>
                        <a:lnSpc>
                          <a:spcPct val="107000"/>
                        </a:lnSpc>
                        <a:spcAft>
                          <a:spcPts val="800"/>
                        </a:spcAft>
                      </a:pPr>
                      <a:r>
                        <a:rPr lang="en-IN" sz="1500">
                          <a:effectLst/>
                        </a:rPr>
                        <a:t>3398 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Pratibha Joshi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Female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Admin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650000</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extLst>
                  <a:ext uri="{0D108BD9-81ED-4DB2-BD59-A6C34878D82A}">
                    <a16:rowId xmlns:a16="http://schemas.microsoft.com/office/drawing/2014/main" val="493284972"/>
                  </a:ext>
                </a:extLst>
              </a:tr>
              <a:tr h="481742">
                <a:tc>
                  <a:txBody>
                    <a:bodyPr/>
                    <a:lstStyle/>
                    <a:p>
                      <a:pPr>
                        <a:lnSpc>
                          <a:spcPct val="107000"/>
                        </a:lnSpc>
                        <a:spcAft>
                          <a:spcPts val="800"/>
                        </a:spcAft>
                      </a:pPr>
                      <a:r>
                        <a:rPr lang="en-IN" sz="1500">
                          <a:effectLst/>
                        </a:rPr>
                        <a:t>7465 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Shushil Roy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Male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a:effectLst/>
                        </a:rPr>
                        <a:t>Admin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tc>
                  <a:txBody>
                    <a:bodyPr/>
                    <a:lstStyle/>
                    <a:p>
                      <a:pPr>
                        <a:lnSpc>
                          <a:spcPct val="107000"/>
                        </a:lnSpc>
                        <a:spcAft>
                          <a:spcPts val="800"/>
                        </a:spcAft>
                      </a:pPr>
                      <a:r>
                        <a:rPr lang="en-IN" sz="1500" dirty="0">
                          <a:effectLst/>
                        </a:rPr>
                        <a:t>500000</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12204" marR="12204" marT="12204" marB="12204" anchor="ctr"/>
                </a:tc>
                <a:extLst>
                  <a:ext uri="{0D108BD9-81ED-4DB2-BD59-A6C34878D82A}">
                    <a16:rowId xmlns:a16="http://schemas.microsoft.com/office/drawing/2014/main" val="1280711478"/>
                  </a:ext>
                </a:extLst>
              </a:tr>
            </a:tbl>
          </a:graphicData>
        </a:graphic>
      </p:graphicFrame>
    </p:spTree>
    <p:extLst>
      <p:ext uri="{BB962C8B-B14F-4D97-AF65-F5344CB8AC3E}">
        <p14:creationId xmlns:p14="http://schemas.microsoft.com/office/powerpoint/2010/main" val="283322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A5E4BD-A7BE-62B3-AF1C-D5CA18A811D2}"/>
              </a:ext>
            </a:extLst>
          </p:cNvPr>
          <p:cNvSpPr>
            <a:spLocks noGrp="1"/>
          </p:cNvSpPr>
          <p:nvPr>
            <p:ph sz="quarter" idx="4294967295"/>
          </p:nvPr>
        </p:nvSpPr>
        <p:spPr>
          <a:xfrm>
            <a:off x="444500" y="1489376"/>
            <a:ext cx="10711180" cy="3977640"/>
          </a:xfrm>
        </p:spPr>
        <p:txBody>
          <a:bodyPr/>
          <a:lstStyle/>
          <a:p>
            <a:r>
              <a:rPr lang="en-IN"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Unstructured data is information that either does not have a pre-defined data model or is not organized in a pre-defined manner. Unstructured information is typically text-heavy, but may contain data such as dates, numbers, and facts as well audio, video, pdf and survey data.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3" name="Title 2">
            <a:extLst>
              <a:ext uri="{FF2B5EF4-FFF2-40B4-BE49-F238E27FC236}">
                <a16:creationId xmlns:a16="http://schemas.microsoft.com/office/drawing/2014/main" id="{34F25D10-B2A6-7344-C185-8479F133779B}"/>
              </a:ext>
            </a:extLst>
          </p:cNvPr>
          <p:cNvSpPr>
            <a:spLocks noGrp="1"/>
          </p:cNvSpPr>
          <p:nvPr>
            <p:ph type="title"/>
          </p:nvPr>
        </p:nvSpPr>
        <p:spPr>
          <a:xfrm>
            <a:off x="444500" y="430609"/>
            <a:ext cx="9146972" cy="640080"/>
          </a:xfrm>
        </p:spPr>
        <p:txBody>
          <a:bodyPr/>
          <a:lstStyle/>
          <a:p>
            <a:r>
              <a:rPr lang="en-IN" dirty="0"/>
              <a:t>Unstructured Data</a:t>
            </a:r>
          </a:p>
        </p:txBody>
      </p:sp>
      <p:pic>
        <p:nvPicPr>
          <p:cNvPr id="5" name="Picture 4">
            <a:extLst>
              <a:ext uri="{FF2B5EF4-FFF2-40B4-BE49-F238E27FC236}">
                <a16:creationId xmlns:a16="http://schemas.microsoft.com/office/drawing/2014/main" id="{8D755C7C-4FFD-F42C-992B-A2385BE8A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976" y="2652889"/>
            <a:ext cx="6819900" cy="3841877"/>
          </a:xfrm>
          <a:prstGeom prst="rect">
            <a:avLst/>
          </a:prstGeom>
        </p:spPr>
      </p:pic>
    </p:spTree>
    <p:extLst>
      <p:ext uri="{BB962C8B-B14F-4D97-AF65-F5344CB8AC3E}">
        <p14:creationId xmlns:p14="http://schemas.microsoft.com/office/powerpoint/2010/main" val="406378208"/>
      </p:ext>
    </p:extLst>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d map for Dyslexia_Win32_ss_v3.potx" id="{52B68AD9-87CD-4104-BE88-D09E115B5193}" vid="{32DE419F-2C9E-491B-9DE2-9CB15F0BBA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Mind map</Template>
  <TotalTime>4197</TotalTime>
  <Words>1798</Words>
  <Application>Microsoft Office PowerPoint</Application>
  <PresentationFormat>Widescreen</PresentationFormat>
  <Paragraphs>174</Paragraphs>
  <Slides>44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-apple-system</vt:lpstr>
      <vt:lpstr>Arial</vt:lpstr>
      <vt:lpstr>Calibri</vt:lpstr>
      <vt:lpstr>Consolas</vt:lpstr>
      <vt:lpstr>SAPRegular</vt:lpstr>
      <vt:lpstr>Segoe UI</vt:lpstr>
      <vt:lpstr>Segoe UI Semibold</vt:lpstr>
      <vt:lpstr>Source Sans Pro</vt:lpstr>
      <vt:lpstr>Symbol</vt:lpstr>
      <vt:lpstr>Times New Roman</vt:lpstr>
      <vt:lpstr>Wingdings</vt:lpstr>
      <vt:lpstr>Office Theme</vt:lpstr>
      <vt:lpstr>Data Bricks Training-Day2</vt:lpstr>
      <vt:lpstr>Agenda of the training</vt:lpstr>
      <vt:lpstr>Agenda of Day-2</vt:lpstr>
      <vt:lpstr>Introduction to Big Data</vt:lpstr>
      <vt:lpstr>PowerPoint Presentation</vt:lpstr>
      <vt:lpstr>What is Big data?</vt:lpstr>
      <vt:lpstr>Form of Big Data</vt:lpstr>
      <vt:lpstr>Structured Data</vt:lpstr>
      <vt:lpstr>Unstructured Data</vt:lpstr>
      <vt:lpstr>Semi Structure Data</vt:lpstr>
      <vt:lpstr>The five V’s that define Big Data</vt:lpstr>
      <vt:lpstr>The five V’s that define Big Data</vt:lpstr>
      <vt:lpstr>The five V’s that define Big Data</vt:lpstr>
      <vt:lpstr>The five V’s that define Big Data</vt:lpstr>
      <vt:lpstr>The five V’s that define Big Data</vt:lpstr>
      <vt:lpstr>Source of Big Data</vt:lpstr>
      <vt:lpstr>Some Example </vt:lpstr>
      <vt:lpstr>Some Example </vt:lpstr>
      <vt:lpstr>Some Example </vt:lpstr>
      <vt:lpstr>Data Growth Over the Year</vt:lpstr>
      <vt:lpstr>How to Process this Much Data</vt:lpstr>
      <vt:lpstr>                 Hadoop</vt:lpstr>
      <vt:lpstr>What is Hadoop?</vt:lpstr>
      <vt:lpstr>History of Hadoop</vt:lpstr>
      <vt:lpstr>Architecture of Hadoop</vt:lpstr>
      <vt:lpstr>Architecture of Hadoop</vt:lpstr>
      <vt:lpstr>Big Data Tools</vt:lpstr>
      <vt:lpstr>Limitation of Hadoop</vt:lpstr>
      <vt:lpstr>How to Process this Much Data</vt:lpstr>
      <vt:lpstr>Introduction to Apache Spark </vt:lpstr>
      <vt:lpstr>What is Apache Spark?</vt:lpstr>
      <vt:lpstr>History of Apache Spark</vt:lpstr>
      <vt:lpstr>Hadoop vs Spark</vt:lpstr>
      <vt:lpstr>Time for 10 Min Break </vt:lpstr>
      <vt:lpstr>Features of Spark</vt:lpstr>
      <vt:lpstr>Features of Spark</vt:lpstr>
      <vt:lpstr>Spark's Basic Architecture</vt:lpstr>
      <vt:lpstr>Spark's Basic Architecture</vt:lpstr>
      <vt:lpstr>Cluster Manager Types</vt:lpstr>
      <vt:lpstr>SparkContext/Session</vt:lpstr>
      <vt:lpstr>Spark Components Languages</vt:lpstr>
      <vt:lpstr>Low Level API(RDD)</vt:lpstr>
      <vt:lpstr>Agenda for Tomorrow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Training</dc:title>
  <dc:creator>Gaurav Gangwar</dc:creator>
  <cp:lastModifiedBy>Gaurav Gangwar</cp:lastModifiedBy>
  <cp:revision>108</cp:revision>
  <dcterms:created xsi:type="dcterms:W3CDTF">2022-08-27T12:18:43Z</dcterms:created>
  <dcterms:modified xsi:type="dcterms:W3CDTF">2022-08-31T14:30:14Z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