
<file path=[Content_Types].xml><?xml version="1.0" encoding="utf-8"?>
<Types xmlns="http://schemas.openxmlformats.org/package/2006/content-types">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9" r:id="rId5"/>
    <p:sldId id="266" r:id="rId6"/>
    <p:sldId id="335" r:id="rId7"/>
    <p:sldId id="323" r:id="rId8"/>
    <p:sldId id="324" r:id="rId9"/>
    <p:sldId id="325" r:id="rId10"/>
    <p:sldId id="326" r:id="rId11"/>
    <p:sldId id="327" r:id="rId12"/>
    <p:sldId id="328" r:id="rId13"/>
    <p:sldId id="329" r:id="rId14"/>
    <p:sldId id="330" r:id="rId15"/>
    <p:sldId id="334" r:id="rId16"/>
    <p:sldId id="331" r:id="rId17"/>
    <p:sldId id="332" r:id="rId18"/>
    <p:sldId id="316" r:id="rId19"/>
    <p:sldId id="317" r:id="rId20"/>
    <p:sldId id="318" r:id="rId21"/>
    <p:sldId id="319" r:id="rId22"/>
    <p:sldId id="320" r:id="rId23"/>
    <p:sldId id="322" r:id="rId24"/>
    <p:sldId id="32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92"/>
  </p:normalViewPr>
  <p:slideViewPr>
    <p:cSldViewPr snapToGrid="0" snapToObjects="1">
      <p:cViewPr varScale="1">
        <p:scale>
          <a:sx n="89" d="100"/>
          <a:sy n="89" d="100"/>
        </p:scale>
        <p:origin x="16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DD571-E22F-4A38-B450-8CCBD829A548}" type="datetimeFigureOut">
              <a:rPr lang="en-US"/>
              <a:t>8/31/2022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C2C40-CB1C-4820-9151-EC51EC2E7E0F}" type="slidenum">
              <a:rPr lang="en-US"/>
              <a:t>‹#›</a:t>
            </a:fld>
            <a:endParaRPr lang="en-US"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65E1-9312-40C9-B537-2EF2373A3D58}"/>
              </a:ext>
            </a:extLst>
          </p:cNvPr>
          <p:cNvSpPr>
            <a:spLocks noGrp="1"/>
          </p:cNvSpPr>
          <p:nvPr>
            <p:ph type="dt" sz="half" idx="10"/>
          </p:nvPr>
        </p:nvSpPr>
        <p:spPr/>
        <p:txBody>
          <a:bodyPr/>
          <a:lstStyle/>
          <a:p>
            <a:fld id="{703E2F8D-62B3-48AF-BAF5-944399905ED0}" type="datetimeFigureOut">
              <a:rPr lang="en-US" smtClean="0"/>
              <a:t>8/31/2022</a:t>
            </a:fld>
            <a:endParaRPr lang="en-US" dirty="0"/>
          </a:p>
        </p:txBody>
      </p:sp>
      <p:sp>
        <p:nvSpPr>
          <p:cNvPr id="5" name="Footer Placeholder 4">
            <a:extLst>
              <a:ext uri="{FF2B5EF4-FFF2-40B4-BE49-F238E27FC236}">
                <a16:creationId xmlns:a16="http://schemas.microsoft.com/office/drawing/2014/main" id="{9727D5D2-711E-4128-B02F-A2F5F3B7B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13624-5ED1-471D-B870-97A863791322}"/>
              </a:ext>
            </a:extLst>
          </p:cNvPr>
          <p:cNvSpPr>
            <a:spLocks noGrp="1"/>
          </p:cNvSpPr>
          <p:nvPr>
            <p:ph type="dt" sz="half" idx="10"/>
          </p:nvPr>
        </p:nvSpPr>
        <p:spPr/>
        <p:txBody>
          <a:bodyPr/>
          <a:lstStyle/>
          <a:p>
            <a:fld id="{703E2F8D-62B3-48AF-BAF5-944399905ED0}" type="datetimeFigureOut">
              <a:rPr lang="en-US" smtClean="0"/>
              <a:t>8/31/2022</a:t>
            </a:fld>
            <a:endParaRPr lang="en-US" dirty="0"/>
          </a:p>
        </p:txBody>
      </p:sp>
      <p:sp>
        <p:nvSpPr>
          <p:cNvPr id="5" name="Footer Placeholder 4">
            <a:extLst>
              <a:ext uri="{FF2B5EF4-FFF2-40B4-BE49-F238E27FC236}">
                <a16:creationId xmlns:a16="http://schemas.microsoft.com/office/drawing/2014/main" id="{B3A089F5-C44A-423E-A411-0170507EB5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9" name="Date Placeholder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8/31/2022</a:t>
            </a:fld>
            <a:endParaRPr lang="en-US" dirty="0"/>
          </a:p>
        </p:txBody>
      </p:sp>
      <p:sp>
        <p:nvSpPr>
          <p:cNvPr id="10" name="Footer Placeholder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8" name="Straight Connector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35230-6E6B-4AE2-A238-476A2293EE28}"/>
              </a:ext>
            </a:extLst>
          </p:cNvPr>
          <p:cNvSpPr>
            <a:spLocks noGrp="1"/>
          </p:cNvSpPr>
          <p:nvPr>
            <p:ph type="dt" sz="half" idx="10"/>
          </p:nvPr>
        </p:nvSpPr>
        <p:spPr/>
        <p:txBody>
          <a:bodyPr/>
          <a:lstStyle/>
          <a:p>
            <a:fld id="{703E2F8D-62B3-48AF-BAF5-944399905ED0}" type="datetimeFigureOut">
              <a:rPr lang="en-US" smtClean="0"/>
              <a:t>8/31/2022</a:t>
            </a:fld>
            <a:endParaRPr lang="en-US" dirty="0"/>
          </a:p>
        </p:txBody>
      </p:sp>
      <p:sp>
        <p:nvSpPr>
          <p:cNvPr id="6" name="Footer Placeholder 5">
            <a:extLst>
              <a:ext uri="{FF2B5EF4-FFF2-40B4-BE49-F238E27FC236}">
                <a16:creationId xmlns:a16="http://schemas.microsoft.com/office/drawing/2014/main" id="{B3EC195B-3566-4F5A-8A17-C0D96E0DC8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12791-1A66-47A2-B8AB-CF2C8494CA0A}"/>
              </a:ext>
            </a:extLst>
          </p:cNvPr>
          <p:cNvSpPr>
            <a:spLocks noGrp="1"/>
          </p:cNvSpPr>
          <p:nvPr>
            <p:ph type="dt" sz="half" idx="10"/>
          </p:nvPr>
        </p:nvSpPr>
        <p:spPr/>
        <p:txBody>
          <a:bodyPr/>
          <a:lstStyle/>
          <a:p>
            <a:fld id="{703E2F8D-62B3-48AF-BAF5-944399905ED0}" type="datetimeFigureOut">
              <a:rPr lang="en-US" smtClean="0"/>
              <a:t>8/31/2022</a:t>
            </a:fld>
            <a:endParaRPr lang="en-US" dirty="0"/>
          </a:p>
        </p:txBody>
      </p:sp>
      <p:sp>
        <p:nvSpPr>
          <p:cNvPr id="8" name="Footer Placeholder 7">
            <a:extLst>
              <a:ext uri="{FF2B5EF4-FFF2-40B4-BE49-F238E27FC236}">
                <a16:creationId xmlns:a16="http://schemas.microsoft.com/office/drawing/2014/main" id="{4433D370-BE25-4CF9-8D18-A8B0D6286A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203A496-9194-4AF3-A700-304E648B30AF}"/>
              </a:ext>
            </a:extLst>
          </p:cNvPr>
          <p:cNvSpPr>
            <a:spLocks noGrp="1"/>
          </p:cNvSpPr>
          <p:nvPr>
            <p:ph type="dt" sz="half" idx="10"/>
          </p:nvPr>
        </p:nvSpPr>
        <p:spPr/>
        <p:txBody>
          <a:bodyPr/>
          <a:lstStyle/>
          <a:p>
            <a:fld id="{703E2F8D-62B3-48AF-BAF5-944399905ED0}" type="datetimeFigureOut">
              <a:rPr lang="en-US" smtClean="0"/>
              <a:t>8/31/2022</a:t>
            </a:fld>
            <a:endParaRPr lang="en-US" dirty="0"/>
          </a:p>
        </p:txBody>
      </p:sp>
      <p:sp>
        <p:nvSpPr>
          <p:cNvPr id="4" name="Footer Placeholder 3">
            <a:extLst>
              <a:ext uri="{FF2B5EF4-FFF2-40B4-BE49-F238E27FC236}">
                <a16:creationId xmlns:a16="http://schemas.microsoft.com/office/drawing/2014/main" id="{5303CEB3-10DB-4C6B-B786-6EA61FEAF4E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1782B-EB6A-4988-856E-D6637A15B30A}"/>
              </a:ext>
            </a:extLst>
          </p:cNvPr>
          <p:cNvSpPr>
            <a:spLocks noGrp="1"/>
          </p:cNvSpPr>
          <p:nvPr>
            <p:ph type="dt" sz="half" idx="10"/>
          </p:nvPr>
        </p:nvSpPr>
        <p:spPr/>
        <p:txBody>
          <a:bodyPr/>
          <a:lstStyle/>
          <a:p>
            <a:fld id="{703E2F8D-62B3-48AF-BAF5-944399905ED0}" type="datetimeFigureOut">
              <a:rPr lang="en-US" smtClean="0"/>
              <a:t>8/31/2022</a:t>
            </a:fld>
            <a:endParaRPr lang="en-US" dirty="0"/>
          </a:p>
        </p:txBody>
      </p:sp>
      <p:sp>
        <p:nvSpPr>
          <p:cNvPr id="3" name="Footer Placeholder 2">
            <a:extLst>
              <a:ext uri="{FF2B5EF4-FFF2-40B4-BE49-F238E27FC236}">
                <a16:creationId xmlns:a16="http://schemas.microsoft.com/office/drawing/2014/main" id="{161005B5-4499-443A-AEC7-4504692A5F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672D7-560C-46F5-B38A-5864AF61BD82}"/>
              </a:ext>
            </a:extLst>
          </p:cNvPr>
          <p:cNvSpPr>
            <a:spLocks noGrp="1"/>
          </p:cNvSpPr>
          <p:nvPr>
            <p:ph type="dt" sz="half" idx="10"/>
          </p:nvPr>
        </p:nvSpPr>
        <p:spPr/>
        <p:txBody>
          <a:bodyPr/>
          <a:lstStyle/>
          <a:p>
            <a:fld id="{703E2F8D-62B3-48AF-BAF5-944399905ED0}" type="datetimeFigureOut">
              <a:rPr lang="en-US" smtClean="0"/>
              <a:t>8/31/2022</a:t>
            </a:fld>
            <a:endParaRPr lang="en-US" dirty="0"/>
          </a:p>
        </p:txBody>
      </p:sp>
      <p:sp>
        <p:nvSpPr>
          <p:cNvPr id="6" name="Footer Placeholder 5">
            <a:extLst>
              <a:ext uri="{FF2B5EF4-FFF2-40B4-BE49-F238E27FC236}">
                <a16:creationId xmlns:a16="http://schemas.microsoft.com/office/drawing/2014/main" id="{83333971-AB39-461C-BCDD-6F82E9DF4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53192-BC34-458B-84D8-10413109E1AF}"/>
              </a:ext>
            </a:extLst>
          </p:cNvPr>
          <p:cNvSpPr>
            <a:spLocks noGrp="1"/>
          </p:cNvSpPr>
          <p:nvPr>
            <p:ph type="dt" sz="half" idx="10"/>
          </p:nvPr>
        </p:nvSpPr>
        <p:spPr/>
        <p:txBody>
          <a:bodyPr/>
          <a:lstStyle/>
          <a:p>
            <a:fld id="{703E2F8D-62B3-48AF-BAF5-944399905ED0}" type="datetimeFigureOut">
              <a:rPr lang="en-US" smtClean="0"/>
              <a:t>8/31/2022</a:t>
            </a:fld>
            <a:endParaRPr lang="en-US" dirty="0"/>
          </a:p>
        </p:txBody>
      </p:sp>
      <p:sp>
        <p:nvSpPr>
          <p:cNvPr id="6" name="Footer Placeholder 5">
            <a:extLst>
              <a:ext uri="{FF2B5EF4-FFF2-40B4-BE49-F238E27FC236}">
                <a16:creationId xmlns:a16="http://schemas.microsoft.com/office/drawing/2014/main" id="{AC4140DD-DF78-4ACA-994A-2C80E820B3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2F8D-62B3-48AF-BAF5-944399905ED0}" type="datetimeFigureOut">
              <a:rPr lang="en-US" smtClean="0"/>
              <a:t>8/31/2022</a:t>
            </a:fld>
            <a:endParaRPr lang="en-US" dirty="0"/>
          </a:p>
        </p:txBody>
      </p:sp>
      <p:sp>
        <p:nvSpPr>
          <p:cNvPr id="5" name="Footer Placeholder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4216D-285E-4743-ADC0-F517FFC76697}" type="slidenum">
              <a:rPr lang="en-US" smtClean="0"/>
              <a:t>‹#›</a:t>
            </a:fld>
            <a:endParaRPr lang="en-US"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webp"/></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databricks/clusters/configure#worker-node" TargetMode="External"/><Relationship Id="rId2" Type="http://schemas.openxmlformats.org/officeDocument/2006/relationships/hyperlink" Target="https://docs.microsoft.com/en-us/azure/databricks/clusters/configure#driver-node" TargetMode="External"/><Relationship Id="rId1" Type="http://schemas.openxmlformats.org/officeDocument/2006/relationships/slideLayout" Target="../slideLayouts/slideLayout2.xml"/><Relationship Id="rId5" Type="http://schemas.openxmlformats.org/officeDocument/2006/relationships/hyperlink" Target="https://docs.microsoft.com/en-us/azure/databricks/clusters/configure#spot-instances" TargetMode="External"/><Relationship Id="rId4" Type="http://schemas.openxmlformats.org/officeDocument/2006/relationships/hyperlink" Target="https://docs.microsoft.com/en-us/azure/databricks/clusters/configure#gpu-instance-typ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31A6EFC-D48E-C027-D5E3-0E28A5614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338" y="1493832"/>
            <a:ext cx="4108174" cy="4358908"/>
          </a:xfrm>
          <a:prstGeom prst="rect">
            <a:avLst/>
          </a:prstGeom>
        </p:spPr>
      </p:pic>
      <p:sp>
        <p:nvSpPr>
          <p:cNvPr id="4" name="Title 3">
            <a:extLst>
              <a:ext uri="{FF2B5EF4-FFF2-40B4-BE49-F238E27FC236}">
                <a16:creationId xmlns:a16="http://schemas.microsoft.com/office/drawing/2014/main" id="{8775583F-376C-40AE-9849-09070F0B5E51}"/>
              </a:ext>
            </a:extLst>
          </p:cNvPr>
          <p:cNvSpPr>
            <a:spLocks noGrp="1"/>
          </p:cNvSpPr>
          <p:nvPr>
            <p:ph type="title"/>
          </p:nvPr>
        </p:nvSpPr>
        <p:spPr>
          <a:xfrm>
            <a:off x="404311" y="1543566"/>
            <a:ext cx="5691690" cy="2130561"/>
          </a:xfrm>
        </p:spPr>
        <p:txBody>
          <a:bodyPr anchor="b">
            <a:normAutofit/>
          </a:bodyPr>
          <a:lstStyle/>
          <a:p>
            <a:pPr algn="l"/>
            <a:r>
              <a:rPr lang="en-US" dirty="0">
                <a:latin typeface="Segoe UI" panose="020B0502040204020203" pitchFamily="34" charset="0"/>
                <a:cs typeface="Segoe UI" panose="020B0502040204020203" pitchFamily="34" charset="0"/>
              </a:rPr>
              <a:t>DataBricks Training</a:t>
            </a:r>
          </a:p>
        </p:txBody>
      </p:sp>
      <p:sp>
        <p:nvSpPr>
          <p:cNvPr id="5" name="Subtitle 4">
            <a:extLst>
              <a:ext uri="{FF2B5EF4-FFF2-40B4-BE49-F238E27FC236}">
                <a16:creationId xmlns:a16="http://schemas.microsoft.com/office/drawing/2014/main" id="{7165814A-5271-4039-9F12-014787DA9EF7}"/>
              </a:ext>
            </a:extLst>
          </p:cNvPr>
          <p:cNvSpPr>
            <a:spLocks noGrp="1"/>
          </p:cNvSpPr>
          <p:nvPr>
            <p:ph type="subTitle" idx="4294967295"/>
          </p:nvPr>
        </p:nvSpPr>
        <p:spPr>
          <a:xfrm>
            <a:off x="536831" y="4398910"/>
            <a:ext cx="4938397" cy="1208087"/>
          </a:xfrm>
          <a:prstGeom prst="rect">
            <a:avLst/>
          </a:prstGeom>
        </p:spPr>
        <p:txBody>
          <a:bodyPr>
            <a:normAutofit/>
          </a:bodyPr>
          <a:lstStyle/>
          <a:p>
            <a:pPr marL="0" indent="0" algn="l">
              <a:lnSpc>
                <a:spcPct val="100000"/>
              </a:lnSpc>
              <a:buNone/>
            </a:pPr>
            <a:r>
              <a:rPr lang="en-US" sz="2000" dirty="0">
                <a:solidFill>
                  <a:schemeClr val="accent2"/>
                </a:solidFill>
                <a:latin typeface="Segoe UI" panose="020B0502040204020203" pitchFamily="34" charset="0"/>
                <a:cs typeface="Segoe UI" panose="020B0502040204020203" pitchFamily="34" charset="0"/>
              </a:rPr>
              <a:t>By: Gaurav Gangwar</a:t>
            </a:r>
          </a:p>
        </p:txBody>
      </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7EEF56-C20E-2E0F-1697-B4AB076A8F17}"/>
              </a:ext>
            </a:extLst>
          </p:cNvPr>
          <p:cNvSpPr>
            <a:spLocks noGrp="1"/>
          </p:cNvSpPr>
          <p:nvPr>
            <p:ph sz="quarter" idx="10"/>
          </p:nvPr>
        </p:nvSpPr>
        <p:spPr>
          <a:xfrm>
            <a:off x="444500" y="1460499"/>
            <a:ext cx="10700422" cy="4854239"/>
          </a:xfrm>
        </p:spPr>
        <p:txBody>
          <a:bodyPr/>
          <a:lstStyle/>
          <a:p>
            <a:r>
              <a:rPr lang="en-US" b="1" i="0" dirty="0">
                <a:solidFill>
                  <a:srgbClr val="444444"/>
                </a:solidFill>
                <a:effectLst/>
              </a:rPr>
              <a:t>Spark Transformation</a:t>
            </a:r>
            <a:r>
              <a:rPr lang="en-US" b="0" i="0" dirty="0">
                <a:solidFill>
                  <a:srgbClr val="444444"/>
                </a:solidFill>
                <a:effectLst/>
              </a:rPr>
              <a:t> is a function that produces new RDD from the existing RDDs. It takes RDD as input and produces one or more RDD as output. Each time it creates new RDD when we apply any transformation. Thus, the so input RDDs, cannot be changed since RDD are immutable in nature.</a:t>
            </a:r>
          </a:p>
          <a:p>
            <a:r>
              <a:rPr lang="en-US" dirty="0">
                <a:solidFill>
                  <a:srgbClr val="444444"/>
                </a:solidFill>
              </a:rPr>
              <a:t>There are two types of Transformation in spark:</a:t>
            </a:r>
          </a:p>
          <a:p>
            <a:r>
              <a:rPr lang="en-US" b="1" dirty="0">
                <a:solidFill>
                  <a:srgbClr val="444444"/>
                </a:solidFill>
                <a:effectLst/>
              </a:rPr>
              <a:t>Narrow transformation – </a:t>
            </a:r>
            <a:r>
              <a:rPr lang="en-US" b="0" dirty="0">
                <a:solidFill>
                  <a:srgbClr val="444444"/>
                </a:solidFill>
                <a:effectLst/>
              </a:rPr>
              <a:t>In Narrow transformation, all the elements that are required to compute the records in single partition live in the single partition of parent RDD. A limited subset of partition is used to calculate the result. </a:t>
            </a:r>
          </a:p>
          <a:p>
            <a:r>
              <a:rPr lang="en-US" b="1" dirty="0" err="1">
                <a:solidFill>
                  <a:srgbClr val="444444"/>
                </a:solidFill>
              </a:rPr>
              <a:t>Eg</a:t>
            </a:r>
            <a:r>
              <a:rPr lang="en-US" b="1" dirty="0">
                <a:solidFill>
                  <a:srgbClr val="444444"/>
                </a:solidFill>
              </a:rPr>
              <a:t>:</a:t>
            </a:r>
            <a:endParaRPr lang="en-US" b="0" dirty="0">
              <a:solidFill>
                <a:srgbClr val="444444"/>
              </a:solidFill>
              <a:effectLst/>
            </a:endParaRPr>
          </a:p>
          <a:p>
            <a:pPr lvl="1"/>
            <a:r>
              <a:rPr lang="en-US" b="0" dirty="0">
                <a:solidFill>
                  <a:srgbClr val="444444"/>
                </a:solidFill>
                <a:effectLst/>
              </a:rPr>
              <a:t>map()</a:t>
            </a:r>
          </a:p>
          <a:p>
            <a:pPr lvl="1"/>
            <a:r>
              <a:rPr lang="en-US" b="0" dirty="0" err="1">
                <a:solidFill>
                  <a:srgbClr val="444444"/>
                </a:solidFill>
                <a:effectLst/>
              </a:rPr>
              <a:t>flatMap</a:t>
            </a:r>
            <a:r>
              <a:rPr lang="en-US" b="0" dirty="0">
                <a:solidFill>
                  <a:srgbClr val="444444"/>
                </a:solidFill>
                <a:effectLst/>
              </a:rPr>
              <a:t>()</a:t>
            </a:r>
          </a:p>
          <a:p>
            <a:pPr lvl="1"/>
            <a:r>
              <a:rPr lang="en-US" b="0" dirty="0" err="1">
                <a:solidFill>
                  <a:srgbClr val="444444"/>
                </a:solidFill>
                <a:effectLst/>
              </a:rPr>
              <a:t>mapPartition</a:t>
            </a:r>
            <a:r>
              <a:rPr lang="en-US" b="0" dirty="0">
                <a:solidFill>
                  <a:srgbClr val="444444"/>
                </a:solidFill>
                <a:effectLst/>
              </a:rPr>
              <a:t>()</a:t>
            </a:r>
          </a:p>
          <a:p>
            <a:pPr lvl="1"/>
            <a:r>
              <a:rPr lang="en-US" b="0" dirty="0">
                <a:solidFill>
                  <a:srgbClr val="444444"/>
                </a:solidFill>
                <a:effectLst/>
              </a:rPr>
              <a:t>filter()</a:t>
            </a:r>
          </a:p>
          <a:p>
            <a:pPr lvl="1"/>
            <a:r>
              <a:rPr lang="en-US" b="0" dirty="0">
                <a:solidFill>
                  <a:srgbClr val="444444"/>
                </a:solidFill>
                <a:effectLst/>
              </a:rPr>
              <a:t>sample()</a:t>
            </a:r>
          </a:p>
          <a:p>
            <a:pPr lvl="1"/>
            <a:r>
              <a:rPr lang="en-US" b="0" dirty="0" err="1">
                <a:solidFill>
                  <a:srgbClr val="444444"/>
                </a:solidFill>
                <a:effectLst/>
              </a:rPr>
              <a:t>unioun</a:t>
            </a:r>
            <a:r>
              <a:rPr lang="en-US" b="0" dirty="0">
                <a:solidFill>
                  <a:srgbClr val="444444"/>
                </a:solidFill>
                <a:effectLst/>
              </a:rPr>
              <a:t>()</a:t>
            </a:r>
          </a:p>
          <a:p>
            <a:endParaRPr lang="en-US" b="0" i="0" dirty="0">
              <a:solidFill>
                <a:srgbClr val="444444"/>
              </a:solidFill>
              <a:effectLst/>
            </a:endParaRPr>
          </a:p>
        </p:txBody>
      </p:sp>
      <p:sp>
        <p:nvSpPr>
          <p:cNvPr id="3" name="Title 2">
            <a:extLst>
              <a:ext uri="{FF2B5EF4-FFF2-40B4-BE49-F238E27FC236}">
                <a16:creationId xmlns:a16="http://schemas.microsoft.com/office/drawing/2014/main" id="{BE0FC12E-C5C7-DF45-6726-82181C15FD74}"/>
              </a:ext>
            </a:extLst>
          </p:cNvPr>
          <p:cNvSpPr>
            <a:spLocks noGrp="1"/>
          </p:cNvSpPr>
          <p:nvPr>
            <p:ph type="title"/>
          </p:nvPr>
        </p:nvSpPr>
        <p:spPr/>
        <p:txBody>
          <a:bodyPr/>
          <a:lstStyle/>
          <a:p>
            <a:r>
              <a:rPr lang="en-IN" dirty="0"/>
              <a:t>What is Transformation in Spark</a:t>
            </a:r>
          </a:p>
        </p:txBody>
      </p:sp>
    </p:spTree>
    <p:extLst>
      <p:ext uri="{BB962C8B-B14F-4D97-AF65-F5344CB8AC3E}">
        <p14:creationId xmlns:p14="http://schemas.microsoft.com/office/powerpoint/2010/main" val="4002277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82FB6F-1365-C8FB-9F64-DB1CA2B2057D}"/>
              </a:ext>
            </a:extLst>
          </p:cNvPr>
          <p:cNvSpPr>
            <a:spLocks noGrp="1"/>
          </p:cNvSpPr>
          <p:nvPr>
            <p:ph sz="quarter" idx="10"/>
          </p:nvPr>
        </p:nvSpPr>
        <p:spPr>
          <a:xfrm>
            <a:off x="444500" y="1460500"/>
            <a:ext cx="10958606" cy="3977640"/>
          </a:xfrm>
        </p:spPr>
        <p:txBody>
          <a:bodyPr/>
          <a:lstStyle/>
          <a:p>
            <a:r>
              <a:rPr lang="en-US" b="1" dirty="0">
                <a:solidFill>
                  <a:srgbClr val="444444"/>
                </a:solidFill>
                <a:effectLst/>
              </a:rPr>
              <a:t>Wide transformation – </a:t>
            </a:r>
            <a:r>
              <a:rPr lang="en-US" b="0" dirty="0">
                <a:solidFill>
                  <a:srgbClr val="444444"/>
                </a:solidFill>
                <a:effectLst/>
              </a:rPr>
              <a:t>In wide transformation, all the elements that are required to compute the records in the single partition may live in many partitions of parent RDD. The partition may live in many partitions of parent RDD. </a:t>
            </a:r>
          </a:p>
          <a:p>
            <a:r>
              <a:rPr lang="en-US" b="1" dirty="0" err="1">
                <a:solidFill>
                  <a:srgbClr val="444444"/>
                </a:solidFill>
              </a:rPr>
              <a:t>Eg</a:t>
            </a:r>
            <a:r>
              <a:rPr lang="en-US" b="1" dirty="0">
                <a:solidFill>
                  <a:srgbClr val="444444"/>
                </a:solidFill>
              </a:rPr>
              <a:t>:</a:t>
            </a:r>
          </a:p>
          <a:p>
            <a:pPr lvl="1"/>
            <a:r>
              <a:rPr lang="en-US" b="0" dirty="0" err="1">
                <a:solidFill>
                  <a:srgbClr val="444444"/>
                </a:solidFill>
                <a:effectLst/>
              </a:rPr>
              <a:t>intersecttion</a:t>
            </a:r>
            <a:r>
              <a:rPr lang="en-US" b="0" dirty="0">
                <a:solidFill>
                  <a:srgbClr val="444444"/>
                </a:solidFill>
                <a:effectLst/>
              </a:rPr>
              <a:t>()</a:t>
            </a:r>
          </a:p>
          <a:p>
            <a:pPr lvl="1"/>
            <a:r>
              <a:rPr lang="en-US" b="0" dirty="0">
                <a:solidFill>
                  <a:srgbClr val="444444"/>
                </a:solidFill>
                <a:effectLst/>
              </a:rPr>
              <a:t>distinct()</a:t>
            </a:r>
          </a:p>
          <a:p>
            <a:pPr lvl="1"/>
            <a:r>
              <a:rPr lang="en-US" b="0" dirty="0" err="1">
                <a:solidFill>
                  <a:srgbClr val="444444"/>
                </a:solidFill>
                <a:effectLst/>
              </a:rPr>
              <a:t>reduceByKey</a:t>
            </a:r>
            <a:r>
              <a:rPr lang="en-US" b="0" dirty="0">
                <a:solidFill>
                  <a:srgbClr val="444444"/>
                </a:solidFill>
                <a:effectLst/>
              </a:rPr>
              <a:t>()</a:t>
            </a:r>
          </a:p>
          <a:p>
            <a:pPr lvl="1"/>
            <a:r>
              <a:rPr lang="en-US" b="0" dirty="0" err="1">
                <a:solidFill>
                  <a:srgbClr val="444444"/>
                </a:solidFill>
                <a:effectLst/>
              </a:rPr>
              <a:t>groupByKey</a:t>
            </a:r>
            <a:r>
              <a:rPr lang="en-US" b="0" dirty="0">
                <a:solidFill>
                  <a:srgbClr val="444444"/>
                </a:solidFill>
                <a:effectLst/>
              </a:rPr>
              <a:t>()</a:t>
            </a:r>
          </a:p>
          <a:p>
            <a:pPr lvl="1"/>
            <a:r>
              <a:rPr lang="en-US" b="0" dirty="0">
                <a:solidFill>
                  <a:srgbClr val="444444"/>
                </a:solidFill>
                <a:effectLst/>
              </a:rPr>
              <a:t>join()</a:t>
            </a:r>
          </a:p>
          <a:p>
            <a:pPr lvl="1"/>
            <a:r>
              <a:rPr lang="en-US" b="0" dirty="0">
                <a:solidFill>
                  <a:srgbClr val="444444"/>
                </a:solidFill>
                <a:effectLst/>
              </a:rPr>
              <a:t>cartesian()</a:t>
            </a:r>
          </a:p>
          <a:p>
            <a:pPr lvl="1"/>
            <a:r>
              <a:rPr lang="en-US" b="0" dirty="0">
                <a:solidFill>
                  <a:srgbClr val="444444"/>
                </a:solidFill>
                <a:effectLst/>
              </a:rPr>
              <a:t>repartition()</a:t>
            </a:r>
          </a:p>
          <a:p>
            <a:pPr lvl="1"/>
            <a:r>
              <a:rPr lang="en-US" b="0" dirty="0">
                <a:solidFill>
                  <a:srgbClr val="444444"/>
                </a:solidFill>
                <a:effectLst/>
              </a:rPr>
              <a:t>coalesce()</a:t>
            </a:r>
          </a:p>
          <a:p>
            <a:endParaRPr lang="en-US" b="0" dirty="0">
              <a:solidFill>
                <a:srgbClr val="444444"/>
              </a:solidFill>
              <a:effectLst/>
            </a:endParaRPr>
          </a:p>
          <a:p>
            <a:endParaRPr lang="en-IN" dirty="0"/>
          </a:p>
        </p:txBody>
      </p:sp>
      <p:sp>
        <p:nvSpPr>
          <p:cNvPr id="3" name="Title 2">
            <a:extLst>
              <a:ext uri="{FF2B5EF4-FFF2-40B4-BE49-F238E27FC236}">
                <a16:creationId xmlns:a16="http://schemas.microsoft.com/office/drawing/2014/main" id="{687FC22A-640F-DB85-FEE8-00C7862D94E8}"/>
              </a:ext>
            </a:extLst>
          </p:cNvPr>
          <p:cNvSpPr>
            <a:spLocks noGrp="1"/>
          </p:cNvSpPr>
          <p:nvPr>
            <p:ph type="title"/>
          </p:nvPr>
        </p:nvSpPr>
        <p:spPr/>
        <p:txBody>
          <a:bodyPr/>
          <a:lstStyle/>
          <a:p>
            <a:r>
              <a:rPr lang="en-IN" dirty="0"/>
              <a:t>Wide Transformation</a:t>
            </a:r>
          </a:p>
        </p:txBody>
      </p:sp>
    </p:spTree>
    <p:extLst>
      <p:ext uri="{BB962C8B-B14F-4D97-AF65-F5344CB8AC3E}">
        <p14:creationId xmlns:p14="http://schemas.microsoft.com/office/powerpoint/2010/main" val="969833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0B0E20-5842-CE8D-4A91-E9BEA0E24EA9}"/>
              </a:ext>
            </a:extLst>
          </p:cNvPr>
          <p:cNvSpPr>
            <a:spLocks noGrp="1"/>
          </p:cNvSpPr>
          <p:nvPr>
            <p:ph sz="quarter" idx="10"/>
          </p:nvPr>
        </p:nvSpPr>
        <p:spPr>
          <a:xfrm>
            <a:off x="444500" y="1460500"/>
            <a:ext cx="10883302" cy="3977640"/>
          </a:xfrm>
        </p:spPr>
        <p:txBody>
          <a:bodyPr>
            <a:normAutofit lnSpcReduction="10000"/>
          </a:bodyPr>
          <a:lstStyle/>
          <a:p>
            <a:r>
              <a:rPr lang="en-US" b="0" i="0" dirty="0">
                <a:solidFill>
                  <a:srgbClr val="444444"/>
                </a:solidFill>
                <a:effectLst/>
              </a:rPr>
              <a:t>An action is one of the ways of sending data from </a:t>
            </a:r>
            <a:r>
              <a:rPr lang="en-US" b="0" i="1" dirty="0">
                <a:solidFill>
                  <a:srgbClr val="444444"/>
                </a:solidFill>
                <a:effectLst/>
              </a:rPr>
              <a:t>Executer</a:t>
            </a:r>
            <a:r>
              <a:rPr lang="en-US" b="0" i="0" dirty="0">
                <a:solidFill>
                  <a:srgbClr val="444444"/>
                </a:solidFill>
                <a:effectLst/>
              </a:rPr>
              <a:t> to the </a:t>
            </a:r>
            <a:r>
              <a:rPr lang="en-US" b="0" i="1" dirty="0">
                <a:solidFill>
                  <a:srgbClr val="444444"/>
                </a:solidFill>
                <a:effectLst/>
              </a:rPr>
              <a:t>driver.</a:t>
            </a:r>
            <a:r>
              <a:rPr lang="en-US" b="0" i="0" dirty="0">
                <a:solidFill>
                  <a:srgbClr val="444444"/>
                </a:solidFill>
                <a:effectLst/>
              </a:rPr>
              <a:t> </a:t>
            </a:r>
          </a:p>
          <a:p>
            <a:r>
              <a:rPr lang="en-US" b="0" i="0" dirty="0">
                <a:solidFill>
                  <a:srgbClr val="444444"/>
                </a:solidFill>
                <a:effectLst/>
              </a:rPr>
              <a:t>Executors are agents that are responsible for executing a task. </a:t>
            </a:r>
          </a:p>
          <a:p>
            <a:r>
              <a:rPr lang="en-US" b="0" i="0" dirty="0">
                <a:solidFill>
                  <a:srgbClr val="444444"/>
                </a:solidFill>
                <a:effectLst/>
              </a:rPr>
              <a:t>While the driver is a JVM process that coordinates workers and execution of the task.</a:t>
            </a:r>
          </a:p>
          <a:p>
            <a:r>
              <a:rPr lang="en-US" b="1" dirty="0" err="1">
                <a:solidFill>
                  <a:srgbClr val="444444"/>
                </a:solidFill>
              </a:rPr>
              <a:t>Eg</a:t>
            </a:r>
            <a:r>
              <a:rPr lang="en-US" b="1" dirty="0">
                <a:solidFill>
                  <a:srgbClr val="444444"/>
                </a:solidFill>
              </a:rPr>
              <a:t>:</a:t>
            </a:r>
            <a:endParaRPr lang="en-US" dirty="0">
              <a:solidFill>
                <a:srgbClr val="444444"/>
              </a:solidFill>
            </a:endParaRPr>
          </a:p>
          <a:p>
            <a:r>
              <a:rPr lang="en-US" dirty="0"/>
              <a:t>collect()</a:t>
            </a:r>
          </a:p>
          <a:p>
            <a:r>
              <a:rPr lang="en-US" dirty="0"/>
              <a:t>take()</a:t>
            </a:r>
          </a:p>
          <a:p>
            <a:r>
              <a:rPr lang="en-US" dirty="0"/>
              <a:t>count()</a:t>
            </a:r>
          </a:p>
          <a:p>
            <a:r>
              <a:rPr lang="en-US" dirty="0"/>
              <a:t>top()</a:t>
            </a:r>
          </a:p>
          <a:p>
            <a:r>
              <a:rPr lang="en-US" dirty="0"/>
              <a:t>reduce()</a:t>
            </a:r>
          </a:p>
          <a:p>
            <a:r>
              <a:rPr lang="en-US" dirty="0"/>
              <a:t>first()</a:t>
            </a:r>
          </a:p>
          <a:p>
            <a:r>
              <a:rPr lang="en-US" dirty="0"/>
              <a:t>sum()</a:t>
            </a:r>
          </a:p>
          <a:p>
            <a:r>
              <a:rPr lang="en-US" dirty="0"/>
              <a:t>aggregate()</a:t>
            </a:r>
            <a:endParaRPr lang="en-IN" dirty="0"/>
          </a:p>
        </p:txBody>
      </p:sp>
      <p:sp>
        <p:nvSpPr>
          <p:cNvPr id="3" name="Title 2">
            <a:extLst>
              <a:ext uri="{FF2B5EF4-FFF2-40B4-BE49-F238E27FC236}">
                <a16:creationId xmlns:a16="http://schemas.microsoft.com/office/drawing/2014/main" id="{436901FC-5B7F-6CB7-B277-E567A5642DD7}"/>
              </a:ext>
            </a:extLst>
          </p:cNvPr>
          <p:cNvSpPr>
            <a:spLocks noGrp="1"/>
          </p:cNvSpPr>
          <p:nvPr>
            <p:ph type="title"/>
          </p:nvPr>
        </p:nvSpPr>
        <p:spPr/>
        <p:txBody>
          <a:bodyPr>
            <a:normAutofit/>
          </a:bodyPr>
          <a:lstStyle/>
          <a:p>
            <a:r>
              <a:rPr lang="en-IN" b="0" i="0" dirty="0">
                <a:solidFill>
                  <a:srgbClr val="444444"/>
                </a:solidFill>
                <a:effectLst/>
              </a:rPr>
              <a:t>RDD Action</a:t>
            </a:r>
            <a:endParaRPr lang="en-IN" dirty="0"/>
          </a:p>
        </p:txBody>
      </p:sp>
    </p:spTree>
    <p:extLst>
      <p:ext uri="{BB962C8B-B14F-4D97-AF65-F5344CB8AC3E}">
        <p14:creationId xmlns:p14="http://schemas.microsoft.com/office/powerpoint/2010/main" val="4092597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3C2568-9E2E-9C46-36E8-03BBA05567D2}"/>
              </a:ext>
            </a:extLst>
          </p:cNvPr>
          <p:cNvSpPr>
            <a:spLocks noGrp="1"/>
          </p:cNvSpPr>
          <p:nvPr>
            <p:ph sz="quarter" idx="10"/>
          </p:nvPr>
        </p:nvSpPr>
        <p:spPr/>
        <p:txBody>
          <a:bodyPr numCol="2"/>
          <a:lstStyle/>
          <a:p>
            <a:r>
              <a:rPr lang="en-IN" dirty="0"/>
              <a:t>Map Reduce program for word count:</a:t>
            </a:r>
          </a:p>
          <a:p>
            <a:r>
              <a:rPr lang="en-IN" b="1" dirty="0"/>
              <a:t>Mapper</a:t>
            </a:r>
          </a:p>
          <a:p>
            <a:endParaRPr lang="en-IN" dirty="0"/>
          </a:p>
          <a:p>
            <a:endParaRPr lang="en-IN" dirty="0"/>
          </a:p>
        </p:txBody>
      </p:sp>
      <p:sp>
        <p:nvSpPr>
          <p:cNvPr id="3" name="Title 2">
            <a:extLst>
              <a:ext uri="{FF2B5EF4-FFF2-40B4-BE49-F238E27FC236}">
                <a16:creationId xmlns:a16="http://schemas.microsoft.com/office/drawing/2014/main" id="{84F2632F-5D9F-FAB2-7A42-2D146911336F}"/>
              </a:ext>
            </a:extLst>
          </p:cNvPr>
          <p:cNvSpPr>
            <a:spLocks noGrp="1"/>
          </p:cNvSpPr>
          <p:nvPr>
            <p:ph type="title"/>
          </p:nvPr>
        </p:nvSpPr>
        <p:spPr/>
        <p:txBody>
          <a:bodyPr/>
          <a:lstStyle/>
          <a:p>
            <a:r>
              <a:rPr lang="en-IN" dirty="0"/>
              <a:t>Difference b/w MapReduce and Spark program</a:t>
            </a:r>
          </a:p>
        </p:txBody>
      </p:sp>
      <p:pic>
        <p:nvPicPr>
          <p:cNvPr id="5" name="Picture 4">
            <a:extLst>
              <a:ext uri="{FF2B5EF4-FFF2-40B4-BE49-F238E27FC236}">
                <a16:creationId xmlns:a16="http://schemas.microsoft.com/office/drawing/2014/main" id="{62647186-0295-CF21-82A9-0300D201C2B8}"/>
              </a:ext>
            </a:extLst>
          </p:cNvPr>
          <p:cNvPicPr>
            <a:picLocks noChangeAspect="1"/>
          </p:cNvPicPr>
          <p:nvPr/>
        </p:nvPicPr>
        <p:blipFill>
          <a:blip r:embed="rId2"/>
          <a:stretch>
            <a:fillRect/>
          </a:stretch>
        </p:blipFill>
        <p:spPr>
          <a:xfrm>
            <a:off x="832406" y="2437016"/>
            <a:ext cx="3847170" cy="3390935"/>
          </a:xfrm>
          <a:prstGeom prst="rect">
            <a:avLst/>
          </a:prstGeom>
        </p:spPr>
      </p:pic>
      <p:sp>
        <p:nvSpPr>
          <p:cNvPr id="6" name="Content Placeholder 1">
            <a:extLst>
              <a:ext uri="{FF2B5EF4-FFF2-40B4-BE49-F238E27FC236}">
                <a16:creationId xmlns:a16="http://schemas.microsoft.com/office/drawing/2014/main" id="{5DA3BBD8-1B6A-E0CF-0592-C15E0A2B0484}"/>
              </a:ext>
            </a:extLst>
          </p:cNvPr>
          <p:cNvSpPr txBox="1">
            <a:spLocks/>
          </p:cNvSpPr>
          <p:nvPr/>
        </p:nvSpPr>
        <p:spPr>
          <a:xfrm>
            <a:off x="6031690" y="1438238"/>
            <a:ext cx="5327904" cy="3977640"/>
          </a:xfrm>
          <a:prstGeom prst="rect">
            <a:avLst/>
          </a:prstGeom>
        </p:spPr>
        <p:txBody>
          <a:bodyPr vert="horz" lIns="91440" tIns="45720" rIns="91440" bIns="45720" numCol="2"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Map Reduce program for word count:</a:t>
            </a:r>
          </a:p>
          <a:p>
            <a:r>
              <a:rPr lang="en-IN" b="1" dirty="0"/>
              <a:t>Reducer</a:t>
            </a:r>
          </a:p>
          <a:p>
            <a:endParaRPr lang="en-IN" b="1" dirty="0"/>
          </a:p>
          <a:p>
            <a:endParaRPr lang="en-IN" dirty="0"/>
          </a:p>
          <a:p>
            <a:endParaRPr lang="en-IN" dirty="0"/>
          </a:p>
        </p:txBody>
      </p:sp>
      <p:pic>
        <p:nvPicPr>
          <p:cNvPr id="8" name="Picture 7">
            <a:extLst>
              <a:ext uri="{FF2B5EF4-FFF2-40B4-BE49-F238E27FC236}">
                <a16:creationId xmlns:a16="http://schemas.microsoft.com/office/drawing/2014/main" id="{26D387C4-C8B8-B83D-6D44-AD18A85DB874}"/>
              </a:ext>
            </a:extLst>
          </p:cNvPr>
          <p:cNvPicPr>
            <a:picLocks noChangeAspect="1"/>
          </p:cNvPicPr>
          <p:nvPr/>
        </p:nvPicPr>
        <p:blipFill>
          <a:blip r:embed="rId3"/>
          <a:stretch>
            <a:fillRect/>
          </a:stretch>
        </p:blipFill>
        <p:spPr>
          <a:xfrm>
            <a:off x="6372494" y="2334408"/>
            <a:ext cx="3218978" cy="3315067"/>
          </a:xfrm>
          <a:prstGeom prst="rect">
            <a:avLst/>
          </a:prstGeom>
        </p:spPr>
      </p:pic>
    </p:spTree>
    <p:extLst>
      <p:ext uri="{BB962C8B-B14F-4D97-AF65-F5344CB8AC3E}">
        <p14:creationId xmlns:p14="http://schemas.microsoft.com/office/powerpoint/2010/main" val="3222751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68D58C-F699-9B7B-21D8-09FC2BF3863A}"/>
              </a:ext>
            </a:extLst>
          </p:cNvPr>
          <p:cNvSpPr>
            <a:spLocks noGrp="1"/>
          </p:cNvSpPr>
          <p:nvPr>
            <p:ph sz="quarter" idx="10"/>
          </p:nvPr>
        </p:nvSpPr>
        <p:spPr/>
        <p:txBody>
          <a:bodyPr/>
          <a:lstStyle/>
          <a:p>
            <a:r>
              <a:rPr lang="en-IN" dirty="0"/>
              <a:t>Spark Program for Word count:</a:t>
            </a:r>
          </a:p>
          <a:p>
            <a:endParaRPr lang="en-IN" dirty="0"/>
          </a:p>
        </p:txBody>
      </p:sp>
      <p:sp>
        <p:nvSpPr>
          <p:cNvPr id="3" name="Title 2">
            <a:extLst>
              <a:ext uri="{FF2B5EF4-FFF2-40B4-BE49-F238E27FC236}">
                <a16:creationId xmlns:a16="http://schemas.microsoft.com/office/drawing/2014/main" id="{EFFACE81-A618-E79E-A962-F8D1207F2D3E}"/>
              </a:ext>
            </a:extLst>
          </p:cNvPr>
          <p:cNvSpPr>
            <a:spLocks noGrp="1"/>
          </p:cNvSpPr>
          <p:nvPr>
            <p:ph type="title"/>
          </p:nvPr>
        </p:nvSpPr>
        <p:spPr/>
        <p:txBody>
          <a:bodyPr/>
          <a:lstStyle/>
          <a:p>
            <a:r>
              <a:rPr lang="en-IN" dirty="0"/>
              <a:t>Difference b/w MapReduce and Spark program</a:t>
            </a:r>
          </a:p>
        </p:txBody>
      </p:sp>
      <p:pic>
        <p:nvPicPr>
          <p:cNvPr id="5" name="Picture 4">
            <a:extLst>
              <a:ext uri="{FF2B5EF4-FFF2-40B4-BE49-F238E27FC236}">
                <a16:creationId xmlns:a16="http://schemas.microsoft.com/office/drawing/2014/main" id="{8DC8493A-147E-9D25-2A7B-78F23B8ED869}"/>
              </a:ext>
            </a:extLst>
          </p:cNvPr>
          <p:cNvPicPr>
            <a:picLocks noChangeAspect="1"/>
          </p:cNvPicPr>
          <p:nvPr/>
        </p:nvPicPr>
        <p:blipFill>
          <a:blip r:embed="rId2"/>
          <a:stretch>
            <a:fillRect/>
          </a:stretch>
        </p:blipFill>
        <p:spPr>
          <a:xfrm>
            <a:off x="444500" y="1927920"/>
            <a:ext cx="4163006" cy="743054"/>
          </a:xfrm>
          <a:prstGeom prst="rect">
            <a:avLst/>
          </a:prstGeom>
        </p:spPr>
      </p:pic>
    </p:spTree>
    <p:extLst>
      <p:ext uri="{BB962C8B-B14F-4D97-AF65-F5344CB8AC3E}">
        <p14:creationId xmlns:p14="http://schemas.microsoft.com/office/powerpoint/2010/main" val="3669484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0308AA-CD24-3FEB-E681-2A1A2A9A77F4}"/>
              </a:ext>
            </a:extLst>
          </p:cNvPr>
          <p:cNvSpPr>
            <a:spLocks noGrp="1"/>
          </p:cNvSpPr>
          <p:nvPr>
            <p:ph sz="quarter" idx="10"/>
          </p:nvPr>
        </p:nvSpPr>
        <p:spPr/>
        <p:txBody>
          <a:bodyPr/>
          <a:lstStyle/>
          <a:p>
            <a:r>
              <a:rPr lang="en-IN" b="0" i="0" dirty="0">
                <a:solidFill>
                  <a:srgbClr val="171717"/>
                </a:solidFill>
                <a:effectLst/>
                <a:latin typeface="Segoe UI" panose="020B0502040204020203" pitchFamily="34" charset="0"/>
              </a:rPr>
              <a:t>Azure Databricks is a data analytics platform optimized for the Microsoft Azure cloud services platform. </a:t>
            </a:r>
          </a:p>
          <a:p>
            <a:pPr marL="0" indent="0">
              <a:buNone/>
            </a:pPr>
            <a:endParaRPr lang="en-IN" b="0" i="0" dirty="0">
              <a:solidFill>
                <a:srgbClr val="171717"/>
              </a:solidFill>
              <a:effectLst/>
              <a:latin typeface="Segoe UI" panose="020B0502040204020203" pitchFamily="34" charset="0"/>
            </a:endParaRPr>
          </a:p>
          <a:p>
            <a:r>
              <a:rPr lang="en-IN" b="0" i="0" dirty="0">
                <a:solidFill>
                  <a:srgbClr val="171717"/>
                </a:solidFill>
                <a:effectLst/>
                <a:latin typeface="Segoe UI" panose="020B0502040204020203" pitchFamily="34" charset="0"/>
              </a:rPr>
              <a:t>Azure Databricks offers three environments for developing data intensive applications: </a:t>
            </a:r>
          </a:p>
          <a:p>
            <a:pPr marL="0" indent="0">
              <a:buNone/>
            </a:pPr>
            <a:endParaRPr lang="en-IN" b="0" i="0" dirty="0">
              <a:solidFill>
                <a:srgbClr val="171717"/>
              </a:solidFill>
              <a:effectLst/>
              <a:latin typeface="Segoe UI" panose="020B0502040204020203" pitchFamily="34" charset="0"/>
            </a:endParaRPr>
          </a:p>
          <a:p>
            <a:pPr lvl="1"/>
            <a:r>
              <a:rPr lang="en-IN" b="0" i="0" dirty="0">
                <a:solidFill>
                  <a:srgbClr val="171717"/>
                </a:solidFill>
                <a:effectLst/>
                <a:latin typeface="Segoe UI" panose="020B0502040204020203" pitchFamily="34" charset="0"/>
              </a:rPr>
              <a:t>Databricks SQL.</a:t>
            </a:r>
          </a:p>
          <a:p>
            <a:pPr lvl="1"/>
            <a:r>
              <a:rPr lang="en-IN" b="0" i="0" dirty="0">
                <a:solidFill>
                  <a:srgbClr val="171717"/>
                </a:solidFill>
                <a:effectLst/>
                <a:latin typeface="Segoe UI" panose="020B0502040204020203" pitchFamily="34" charset="0"/>
              </a:rPr>
              <a:t>Databricks Data Science &amp; Engineering.</a:t>
            </a:r>
          </a:p>
          <a:p>
            <a:pPr lvl="1"/>
            <a:r>
              <a:rPr lang="en-IN" b="0" i="0" dirty="0">
                <a:solidFill>
                  <a:srgbClr val="171717"/>
                </a:solidFill>
                <a:effectLst/>
                <a:latin typeface="Segoe UI" panose="020B0502040204020203" pitchFamily="34" charset="0"/>
              </a:rPr>
              <a:t>Databricks Machine Learning.</a:t>
            </a:r>
            <a:endParaRPr lang="en-IN" dirty="0"/>
          </a:p>
        </p:txBody>
      </p:sp>
      <p:sp>
        <p:nvSpPr>
          <p:cNvPr id="3" name="Title 2">
            <a:extLst>
              <a:ext uri="{FF2B5EF4-FFF2-40B4-BE49-F238E27FC236}">
                <a16:creationId xmlns:a16="http://schemas.microsoft.com/office/drawing/2014/main" id="{5B5E33B2-3F37-5C14-86DC-6A9164046CF6}"/>
              </a:ext>
            </a:extLst>
          </p:cNvPr>
          <p:cNvSpPr>
            <a:spLocks noGrp="1"/>
          </p:cNvSpPr>
          <p:nvPr>
            <p:ph type="title"/>
          </p:nvPr>
        </p:nvSpPr>
        <p:spPr/>
        <p:txBody>
          <a:bodyPr/>
          <a:lstStyle/>
          <a:p>
            <a:r>
              <a:rPr lang="en-IN" dirty="0"/>
              <a:t>Introduction of Databricks</a:t>
            </a:r>
          </a:p>
        </p:txBody>
      </p:sp>
    </p:spTree>
    <p:extLst>
      <p:ext uri="{BB962C8B-B14F-4D97-AF65-F5344CB8AC3E}">
        <p14:creationId xmlns:p14="http://schemas.microsoft.com/office/powerpoint/2010/main" val="1243989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D29B17-FC3E-5A4B-FE72-488238B0828E}"/>
              </a:ext>
            </a:extLst>
          </p:cNvPr>
          <p:cNvSpPr>
            <a:spLocks noGrp="1"/>
          </p:cNvSpPr>
          <p:nvPr>
            <p:ph sz="quarter" idx="10"/>
          </p:nvPr>
        </p:nvSpPr>
        <p:spPr>
          <a:xfrm>
            <a:off x="444499" y="1460500"/>
            <a:ext cx="11033909" cy="3977640"/>
          </a:xfrm>
        </p:spPr>
        <p:txBody>
          <a:bodyPr>
            <a:normAutofit/>
          </a:bodyPr>
          <a:lstStyle/>
          <a:p>
            <a:r>
              <a:rPr lang="en-US" b="1" dirty="0"/>
              <a:t>Databricks SQL:</a:t>
            </a:r>
            <a:r>
              <a:rPr lang="en-US" dirty="0"/>
              <a:t> provides an easy-to-use platform for analysts who want to run SQL queries on their data lake, create multiple visualization types to explore query results from different perspectives, and build and share dashboards.</a:t>
            </a:r>
          </a:p>
          <a:p>
            <a:endParaRPr lang="en-US" dirty="0"/>
          </a:p>
          <a:p>
            <a:r>
              <a:rPr lang="en-US" b="1" dirty="0"/>
              <a:t>Databricks Data Science &amp; Engineering : </a:t>
            </a:r>
            <a:r>
              <a:rPr lang="en-US" dirty="0"/>
              <a:t>Provides an interactive workspace that enables collaboration between data engineers, data scientists, and machine learning engineers. For a big data pipeline, the data (raw or structured) is ingested into Azure through Azure Data Factory in batches, or streamed near real-time using Apache Kafka, Event Hub, or IoT Hub. This data lands in a data lake for long term persisted storage, in Azure Blob Storage or Azure Data Lake Storage. As part of your analytics workflow, use Azure Databricks to read data from multiple data sources and turn it into breakthrough insights using Spark.</a:t>
            </a:r>
          </a:p>
          <a:p>
            <a:endParaRPr lang="en-US" dirty="0"/>
          </a:p>
          <a:p>
            <a:r>
              <a:rPr lang="en-US" b="1" dirty="0"/>
              <a:t>Databricks Machine Learning:</a:t>
            </a:r>
            <a:r>
              <a:rPr lang="en-US" dirty="0"/>
              <a:t> It is an integrated end-to-end machine learning environment incorporating managed services for experiment tracking, model training, feature development and management, and feature and model serving.</a:t>
            </a:r>
            <a:endParaRPr lang="en-IN" dirty="0"/>
          </a:p>
        </p:txBody>
      </p:sp>
      <p:sp>
        <p:nvSpPr>
          <p:cNvPr id="3" name="Title 2">
            <a:extLst>
              <a:ext uri="{FF2B5EF4-FFF2-40B4-BE49-F238E27FC236}">
                <a16:creationId xmlns:a16="http://schemas.microsoft.com/office/drawing/2014/main" id="{24B7F997-1D30-D36F-F292-C7F06A01EAA1}"/>
              </a:ext>
            </a:extLst>
          </p:cNvPr>
          <p:cNvSpPr>
            <a:spLocks noGrp="1"/>
          </p:cNvSpPr>
          <p:nvPr>
            <p:ph type="title"/>
          </p:nvPr>
        </p:nvSpPr>
        <p:spPr/>
        <p:txBody>
          <a:bodyPr/>
          <a:lstStyle/>
          <a:p>
            <a:r>
              <a:rPr lang="en-IN" dirty="0"/>
              <a:t>Databricks Workspace Type</a:t>
            </a:r>
          </a:p>
        </p:txBody>
      </p:sp>
    </p:spTree>
    <p:extLst>
      <p:ext uri="{BB962C8B-B14F-4D97-AF65-F5344CB8AC3E}">
        <p14:creationId xmlns:p14="http://schemas.microsoft.com/office/powerpoint/2010/main" val="1525828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761DA4-E787-DF55-C8D1-5211880BCB49}"/>
              </a:ext>
            </a:extLst>
          </p:cNvPr>
          <p:cNvSpPr>
            <a:spLocks noGrp="1"/>
          </p:cNvSpPr>
          <p:nvPr>
            <p:ph sz="quarter" idx="10"/>
          </p:nvPr>
        </p:nvSpPr>
        <p:spPr>
          <a:xfrm>
            <a:off x="444500" y="1460500"/>
            <a:ext cx="10646634" cy="3977640"/>
          </a:xfrm>
        </p:spPr>
        <p:txBody>
          <a:bodyPr/>
          <a:lstStyle/>
          <a:p>
            <a:r>
              <a:rPr lang="en-US" b="0" i="0" dirty="0">
                <a:solidFill>
                  <a:srgbClr val="202124"/>
                </a:solidFill>
                <a:effectLst/>
                <a:latin typeface="arial" panose="020B0604020202020204" pitchFamily="34" charset="0"/>
              </a:rPr>
              <a:t>A Databrick Notebook is </a:t>
            </a:r>
            <a:r>
              <a:rPr lang="en-US" dirty="0">
                <a:solidFill>
                  <a:srgbClr val="202124"/>
                </a:solidFill>
                <a:latin typeface="arial" panose="020B0604020202020204" pitchFamily="34" charset="0"/>
              </a:rPr>
              <a:t>a web-based interface to a document with runnable code, narrative text, and visualizations.</a:t>
            </a:r>
          </a:p>
          <a:p>
            <a:r>
              <a:rPr lang="en-IN" b="1" i="0" dirty="0">
                <a:solidFill>
                  <a:srgbClr val="292929"/>
                </a:solidFill>
                <a:effectLst/>
                <a:latin typeface="sohne"/>
              </a:rPr>
              <a:t>Multiple Programming Languages: </a:t>
            </a:r>
            <a:r>
              <a:rPr lang="en-IN" i="0" dirty="0">
                <a:solidFill>
                  <a:srgbClr val="292929"/>
                </a:solidFill>
                <a:effectLst/>
                <a:latin typeface="sohne"/>
              </a:rPr>
              <a:t>It can work with Python, R, Java, Scala.</a:t>
            </a:r>
            <a:endParaRPr lang="en-IN" b="1" i="0" dirty="0">
              <a:solidFill>
                <a:srgbClr val="292929"/>
              </a:solidFill>
              <a:effectLst/>
              <a:latin typeface="sohne"/>
            </a:endParaRPr>
          </a:p>
          <a:p>
            <a:r>
              <a:rPr lang="en-IN" b="1" i="0" dirty="0">
                <a:solidFill>
                  <a:srgbClr val="292929"/>
                </a:solidFill>
                <a:effectLst/>
                <a:latin typeface="sohne"/>
              </a:rPr>
              <a:t>Quick Visualization: </a:t>
            </a:r>
            <a:r>
              <a:rPr lang="en-IN" i="0" dirty="0">
                <a:solidFill>
                  <a:srgbClr val="292929"/>
                </a:solidFill>
                <a:effectLst/>
                <a:latin typeface="sohne"/>
              </a:rPr>
              <a:t>It gives </a:t>
            </a:r>
            <a:r>
              <a:rPr lang="en-IN" dirty="0">
                <a:solidFill>
                  <a:srgbClr val="292929"/>
                </a:solidFill>
                <a:latin typeface="sohne"/>
              </a:rPr>
              <a:t>option to quickly visualise the data of dataframe.</a:t>
            </a:r>
            <a:endParaRPr lang="en-IN" i="0" dirty="0">
              <a:solidFill>
                <a:srgbClr val="292929"/>
              </a:solidFill>
              <a:effectLst/>
              <a:latin typeface="sohne"/>
            </a:endParaRPr>
          </a:p>
          <a:p>
            <a:r>
              <a:rPr lang="en-IN" b="1" i="0" dirty="0">
                <a:solidFill>
                  <a:srgbClr val="292929"/>
                </a:solidFill>
                <a:effectLst/>
                <a:latin typeface="sohne"/>
              </a:rPr>
              <a:t>Download CSV: </a:t>
            </a:r>
            <a:r>
              <a:rPr lang="en-IN" i="0" dirty="0">
                <a:solidFill>
                  <a:srgbClr val="292929"/>
                </a:solidFill>
                <a:effectLst/>
                <a:latin typeface="sohne"/>
              </a:rPr>
              <a:t>It gives </a:t>
            </a:r>
            <a:r>
              <a:rPr lang="en-IN" dirty="0">
                <a:solidFill>
                  <a:srgbClr val="292929"/>
                </a:solidFill>
                <a:latin typeface="sohne"/>
              </a:rPr>
              <a:t>option to quickly download the data of dataframe in csv.</a:t>
            </a:r>
            <a:endParaRPr lang="en-IN" b="1" i="0" dirty="0">
              <a:solidFill>
                <a:srgbClr val="292929"/>
              </a:solidFill>
              <a:effectLst/>
              <a:latin typeface="sohne"/>
            </a:endParaRPr>
          </a:p>
          <a:p>
            <a:r>
              <a:rPr lang="en-IN" b="1" i="0" dirty="0">
                <a:solidFill>
                  <a:srgbClr val="292929"/>
                </a:solidFill>
                <a:effectLst/>
                <a:latin typeface="sohne"/>
              </a:rPr>
              <a:t>Revision History: </a:t>
            </a:r>
            <a:r>
              <a:rPr lang="en-IN" i="0" dirty="0">
                <a:solidFill>
                  <a:srgbClr val="292929"/>
                </a:solidFill>
                <a:effectLst/>
                <a:latin typeface="sohne"/>
              </a:rPr>
              <a:t>It will keep you changes in revision history.</a:t>
            </a:r>
            <a:endParaRPr lang="en-IN" b="1" i="0" dirty="0">
              <a:solidFill>
                <a:srgbClr val="292929"/>
              </a:solidFill>
              <a:effectLst/>
              <a:latin typeface="sohne"/>
            </a:endParaRPr>
          </a:p>
          <a:p>
            <a:r>
              <a:rPr lang="en-IN" b="1" i="0" dirty="0">
                <a:solidFill>
                  <a:srgbClr val="292929"/>
                </a:solidFill>
                <a:effectLst/>
                <a:latin typeface="sohne"/>
              </a:rPr>
              <a:t>Cell Runtime: </a:t>
            </a:r>
            <a:r>
              <a:rPr lang="en-IN" i="0" dirty="0">
                <a:solidFill>
                  <a:srgbClr val="292929"/>
                </a:solidFill>
                <a:effectLst/>
                <a:latin typeface="sohne"/>
              </a:rPr>
              <a:t>it will provide runtime or execution time for particular sell.</a:t>
            </a:r>
            <a:endParaRPr lang="en-IN" b="1" i="0" dirty="0">
              <a:solidFill>
                <a:srgbClr val="292929"/>
              </a:solidFill>
              <a:effectLst/>
              <a:latin typeface="sohne"/>
            </a:endParaRPr>
          </a:p>
        </p:txBody>
      </p:sp>
      <p:sp>
        <p:nvSpPr>
          <p:cNvPr id="3" name="Title 2">
            <a:extLst>
              <a:ext uri="{FF2B5EF4-FFF2-40B4-BE49-F238E27FC236}">
                <a16:creationId xmlns:a16="http://schemas.microsoft.com/office/drawing/2014/main" id="{49A88277-969C-F2D0-7D8C-E8A3C7F7AB7B}"/>
              </a:ext>
            </a:extLst>
          </p:cNvPr>
          <p:cNvSpPr>
            <a:spLocks noGrp="1"/>
          </p:cNvSpPr>
          <p:nvPr>
            <p:ph type="title"/>
          </p:nvPr>
        </p:nvSpPr>
        <p:spPr/>
        <p:txBody>
          <a:bodyPr/>
          <a:lstStyle/>
          <a:p>
            <a:r>
              <a:rPr lang="en-IN" dirty="0"/>
              <a:t>Databricks Notebook &amp; it’s Features  </a:t>
            </a:r>
          </a:p>
        </p:txBody>
      </p:sp>
    </p:spTree>
    <p:extLst>
      <p:ext uri="{BB962C8B-B14F-4D97-AF65-F5344CB8AC3E}">
        <p14:creationId xmlns:p14="http://schemas.microsoft.com/office/powerpoint/2010/main" val="292393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9806BB-88E5-92D7-6500-43E646073415}"/>
              </a:ext>
            </a:extLst>
          </p:cNvPr>
          <p:cNvSpPr>
            <a:spLocks noGrp="1"/>
          </p:cNvSpPr>
          <p:nvPr>
            <p:ph sz="quarter" idx="10"/>
          </p:nvPr>
        </p:nvSpPr>
        <p:spPr/>
        <p:txBody>
          <a:bodyPr/>
          <a:lstStyle/>
          <a:p>
            <a:r>
              <a:rPr lang="en-US" b="0" dirty="0">
                <a:solidFill>
                  <a:srgbClr val="171717"/>
                </a:solidFill>
                <a:effectLst/>
                <a:latin typeface="Segoe UI" panose="020B0502040204020203" pitchFamily="34" charset="0"/>
              </a:rPr>
              <a:t>There are two types of clusters:</a:t>
            </a:r>
          </a:p>
          <a:p>
            <a:pPr algn="l">
              <a:buFont typeface="Arial" panose="020B0604020202020204" pitchFamily="34" charset="0"/>
              <a:buChar char="•"/>
            </a:pPr>
            <a:r>
              <a:rPr lang="en-US" b="1" dirty="0">
                <a:solidFill>
                  <a:srgbClr val="171717"/>
                </a:solidFill>
                <a:effectLst/>
                <a:latin typeface="Segoe UI" panose="020B0502040204020203" pitchFamily="34" charset="0"/>
              </a:rPr>
              <a:t>All-Purpose clusters</a:t>
            </a:r>
            <a:r>
              <a:rPr lang="en-US" dirty="0">
                <a:solidFill>
                  <a:srgbClr val="171717"/>
                </a:solidFill>
                <a:latin typeface="Segoe UI" panose="020B0502040204020203" pitchFamily="34" charset="0"/>
              </a:rPr>
              <a:t>:</a:t>
            </a:r>
          </a:p>
          <a:p>
            <a:pPr lvl="1"/>
            <a:r>
              <a:rPr lang="en-US" dirty="0">
                <a:solidFill>
                  <a:srgbClr val="171717"/>
                </a:solidFill>
                <a:latin typeface="Segoe UI" panose="020B0502040204020203" pitchFamily="34" charset="0"/>
              </a:rPr>
              <a:t>C</a:t>
            </a:r>
            <a:r>
              <a:rPr lang="en-US" b="0" dirty="0">
                <a:solidFill>
                  <a:srgbClr val="171717"/>
                </a:solidFill>
                <a:effectLst/>
                <a:latin typeface="Segoe UI" panose="020B0502040204020203" pitchFamily="34" charset="0"/>
              </a:rPr>
              <a:t>an be shared by multiple users. </a:t>
            </a:r>
          </a:p>
          <a:p>
            <a:pPr lvl="1"/>
            <a:r>
              <a:rPr lang="en-US" b="0" dirty="0">
                <a:solidFill>
                  <a:srgbClr val="171717"/>
                </a:solidFill>
                <a:effectLst/>
                <a:latin typeface="Segoe UI" panose="020B0502040204020203" pitchFamily="34" charset="0"/>
              </a:rPr>
              <a:t>These are typically used to run notebooks. </a:t>
            </a:r>
          </a:p>
          <a:p>
            <a:pPr lvl="1"/>
            <a:r>
              <a:rPr lang="en-US" b="0" dirty="0">
                <a:solidFill>
                  <a:srgbClr val="171717"/>
                </a:solidFill>
                <a:effectLst/>
                <a:latin typeface="Segoe UI" panose="020B0502040204020203" pitchFamily="34" charset="0"/>
              </a:rPr>
              <a:t>All-Purpose clusters remain active until you terminate them.</a:t>
            </a:r>
          </a:p>
          <a:p>
            <a:pPr algn="l">
              <a:buFont typeface="Arial" panose="020B0604020202020204" pitchFamily="34" charset="0"/>
              <a:buChar char="•"/>
            </a:pPr>
            <a:r>
              <a:rPr lang="en-US" b="1" dirty="0">
                <a:solidFill>
                  <a:srgbClr val="171717"/>
                </a:solidFill>
                <a:effectLst/>
                <a:latin typeface="Segoe UI" panose="020B0502040204020203" pitchFamily="34" charset="0"/>
              </a:rPr>
              <a:t>Job clusters:</a:t>
            </a:r>
          </a:p>
          <a:p>
            <a:pPr lvl="1"/>
            <a:r>
              <a:rPr lang="en-US" b="0" dirty="0">
                <a:solidFill>
                  <a:srgbClr val="171717"/>
                </a:solidFill>
                <a:effectLst/>
                <a:latin typeface="Segoe UI" panose="020B0502040204020203" pitchFamily="34" charset="0"/>
              </a:rPr>
              <a:t>You create a job cluster when you create a job. </a:t>
            </a:r>
          </a:p>
          <a:p>
            <a:pPr lvl="1"/>
            <a:r>
              <a:rPr lang="en-US" b="0" dirty="0">
                <a:solidFill>
                  <a:srgbClr val="171717"/>
                </a:solidFill>
                <a:effectLst/>
                <a:latin typeface="Segoe UI" panose="020B0502040204020203" pitchFamily="34" charset="0"/>
              </a:rPr>
              <a:t>Such clusters are terminated automatically after the job is completed.</a:t>
            </a:r>
          </a:p>
          <a:p>
            <a:endParaRPr lang="en-IN" dirty="0"/>
          </a:p>
        </p:txBody>
      </p:sp>
      <p:sp>
        <p:nvSpPr>
          <p:cNvPr id="3" name="Title 2">
            <a:extLst>
              <a:ext uri="{FF2B5EF4-FFF2-40B4-BE49-F238E27FC236}">
                <a16:creationId xmlns:a16="http://schemas.microsoft.com/office/drawing/2014/main" id="{AFB0BC80-BF9B-D613-35BB-61DFA8293A06}"/>
              </a:ext>
            </a:extLst>
          </p:cNvPr>
          <p:cNvSpPr>
            <a:spLocks noGrp="1"/>
          </p:cNvSpPr>
          <p:nvPr>
            <p:ph type="title"/>
          </p:nvPr>
        </p:nvSpPr>
        <p:spPr/>
        <p:txBody>
          <a:bodyPr>
            <a:normAutofit/>
          </a:bodyPr>
          <a:lstStyle/>
          <a:p>
            <a:r>
              <a:rPr lang="en-IN" dirty="0"/>
              <a:t>Creating and Managing Cluster</a:t>
            </a:r>
          </a:p>
        </p:txBody>
      </p:sp>
    </p:spTree>
    <p:extLst>
      <p:ext uri="{BB962C8B-B14F-4D97-AF65-F5344CB8AC3E}">
        <p14:creationId xmlns:p14="http://schemas.microsoft.com/office/powerpoint/2010/main" val="3601443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6AEA94-2B64-AB15-5E9B-20F4E97F8EDF}"/>
              </a:ext>
            </a:extLst>
          </p:cNvPr>
          <p:cNvSpPr>
            <a:spLocks noGrp="1"/>
          </p:cNvSpPr>
          <p:nvPr>
            <p:ph sz="quarter" idx="10"/>
          </p:nvPr>
        </p:nvSpPr>
        <p:spPr/>
        <p:txBody>
          <a:bodyPr/>
          <a:lstStyle/>
          <a:p>
            <a:pPr marL="0" indent="0">
              <a:buNone/>
            </a:pPr>
            <a:r>
              <a:rPr lang="en-IN" b="1" dirty="0"/>
              <a:t>There are two type of Modes in </a:t>
            </a:r>
            <a:r>
              <a:rPr lang="en-IN" b="1" dirty="0" err="1"/>
              <a:t>databricks</a:t>
            </a:r>
            <a:r>
              <a:rPr lang="en-IN" b="1" dirty="0"/>
              <a:t> cluster:</a:t>
            </a:r>
          </a:p>
          <a:p>
            <a:r>
              <a:rPr lang="en-IN" dirty="0"/>
              <a:t>Single Node</a:t>
            </a:r>
          </a:p>
          <a:p>
            <a:r>
              <a:rPr lang="en-IN" dirty="0"/>
              <a:t>Multi Node</a:t>
            </a:r>
          </a:p>
          <a:p>
            <a:endParaRPr lang="en-IN" dirty="0"/>
          </a:p>
          <a:p>
            <a:endParaRPr lang="en-IN" dirty="0"/>
          </a:p>
          <a:p>
            <a:pPr marL="0" indent="0">
              <a:buNone/>
            </a:pPr>
            <a:r>
              <a:rPr lang="en-IN" b="1" dirty="0"/>
              <a:t>There are three type of Access Modes in </a:t>
            </a:r>
            <a:r>
              <a:rPr lang="en-IN" b="1" dirty="0" err="1"/>
              <a:t>databricks</a:t>
            </a:r>
            <a:r>
              <a:rPr lang="en-IN" b="1" dirty="0"/>
              <a:t> cluster:</a:t>
            </a:r>
          </a:p>
          <a:p>
            <a:pPr marL="0" indent="0">
              <a:buNone/>
            </a:pPr>
            <a:endParaRPr lang="en-IN" b="1" dirty="0"/>
          </a:p>
          <a:p>
            <a:r>
              <a:rPr lang="en-IN" dirty="0"/>
              <a:t>Single User</a:t>
            </a:r>
          </a:p>
          <a:p>
            <a:r>
              <a:rPr lang="en-IN" dirty="0"/>
              <a:t>Shared</a:t>
            </a:r>
          </a:p>
          <a:p>
            <a:r>
              <a:rPr lang="en-IN" dirty="0"/>
              <a:t>No Isolation Shared</a:t>
            </a:r>
          </a:p>
          <a:p>
            <a:pPr marL="0" indent="0">
              <a:buNone/>
            </a:pPr>
            <a:endParaRPr lang="en-IN" dirty="0"/>
          </a:p>
        </p:txBody>
      </p:sp>
      <p:sp>
        <p:nvSpPr>
          <p:cNvPr id="3" name="Title 2">
            <a:extLst>
              <a:ext uri="{FF2B5EF4-FFF2-40B4-BE49-F238E27FC236}">
                <a16:creationId xmlns:a16="http://schemas.microsoft.com/office/drawing/2014/main" id="{9678EE8C-C6BF-0A5A-C667-5DB7A2FBC1D1}"/>
              </a:ext>
            </a:extLst>
          </p:cNvPr>
          <p:cNvSpPr>
            <a:spLocks noGrp="1"/>
          </p:cNvSpPr>
          <p:nvPr>
            <p:ph type="title"/>
          </p:nvPr>
        </p:nvSpPr>
        <p:spPr/>
        <p:txBody>
          <a:bodyPr/>
          <a:lstStyle/>
          <a:p>
            <a:r>
              <a:rPr lang="en-IN" dirty="0"/>
              <a:t>Cluster Mode &amp; Access Mode</a:t>
            </a:r>
          </a:p>
        </p:txBody>
      </p:sp>
    </p:spTree>
    <p:extLst>
      <p:ext uri="{BB962C8B-B14F-4D97-AF65-F5344CB8AC3E}">
        <p14:creationId xmlns:p14="http://schemas.microsoft.com/office/powerpoint/2010/main" val="15167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lstStyle/>
          <a:p>
            <a:r>
              <a:rPr lang="en-US" b="1" dirty="0">
                <a:latin typeface="Segoe UI Semibold" panose="020B0502040204020203" pitchFamily="34" charset="0"/>
                <a:cs typeface="Segoe UI Semibold" panose="020B0502040204020203" pitchFamily="34" charset="0"/>
              </a:rPr>
              <a:t>Agenda of the training</a:t>
            </a: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a:noAutofit/>
          </a:bodyPr>
          <a:lstStyle/>
          <a:p>
            <a:pPr marL="0" indent="0">
              <a:spcAft>
                <a:spcPts val="1200"/>
              </a:spcAft>
              <a:buNone/>
            </a:pPr>
            <a:r>
              <a:rPr lang="en-US" sz="4000" dirty="0">
                <a:latin typeface="Segoe UI" panose="020B0502040204020203" pitchFamily="34" charset="0"/>
                <a:cs typeface="Segoe UI" panose="020B0502040204020203" pitchFamily="34" charset="0"/>
              </a:rPr>
              <a:t>Topics to be covered:</a:t>
            </a:r>
          </a:p>
          <a:p>
            <a:pPr>
              <a:buFont typeface="Wingdings" panose="05000000000000000000" pitchFamily="2" charset="2"/>
              <a:buChar char="q"/>
            </a:pPr>
            <a:r>
              <a:rPr lang="en-US" sz="3200" dirty="0">
                <a:latin typeface="Segoe UI" panose="020B0502040204020203" pitchFamily="34" charset="0"/>
                <a:cs typeface="Segoe UI" panose="020B0502040204020203" pitchFamily="34" charset="0"/>
              </a:rPr>
              <a:t>Python Basics</a:t>
            </a:r>
          </a:p>
          <a:p>
            <a:pPr>
              <a:buFont typeface="Wingdings" panose="05000000000000000000" pitchFamily="2" charset="2"/>
              <a:buChar char="q"/>
            </a:pPr>
            <a:r>
              <a:rPr lang="en-US" sz="3200" dirty="0">
                <a:latin typeface="Segoe UI" panose="020B0502040204020203" pitchFamily="34" charset="0"/>
                <a:cs typeface="Segoe UI" panose="020B0502040204020203" pitchFamily="34" charset="0"/>
              </a:rPr>
              <a:t>SQL Basics</a:t>
            </a:r>
          </a:p>
          <a:p>
            <a:pPr>
              <a:buFont typeface="Wingdings" panose="05000000000000000000" pitchFamily="2" charset="2"/>
              <a:buChar char="q"/>
            </a:pPr>
            <a:r>
              <a:rPr lang="en-US" sz="3200" dirty="0">
                <a:latin typeface="Segoe UI" panose="020B0502040204020203" pitchFamily="34" charset="0"/>
                <a:cs typeface="Segoe UI" panose="020B0502040204020203" pitchFamily="34" charset="0"/>
              </a:rPr>
              <a:t>Hadoop</a:t>
            </a:r>
          </a:p>
          <a:p>
            <a:pPr>
              <a:buFont typeface="Wingdings" panose="05000000000000000000" pitchFamily="2" charset="2"/>
              <a:buChar char="q"/>
            </a:pPr>
            <a:r>
              <a:rPr lang="en-US" sz="3200" dirty="0">
                <a:latin typeface="Segoe UI" panose="020B0502040204020203" pitchFamily="34" charset="0"/>
                <a:cs typeface="Segoe UI" panose="020B0502040204020203" pitchFamily="34" charset="0"/>
              </a:rPr>
              <a:t>Apache Spark</a:t>
            </a:r>
          </a:p>
          <a:p>
            <a:pPr>
              <a:buFont typeface="Wingdings" panose="05000000000000000000" pitchFamily="2" charset="2"/>
              <a:buChar char="q"/>
            </a:pPr>
            <a:r>
              <a:rPr lang="en-US" sz="3200" dirty="0">
                <a:latin typeface="Segoe UI" panose="020B0502040204020203" pitchFamily="34" charset="0"/>
                <a:cs typeface="Segoe UI" panose="020B0502040204020203" pitchFamily="34" charset="0"/>
              </a:rPr>
              <a:t>Databricks</a:t>
            </a:r>
          </a:p>
          <a:p>
            <a:pPr marL="0" indent="0">
              <a:buNone/>
            </a:pPr>
            <a:endParaRPr lang="en-US" sz="1600" dirty="0">
              <a:latin typeface="Segoe UI" panose="020B0502040204020203" pitchFamily="34" charset="0"/>
              <a:cs typeface="Segoe UI" panose="020B0502040204020203" pitchFamily="34" charset="0"/>
            </a:endParaRPr>
          </a:p>
        </p:txBody>
      </p:sp>
      <p:grpSp>
        <p:nvGrpSpPr>
          <p:cNvPr id="6" name="Group 5" descr="circles connected by lines and text boxes">
            <a:extLst>
              <a:ext uri="{FF2B5EF4-FFF2-40B4-BE49-F238E27FC236}">
                <a16:creationId xmlns:a16="http://schemas.microsoft.com/office/drawing/2014/main" id="{6A2CDB1F-3214-48AA-BFD2-B07A50E4AA07}"/>
              </a:ext>
            </a:extLst>
          </p:cNvPr>
          <p:cNvGrpSpPr/>
          <p:nvPr/>
        </p:nvGrpSpPr>
        <p:grpSpPr>
          <a:xfrm>
            <a:off x="5713938" y="1111104"/>
            <a:ext cx="6478062" cy="5251718"/>
            <a:chOff x="5592059" y="965860"/>
            <a:chExt cx="6478062" cy="5251718"/>
          </a:xfrm>
        </p:grpSpPr>
        <p:cxnSp>
          <p:nvCxnSpPr>
            <p:cNvPr id="38" name="Straight Connector 37" descr="straight line">
              <a:extLst>
                <a:ext uri="{FF2B5EF4-FFF2-40B4-BE49-F238E27FC236}">
                  <a16:creationId xmlns:a16="http://schemas.microsoft.com/office/drawing/2014/main" id="{EBF39178-FA58-8C4F-ABB2-4549B9630313}"/>
                </a:ext>
              </a:extLst>
            </p:cNvPr>
            <p:cNvCxnSpPr>
              <a:cxnSpLocks/>
              <a:endCxn id="15" idx="1"/>
            </p:cNvCxnSpPr>
            <p:nvPr/>
          </p:nvCxnSpPr>
          <p:spPr>
            <a:xfrm>
              <a:off x="9541189" y="2853009"/>
              <a:ext cx="1325873" cy="89635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3" name="Straight Connector 42" descr="straight line">
              <a:extLst>
                <a:ext uri="{FF2B5EF4-FFF2-40B4-BE49-F238E27FC236}">
                  <a16:creationId xmlns:a16="http://schemas.microsoft.com/office/drawing/2014/main" id="{57A3E56E-E685-2247-8CF5-4CD8E329F880}"/>
                </a:ext>
              </a:extLst>
            </p:cNvPr>
            <p:cNvCxnSpPr>
              <a:cxnSpLocks/>
            </p:cNvCxnSpPr>
            <p:nvPr/>
          </p:nvCxnSpPr>
          <p:spPr>
            <a:xfrm flipV="1">
              <a:off x="9529175" y="1778968"/>
              <a:ext cx="928577" cy="787398"/>
            </a:xfrm>
            <a:prstGeom prst="line">
              <a:avLst/>
            </a:prstGeom>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48272FE1-75CB-0A48-BF49-55403326D012}"/>
                </a:ext>
              </a:extLst>
            </p:cNvPr>
            <p:cNvSpPr txBox="1"/>
            <p:nvPr/>
          </p:nvSpPr>
          <p:spPr>
            <a:xfrm>
              <a:off x="5592059" y="2349747"/>
              <a:ext cx="1383164" cy="369332"/>
            </a:xfrm>
            <a:prstGeom prst="rect">
              <a:avLst/>
            </a:prstGeom>
            <a:noFill/>
          </p:spPr>
          <p:txBody>
            <a:bodyPr wrap="square" rtlCol="0">
              <a:spAutoFit/>
            </a:bodyPr>
            <a:lstStyle/>
            <a:p>
              <a:pPr algn="ctr"/>
              <a:r>
                <a:rPr lang="en-US" dirty="0"/>
                <a:t>Databricks</a:t>
              </a:r>
            </a:p>
          </p:txBody>
        </p:sp>
        <p:sp>
          <p:nvSpPr>
            <p:cNvPr id="52" name="TextBox 51">
              <a:extLst>
                <a:ext uri="{FF2B5EF4-FFF2-40B4-BE49-F238E27FC236}">
                  <a16:creationId xmlns:a16="http://schemas.microsoft.com/office/drawing/2014/main" id="{F771F1C7-AB37-324D-ADD0-2CF4D1A43248}"/>
                </a:ext>
              </a:extLst>
            </p:cNvPr>
            <p:cNvSpPr txBox="1"/>
            <p:nvPr/>
          </p:nvSpPr>
          <p:spPr>
            <a:xfrm>
              <a:off x="8270713" y="5848246"/>
              <a:ext cx="1198880" cy="369332"/>
            </a:xfrm>
            <a:prstGeom prst="rect">
              <a:avLst/>
            </a:prstGeom>
            <a:noFill/>
          </p:spPr>
          <p:txBody>
            <a:bodyPr wrap="square" rtlCol="0">
              <a:spAutoFit/>
            </a:bodyPr>
            <a:lstStyle/>
            <a:p>
              <a:pPr algn="ctr"/>
              <a:r>
                <a:rPr lang="en-US" dirty="0"/>
                <a:t>Hadoop</a:t>
              </a:r>
            </a:p>
          </p:txBody>
        </p:sp>
        <p:sp>
          <p:nvSpPr>
            <p:cNvPr id="53" name="TextBox 52">
              <a:extLst>
                <a:ext uri="{FF2B5EF4-FFF2-40B4-BE49-F238E27FC236}">
                  <a16:creationId xmlns:a16="http://schemas.microsoft.com/office/drawing/2014/main" id="{FC2C85F7-0B15-3146-A85D-9D5064D8AF53}"/>
                </a:ext>
              </a:extLst>
            </p:cNvPr>
            <p:cNvSpPr txBox="1"/>
            <p:nvPr/>
          </p:nvSpPr>
          <p:spPr>
            <a:xfrm>
              <a:off x="10711709" y="4697997"/>
              <a:ext cx="1358412" cy="369332"/>
            </a:xfrm>
            <a:prstGeom prst="rect">
              <a:avLst/>
            </a:prstGeom>
            <a:noFill/>
          </p:spPr>
          <p:txBody>
            <a:bodyPr wrap="square" rtlCol="0">
              <a:spAutoFit/>
            </a:bodyPr>
            <a:lstStyle/>
            <a:p>
              <a:pPr algn="ctr"/>
              <a:r>
                <a:rPr lang="en-US" dirty="0"/>
                <a:t>SQL Basics</a:t>
              </a:r>
            </a:p>
          </p:txBody>
        </p:sp>
        <p:sp>
          <p:nvSpPr>
            <p:cNvPr id="54" name="TextBox 53">
              <a:extLst>
                <a:ext uri="{FF2B5EF4-FFF2-40B4-BE49-F238E27FC236}">
                  <a16:creationId xmlns:a16="http://schemas.microsoft.com/office/drawing/2014/main" id="{BBE03795-3996-114F-98B3-F3BF83918F72}"/>
                </a:ext>
              </a:extLst>
            </p:cNvPr>
            <p:cNvSpPr txBox="1"/>
            <p:nvPr/>
          </p:nvSpPr>
          <p:spPr>
            <a:xfrm>
              <a:off x="10201257" y="1981754"/>
              <a:ext cx="1608324" cy="369332"/>
            </a:xfrm>
            <a:prstGeom prst="rect">
              <a:avLst/>
            </a:prstGeom>
            <a:noFill/>
          </p:spPr>
          <p:txBody>
            <a:bodyPr wrap="square" rtlCol="0">
              <a:spAutoFit/>
            </a:bodyPr>
            <a:lstStyle/>
            <a:p>
              <a:pPr algn="ctr"/>
              <a:r>
                <a:rPr lang="en-US" dirty="0"/>
                <a:t>Python Basics</a:t>
              </a:r>
            </a:p>
          </p:txBody>
        </p:sp>
        <p:sp>
          <p:nvSpPr>
            <p:cNvPr id="15" name="Oval 14">
              <a:extLst>
                <a:ext uri="{FF2B5EF4-FFF2-40B4-BE49-F238E27FC236}">
                  <a16:creationId xmlns:a16="http://schemas.microsoft.com/office/drawing/2014/main" id="{C960BA12-D7C4-DA46-84DD-5ECD1CE38B73}"/>
                </a:ext>
              </a:extLst>
            </p:cNvPr>
            <p:cNvSpPr/>
            <p:nvPr/>
          </p:nvSpPr>
          <p:spPr>
            <a:xfrm>
              <a:off x="10720597" y="3602902"/>
              <a:ext cx="1000125" cy="100012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0" tIns="0" rIns="0" bIns="0" rtlCol="0" anchor="t"/>
            <a:lstStyle/>
            <a:p>
              <a:pPr algn="ctr"/>
              <a:endParaRPr lang="en-US" sz="1000" dirty="0"/>
            </a:p>
          </p:txBody>
        </p:sp>
        <p:sp>
          <p:nvSpPr>
            <p:cNvPr id="5" name="Oval 4">
              <a:extLst>
                <a:ext uri="{FF2B5EF4-FFF2-40B4-BE49-F238E27FC236}">
                  <a16:creationId xmlns:a16="http://schemas.microsoft.com/office/drawing/2014/main" id="{C49E76DC-66CA-6C49-84B5-F69B568F4BD4}"/>
                </a:ext>
              </a:extLst>
            </p:cNvPr>
            <p:cNvSpPr/>
            <p:nvPr/>
          </p:nvSpPr>
          <p:spPr>
            <a:xfrm>
              <a:off x="5879656" y="1231423"/>
              <a:ext cx="1000125" cy="10001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0" tIns="0" rIns="0" bIns="0" rtlCol="0" anchor="t"/>
            <a:lstStyle/>
            <a:p>
              <a:pPr algn="ctr"/>
              <a:endParaRPr lang="en-US" sz="1000" dirty="0"/>
            </a:p>
          </p:txBody>
        </p:sp>
        <p:sp>
          <p:nvSpPr>
            <p:cNvPr id="24" name="Oval 23">
              <a:extLst>
                <a:ext uri="{FF2B5EF4-FFF2-40B4-BE49-F238E27FC236}">
                  <a16:creationId xmlns:a16="http://schemas.microsoft.com/office/drawing/2014/main" id="{75D17ED6-2E33-5E41-85C1-E372037A35B9}"/>
                </a:ext>
              </a:extLst>
            </p:cNvPr>
            <p:cNvSpPr/>
            <p:nvPr/>
          </p:nvSpPr>
          <p:spPr>
            <a:xfrm>
              <a:off x="10362310" y="965860"/>
              <a:ext cx="1000125" cy="1000125"/>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t"/>
            <a:lstStyle/>
            <a:p>
              <a:pPr algn="ctr"/>
              <a:endParaRPr lang="en-US" sz="1000" dirty="0"/>
            </a:p>
          </p:txBody>
        </p:sp>
        <p:sp>
          <p:nvSpPr>
            <p:cNvPr id="69" name="Oval 68" descr="oval shape">
              <a:extLst>
                <a:ext uri="{FF2B5EF4-FFF2-40B4-BE49-F238E27FC236}">
                  <a16:creationId xmlns:a16="http://schemas.microsoft.com/office/drawing/2014/main" id="{B90FEDE1-ACC7-5847-B8C0-90B4D8BFAC61}"/>
                </a:ext>
              </a:extLst>
            </p:cNvPr>
            <p:cNvSpPr/>
            <p:nvPr/>
          </p:nvSpPr>
          <p:spPr>
            <a:xfrm>
              <a:off x="7960738" y="1939633"/>
              <a:ext cx="1630734" cy="163073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2F74BA11-D7D9-3148-9CCC-AEFDD6554B4F}"/>
                </a:ext>
              </a:extLst>
            </p:cNvPr>
            <p:cNvSpPr txBox="1"/>
            <p:nvPr/>
          </p:nvSpPr>
          <p:spPr>
            <a:xfrm>
              <a:off x="8112671" y="2570334"/>
              <a:ext cx="1326868" cy="369332"/>
            </a:xfrm>
            <a:prstGeom prst="rect">
              <a:avLst/>
            </a:prstGeom>
            <a:noFill/>
          </p:spPr>
          <p:txBody>
            <a:bodyPr wrap="square" rtlCol="0">
              <a:spAutoFit/>
            </a:bodyPr>
            <a:lstStyle/>
            <a:p>
              <a:pPr algn="ctr"/>
              <a:r>
                <a:rPr lang="en-US" dirty="0">
                  <a:solidFill>
                    <a:schemeClr val="bg1"/>
                  </a:solidFill>
                </a:rPr>
                <a:t>Agenda</a:t>
              </a:r>
            </a:p>
          </p:txBody>
        </p:sp>
        <p:cxnSp>
          <p:nvCxnSpPr>
            <p:cNvPr id="30" name="Straight Connector 29" descr="straight line">
              <a:extLst>
                <a:ext uri="{FF2B5EF4-FFF2-40B4-BE49-F238E27FC236}">
                  <a16:creationId xmlns:a16="http://schemas.microsoft.com/office/drawing/2014/main" id="{BEC97C4A-D38A-A44D-ADDA-6ADE17DA3AC1}"/>
                </a:ext>
              </a:extLst>
            </p:cNvPr>
            <p:cNvCxnSpPr>
              <a:cxnSpLocks/>
              <a:endCxn id="5" idx="6"/>
            </p:cNvCxnSpPr>
            <p:nvPr/>
          </p:nvCxnSpPr>
          <p:spPr>
            <a:xfrm flipH="1" flipV="1">
              <a:off x="6879781" y="1731486"/>
              <a:ext cx="1170428" cy="646836"/>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31" name="Straight Connector 30" descr="straight line">
              <a:extLst>
                <a:ext uri="{FF2B5EF4-FFF2-40B4-BE49-F238E27FC236}">
                  <a16:creationId xmlns:a16="http://schemas.microsoft.com/office/drawing/2014/main" id="{EA85C93B-C167-D647-BDAB-E7480B40F3ED}"/>
                </a:ext>
              </a:extLst>
            </p:cNvPr>
            <p:cNvCxnSpPr>
              <a:cxnSpLocks/>
              <a:stCxn id="69" idx="4"/>
              <a:endCxn id="9" idx="0"/>
            </p:cNvCxnSpPr>
            <p:nvPr/>
          </p:nvCxnSpPr>
          <p:spPr>
            <a:xfrm>
              <a:off x="8776105" y="3570367"/>
              <a:ext cx="0" cy="1255690"/>
            </a:xfrm>
            <a:prstGeom prst="line">
              <a:avLst/>
            </a:prstGeom>
            <a:ln/>
          </p:spPr>
          <p:style>
            <a:lnRef idx="1">
              <a:schemeClr val="accent4"/>
            </a:lnRef>
            <a:fillRef idx="0">
              <a:schemeClr val="accent4"/>
            </a:fillRef>
            <a:effectRef idx="0">
              <a:schemeClr val="accent4"/>
            </a:effectRef>
            <a:fontRef idx="minor">
              <a:schemeClr val="tx1"/>
            </a:fontRef>
          </p:style>
        </p:cxnSp>
        <p:sp>
          <p:nvSpPr>
            <p:cNvPr id="9" name="Oval 8">
              <a:extLst>
                <a:ext uri="{FF2B5EF4-FFF2-40B4-BE49-F238E27FC236}">
                  <a16:creationId xmlns:a16="http://schemas.microsoft.com/office/drawing/2014/main" id="{A7858167-3A60-0645-97C4-85AC58C99FDF}"/>
                </a:ext>
              </a:extLst>
            </p:cNvPr>
            <p:cNvSpPr/>
            <p:nvPr/>
          </p:nvSpPr>
          <p:spPr>
            <a:xfrm>
              <a:off x="8276042" y="4826057"/>
              <a:ext cx="1000125" cy="100012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rtlCol="0" anchor="t"/>
            <a:lstStyle/>
            <a:p>
              <a:pPr algn="ctr"/>
              <a:endParaRPr lang="en-US" sz="1000" dirty="0"/>
            </a:p>
          </p:txBody>
        </p:sp>
      </p:grpSp>
      <p:sp>
        <p:nvSpPr>
          <p:cNvPr id="16" name="TextBox 15">
            <a:extLst>
              <a:ext uri="{FF2B5EF4-FFF2-40B4-BE49-F238E27FC236}">
                <a16:creationId xmlns:a16="http://schemas.microsoft.com/office/drawing/2014/main" id="{06951F35-10C3-9F1A-F8A4-475B013EA532}"/>
              </a:ext>
            </a:extLst>
          </p:cNvPr>
          <p:cNvSpPr txBox="1"/>
          <p:nvPr/>
        </p:nvSpPr>
        <p:spPr>
          <a:xfrm>
            <a:off x="5644588" y="4378939"/>
            <a:ext cx="1383165" cy="369332"/>
          </a:xfrm>
          <a:prstGeom prst="rect">
            <a:avLst/>
          </a:prstGeom>
          <a:noFill/>
        </p:spPr>
        <p:txBody>
          <a:bodyPr wrap="square" rtlCol="0">
            <a:spAutoFit/>
          </a:bodyPr>
          <a:lstStyle/>
          <a:p>
            <a:pPr algn="ctr"/>
            <a:r>
              <a:rPr lang="en-US" dirty="0"/>
              <a:t>Spark</a:t>
            </a:r>
          </a:p>
        </p:txBody>
      </p:sp>
      <p:sp>
        <p:nvSpPr>
          <p:cNvPr id="19" name="Oval 18">
            <a:extLst>
              <a:ext uri="{FF2B5EF4-FFF2-40B4-BE49-F238E27FC236}">
                <a16:creationId xmlns:a16="http://schemas.microsoft.com/office/drawing/2014/main" id="{4F3F3DAD-2B82-B0D1-017B-1118252F7322}"/>
              </a:ext>
            </a:extLst>
          </p:cNvPr>
          <p:cNvSpPr/>
          <p:nvPr/>
        </p:nvSpPr>
        <p:spPr>
          <a:xfrm>
            <a:off x="5808403" y="3266318"/>
            <a:ext cx="1000125" cy="1000125"/>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rtlCol="0" anchor="t"/>
          <a:lstStyle/>
          <a:p>
            <a:pPr algn="ctr"/>
            <a:endParaRPr lang="en-US" sz="1000" dirty="0"/>
          </a:p>
        </p:txBody>
      </p:sp>
      <p:cxnSp>
        <p:nvCxnSpPr>
          <p:cNvPr id="20" name="Straight Connector 19" descr="straight line">
            <a:extLst>
              <a:ext uri="{FF2B5EF4-FFF2-40B4-BE49-F238E27FC236}">
                <a16:creationId xmlns:a16="http://schemas.microsoft.com/office/drawing/2014/main" id="{D100FAE3-0CE3-A902-6CF2-BD2E8A38D63D}"/>
              </a:ext>
            </a:extLst>
          </p:cNvPr>
          <p:cNvCxnSpPr>
            <a:cxnSpLocks/>
          </p:cNvCxnSpPr>
          <p:nvPr/>
        </p:nvCxnSpPr>
        <p:spPr>
          <a:xfrm flipH="1">
            <a:off x="6788923" y="3200826"/>
            <a:ext cx="1383165" cy="404451"/>
          </a:xfrm>
          <a:prstGeom prst="line">
            <a:avLst/>
          </a:prstGeom>
          <a:ln/>
        </p:spPr>
        <p:style>
          <a:lnRef idx="1">
            <a:schemeClr val="accent2"/>
          </a:lnRef>
          <a:fillRef idx="0">
            <a:schemeClr val="accent2"/>
          </a:fillRef>
          <a:effectRef idx="0">
            <a:schemeClr val="accent2"/>
          </a:effectRef>
          <a:fontRef idx="minor">
            <a:schemeClr val="tx1"/>
          </a:fontRef>
        </p:style>
      </p:cxnSp>
      <p:pic>
        <p:nvPicPr>
          <p:cNvPr id="55" name="Picture 54">
            <a:extLst>
              <a:ext uri="{FF2B5EF4-FFF2-40B4-BE49-F238E27FC236}">
                <a16:creationId xmlns:a16="http://schemas.microsoft.com/office/drawing/2014/main" id="{3AB481FC-9EC4-635E-0497-1E5B99053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4282" y="4971301"/>
            <a:ext cx="917122" cy="917122"/>
          </a:xfrm>
          <a:prstGeom prst="rect">
            <a:avLst/>
          </a:prstGeom>
        </p:spPr>
      </p:pic>
      <p:pic>
        <p:nvPicPr>
          <p:cNvPr id="57" name="Picture 56">
            <a:extLst>
              <a:ext uri="{FF2B5EF4-FFF2-40B4-BE49-F238E27FC236}">
                <a16:creationId xmlns:a16="http://schemas.microsoft.com/office/drawing/2014/main" id="{67222374-0431-2805-1795-185836C1B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9817" y="3863564"/>
            <a:ext cx="645442" cy="744266"/>
          </a:xfrm>
          <a:prstGeom prst="rect">
            <a:avLst/>
          </a:prstGeom>
        </p:spPr>
      </p:pic>
      <p:pic>
        <p:nvPicPr>
          <p:cNvPr id="60" name="Picture 59">
            <a:extLst>
              <a:ext uri="{FF2B5EF4-FFF2-40B4-BE49-F238E27FC236}">
                <a16:creationId xmlns:a16="http://schemas.microsoft.com/office/drawing/2014/main" id="{056FB6F7-1844-7F29-C413-E8AF75D54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1740" y="1298120"/>
            <a:ext cx="626092" cy="626092"/>
          </a:xfrm>
          <a:prstGeom prst="rect">
            <a:avLst/>
          </a:prstGeom>
        </p:spPr>
      </p:pic>
      <p:pic>
        <p:nvPicPr>
          <p:cNvPr id="64" name="Picture 63">
            <a:extLst>
              <a:ext uri="{FF2B5EF4-FFF2-40B4-BE49-F238E27FC236}">
                <a16:creationId xmlns:a16="http://schemas.microsoft.com/office/drawing/2014/main" id="{A7B58038-7742-897E-CBC3-7318420C08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5479" y="1494784"/>
            <a:ext cx="676688" cy="763890"/>
          </a:xfrm>
          <a:prstGeom prst="rect">
            <a:avLst/>
          </a:prstGeom>
        </p:spPr>
      </p:pic>
      <p:pic>
        <p:nvPicPr>
          <p:cNvPr id="67" name="Picture 66">
            <a:extLst>
              <a:ext uri="{FF2B5EF4-FFF2-40B4-BE49-F238E27FC236}">
                <a16:creationId xmlns:a16="http://schemas.microsoft.com/office/drawing/2014/main" id="{84A18D45-490E-B3BF-693F-FD6EA39506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7797" y="3343954"/>
            <a:ext cx="808383" cy="808383"/>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77A65D-2507-F616-D3FD-661D12E963D9}"/>
              </a:ext>
            </a:extLst>
          </p:cNvPr>
          <p:cNvSpPr>
            <a:spLocks noGrp="1"/>
          </p:cNvSpPr>
          <p:nvPr>
            <p:ph sz="quarter" idx="10"/>
          </p:nvPr>
        </p:nvSpPr>
        <p:spPr>
          <a:xfrm>
            <a:off x="444499" y="1460500"/>
            <a:ext cx="11109213" cy="3977640"/>
          </a:xfrm>
        </p:spPr>
        <p:txBody>
          <a:bodyPr>
            <a:normAutofit/>
          </a:bodyPr>
          <a:lstStyle/>
          <a:p>
            <a:pPr algn="l">
              <a:buFont typeface="Arial" panose="020B0604020202020204" pitchFamily="34" charset="0"/>
              <a:buChar char="•"/>
            </a:pPr>
            <a:r>
              <a:rPr lang="en-IN" sz="2000" b="1" i="0" strike="noStrike" dirty="0">
                <a:solidFill>
                  <a:srgbClr val="171717"/>
                </a:solidFill>
                <a:effectLst/>
                <a:latin typeface="Segoe UI" panose="020B0502040204020203" pitchFamily="34" charset="0"/>
                <a:hlinkClick r:id="rId2"/>
              </a:rPr>
              <a:t>Driver node</a:t>
            </a:r>
            <a:r>
              <a:rPr lang="en-IN" sz="2000" b="1" i="0" strike="noStrike" dirty="0">
                <a:solidFill>
                  <a:srgbClr val="171717"/>
                </a:solidFill>
                <a:effectLst/>
                <a:latin typeface="Segoe UI" panose="020B0502040204020203" pitchFamily="34" charset="0"/>
              </a:rPr>
              <a:t> - </a:t>
            </a:r>
            <a:r>
              <a:rPr lang="en-IN" dirty="0">
                <a:solidFill>
                  <a:srgbClr val="171717"/>
                </a:solidFill>
                <a:latin typeface="Segoe UI" panose="020B0502040204020203" pitchFamily="34" charset="0"/>
              </a:rPr>
              <a:t>Node to execute Driver program.</a:t>
            </a:r>
          </a:p>
          <a:p>
            <a:r>
              <a:rPr lang="en-IN" sz="2000" b="1" i="0" strike="noStrike" dirty="0">
                <a:solidFill>
                  <a:srgbClr val="171717"/>
                </a:solidFill>
                <a:effectLst/>
                <a:latin typeface="Segoe UI" panose="020B0502040204020203" pitchFamily="34" charset="0"/>
                <a:hlinkClick r:id="rId3"/>
              </a:rPr>
              <a:t>Worker node</a:t>
            </a:r>
            <a:r>
              <a:rPr lang="en-IN" sz="2000" b="1" i="0" strike="noStrike" dirty="0">
                <a:solidFill>
                  <a:srgbClr val="171717"/>
                </a:solidFill>
                <a:effectLst/>
                <a:latin typeface="Segoe UI" panose="020B0502040204020203" pitchFamily="34" charset="0"/>
              </a:rPr>
              <a:t> - </a:t>
            </a:r>
            <a:r>
              <a:rPr lang="en-IN" dirty="0">
                <a:solidFill>
                  <a:srgbClr val="171717"/>
                </a:solidFill>
                <a:latin typeface="Segoe UI" panose="020B0502040204020203" pitchFamily="34" charset="0"/>
              </a:rPr>
              <a:t>Node to execute Worker program</a:t>
            </a:r>
          </a:p>
          <a:p>
            <a:r>
              <a:rPr lang="en-IN" sz="2000" b="1" i="0" strike="noStrike" dirty="0">
                <a:solidFill>
                  <a:srgbClr val="171717"/>
                </a:solidFill>
                <a:effectLst/>
                <a:latin typeface="Segoe UI" panose="020B0502040204020203" pitchFamily="34" charset="0"/>
                <a:hlinkClick r:id="rId4"/>
              </a:rPr>
              <a:t>GPU instance types</a:t>
            </a:r>
            <a:r>
              <a:rPr lang="en-IN" sz="2000" b="1" dirty="0">
                <a:solidFill>
                  <a:srgbClr val="171717"/>
                </a:solidFill>
                <a:latin typeface="Segoe UI" panose="020B0502040204020203" pitchFamily="34" charset="0"/>
              </a:rPr>
              <a:t> - </a:t>
            </a:r>
            <a:r>
              <a:rPr lang="en-IN" dirty="0">
                <a:solidFill>
                  <a:srgbClr val="171717"/>
                </a:solidFill>
                <a:latin typeface="Segoe UI" panose="020B0502040204020203" pitchFamily="34" charset="0"/>
              </a:rPr>
              <a:t>Node to work with graphical processing.</a:t>
            </a:r>
          </a:p>
          <a:p>
            <a:r>
              <a:rPr lang="en-IN" sz="2000" b="1" i="0" strike="noStrike" dirty="0">
                <a:solidFill>
                  <a:srgbClr val="171717"/>
                </a:solidFill>
                <a:effectLst/>
                <a:latin typeface="Segoe UI" panose="020B0502040204020203" pitchFamily="34" charset="0"/>
                <a:hlinkClick r:id="rId5"/>
              </a:rPr>
              <a:t>Spot instances</a:t>
            </a:r>
            <a:r>
              <a:rPr lang="en-IN" sz="2000" b="1" i="0" strike="noStrike" dirty="0">
                <a:solidFill>
                  <a:srgbClr val="171717"/>
                </a:solidFill>
                <a:effectLst/>
                <a:latin typeface="Segoe UI" panose="020B0502040204020203" pitchFamily="34" charset="0"/>
              </a:rPr>
              <a:t> – </a:t>
            </a:r>
            <a:r>
              <a:rPr lang="en-IN" dirty="0">
                <a:solidFill>
                  <a:srgbClr val="171717"/>
                </a:solidFill>
                <a:latin typeface="Segoe UI" panose="020B0502040204020203" pitchFamily="34" charset="0"/>
              </a:rPr>
              <a:t>Spot Instance is base on </a:t>
            </a:r>
            <a:r>
              <a:rPr lang="en-IN" dirty="0" err="1">
                <a:solidFill>
                  <a:srgbClr val="171717"/>
                </a:solidFill>
                <a:latin typeface="Segoe UI" panose="020B0502040204020203" pitchFamily="34" charset="0"/>
              </a:rPr>
              <a:t>avilbility</a:t>
            </a:r>
            <a:r>
              <a:rPr lang="en-IN">
                <a:solidFill>
                  <a:srgbClr val="171717"/>
                </a:solidFill>
                <a:latin typeface="Segoe UI" panose="020B0502040204020203" pitchFamily="34" charset="0"/>
              </a:rPr>
              <a:t>.</a:t>
            </a:r>
            <a:endParaRPr lang="en-IN" dirty="0">
              <a:solidFill>
                <a:srgbClr val="171717"/>
              </a:solidFill>
              <a:latin typeface="Segoe UI" panose="020B0502040204020203" pitchFamily="34" charset="0"/>
            </a:endParaRPr>
          </a:p>
          <a:p>
            <a:pPr marL="0" indent="0" algn="l">
              <a:buNone/>
            </a:pPr>
            <a:endParaRPr lang="en-IN" sz="2000" b="1" i="0" dirty="0">
              <a:solidFill>
                <a:srgbClr val="171717"/>
              </a:solidFill>
              <a:effectLst/>
              <a:latin typeface="Segoe UI" panose="020B0502040204020203" pitchFamily="34" charset="0"/>
            </a:endParaRPr>
          </a:p>
          <a:p>
            <a:endParaRPr lang="en-IN" sz="2000" b="1" dirty="0"/>
          </a:p>
        </p:txBody>
      </p:sp>
      <p:sp>
        <p:nvSpPr>
          <p:cNvPr id="3" name="Title 2">
            <a:extLst>
              <a:ext uri="{FF2B5EF4-FFF2-40B4-BE49-F238E27FC236}">
                <a16:creationId xmlns:a16="http://schemas.microsoft.com/office/drawing/2014/main" id="{1A478F68-960A-D41C-01E8-E132CD8B995F}"/>
              </a:ext>
            </a:extLst>
          </p:cNvPr>
          <p:cNvSpPr>
            <a:spLocks noGrp="1"/>
          </p:cNvSpPr>
          <p:nvPr>
            <p:ph type="title"/>
          </p:nvPr>
        </p:nvSpPr>
        <p:spPr/>
        <p:txBody>
          <a:bodyPr/>
          <a:lstStyle/>
          <a:p>
            <a:r>
              <a:rPr lang="en-IN" dirty="0"/>
              <a:t>Cluster Node Type</a:t>
            </a:r>
          </a:p>
        </p:txBody>
      </p:sp>
    </p:spTree>
    <p:extLst>
      <p:ext uri="{BB962C8B-B14F-4D97-AF65-F5344CB8AC3E}">
        <p14:creationId xmlns:p14="http://schemas.microsoft.com/office/powerpoint/2010/main" val="337040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0CD951-6BEE-E985-6980-55024DF6E081}"/>
              </a:ext>
            </a:extLst>
          </p:cNvPr>
          <p:cNvSpPr>
            <a:spLocks noGrp="1"/>
          </p:cNvSpPr>
          <p:nvPr>
            <p:ph sz="quarter" idx="10"/>
          </p:nvPr>
        </p:nvSpPr>
        <p:spPr/>
        <p:txBody>
          <a:bodyPr/>
          <a:lstStyle/>
          <a:p>
            <a:r>
              <a:rPr lang="en-IN" dirty="0"/>
              <a:t>Creating Account on Azure </a:t>
            </a:r>
            <a:r>
              <a:rPr lang="en-IN" dirty="0" err="1"/>
              <a:t>Databrciks</a:t>
            </a:r>
            <a:r>
              <a:rPr lang="en-IN" dirty="0"/>
              <a:t>.</a:t>
            </a:r>
          </a:p>
          <a:p>
            <a:endParaRPr lang="en-IN" dirty="0"/>
          </a:p>
        </p:txBody>
      </p:sp>
      <p:sp>
        <p:nvSpPr>
          <p:cNvPr id="3" name="Title 2">
            <a:extLst>
              <a:ext uri="{FF2B5EF4-FFF2-40B4-BE49-F238E27FC236}">
                <a16:creationId xmlns:a16="http://schemas.microsoft.com/office/drawing/2014/main" id="{519A08AC-A49D-7701-BAFD-2EFBEE6EA433}"/>
              </a:ext>
            </a:extLst>
          </p:cNvPr>
          <p:cNvSpPr>
            <a:spLocks noGrp="1"/>
          </p:cNvSpPr>
          <p:nvPr>
            <p:ph type="title"/>
          </p:nvPr>
        </p:nvSpPr>
        <p:spPr/>
        <p:txBody>
          <a:bodyPr/>
          <a:lstStyle/>
          <a:p>
            <a:r>
              <a:rPr lang="en-IN" dirty="0"/>
              <a:t>Discovering Databricks with Azure </a:t>
            </a:r>
          </a:p>
        </p:txBody>
      </p:sp>
    </p:spTree>
    <p:extLst>
      <p:ext uri="{BB962C8B-B14F-4D97-AF65-F5344CB8AC3E}">
        <p14:creationId xmlns:p14="http://schemas.microsoft.com/office/powerpoint/2010/main" val="2693564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1177B0-E38C-40CD-D89C-F80A36324139}"/>
              </a:ext>
            </a:extLst>
          </p:cNvPr>
          <p:cNvSpPr>
            <a:spLocks noGrp="1"/>
          </p:cNvSpPr>
          <p:nvPr>
            <p:ph sz="quarter" idx="10"/>
          </p:nvPr>
        </p:nvSpPr>
        <p:spPr/>
        <p:txBody>
          <a:bodyPr>
            <a:normAutofit/>
          </a:bodyPr>
          <a:lstStyle/>
          <a:p>
            <a:r>
              <a:rPr lang="en-IN" sz="2000" b="1" dirty="0"/>
              <a:t>RDD</a:t>
            </a:r>
          </a:p>
          <a:p>
            <a:r>
              <a:rPr lang="en-IN" sz="2000" b="1" dirty="0"/>
              <a:t>Data Frame</a:t>
            </a:r>
          </a:p>
          <a:p>
            <a:r>
              <a:rPr lang="en-IN" sz="2000" b="1" dirty="0"/>
              <a:t>Dataset</a:t>
            </a:r>
          </a:p>
          <a:p>
            <a:r>
              <a:rPr lang="en-IN" sz="2000" b="1" dirty="0"/>
              <a:t>Databricks Work Space</a:t>
            </a:r>
          </a:p>
          <a:p>
            <a:r>
              <a:rPr lang="en-IN" sz="2000" b="1" dirty="0"/>
              <a:t>Databricks Lab</a:t>
            </a:r>
          </a:p>
        </p:txBody>
      </p:sp>
      <p:sp>
        <p:nvSpPr>
          <p:cNvPr id="3" name="Title 2">
            <a:extLst>
              <a:ext uri="{FF2B5EF4-FFF2-40B4-BE49-F238E27FC236}">
                <a16:creationId xmlns:a16="http://schemas.microsoft.com/office/drawing/2014/main" id="{6795DF09-68FE-3E39-8BE7-E6F62D34016F}"/>
              </a:ext>
            </a:extLst>
          </p:cNvPr>
          <p:cNvSpPr>
            <a:spLocks noGrp="1"/>
          </p:cNvSpPr>
          <p:nvPr>
            <p:ph type="title"/>
          </p:nvPr>
        </p:nvSpPr>
        <p:spPr/>
        <p:txBody>
          <a:bodyPr/>
          <a:lstStyle/>
          <a:p>
            <a:r>
              <a:rPr lang="en-IN" dirty="0"/>
              <a:t>Agenda for today</a:t>
            </a:r>
          </a:p>
        </p:txBody>
      </p:sp>
    </p:spTree>
    <p:extLst>
      <p:ext uri="{BB962C8B-B14F-4D97-AF65-F5344CB8AC3E}">
        <p14:creationId xmlns:p14="http://schemas.microsoft.com/office/powerpoint/2010/main" val="88081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875977-D388-73E5-22B2-571F5BA5BB0F}"/>
              </a:ext>
            </a:extLst>
          </p:cNvPr>
          <p:cNvSpPr>
            <a:spLocks noGrp="1"/>
          </p:cNvSpPr>
          <p:nvPr>
            <p:ph sz="quarter" idx="10"/>
          </p:nvPr>
        </p:nvSpPr>
        <p:spPr>
          <a:xfrm>
            <a:off x="444499" y="1460500"/>
            <a:ext cx="10582089" cy="3977640"/>
          </a:xfrm>
        </p:spPr>
        <p:txBody>
          <a:bodyPr/>
          <a:lstStyle/>
          <a:p>
            <a:pPr algn="l"/>
            <a:r>
              <a:rPr lang="en-US" b="0" i="0" dirty="0">
                <a:solidFill>
                  <a:srgbClr val="222222"/>
                </a:solidFill>
                <a:effectLst/>
                <a:latin typeface="Lato" panose="020F0502020204030203" pitchFamily="34" charset="0"/>
              </a:rPr>
              <a:t>RDDs or Resilient Distributed Datasets is the fundamental data structure of the Spark.</a:t>
            </a:r>
          </a:p>
          <a:p>
            <a:pPr algn="l"/>
            <a:r>
              <a:rPr lang="en-US" b="0" i="0" dirty="0">
                <a:solidFill>
                  <a:srgbClr val="222222"/>
                </a:solidFill>
                <a:effectLst/>
                <a:latin typeface="Lato" panose="020F0502020204030203" pitchFamily="34" charset="0"/>
              </a:rPr>
              <a:t> It is the collection of objects which is capable of storing the data partitioned across the multiple nodes of the cluster and also allows them to do processing in parallel.</a:t>
            </a:r>
          </a:p>
          <a:p>
            <a:pPr algn="l"/>
            <a:r>
              <a:rPr lang="en-US" b="0" i="0" dirty="0">
                <a:solidFill>
                  <a:srgbClr val="222222"/>
                </a:solidFill>
                <a:effectLst/>
                <a:latin typeface="Lato" panose="020F0502020204030203" pitchFamily="34" charset="0"/>
              </a:rPr>
              <a:t>It is fault-tolerant if you perform multiple transformations on the RDD and then due to any reason any node fails. The RDD, in that case, is capable of recovering automatically.</a:t>
            </a:r>
          </a:p>
          <a:p>
            <a:pPr marL="0" indent="0" algn="l">
              <a:buNone/>
            </a:pPr>
            <a:endParaRPr lang="en-US" b="0" i="0" dirty="0">
              <a:solidFill>
                <a:srgbClr val="222222"/>
              </a:solidFill>
              <a:effectLst/>
              <a:latin typeface="Lato" panose="020F0502020204030203" pitchFamily="34" charset="0"/>
            </a:endParaRPr>
          </a:p>
          <a:p>
            <a:pPr marL="0" indent="0" algn="l">
              <a:buNone/>
            </a:pPr>
            <a:r>
              <a:rPr lang="en-US" b="0" i="0" dirty="0">
                <a:solidFill>
                  <a:srgbClr val="222222"/>
                </a:solidFill>
                <a:effectLst/>
                <a:latin typeface="Lato" panose="020F0502020204030203" pitchFamily="34" charset="0"/>
              </a:rPr>
              <a:t>There are 3 ways of creating an RDD:</a:t>
            </a:r>
          </a:p>
          <a:p>
            <a:pPr lvl="1">
              <a:buFont typeface="+mj-lt"/>
              <a:buAutoNum type="arabicPeriod"/>
            </a:pPr>
            <a:r>
              <a:rPr lang="en-US" b="0" i="0" dirty="0">
                <a:solidFill>
                  <a:srgbClr val="222222"/>
                </a:solidFill>
                <a:effectLst/>
                <a:latin typeface="Lato" panose="020F0502020204030203" pitchFamily="34" charset="0"/>
              </a:rPr>
              <a:t>Parallelizing an existing collection of data</a:t>
            </a:r>
          </a:p>
          <a:p>
            <a:pPr lvl="1">
              <a:buFont typeface="+mj-lt"/>
              <a:buAutoNum type="arabicPeriod"/>
            </a:pPr>
            <a:r>
              <a:rPr lang="en-US" b="0" i="0" dirty="0">
                <a:solidFill>
                  <a:srgbClr val="222222"/>
                </a:solidFill>
                <a:effectLst/>
                <a:latin typeface="Lato" panose="020F0502020204030203" pitchFamily="34" charset="0"/>
              </a:rPr>
              <a:t>Referencing to the external data file stored</a:t>
            </a:r>
          </a:p>
          <a:p>
            <a:pPr lvl="1">
              <a:buFont typeface="+mj-lt"/>
              <a:buAutoNum type="arabicPeriod"/>
            </a:pPr>
            <a:r>
              <a:rPr lang="en-US" b="0" i="0" dirty="0">
                <a:solidFill>
                  <a:srgbClr val="222222"/>
                </a:solidFill>
                <a:effectLst/>
                <a:latin typeface="Lato" panose="020F0502020204030203" pitchFamily="34" charset="0"/>
              </a:rPr>
              <a:t>Creating RDD from an already existing RDD</a:t>
            </a:r>
          </a:p>
          <a:p>
            <a:pPr algn="l"/>
            <a:endParaRPr lang="en-US" b="0" i="0" dirty="0">
              <a:solidFill>
                <a:srgbClr val="222222"/>
              </a:solidFill>
              <a:effectLst/>
              <a:latin typeface="Lato" panose="020F0502020204030203" pitchFamily="34" charset="0"/>
            </a:endParaRPr>
          </a:p>
          <a:p>
            <a:endParaRPr lang="en-IN" dirty="0"/>
          </a:p>
        </p:txBody>
      </p:sp>
      <p:sp>
        <p:nvSpPr>
          <p:cNvPr id="3" name="Title 2">
            <a:extLst>
              <a:ext uri="{FF2B5EF4-FFF2-40B4-BE49-F238E27FC236}">
                <a16:creationId xmlns:a16="http://schemas.microsoft.com/office/drawing/2014/main" id="{9F61E5B5-CC9A-F2A5-18FF-14A2A92C8FE9}"/>
              </a:ext>
            </a:extLst>
          </p:cNvPr>
          <p:cNvSpPr>
            <a:spLocks noGrp="1"/>
          </p:cNvSpPr>
          <p:nvPr>
            <p:ph type="title"/>
          </p:nvPr>
        </p:nvSpPr>
        <p:spPr/>
        <p:txBody>
          <a:bodyPr>
            <a:normAutofit/>
          </a:bodyPr>
          <a:lstStyle/>
          <a:p>
            <a:r>
              <a:rPr lang="en-IN" b="0" i="0" dirty="0">
                <a:solidFill>
                  <a:srgbClr val="222222"/>
                </a:solidFill>
                <a:effectLst/>
                <a:latin typeface="Lato" panose="020F0502020204030203" pitchFamily="34" charset="0"/>
              </a:rPr>
              <a:t>What are RDDs?</a:t>
            </a:r>
            <a:endParaRPr lang="en-IN" dirty="0"/>
          </a:p>
        </p:txBody>
      </p:sp>
      <p:pic>
        <p:nvPicPr>
          <p:cNvPr id="5" name="Picture 4">
            <a:extLst>
              <a:ext uri="{FF2B5EF4-FFF2-40B4-BE49-F238E27FC236}">
                <a16:creationId xmlns:a16="http://schemas.microsoft.com/office/drawing/2014/main" id="{C4C3E59B-414C-50F1-C0D7-317A1B6AA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216" y="2937318"/>
            <a:ext cx="4310140" cy="2890633"/>
          </a:xfrm>
          <a:prstGeom prst="rect">
            <a:avLst/>
          </a:prstGeom>
        </p:spPr>
      </p:pic>
    </p:spTree>
    <p:extLst>
      <p:ext uri="{BB962C8B-B14F-4D97-AF65-F5344CB8AC3E}">
        <p14:creationId xmlns:p14="http://schemas.microsoft.com/office/powerpoint/2010/main" val="115134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3D6B72-9D8A-0ADE-BB62-20EB428C9D54}"/>
              </a:ext>
            </a:extLst>
          </p:cNvPr>
          <p:cNvSpPr>
            <a:spLocks noGrp="1"/>
          </p:cNvSpPr>
          <p:nvPr>
            <p:ph sz="quarter" idx="10"/>
          </p:nvPr>
        </p:nvSpPr>
        <p:spPr>
          <a:xfrm>
            <a:off x="444499" y="1460500"/>
            <a:ext cx="9146971" cy="3977640"/>
          </a:xfrm>
        </p:spPr>
        <p:txBody>
          <a:bodyPr/>
          <a:lstStyle/>
          <a:p>
            <a:pPr algn="l"/>
            <a:r>
              <a:rPr lang="en-US" b="0" i="0" dirty="0">
                <a:solidFill>
                  <a:srgbClr val="222222"/>
                </a:solidFill>
                <a:effectLst/>
              </a:rPr>
              <a:t>It was introduced first in Spark version 1.3 to overcome the limitations of the Spark RDD. </a:t>
            </a:r>
          </a:p>
          <a:p>
            <a:pPr algn="l"/>
            <a:r>
              <a:rPr lang="en-US" b="0" i="0" dirty="0">
                <a:solidFill>
                  <a:srgbClr val="222222"/>
                </a:solidFill>
                <a:effectLst/>
              </a:rPr>
              <a:t>Spark Dataframes are the distributed collection of the data points, but here, the data is organized into the named columns. </a:t>
            </a:r>
          </a:p>
          <a:p>
            <a:pPr algn="l"/>
            <a:r>
              <a:rPr lang="en-US" b="0" i="0" dirty="0">
                <a:solidFill>
                  <a:srgbClr val="222222"/>
                </a:solidFill>
                <a:effectLst/>
              </a:rPr>
              <a:t>They allow developers to debug the code during the runtime which was not allowed with the RDDs.</a:t>
            </a:r>
          </a:p>
          <a:p>
            <a:pPr algn="l"/>
            <a:r>
              <a:rPr lang="en-US" b="0" i="0" dirty="0">
                <a:solidFill>
                  <a:srgbClr val="222222"/>
                </a:solidFill>
                <a:effectLst/>
              </a:rPr>
              <a:t>Dataframes can read and write the data into various formats like CSV, JSON, AVRO, HDFS, and HIVE tables.</a:t>
            </a:r>
          </a:p>
          <a:p>
            <a:pPr algn="l"/>
            <a:r>
              <a:rPr lang="en-US" b="0" i="0" dirty="0">
                <a:solidFill>
                  <a:srgbClr val="222222"/>
                </a:solidFill>
                <a:effectLst/>
              </a:rPr>
              <a:t> It is already optimized to process large datasets.</a:t>
            </a:r>
          </a:p>
          <a:p>
            <a:r>
              <a:rPr lang="en-US" dirty="0">
                <a:solidFill>
                  <a:srgbClr val="222222"/>
                </a:solidFill>
              </a:rPr>
              <a:t>It uses a catalyst optimizer for optimization purposes </a:t>
            </a:r>
          </a:p>
          <a:p>
            <a:endParaRPr lang="en-IN" dirty="0"/>
          </a:p>
        </p:txBody>
      </p:sp>
      <p:sp>
        <p:nvSpPr>
          <p:cNvPr id="3" name="Title 2">
            <a:extLst>
              <a:ext uri="{FF2B5EF4-FFF2-40B4-BE49-F238E27FC236}">
                <a16:creationId xmlns:a16="http://schemas.microsoft.com/office/drawing/2014/main" id="{26413041-7B6A-0DE0-94DE-0E00397B88DE}"/>
              </a:ext>
            </a:extLst>
          </p:cNvPr>
          <p:cNvSpPr>
            <a:spLocks noGrp="1"/>
          </p:cNvSpPr>
          <p:nvPr>
            <p:ph type="title"/>
          </p:nvPr>
        </p:nvSpPr>
        <p:spPr/>
        <p:txBody>
          <a:bodyPr/>
          <a:lstStyle/>
          <a:p>
            <a:r>
              <a:rPr lang="en-IN" dirty="0"/>
              <a:t>What is Data Frame?</a:t>
            </a:r>
          </a:p>
        </p:txBody>
      </p:sp>
    </p:spTree>
    <p:extLst>
      <p:ext uri="{BB962C8B-B14F-4D97-AF65-F5344CB8AC3E}">
        <p14:creationId xmlns:p14="http://schemas.microsoft.com/office/powerpoint/2010/main" val="915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C9BD6D-87ED-2BF3-4DB6-E9C7CF3C5E1F}"/>
              </a:ext>
            </a:extLst>
          </p:cNvPr>
          <p:cNvSpPr>
            <a:spLocks noGrp="1"/>
          </p:cNvSpPr>
          <p:nvPr>
            <p:ph sz="quarter" idx="10"/>
          </p:nvPr>
        </p:nvSpPr>
        <p:spPr>
          <a:xfrm>
            <a:off x="444499" y="1460500"/>
            <a:ext cx="10571331" cy="3977640"/>
          </a:xfrm>
        </p:spPr>
        <p:txBody>
          <a:bodyPr/>
          <a:lstStyle/>
          <a:p>
            <a:r>
              <a:rPr lang="en-US" b="0" i="0" dirty="0">
                <a:solidFill>
                  <a:srgbClr val="222222"/>
                </a:solidFill>
                <a:effectLst/>
              </a:rPr>
              <a:t>Spark Datasets is an extension of Dataframes API with the benefits of both RDDs and the Datasets.</a:t>
            </a:r>
          </a:p>
          <a:p>
            <a:r>
              <a:rPr lang="en-US" b="0" i="0" dirty="0">
                <a:solidFill>
                  <a:srgbClr val="222222"/>
                </a:solidFill>
                <a:effectLst/>
              </a:rPr>
              <a:t>It is fast as well as provides a type-safe interface.</a:t>
            </a:r>
          </a:p>
          <a:p>
            <a:r>
              <a:rPr lang="en-US" b="0" i="0" dirty="0">
                <a:solidFill>
                  <a:srgbClr val="222222"/>
                </a:solidFill>
                <a:effectLst/>
              </a:rPr>
              <a:t>Type safety means that the compiler will validate the data types of all the columns in the dataset while compilation only and will throw an error if there is any mismatch in the data types.</a:t>
            </a:r>
            <a:endParaRPr lang="en-IN" dirty="0"/>
          </a:p>
        </p:txBody>
      </p:sp>
      <p:sp>
        <p:nvSpPr>
          <p:cNvPr id="3" name="Title 2">
            <a:extLst>
              <a:ext uri="{FF2B5EF4-FFF2-40B4-BE49-F238E27FC236}">
                <a16:creationId xmlns:a16="http://schemas.microsoft.com/office/drawing/2014/main" id="{80C0EDC0-42A8-6D01-386B-30A8FE5B855C}"/>
              </a:ext>
            </a:extLst>
          </p:cNvPr>
          <p:cNvSpPr>
            <a:spLocks noGrp="1"/>
          </p:cNvSpPr>
          <p:nvPr>
            <p:ph type="title"/>
          </p:nvPr>
        </p:nvSpPr>
        <p:spPr/>
        <p:txBody>
          <a:bodyPr/>
          <a:lstStyle/>
          <a:p>
            <a:r>
              <a:rPr lang="en-IN" dirty="0"/>
              <a:t>What is Dataset?</a:t>
            </a:r>
          </a:p>
        </p:txBody>
      </p:sp>
      <p:pic>
        <p:nvPicPr>
          <p:cNvPr id="2050" name="Picture 2" descr="datasets">
            <a:extLst>
              <a:ext uri="{FF2B5EF4-FFF2-40B4-BE49-F238E27FC236}">
                <a16:creationId xmlns:a16="http://schemas.microsoft.com/office/drawing/2014/main" id="{D7CF9085-887F-566C-C563-89B51FD51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656" y="2835984"/>
            <a:ext cx="5668944" cy="333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76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C3812B-4A0C-EAEF-FD84-9856C87A4D5E}"/>
              </a:ext>
            </a:extLst>
          </p:cNvPr>
          <p:cNvSpPr>
            <a:spLocks noGrp="1"/>
          </p:cNvSpPr>
          <p:nvPr>
            <p:ph sz="quarter" idx="10"/>
          </p:nvPr>
        </p:nvSpPr>
        <p:spPr>
          <a:xfrm>
            <a:off x="444498" y="1460500"/>
            <a:ext cx="10603605" cy="4692874"/>
          </a:xfrm>
        </p:spPr>
        <p:txBody>
          <a:bodyPr>
            <a:noAutofit/>
          </a:bodyPr>
          <a:lstStyle/>
          <a:p>
            <a:pPr algn="l"/>
            <a:r>
              <a:rPr lang="en-US" b="0" i="0" dirty="0">
                <a:solidFill>
                  <a:srgbClr val="4D5968"/>
                </a:solidFill>
                <a:effectLst/>
              </a:rPr>
              <a:t>Below are the different features mentioned:</a:t>
            </a:r>
          </a:p>
          <a:p>
            <a:pPr algn="l"/>
            <a:r>
              <a:rPr lang="en-US" b="1" i="0" dirty="0">
                <a:solidFill>
                  <a:srgbClr val="4D5968"/>
                </a:solidFill>
                <a:effectLst/>
              </a:rPr>
              <a:t>1. Type Safety: </a:t>
            </a:r>
            <a:r>
              <a:rPr lang="en-US" b="0" i="0" dirty="0">
                <a:solidFill>
                  <a:srgbClr val="4D5968"/>
                </a:solidFill>
                <a:effectLst/>
              </a:rPr>
              <a:t>Dataset provides compile-time type safety. It means that the application’s syntax and analysis errors will be checked at compile time before it runs.</a:t>
            </a:r>
          </a:p>
          <a:p>
            <a:pPr algn="l"/>
            <a:r>
              <a:rPr lang="en-US" b="1" i="0" dirty="0">
                <a:solidFill>
                  <a:srgbClr val="4D5968"/>
                </a:solidFill>
                <a:effectLst/>
              </a:rPr>
              <a:t>2. Immutability: </a:t>
            </a:r>
            <a:r>
              <a:rPr lang="en-US" b="0" i="0" dirty="0">
                <a:solidFill>
                  <a:srgbClr val="4D5968"/>
                </a:solidFill>
                <a:effectLst/>
              </a:rPr>
              <a:t>Dataset is also immutable like RDD and </a:t>
            </a:r>
            <a:r>
              <a:rPr lang="en-US" b="0" i="0" dirty="0" err="1">
                <a:solidFill>
                  <a:srgbClr val="4D5968"/>
                </a:solidFill>
                <a:effectLst/>
              </a:rPr>
              <a:t>Dataframe</a:t>
            </a:r>
            <a:r>
              <a:rPr lang="en-US" b="0" i="0" dirty="0">
                <a:solidFill>
                  <a:srgbClr val="4D5968"/>
                </a:solidFill>
                <a:effectLst/>
              </a:rPr>
              <a:t>. It means we can not change the created Dataset. Every time a new dataset is created when any transformation is applied to the dataset.</a:t>
            </a:r>
          </a:p>
          <a:p>
            <a:pPr algn="l"/>
            <a:r>
              <a:rPr lang="en-US" b="1" i="0" dirty="0">
                <a:solidFill>
                  <a:srgbClr val="4D5968"/>
                </a:solidFill>
                <a:effectLst/>
              </a:rPr>
              <a:t>3. Schema: </a:t>
            </a:r>
            <a:r>
              <a:rPr lang="en-US" b="0" i="0" dirty="0">
                <a:solidFill>
                  <a:srgbClr val="4D5968"/>
                </a:solidFill>
                <a:effectLst/>
              </a:rPr>
              <a:t>Dataset is an in-memory tabular structure that has rows and named columns.</a:t>
            </a:r>
          </a:p>
          <a:p>
            <a:pPr algn="l"/>
            <a:r>
              <a:rPr lang="en-US" b="1" i="0" dirty="0">
                <a:solidFill>
                  <a:srgbClr val="4D5968"/>
                </a:solidFill>
                <a:effectLst/>
              </a:rPr>
              <a:t>4. Performance and Optimization: </a:t>
            </a:r>
            <a:r>
              <a:rPr lang="en-US" b="0" i="0" dirty="0">
                <a:solidFill>
                  <a:srgbClr val="4D5968"/>
                </a:solidFill>
                <a:effectLst/>
              </a:rPr>
              <a:t>Like </a:t>
            </a:r>
            <a:r>
              <a:rPr lang="en-US" b="0" i="0" dirty="0" err="1">
                <a:solidFill>
                  <a:srgbClr val="4D5968"/>
                </a:solidFill>
                <a:effectLst/>
              </a:rPr>
              <a:t>Dataframe</a:t>
            </a:r>
            <a:r>
              <a:rPr lang="en-US" b="0" i="0" dirty="0">
                <a:solidFill>
                  <a:srgbClr val="4D5968"/>
                </a:solidFill>
                <a:effectLst/>
              </a:rPr>
              <a:t>, the Dataset also uses Catalyst Optimization to generate an optimized logical and physical query plan.</a:t>
            </a:r>
            <a:r>
              <a:rPr lang="en-US" b="1" i="0" dirty="0">
                <a:solidFill>
                  <a:srgbClr val="4D5968"/>
                </a:solidFill>
                <a:effectLst/>
              </a:rPr>
              <a:t> </a:t>
            </a:r>
            <a:endParaRPr lang="en-US" b="0" i="0" dirty="0">
              <a:solidFill>
                <a:srgbClr val="4D5968"/>
              </a:solidFill>
              <a:effectLst/>
            </a:endParaRPr>
          </a:p>
          <a:p>
            <a:pPr algn="l"/>
            <a:r>
              <a:rPr lang="en-US" b="1" i="0" dirty="0">
                <a:solidFill>
                  <a:srgbClr val="4D5968"/>
                </a:solidFill>
                <a:effectLst/>
              </a:rPr>
              <a:t>5. Programming language: </a:t>
            </a:r>
            <a:r>
              <a:rPr lang="en-US" b="0" i="0" dirty="0">
                <a:solidFill>
                  <a:srgbClr val="4D5968"/>
                </a:solidFill>
                <a:effectLst/>
              </a:rPr>
              <a:t>The dataset </a:t>
            </a:r>
            <a:r>
              <a:rPr lang="en-US" b="0" i="0" dirty="0" err="1">
                <a:solidFill>
                  <a:srgbClr val="4D5968"/>
                </a:solidFill>
                <a:effectLst/>
              </a:rPr>
              <a:t>api</a:t>
            </a:r>
            <a:r>
              <a:rPr lang="en-US" b="0" i="0" dirty="0">
                <a:solidFill>
                  <a:srgbClr val="4D5968"/>
                </a:solidFill>
                <a:effectLst/>
              </a:rPr>
              <a:t> is only present in Java and Scala, which are compiled languages but not in Python, which is an interpreted language.</a:t>
            </a:r>
          </a:p>
          <a:p>
            <a:pPr algn="l"/>
            <a:r>
              <a:rPr lang="en-US" b="1" i="0" dirty="0">
                <a:solidFill>
                  <a:srgbClr val="4D5968"/>
                </a:solidFill>
                <a:effectLst/>
              </a:rPr>
              <a:t>6. Lazy Evaluation: </a:t>
            </a:r>
            <a:r>
              <a:rPr lang="en-US" b="0" i="0" dirty="0">
                <a:solidFill>
                  <a:srgbClr val="4D5968"/>
                </a:solidFill>
                <a:effectLst/>
              </a:rPr>
              <a:t>Like RDD and </a:t>
            </a:r>
            <a:r>
              <a:rPr lang="en-US" b="0" i="0" dirty="0" err="1">
                <a:solidFill>
                  <a:srgbClr val="4D5968"/>
                </a:solidFill>
                <a:effectLst/>
              </a:rPr>
              <a:t>Dataframe</a:t>
            </a:r>
            <a:r>
              <a:rPr lang="en-US" b="0" i="0" dirty="0">
                <a:solidFill>
                  <a:srgbClr val="4D5968"/>
                </a:solidFill>
                <a:effectLst/>
              </a:rPr>
              <a:t>, the Dataset also performs the lazy evaluation. It means the computation happens only when action is performed. Spark makes only plans during the transformation phase.</a:t>
            </a:r>
          </a:p>
          <a:p>
            <a:pPr algn="l"/>
            <a:r>
              <a:rPr lang="en-US" b="1" i="0" dirty="0">
                <a:solidFill>
                  <a:srgbClr val="4D5968"/>
                </a:solidFill>
                <a:effectLst/>
              </a:rPr>
              <a:t>7. Serialization and Garbage Collection: The spark</a:t>
            </a:r>
            <a:r>
              <a:rPr lang="en-US" b="0" i="0" dirty="0">
                <a:solidFill>
                  <a:srgbClr val="4D5968"/>
                </a:solidFill>
                <a:effectLst/>
              </a:rPr>
              <a:t> dataset does not use standard serializers(</a:t>
            </a:r>
            <a:r>
              <a:rPr lang="en-US" b="0" i="0" dirty="0" err="1">
                <a:solidFill>
                  <a:srgbClr val="4D5968"/>
                </a:solidFill>
                <a:effectLst/>
              </a:rPr>
              <a:t>Kryo</a:t>
            </a:r>
            <a:r>
              <a:rPr lang="en-US" b="0" i="0" dirty="0">
                <a:solidFill>
                  <a:srgbClr val="4D5968"/>
                </a:solidFill>
                <a:effectLst/>
              </a:rPr>
              <a:t> or Java serialization). Instead, it uses Tungsten’s fast in-memory encoders, which understand the internal structure of the data and can efficiently transform objects into internal binary storage. It uses off-heap data serialization using a Tungsten encoder, and hence there is no need for garbage collection.</a:t>
            </a:r>
          </a:p>
          <a:p>
            <a:endParaRPr lang="en-IN" dirty="0"/>
          </a:p>
        </p:txBody>
      </p:sp>
      <p:sp>
        <p:nvSpPr>
          <p:cNvPr id="3" name="Title 2">
            <a:extLst>
              <a:ext uri="{FF2B5EF4-FFF2-40B4-BE49-F238E27FC236}">
                <a16:creationId xmlns:a16="http://schemas.microsoft.com/office/drawing/2014/main" id="{730FCC95-6C7D-52B4-2977-ADD33556544F}"/>
              </a:ext>
            </a:extLst>
          </p:cNvPr>
          <p:cNvSpPr>
            <a:spLocks noGrp="1"/>
          </p:cNvSpPr>
          <p:nvPr>
            <p:ph type="title"/>
          </p:nvPr>
        </p:nvSpPr>
        <p:spPr/>
        <p:txBody>
          <a:bodyPr>
            <a:normAutofit/>
          </a:bodyPr>
          <a:lstStyle/>
          <a:p>
            <a:r>
              <a:rPr lang="en-US" b="1" i="0" dirty="0">
                <a:solidFill>
                  <a:srgbClr val="232C39"/>
                </a:solidFill>
                <a:effectLst/>
                <a:latin typeface="Nunito Sans" pitchFamily="2" charset="0"/>
              </a:rPr>
              <a:t>Features of Spark Dataset</a:t>
            </a:r>
            <a:endParaRPr lang="en-IN" dirty="0"/>
          </a:p>
        </p:txBody>
      </p:sp>
    </p:spTree>
    <p:extLst>
      <p:ext uri="{BB962C8B-B14F-4D97-AF65-F5344CB8AC3E}">
        <p14:creationId xmlns:p14="http://schemas.microsoft.com/office/powerpoint/2010/main" val="105006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F5844DA-5C3A-49A2-42E4-1D482C73A2E7}"/>
              </a:ext>
            </a:extLst>
          </p:cNvPr>
          <p:cNvGraphicFramePr>
            <a:graphicFrameLocks noGrp="1"/>
          </p:cNvGraphicFramePr>
          <p:nvPr>
            <p:ph sz="quarter" idx="10"/>
            <p:extLst>
              <p:ext uri="{D42A27DB-BD31-4B8C-83A1-F6EECF244321}">
                <p14:modId xmlns:p14="http://schemas.microsoft.com/office/powerpoint/2010/main" val="4066741742"/>
              </p:ext>
            </p:extLst>
          </p:nvPr>
        </p:nvGraphicFramePr>
        <p:xfrm>
          <a:off x="821017" y="1616322"/>
          <a:ext cx="9054500" cy="3891884"/>
        </p:xfrm>
        <a:graphic>
          <a:graphicData uri="http://schemas.openxmlformats.org/drawingml/2006/table">
            <a:tbl>
              <a:tblPr/>
              <a:tblGrid>
                <a:gridCol w="2263625">
                  <a:extLst>
                    <a:ext uri="{9D8B030D-6E8A-4147-A177-3AD203B41FA5}">
                      <a16:colId xmlns:a16="http://schemas.microsoft.com/office/drawing/2014/main" val="1616330068"/>
                    </a:ext>
                  </a:extLst>
                </a:gridCol>
                <a:gridCol w="2263625">
                  <a:extLst>
                    <a:ext uri="{9D8B030D-6E8A-4147-A177-3AD203B41FA5}">
                      <a16:colId xmlns:a16="http://schemas.microsoft.com/office/drawing/2014/main" val="3435033140"/>
                    </a:ext>
                  </a:extLst>
                </a:gridCol>
                <a:gridCol w="2263625">
                  <a:extLst>
                    <a:ext uri="{9D8B030D-6E8A-4147-A177-3AD203B41FA5}">
                      <a16:colId xmlns:a16="http://schemas.microsoft.com/office/drawing/2014/main" val="446937321"/>
                    </a:ext>
                  </a:extLst>
                </a:gridCol>
                <a:gridCol w="2263625">
                  <a:extLst>
                    <a:ext uri="{9D8B030D-6E8A-4147-A177-3AD203B41FA5}">
                      <a16:colId xmlns:a16="http://schemas.microsoft.com/office/drawing/2014/main" val="3160674980"/>
                    </a:ext>
                  </a:extLst>
                </a:gridCol>
              </a:tblGrid>
              <a:tr h="228918">
                <a:tc>
                  <a:txBody>
                    <a:bodyPr/>
                    <a:lstStyle/>
                    <a:p>
                      <a:endParaRPr lang="en-IN" sz="1200" dirty="0">
                        <a:effectLst/>
                      </a:endParaRP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200" b="1" dirty="0">
                          <a:effectLst/>
                        </a:rPr>
                        <a:t>RDDs</a:t>
                      </a:r>
                      <a:endParaRPr lang="en-IN" sz="1200" dirty="0">
                        <a:effectLst/>
                      </a:endParaRP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200" b="1" dirty="0" err="1">
                          <a:effectLst/>
                        </a:rPr>
                        <a:t>Dataframes</a:t>
                      </a:r>
                      <a:endParaRPr lang="en-IN" sz="1200" dirty="0">
                        <a:effectLst/>
                      </a:endParaRP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IN" sz="1200" b="1" dirty="0">
                          <a:effectLst/>
                        </a:rPr>
                        <a:t>Datasets</a:t>
                      </a:r>
                      <a:endParaRPr lang="en-IN" sz="1200" dirty="0"/>
                    </a:p>
                  </a:txBody>
                  <a:tcPr marL="46327" marR="46327" marT="23164" marB="23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6368676"/>
                  </a:ext>
                </a:extLst>
              </a:tr>
              <a:tr h="915669">
                <a:tc>
                  <a:txBody>
                    <a:bodyPr/>
                    <a:lstStyle/>
                    <a:p>
                      <a:r>
                        <a:rPr lang="en-IN" sz="1200" b="1">
                          <a:effectLst/>
                        </a:rPr>
                        <a:t>Data Representation</a:t>
                      </a:r>
                      <a:endParaRPr lang="en-IN" sz="1200">
                        <a:effectLst/>
                      </a:endParaRP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200" dirty="0">
                          <a:effectLst/>
                        </a:rPr>
                        <a:t>RDD is a distributed collection of data elements without any schema.</a:t>
                      </a: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200" dirty="0">
                          <a:effectLst/>
                        </a:rPr>
                        <a:t>It is also the distributed collection organized into the named columns</a:t>
                      </a: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200">
                          <a:effectLst/>
                        </a:rPr>
                        <a:t>It is an extension of Dataframes with more features like type-safety and object-oriented interface.</a:t>
                      </a: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626657963"/>
                  </a:ext>
                </a:extLst>
              </a:tr>
              <a:tr h="915669">
                <a:tc>
                  <a:txBody>
                    <a:bodyPr/>
                    <a:lstStyle/>
                    <a:p>
                      <a:r>
                        <a:rPr lang="en-IN" sz="1200" b="1">
                          <a:effectLst/>
                        </a:rPr>
                        <a:t>Optimization</a:t>
                      </a:r>
                      <a:endParaRPr lang="en-IN" sz="1200">
                        <a:effectLst/>
                      </a:endParaRP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200">
                          <a:effectLst/>
                        </a:rPr>
                        <a:t>No in-built optimization engine for RDDs. Developers need to write the optimized code themselves.</a:t>
                      </a: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200">
                          <a:effectLst/>
                        </a:rPr>
                        <a:t>It uses a catalyst optimizer for optimization.</a:t>
                      </a: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200">
                          <a:effectLst/>
                        </a:rPr>
                        <a:t>It also uses a catalyst optimizer for optimization purposes.</a:t>
                      </a: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85386487"/>
                  </a:ext>
                </a:extLst>
              </a:tr>
              <a:tr h="743981">
                <a:tc>
                  <a:txBody>
                    <a:bodyPr/>
                    <a:lstStyle/>
                    <a:p>
                      <a:r>
                        <a:rPr lang="en-IN" sz="1200" b="1">
                          <a:effectLst/>
                        </a:rPr>
                        <a:t>Projection of Schema</a:t>
                      </a:r>
                      <a:endParaRPr lang="en-IN" sz="1200">
                        <a:effectLst/>
                      </a:endParaRP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200">
                          <a:effectLst/>
                        </a:rPr>
                        <a:t>Here, we need to define the schema manually.</a:t>
                      </a: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200">
                          <a:effectLst/>
                        </a:rPr>
                        <a:t>It will automatically find out the schema of the dataset.</a:t>
                      </a: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200">
                          <a:effectLst/>
                        </a:rPr>
                        <a:t>It will also automatically find out the schema of the dataset by using the SQL Engine.</a:t>
                      </a: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436916523"/>
                  </a:ext>
                </a:extLst>
              </a:tr>
              <a:tr h="1087357">
                <a:tc>
                  <a:txBody>
                    <a:bodyPr/>
                    <a:lstStyle/>
                    <a:p>
                      <a:r>
                        <a:rPr lang="en-IN" sz="1200" b="1">
                          <a:effectLst/>
                        </a:rPr>
                        <a:t>Aggregation Operation</a:t>
                      </a:r>
                      <a:endParaRPr lang="en-IN" sz="1200">
                        <a:effectLst/>
                      </a:endParaRP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200">
                          <a:effectLst/>
                        </a:rPr>
                        <a:t>RDD is slower than both Dataframes and Datasets to perform simple operations like grouping the data.</a:t>
                      </a: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200">
                          <a:effectLst/>
                        </a:rPr>
                        <a:t>It provides an easy API to perform aggregation operations. It performs aggregation faster than both RDDs and Datasets.</a:t>
                      </a: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200" dirty="0">
                          <a:effectLst/>
                        </a:rPr>
                        <a:t>Dataset is faster than RDDs but a bit slower than Dataframes.</a:t>
                      </a:r>
                    </a:p>
                  </a:txBody>
                  <a:tcPr marL="46327" marR="46327" marT="23164" marB="231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20141829"/>
                  </a:ext>
                </a:extLst>
              </a:tr>
            </a:tbl>
          </a:graphicData>
        </a:graphic>
      </p:graphicFrame>
      <p:sp>
        <p:nvSpPr>
          <p:cNvPr id="3" name="Title 2">
            <a:extLst>
              <a:ext uri="{FF2B5EF4-FFF2-40B4-BE49-F238E27FC236}">
                <a16:creationId xmlns:a16="http://schemas.microsoft.com/office/drawing/2014/main" id="{BCEF603D-0A32-D5C4-CFCE-97A56626068E}"/>
              </a:ext>
            </a:extLst>
          </p:cNvPr>
          <p:cNvSpPr>
            <a:spLocks noGrp="1"/>
          </p:cNvSpPr>
          <p:nvPr>
            <p:ph type="title"/>
          </p:nvPr>
        </p:nvSpPr>
        <p:spPr/>
        <p:txBody>
          <a:bodyPr>
            <a:normAutofit/>
          </a:bodyPr>
          <a:lstStyle/>
          <a:p>
            <a:r>
              <a:rPr lang="en-IN" b="0" i="0" dirty="0">
                <a:solidFill>
                  <a:srgbClr val="222222"/>
                </a:solidFill>
                <a:effectLst/>
              </a:rPr>
              <a:t>RDDs vs </a:t>
            </a:r>
            <a:r>
              <a:rPr lang="en-IN" b="0" i="0" dirty="0" err="1">
                <a:solidFill>
                  <a:srgbClr val="222222"/>
                </a:solidFill>
                <a:effectLst/>
              </a:rPr>
              <a:t>Dataframes</a:t>
            </a:r>
            <a:r>
              <a:rPr lang="en-IN" b="0" i="0" dirty="0">
                <a:solidFill>
                  <a:srgbClr val="222222"/>
                </a:solidFill>
                <a:effectLst/>
              </a:rPr>
              <a:t> vs Datasets</a:t>
            </a:r>
            <a:endParaRPr lang="en-IN" dirty="0"/>
          </a:p>
        </p:txBody>
      </p:sp>
    </p:spTree>
    <p:extLst>
      <p:ext uri="{BB962C8B-B14F-4D97-AF65-F5344CB8AC3E}">
        <p14:creationId xmlns:p14="http://schemas.microsoft.com/office/powerpoint/2010/main" val="863350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D0F29E-8DF1-4882-FBDB-ABAA9248F1FE}"/>
              </a:ext>
            </a:extLst>
          </p:cNvPr>
          <p:cNvSpPr>
            <a:spLocks noGrp="1"/>
          </p:cNvSpPr>
          <p:nvPr>
            <p:ph sz="quarter" idx="10"/>
          </p:nvPr>
        </p:nvSpPr>
        <p:spPr>
          <a:xfrm>
            <a:off x="444500" y="1460500"/>
            <a:ext cx="9872084" cy="3977640"/>
          </a:xfrm>
        </p:spPr>
        <p:txBody>
          <a:bodyPr/>
          <a:lstStyle/>
          <a:p>
            <a:r>
              <a:rPr lang="en-US" b="0" i="0" dirty="0">
                <a:solidFill>
                  <a:srgbClr val="444444"/>
                </a:solidFill>
                <a:effectLst/>
              </a:rPr>
              <a:t> </a:t>
            </a:r>
            <a:r>
              <a:rPr lang="en-US" b="1" dirty="0">
                <a:solidFill>
                  <a:srgbClr val="444444"/>
                </a:solidFill>
              </a:rPr>
              <a:t>L</a:t>
            </a:r>
            <a:r>
              <a:rPr lang="en-US" b="1" i="0" dirty="0">
                <a:solidFill>
                  <a:srgbClr val="444444"/>
                </a:solidFill>
                <a:effectLst/>
              </a:rPr>
              <a:t>azy evaluation</a:t>
            </a:r>
            <a:r>
              <a:rPr lang="en-US" b="0" i="0" dirty="0">
                <a:solidFill>
                  <a:srgbClr val="444444"/>
                </a:solidFill>
                <a:effectLst/>
              </a:rPr>
              <a:t> in Spark means that the execution will not start until an action is triggered. In Spark, the picture of lazy evaluation comes when Spark transformations occur.</a:t>
            </a:r>
          </a:p>
          <a:p>
            <a:r>
              <a:rPr lang="en-US" dirty="0">
                <a:solidFill>
                  <a:srgbClr val="444444"/>
                </a:solidFill>
              </a:rPr>
              <a:t>Advantages of Lazy Evaluation in Spark Transformation</a:t>
            </a:r>
          </a:p>
          <a:p>
            <a:pPr lvl="1"/>
            <a:r>
              <a:rPr lang="en-IN" dirty="0">
                <a:solidFill>
                  <a:srgbClr val="444444"/>
                </a:solidFill>
              </a:rPr>
              <a:t>Increases Manageability</a:t>
            </a:r>
          </a:p>
          <a:p>
            <a:pPr lvl="1"/>
            <a:r>
              <a:rPr lang="en-US" dirty="0">
                <a:solidFill>
                  <a:srgbClr val="444444"/>
                </a:solidFill>
              </a:rPr>
              <a:t>Saves Computation and increases Speed</a:t>
            </a:r>
          </a:p>
          <a:p>
            <a:pPr lvl="1"/>
            <a:r>
              <a:rPr lang="en-IN" dirty="0">
                <a:solidFill>
                  <a:srgbClr val="444444"/>
                </a:solidFill>
              </a:rPr>
              <a:t>Reduces Complexities</a:t>
            </a:r>
          </a:p>
          <a:p>
            <a:pPr lvl="1"/>
            <a:r>
              <a:rPr lang="en-IN" dirty="0">
                <a:solidFill>
                  <a:srgbClr val="444444"/>
                </a:solidFill>
              </a:rPr>
              <a:t>Optimization</a:t>
            </a:r>
          </a:p>
          <a:p>
            <a:pPr marL="0" indent="0">
              <a:buNone/>
            </a:pPr>
            <a:endParaRPr lang="en-US" b="0" i="0" dirty="0">
              <a:solidFill>
                <a:srgbClr val="444444"/>
              </a:solidFill>
              <a:effectLst/>
              <a:latin typeface="Georgia" panose="02040502050405020303" pitchFamily="18" charset="0"/>
            </a:endParaRPr>
          </a:p>
          <a:p>
            <a:endParaRPr lang="en-IN" dirty="0"/>
          </a:p>
        </p:txBody>
      </p:sp>
      <p:sp>
        <p:nvSpPr>
          <p:cNvPr id="3" name="Title 2">
            <a:extLst>
              <a:ext uri="{FF2B5EF4-FFF2-40B4-BE49-F238E27FC236}">
                <a16:creationId xmlns:a16="http://schemas.microsoft.com/office/drawing/2014/main" id="{FFC8CC9E-98BD-8F0B-0B69-FD19C170403A}"/>
              </a:ext>
            </a:extLst>
          </p:cNvPr>
          <p:cNvSpPr>
            <a:spLocks noGrp="1"/>
          </p:cNvSpPr>
          <p:nvPr>
            <p:ph type="title"/>
          </p:nvPr>
        </p:nvSpPr>
        <p:spPr/>
        <p:txBody>
          <a:bodyPr>
            <a:normAutofit/>
          </a:bodyPr>
          <a:lstStyle/>
          <a:p>
            <a:r>
              <a:rPr lang="en-US" b="0" i="0" dirty="0">
                <a:effectLst/>
              </a:rPr>
              <a:t>What is Lazy Evaluation in Apache Spark?</a:t>
            </a:r>
            <a:endParaRPr lang="en-IN" dirty="0"/>
          </a:p>
        </p:txBody>
      </p:sp>
    </p:spTree>
    <p:extLst>
      <p:ext uri="{BB962C8B-B14F-4D97-AF65-F5344CB8AC3E}">
        <p14:creationId xmlns:p14="http://schemas.microsoft.com/office/powerpoint/2010/main" val="3678357955"/>
      </p:ext>
    </p:extLst>
  </p:cSld>
  <p:clrMapOvr>
    <a:masterClrMapping/>
  </p:clrMapOvr>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d map for Dyslexia_Win32_ss_v3.potx" id="{52B68AD9-87CD-4104-BE88-D09E115B5193}" vid="{32DE419F-2C9E-491B-9DE2-9CB15F0BBA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DD0DBF-30B2-4FC6-A5E7-8374DC718037}">
  <ds:schemaRefs>
    <ds:schemaRef ds:uri="http://schemas.microsoft.com/sharepoint/v3/contenttype/forms"/>
  </ds:schemaRefs>
</ds:datastoreItem>
</file>

<file path=customXml/itemProps2.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Mind map</Template>
  <TotalTime>2811</TotalTime>
  <Words>1585</Words>
  <Application>Microsoft Office PowerPoint</Application>
  <PresentationFormat>Widescreen</PresentationFormat>
  <Paragraphs>168</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vt:lpstr>
      <vt:lpstr>Calibri</vt:lpstr>
      <vt:lpstr>Georgia</vt:lpstr>
      <vt:lpstr>Lato</vt:lpstr>
      <vt:lpstr>Nunito Sans</vt:lpstr>
      <vt:lpstr>Segoe UI</vt:lpstr>
      <vt:lpstr>Segoe UI Semibold</vt:lpstr>
      <vt:lpstr>sohne</vt:lpstr>
      <vt:lpstr>Wingdings</vt:lpstr>
      <vt:lpstr>Office Theme</vt:lpstr>
      <vt:lpstr>DataBricks Training</vt:lpstr>
      <vt:lpstr>Agenda of the training</vt:lpstr>
      <vt:lpstr>Agenda for today</vt:lpstr>
      <vt:lpstr>What are RDDs?</vt:lpstr>
      <vt:lpstr>What is Data Frame?</vt:lpstr>
      <vt:lpstr>What is Dataset?</vt:lpstr>
      <vt:lpstr>Features of Spark Dataset</vt:lpstr>
      <vt:lpstr>RDDs vs Dataframes vs Datasets</vt:lpstr>
      <vt:lpstr>What is Lazy Evaluation in Apache Spark?</vt:lpstr>
      <vt:lpstr>What is Transformation in Spark</vt:lpstr>
      <vt:lpstr>Wide Transformation</vt:lpstr>
      <vt:lpstr>RDD Action</vt:lpstr>
      <vt:lpstr>Difference b/w MapReduce and Spark program</vt:lpstr>
      <vt:lpstr>Difference b/w MapReduce and Spark program</vt:lpstr>
      <vt:lpstr>Introduction of Databricks</vt:lpstr>
      <vt:lpstr>Databricks Workspace Type</vt:lpstr>
      <vt:lpstr>Databricks Notebook &amp; it’s Features  </vt:lpstr>
      <vt:lpstr>Creating and Managing Cluster</vt:lpstr>
      <vt:lpstr>Cluster Mode &amp; Access Mode</vt:lpstr>
      <vt:lpstr>Cluster Node Type</vt:lpstr>
      <vt:lpstr>Discovering Databricks with Azure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DataBricks Training</dc:title>
  <dc:creator>Gaurav Gangwar</dc:creator>
  <cp:lastModifiedBy>Gaurav Gangwar</cp:lastModifiedBy>
  <cp:revision>96</cp:revision>
  <dcterms:created xsi:type="dcterms:W3CDTF">2022-08-27T12:18:43Z</dcterms:created>
  <dcterms:modified xsi:type="dcterms:W3CDTF">2022-09-01T14:29:26Z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