
<file path=[Content_Types].xml><?xml version="1.0" encoding="utf-8"?>
<Types xmlns="http://schemas.openxmlformats.org/package/2006/content-types">
  <Default Extension="gif" ContentType="image/gif"/>
  <Default Extension="jpg" ContentType="image/jpeg"/>
  <Default Extension="mp4" ContentType="video/mp4"/>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59" r:id="rId5"/>
    <p:sldId id="266" r:id="rId6"/>
    <p:sldId id="267" r:id="rId7"/>
    <p:sldId id="300" r:id="rId8"/>
    <p:sldId id="269" r:id="rId9"/>
    <p:sldId id="268" r:id="rId10"/>
    <p:sldId id="271" r:id="rId11"/>
    <p:sldId id="272" r:id="rId12"/>
    <p:sldId id="273" r:id="rId13"/>
    <p:sldId id="278" r:id="rId14"/>
    <p:sldId id="275" r:id="rId15"/>
    <p:sldId id="279" r:id="rId16"/>
    <p:sldId id="282" r:id="rId17"/>
    <p:sldId id="280" r:id="rId18"/>
    <p:sldId id="284" r:id="rId19"/>
    <p:sldId id="286" r:id="rId20"/>
    <p:sldId id="285" r:id="rId21"/>
    <p:sldId id="276" r:id="rId22"/>
    <p:sldId id="287" r:id="rId23"/>
    <p:sldId id="288" r:id="rId24"/>
    <p:sldId id="291" r:id="rId25"/>
    <p:sldId id="292" r:id="rId26"/>
    <p:sldId id="293" r:id="rId27"/>
    <p:sldId id="294" r:id="rId28"/>
    <p:sldId id="295" r:id="rId29"/>
    <p:sldId id="296" r:id="rId30"/>
    <p:sldId id="314" r:id="rId31"/>
    <p:sldId id="297" r:id="rId32"/>
    <p:sldId id="298" r:id="rId33"/>
    <p:sldId id="299" r:id="rId34"/>
    <p:sldId id="310" r:id="rId35"/>
    <p:sldId id="301" r:id="rId36"/>
    <p:sldId id="303" r:id="rId37"/>
    <p:sldId id="304" r:id="rId38"/>
    <p:sldId id="306" r:id="rId39"/>
    <p:sldId id="307" r:id="rId40"/>
    <p:sldId id="302" r:id="rId41"/>
    <p:sldId id="305" r:id="rId42"/>
    <p:sldId id="308" r:id="rId43"/>
    <p:sldId id="309" r:id="rId44"/>
    <p:sldId id="311" r:id="rId45"/>
    <p:sldId id="312" r:id="rId46"/>
    <p:sldId id="313" r:id="rId47"/>
    <p:sldId id="31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92"/>
  </p:normalViewPr>
  <p:slideViewPr>
    <p:cSldViewPr snapToGrid="0" snapToObjects="1">
      <p:cViewPr varScale="1">
        <p:scale>
          <a:sx n="72" d="100"/>
          <a:sy n="72" d="100"/>
        </p:scale>
        <p:origin x="90" y="4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8/27/2022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8/27/2022</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8/27/2022</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8/27/2022</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eb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programiz.com/python-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w3schools.com/sql/trysql.asp?filename=trysql_select_mi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s://www.w3schools.com/sql/trysql.asp?filename=trysql_select_join" TargetMode="Externa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39.xml.rels><?xml version="1.0" encoding="UTF-8" standalone="yes"?>
<Relationships xmlns="http://schemas.openxmlformats.org/package/2006/relationships"><Relationship Id="rId2" Type="http://schemas.openxmlformats.org/officeDocument/2006/relationships/hyperlink" Target="https://www.w3schools.com/sql/trysql.asp?filename=trysql_select_union_a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w3schools.com/sql/sql_operators.as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31A6EFC-D48E-C027-D5E3-0E28A5614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338" y="1493832"/>
            <a:ext cx="4108174" cy="4358908"/>
          </a:xfrm>
          <a:prstGeom prst="rect">
            <a:avLst/>
          </a:prstGeom>
        </p:spPr>
      </p:pic>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11" y="1543566"/>
            <a:ext cx="5691690" cy="2130561"/>
          </a:xfrm>
        </p:spPr>
        <p:txBody>
          <a:bodyPr anchor="b">
            <a:normAutofit/>
          </a:bodyPr>
          <a:lstStyle/>
          <a:p>
            <a:pPr algn="l"/>
            <a:r>
              <a:rPr lang="en-US" dirty="0">
                <a:latin typeface="Segoe UI" panose="020B0502040204020203" pitchFamily="34" charset="0"/>
                <a:cs typeface="Segoe UI" panose="020B0502040204020203" pitchFamily="34" charset="0"/>
              </a:rPr>
              <a:t>DataBricks Training</a:t>
            </a:r>
          </a:p>
        </p:txBody>
      </p:sp>
      <p:sp>
        <p:nvSpPr>
          <p:cNvPr id="5" name="Subtitle 4">
            <a:extLst>
              <a:ext uri="{FF2B5EF4-FFF2-40B4-BE49-F238E27FC236}">
                <a16:creationId xmlns:a16="http://schemas.microsoft.com/office/drawing/2014/main" id="{7165814A-5271-4039-9F12-014787DA9EF7}"/>
              </a:ext>
            </a:extLst>
          </p:cNvPr>
          <p:cNvSpPr>
            <a:spLocks noGrp="1"/>
          </p:cNvSpPr>
          <p:nvPr>
            <p:ph type="subTitle" idx="4294967295"/>
          </p:nvPr>
        </p:nvSpPr>
        <p:spPr>
          <a:xfrm>
            <a:off x="536831" y="4398910"/>
            <a:ext cx="4938397" cy="1208087"/>
          </a:xfrm>
          <a:prstGeom prst="rect">
            <a:avLst/>
          </a:prstGeom>
        </p:spPr>
        <p:txBody>
          <a:bodyPr>
            <a:normAutofit/>
          </a:bodyPr>
          <a:lstStyle/>
          <a:p>
            <a:pPr marL="0" indent="0" algn="l">
              <a:lnSpc>
                <a:spcPct val="100000"/>
              </a:lnSpc>
              <a:buNone/>
            </a:pPr>
            <a:r>
              <a:rPr lang="en-US" sz="2000" dirty="0">
                <a:solidFill>
                  <a:schemeClr val="accent2"/>
                </a:solidFill>
                <a:latin typeface="Segoe UI" panose="020B0502040204020203" pitchFamily="34" charset="0"/>
                <a:cs typeface="Segoe UI" panose="020B0502040204020203" pitchFamily="34" charset="0"/>
              </a:rPr>
              <a:t>By: Gaurav Gangwar</a:t>
            </a:r>
          </a:p>
        </p:txBody>
      </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40000"/>
              </a:lnSpc>
              <a:spcAft>
                <a:spcPts val="750"/>
              </a:spcAft>
              <a:buNone/>
            </a:pPr>
            <a:endParaRPr lang="en-IN" sz="2300" b="1" dirty="0"/>
          </a:p>
          <a:p>
            <a:pPr marL="0" indent="0">
              <a:lnSpc>
                <a:spcPct val="120000"/>
              </a:lnSpc>
              <a:buNone/>
            </a:pP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Case Sensitivity</a:t>
            </a:r>
          </a:p>
        </p:txBody>
      </p:sp>
      <p:sp>
        <p:nvSpPr>
          <p:cNvPr id="6" name="TextBox 5">
            <a:extLst>
              <a:ext uri="{FF2B5EF4-FFF2-40B4-BE49-F238E27FC236}">
                <a16:creationId xmlns:a16="http://schemas.microsoft.com/office/drawing/2014/main" id="{498015C1-4CCB-6C01-F958-05BD3EB08DD0}"/>
              </a:ext>
            </a:extLst>
          </p:cNvPr>
          <p:cNvSpPr txBox="1"/>
          <p:nvPr/>
        </p:nvSpPr>
        <p:spPr>
          <a:xfrm>
            <a:off x="444500" y="1337911"/>
            <a:ext cx="8241632" cy="3511602"/>
          </a:xfrm>
          <a:prstGeom prst="rect">
            <a:avLst/>
          </a:prstGeom>
          <a:noFill/>
        </p:spPr>
        <p:txBody>
          <a:bodyPr wrap="square">
            <a:spAutoFit/>
          </a:bodyPr>
          <a:lstStyle/>
          <a:p>
            <a:pPr>
              <a:spcBef>
                <a:spcPts val="750"/>
              </a:spcBef>
              <a:spcAft>
                <a:spcPts val="750"/>
              </a:spcAft>
            </a:pPr>
            <a:r>
              <a:rPr lang="en-IN" sz="3600" b="0" dirty="0">
                <a:solidFill>
                  <a:srgbClr val="000000"/>
                </a:solidFill>
                <a:effectLst/>
                <a:latin typeface="Segoe UI" panose="020B0502040204020203" pitchFamily="34" charset="0"/>
                <a:ea typeface="Times New Roman" panose="02020603050405020304" pitchFamily="18" charset="0"/>
              </a:rPr>
              <a:t>Case Sensitive</a:t>
            </a:r>
            <a:endParaRPr lang="en-IN" sz="2800" b="1" dirty="0">
              <a:effectLst/>
              <a:latin typeface="Times New Roman" panose="02020603050405020304" pitchFamily="18" charset="0"/>
              <a:ea typeface="Times New Roman" panose="02020603050405020304" pitchFamily="18" charset="0"/>
            </a:endParaRPr>
          </a:p>
          <a:p>
            <a:pPr>
              <a:spcBef>
                <a:spcPts val="1440"/>
              </a:spcBef>
              <a:spcAft>
                <a:spcPts val="1440"/>
              </a:spcAft>
            </a:pPr>
            <a:r>
              <a:rPr lang="en-IN" sz="1800" dirty="0">
                <a:solidFill>
                  <a:srgbClr val="000000"/>
                </a:solidFill>
                <a:effectLst/>
                <a:latin typeface="Verdana" panose="020B0604030504040204" pitchFamily="34" charset="0"/>
                <a:ea typeface="Times New Roman" panose="02020603050405020304" pitchFamily="18" charset="0"/>
              </a:rPr>
              <a:t>Variable names are case-sensitive.</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750"/>
              </a:spcBef>
              <a:spcAft>
                <a:spcPts val="750"/>
              </a:spcAft>
            </a:pPr>
            <a:r>
              <a:rPr lang="en-IN" sz="2800" b="1" dirty="0" err="1">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eg</a:t>
            </a:r>
            <a:r>
              <a:rPr lang="en-IN" sz="2800" b="1"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a:t>
            </a:r>
            <a:endParaRPr lang="en-IN" sz="18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a:spcBef>
                <a:spcPts val="1200"/>
              </a:spcBef>
              <a:spcAft>
                <a:spcPts val="1200"/>
              </a:spcAft>
            </a:pPr>
            <a:r>
              <a:rPr lang="en-IN" sz="1800" dirty="0">
                <a:solidFill>
                  <a:srgbClr val="000000"/>
                </a:solidFill>
                <a:effectLst/>
                <a:latin typeface="Verdana" panose="020B0604030504040204" pitchFamily="34" charset="0"/>
                <a:ea typeface="Times New Roman" panose="02020603050405020304" pitchFamily="18" charset="0"/>
              </a:rPr>
              <a:t>This will create two variables: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 = </a:t>
            </a:r>
            <a:r>
              <a:rPr lang="en-IN" sz="1800" dirty="0">
                <a:solidFill>
                  <a:srgbClr val="FF0000"/>
                </a:solidFill>
                <a:effectLst/>
                <a:latin typeface="Consolas" panose="020B0609020204030204" pitchFamily="49" charset="0"/>
                <a:ea typeface="Calibri" panose="020F0502020204030204" pitchFamily="34" charset="0"/>
                <a:cs typeface="Mangal" panose="02040503050203030202" pitchFamily="18" charset="0"/>
              </a:rPr>
              <a:t>4</a:t>
            </a:r>
            <a:b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br>
            <a: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 = </a:t>
            </a:r>
            <a:r>
              <a:rPr lang="en-IN" sz="1800"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"Sally"</a:t>
            </a:r>
            <a:b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br>
            <a:r>
              <a:rPr lang="en-IN" sz="1800" dirty="0">
                <a:solidFill>
                  <a:srgbClr val="008000"/>
                </a:solidFill>
                <a:effectLst/>
                <a:latin typeface="Consolas" panose="020B0609020204030204" pitchFamily="49" charset="0"/>
                <a:ea typeface="Calibri" panose="020F0502020204030204" pitchFamily="34" charset="0"/>
                <a:cs typeface="Mangal" panose="02040503050203030202" pitchFamily="18" charset="0"/>
              </a:rPr>
              <a:t>#A will not overwrite 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9620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40000"/>
              </a:lnSpc>
              <a:spcAft>
                <a:spcPts val="750"/>
              </a:spcAft>
              <a:buNone/>
            </a:pPr>
            <a:endParaRPr lang="en-IN" sz="2300" b="1" dirty="0"/>
          </a:p>
          <a:p>
            <a:pPr marL="0" indent="0">
              <a:lnSpc>
                <a:spcPct val="120000"/>
              </a:lnSpc>
              <a:buNone/>
            </a:pP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Data Type</a:t>
            </a:r>
          </a:p>
        </p:txBody>
      </p:sp>
      <p:pic>
        <p:nvPicPr>
          <p:cNvPr id="5" name="Picture 4">
            <a:extLst>
              <a:ext uri="{FF2B5EF4-FFF2-40B4-BE49-F238E27FC236}">
                <a16:creationId xmlns:a16="http://schemas.microsoft.com/office/drawing/2014/main" id="{D762017C-087E-79F6-FDBE-D20A6DA4437B}"/>
              </a:ext>
            </a:extLst>
          </p:cNvPr>
          <p:cNvPicPr>
            <a:picLocks noChangeAspect="1"/>
          </p:cNvPicPr>
          <p:nvPr/>
        </p:nvPicPr>
        <p:blipFill>
          <a:blip r:embed="rId2"/>
          <a:stretch>
            <a:fillRect/>
          </a:stretch>
        </p:blipFill>
        <p:spPr>
          <a:xfrm>
            <a:off x="1421491" y="1460499"/>
            <a:ext cx="8702588" cy="4514569"/>
          </a:xfrm>
          <a:prstGeom prst="rect">
            <a:avLst/>
          </a:prstGeom>
        </p:spPr>
      </p:pic>
    </p:spTree>
    <p:extLst>
      <p:ext uri="{BB962C8B-B14F-4D97-AF65-F5344CB8AC3E}">
        <p14:creationId xmlns:p14="http://schemas.microsoft.com/office/powerpoint/2010/main" val="277504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Data Type</a:t>
            </a:r>
          </a:p>
        </p:txBody>
      </p:sp>
      <p:graphicFrame>
        <p:nvGraphicFramePr>
          <p:cNvPr id="7" name="Table 6">
            <a:extLst>
              <a:ext uri="{FF2B5EF4-FFF2-40B4-BE49-F238E27FC236}">
                <a16:creationId xmlns:a16="http://schemas.microsoft.com/office/drawing/2014/main" id="{8C073740-F83C-A840-5FA1-57B08C047993}"/>
              </a:ext>
            </a:extLst>
          </p:cNvPr>
          <p:cNvGraphicFramePr>
            <a:graphicFrameLocks noGrp="1"/>
          </p:cNvGraphicFramePr>
          <p:nvPr>
            <p:extLst>
              <p:ext uri="{D42A27DB-BD31-4B8C-83A1-F6EECF244321}">
                <p14:modId xmlns:p14="http://schemas.microsoft.com/office/powerpoint/2010/main" val="286920232"/>
              </p:ext>
            </p:extLst>
          </p:nvPr>
        </p:nvGraphicFramePr>
        <p:xfrm>
          <a:off x="815561" y="2643971"/>
          <a:ext cx="9851474" cy="3787689"/>
        </p:xfrm>
        <a:graphic>
          <a:graphicData uri="http://schemas.openxmlformats.org/drawingml/2006/table">
            <a:tbl>
              <a:tblPr firstRow="1" firstCol="1" bandRow="1">
                <a:tableStyleId>{5C22544A-7EE6-4342-B048-85BDC9FD1C3A}</a:tableStyleId>
              </a:tblPr>
              <a:tblGrid>
                <a:gridCol w="1958972">
                  <a:extLst>
                    <a:ext uri="{9D8B030D-6E8A-4147-A177-3AD203B41FA5}">
                      <a16:colId xmlns:a16="http://schemas.microsoft.com/office/drawing/2014/main" val="2573265575"/>
                    </a:ext>
                  </a:extLst>
                </a:gridCol>
                <a:gridCol w="7892502">
                  <a:extLst>
                    <a:ext uri="{9D8B030D-6E8A-4147-A177-3AD203B41FA5}">
                      <a16:colId xmlns:a16="http://schemas.microsoft.com/office/drawing/2014/main" val="2370273336"/>
                    </a:ext>
                  </a:extLst>
                </a:gridCol>
              </a:tblGrid>
              <a:tr h="373339">
                <a:tc>
                  <a:txBody>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Group</a:t>
                      </a:r>
                    </a:p>
                  </a:txBody>
                  <a:tcPr marL="152400" marR="76200" marT="76200" marB="76200"/>
                </a:tc>
                <a:tc>
                  <a:txBody>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Data Type</a:t>
                      </a:r>
                    </a:p>
                  </a:txBody>
                  <a:tcPr marL="76200" marR="76200" marT="76200" marB="76200"/>
                </a:tc>
                <a:extLst>
                  <a:ext uri="{0D108BD9-81ED-4DB2-BD59-A6C34878D82A}">
                    <a16:rowId xmlns:a16="http://schemas.microsoft.com/office/drawing/2014/main" val="879425783"/>
                  </a:ext>
                </a:extLst>
              </a:tr>
              <a:tr h="373339">
                <a:tc>
                  <a:txBody>
                    <a:bodyPr/>
                    <a:lstStyle/>
                    <a:p>
                      <a:pPr>
                        <a:lnSpc>
                          <a:spcPct val="107000"/>
                        </a:lnSpc>
                        <a:spcAft>
                          <a:spcPts val="800"/>
                        </a:spcAft>
                      </a:pPr>
                      <a:r>
                        <a:rPr lang="en-IN" sz="1600" dirty="0">
                          <a:effectLst/>
                        </a:rPr>
                        <a:t>Text Type: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dirty="0">
                          <a:effectLst/>
                        </a:rPr>
                        <a:t>str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66593912"/>
                  </a:ext>
                </a:extLst>
              </a:tr>
              <a:tr h="373339">
                <a:tc>
                  <a:txBody>
                    <a:bodyPr/>
                    <a:lstStyle/>
                    <a:p>
                      <a:pPr>
                        <a:lnSpc>
                          <a:spcPct val="107000"/>
                        </a:lnSpc>
                        <a:spcAft>
                          <a:spcPts val="800"/>
                        </a:spcAft>
                      </a:pPr>
                      <a:r>
                        <a:rPr lang="en-IN" sz="1600">
                          <a:effectLst/>
                        </a:rPr>
                        <a:t>Numeric Types: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a:effectLst/>
                        </a:rPr>
                        <a:t>int, float, complex</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481526260"/>
                  </a:ext>
                </a:extLst>
              </a:tr>
              <a:tr h="585190">
                <a:tc>
                  <a:txBody>
                    <a:bodyPr/>
                    <a:lstStyle/>
                    <a:p>
                      <a:pPr>
                        <a:lnSpc>
                          <a:spcPct val="107000"/>
                        </a:lnSpc>
                        <a:spcAft>
                          <a:spcPts val="800"/>
                        </a:spcAft>
                      </a:pPr>
                      <a:r>
                        <a:rPr lang="en-IN" sz="1600">
                          <a:effectLst/>
                        </a:rPr>
                        <a:t>Sequence Types: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a:effectLst/>
                        </a:rPr>
                        <a:t>list, tuple, range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089357532"/>
                  </a:ext>
                </a:extLst>
              </a:tr>
              <a:tr h="373339">
                <a:tc>
                  <a:txBody>
                    <a:bodyPr/>
                    <a:lstStyle/>
                    <a:p>
                      <a:pPr>
                        <a:lnSpc>
                          <a:spcPct val="107000"/>
                        </a:lnSpc>
                        <a:spcAft>
                          <a:spcPts val="800"/>
                        </a:spcAft>
                      </a:pPr>
                      <a:r>
                        <a:rPr lang="en-IN" sz="1600" dirty="0">
                          <a:effectLst/>
                        </a:rPr>
                        <a:t>Mapping Type: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dirty="0" err="1">
                          <a:effectLst/>
                        </a:rPr>
                        <a:t>dict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716279777"/>
                  </a:ext>
                </a:extLst>
              </a:tr>
              <a:tr h="373339">
                <a:tc>
                  <a:txBody>
                    <a:bodyPr/>
                    <a:lstStyle/>
                    <a:p>
                      <a:pPr>
                        <a:lnSpc>
                          <a:spcPct val="107000"/>
                        </a:lnSpc>
                        <a:spcAft>
                          <a:spcPts val="800"/>
                        </a:spcAft>
                      </a:pPr>
                      <a:r>
                        <a:rPr lang="en-IN" sz="1600" dirty="0">
                          <a:effectLst/>
                        </a:rPr>
                        <a:t>Set Types: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a:effectLst/>
                        </a:rPr>
                        <a:t>set, frozenset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511874214"/>
                  </a:ext>
                </a:extLst>
              </a:tr>
              <a:tr h="373339">
                <a:tc>
                  <a:txBody>
                    <a:bodyPr/>
                    <a:lstStyle/>
                    <a:p>
                      <a:pPr>
                        <a:lnSpc>
                          <a:spcPct val="107000"/>
                        </a:lnSpc>
                        <a:spcAft>
                          <a:spcPts val="800"/>
                        </a:spcAft>
                      </a:pPr>
                      <a:r>
                        <a:rPr lang="en-IN" sz="1600">
                          <a:effectLst/>
                        </a:rPr>
                        <a:t>Boolean Type: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a:effectLst/>
                        </a:rPr>
                        <a:t>bool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943620373"/>
                  </a:ext>
                </a:extLst>
              </a:tr>
              <a:tr h="373339">
                <a:tc>
                  <a:txBody>
                    <a:bodyPr/>
                    <a:lstStyle/>
                    <a:p>
                      <a:pPr>
                        <a:lnSpc>
                          <a:spcPct val="107000"/>
                        </a:lnSpc>
                        <a:spcAft>
                          <a:spcPts val="800"/>
                        </a:spcAft>
                      </a:pPr>
                      <a:r>
                        <a:rPr lang="en-IN" sz="1600">
                          <a:effectLst/>
                        </a:rPr>
                        <a:t>Binary Types: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a:effectLst/>
                        </a:rPr>
                        <a:t>bytes, bytearray, memoryview</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734484712"/>
                  </a:ext>
                </a:extLst>
              </a:tr>
              <a:tr h="373339">
                <a:tc>
                  <a:txBody>
                    <a:bodyPr/>
                    <a:lstStyle/>
                    <a:p>
                      <a:pPr>
                        <a:lnSpc>
                          <a:spcPct val="107000"/>
                        </a:lnSpc>
                        <a:spcAft>
                          <a:spcPts val="800"/>
                        </a:spcAft>
                      </a:pPr>
                      <a:r>
                        <a:rPr lang="en-IN" sz="1600">
                          <a:effectLst/>
                        </a:rPr>
                        <a:t>None Type: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07000"/>
                        </a:lnSpc>
                        <a:spcAft>
                          <a:spcPts val="800"/>
                        </a:spcAft>
                      </a:pPr>
                      <a:r>
                        <a:rPr lang="en-IN" sz="1600" dirty="0" err="1">
                          <a:effectLst/>
                        </a:rPr>
                        <a:t>NoneType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242400875"/>
                  </a:ext>
                </a:extLst>
              </a:tr>
            </a:tbl>
          </a:graphicData>
        </a:graphic>
      </p:graphicFrame>
      <p:sp>
        <p:nvSpPr>
          <p:cNvPr id="10" name="Content Placeholder 9">
            <a:extLst>
              <a:ext uri="{FF2B5EF4-FFF2-40B4-BE49-F238E27FC236}">
                <a16:creationId xmlns:a16="http://schemas.microsoft.com/office/drawing/2014/main" id="{F03834DB-B285-8E78-EA36-F8DB1BA27C28}"/>
              </a:ext>
            </a:extLst>
          </p:cNvPr>
          <p:cNvSpPr>
            <a:spLocks noGrp="1"/>
          </p:cNvSpPr>
          <p:nvPr>
            <p:ph sz="quarter" idx="10"/>
          </p:nvPr>
        </p:nvSpPr>
        <p:spPr>
          <a:xfrm>
            <a:off x="444499" y="1460500"/>
            <a:ext cx="8997883" cy="3977640"/>
          </a:xfrm>
        </p:spPr>
        <p:txBody>
          <a:bodyPr/>
          <a:lstStyle/>
          <a:p>
            <a:r>
              <a:rPr lang="en-US" sz="1600" b="1" dirty="0"/>
              <a:t>Variables can store data of different types, and different types can do different things.</a:t>
            </a:r>
          </a:p>
          <a:p>
            <a:r>
              <a:rPr lang="en-US" sz="1600" b="1" dirty="0"/>
              <a:t>Python has the following data types built-in by default, in these categories:</a:t>
            </a:r>
          </a:p>
          <a:p>
            <a:endParaRPr lang="en-IN" dirty="0"/>
          </a:p>
        </p:txBody>
      </p:sp>
    </p:spTree>
    <p:extLst>
      <p:ext uri="{BB962C8B-B14F-4D97-AF65-F5344CB8AC3E}">
        <p14:creationId xmlns:p14="http://schemas.microsoft.com/office/powerpoint/2010/main" val="3165021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Text Type</a:t>
            </a:r>
          </a:p>
        </p:txBody>
      </p:sp>
      <p:sp>
        <p:nvSpPr>
          <p:cNvPr id="2" name="Content Placeholder 1">
            <a:extLst>
              <a:ext uri="{FF2B5EF4-FFF2-40B4-BE49-F238E27FC236}">
                <a16:creationId xmlns:a16="http://schemas.microsoft.com/office/drawing/2014/main" id="{7165E016-BEED-B2CE-6DCF-00BD7B2920B9}"/>
              </a:ext>
            </a:extLst>
          </p:cNvPr>
          <p:cNvSpPr>
            <a:spLocks noGrp="1" noChangeArrowheads="1"/>
          </p:cNvSpPr>
          <p:nvPr>
            <p:ph sz="quarter" idx="10"/>
          </p:nvPr>
        </p:nvSpPr>
        <p:spPr bwMode="auto">
          <a:xfrm>
            <a:off x="444500" y="1637510"/>
            <a:ext cx="8574372" cy="50062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a:spcBef>
                <a:spcPts val="1440"/>
              </a:spcBef>
              <a:spcAft>
                <a:spcPts val="1440"/>
              </a:spcAft>
            </a:pPr>
            <a:r>
              <a:rPr lang="en-IN" dirty="0">
                <a:solidFill>
                  <a:srgbClr val="000000"/>
                </a:solidFill>
                <a:effectLst/>
                <a:latin typeface="Verdana" panose="020B0604030504040204" pitchFamily="34" charset="0"/>
                <a:ea typeface="Times New Roman" panose="02020603050405020304" pitchFamily="18" charset="0"/>
              </a:rPr>
              <a:t>Assigning a string to a variable is done with the variable name followed by an equal sign and the string:</a:t>
            </a:r>
            <a:endParaRPr lang="en-IN" dirty="0">
              <a:latin typeface="Times New Roman" panose="02020603050405020304" pitchFamily="18" charset="0"/>
              <a:ea typeface="Times New Roman" panose="02020603050405020304" pitchFamily="18" charset="0"/>
            </a:endParaRPr>
          </a:p>
          <a:p>
            <a:pPr>
              <a:spcBef>
                <a:spcPts val="1440"/>
              </a:spcBef>
              <a:spcAft>
                <a:spcPts val="1440"/>
              </a:spcAft>
            </a:pPr>
            <a:r>
              <a:rPr lang="en-IN" sz="1800" b="1" dirty="0" err="1">
                <a:solidFill>
                  <a:srgbClr val="1F3763"/>
                </a:solidFill>
                <a:latin typeface="Times New Roman" panose="02020603050405020304" pitchFamily="18" charset="0"/>
                <a:ea typeface="Times New Roman" panose="02020603050405020304" pitchFamily="18" charset="0"/>
                <a:cs typeface="Mangal" panose="02040503050203030202" pitchFamily="18" charset="0"/>
              </a:rPr>
              <a:t>e</a:t>
            </a:r>
            <a:r>
              <a:rPr lang="en-IN" sz="1800" b="1" dirty="0" err="1">
                <a:solidFill>
                  <a:srgbClr val="1F3763"/>
                </a:solidFill>
                <a:effectLst/>
                <a:latin typeface="Times New Roman" panose="02020603050405020304" pitchFamily="18" charset="0"/>
                <a:ea typeface="Times New Roman" panose="02020603050405020304" pitchFamily="18" charset="0"/>
                <a:cs typeface="Mangal" panose="02040503050203030202" pitchFamily="18" charset="0"/>
              </a:rPr>
              <a:t>g</a:t>
            </a:r>
            <a:r>
              <a:rPr lang="en-IN" sz="1800" b="1" dirty="0">
                <a:solidFill>
                  <a:srgbClr val="1F3763"/>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 = </a:t>
            </a:r>
            <a:r>
              <a:rPr lang="en-IN" sz="1800"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"Hello"</a:t>
            </a:r>
            <a:b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br>
            <a: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    </a:t>
            </a:r>
            <a:r>
              <a:rPr lang="en-IN" sz="1800" dirty="0">
                <a:solidFill>
                  <a:srgbClr val="0000CD"/>
                </a:solidFill>
                <a:effectLst/>
                <a:latin typeface="Consolas" panose="020B0609020204030204" pitchFamily="49" charset="0"/>
                <a:ea typeface="Calibri" panose="020F0502020204030204" pitchFamily="34" charset="0"/>
                <a:cs typeface="Mangal" panose="02040503050203030202" pitchFamily="18" charset="0"/>
              </a:rPr>
              <a:t>print</a:t>
            </a:r>
            <a:r>
              <a:rPr lang="en-IN" sz="1800"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Bef>
                <a:spcPts val="750"/>
              </a:spcBef>
              <a:spcAft>
                <a:spcPts val="750"/>
              </a:spcAft>
            </a:pPr>
            <a:r>
              <a:rPr lang="en-IN" sz="1600" dirty="0">
                <a:solidFill>
                  <a:srgbClr val="000000"/>
                </a:solidFill>
                <a:effectLst/>
                <a:latin typeface="Segoe UI" panose="020B0502040204020203" pitchFamily="34" charset="0"/>
                <a:ea typeface="Times New Roman" panose="02020603050405020304" pitchFamily="18" charset="0"/>
              </a:rPr>
              <a:t>Multiline Strings &amp; String Operations:</a:t>
            </a:r>
            <a:endParaRPr lang="en-IN" sz="1600" dirty="0">
              <a:effectLst/>
              <a:latin typeface="Times New Roman" panose="02020603050405020304" pitchFamily="18" charset="0"/>
              <a:ea typeface="Times New Roman" panose="02020603050405020304" pitchFamily="18" charset="0"/>
            </a:endParaRPr>
          </a:p>
          <a:p>
            <a:pPr marL="0" indent="0">
              <a:lnSpc>
                <a:spcPct val="107000"/>
              </a:lnSpc>
              <a:spcBef>
                <a:spcPts val="750"/>
              </a:spcBef>
              <a:spcAft>
                <a:spcPts val="750"/>
              </a:spcAft>
              <a:buNone/>
            </a:pPr>
            <a:r>
              <a:rPr lang="en-IN" sz="1800" b="1" dirty="0" err="1">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eg</a:t>
            </a:r>
            <a:r>
              <a:rPr lang="en-IN" sz="1800" b="1"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a:t>
            </a:r>
            <a:endParaRPr lang="en-IN" sz="18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a:spcBef>
                <a:spcPts val="1200"/>
              </a:spcBef>
              <a:spcAft>
                <a:spcPts val="1200"/>
              </a:spcAft>
            </a:pPr>
            <a:r>
              <a:rPr lang="en-IN" dirty="0">
                <a:solidFill>
                  <a:srgbClr val="000000"/>
                </a:solidFill>
                <a:effectLst/>
                <a:latin typeface="Verdana" panose="020B0604030504040204" pitchFamily="34" charset="0"/>
                <a:ea typeface="Times New Roman" panose="02020603050405020304" pitchFamily="18" charset="0"/>
              </a:rPr>
              <a:t>You can use three double quotes:</a:t>
            </a:r>
            <a:endParaRPr lang="en-IN"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 = </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"""Lorem ipsum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dolor</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sit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amet</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a:t>
            </a:r>
            <a:b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b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consectetur</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adipiscing</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elit</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a:t>
            </a:r>
            <a:b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b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sed</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do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eiusmod</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tempor</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incididunt</a:t>
            </a:r>
            <a:b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b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ut</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 labore et dolore magna </a:t>
            </a:r>
            <a:r>
              <a:rPr lang="en-IN" dirty="0" err="1">
                <a:solidFill>
                  <a:srgbClr val="A52A2A"/>
                </a:solidFill>
                <a:effectLst/>
                <a:latin typeface="Consolas" panose="020B0609020204030204" pitchFamily="49" charset="0"/>
                <a:ea typeface="Calibri" panose="020F0502020204030204" pitchFamily="34" charset="0"/>
                <a:cs typeface="Mangal" panose="02040503050203030202" pitchFamily="18" charset="0"/>
              </a:rPr>
              <a:t>aliqua</a:t>
            </a:r>
            <a:r>
              <a:rPr lang="en-IN" dirty="0">
                <a:solidFill>
                  <a:srgbClr val="A52A2A"/>
                </a:solidFill>
                <a:effectLst/>
                <a:latin typeface="Consolas" panose="020B0609020204030204" pitchFamily="49" charset="0"/>
                <a:ea typeface="Calibri" panose="020F0502020204030204" pitchFamily="34" charset="0"/>
                <a:cs typeface="Mangal" panose="02040503050203030202" pitchFamily="18" charset="0"/>
              </a:rPr>
              <a:t>."""</a:t>
            </a:r>
            <a:br>
              <a:rPr lang="en-IN" dirty="0">
                <a:solidFill>
                  <a:srgbClr val="000000"/>
                </a:solidFill>
                <a:effectLst/>
                <a:latin typeface="Consolas" panose="020B0609020204030204" pitchFamily="49" charset="0"/>
                <a:ea typeface="Calibri" panose="020F0502020204030204" pitchFamily="34" charset="0"/>
                <a:cs typeface="Mangal" panose="02040503050203030202" pitchFamily="18" charset="0"/>
              </a:rPr>
            </a:br>
            <a:r>
              <a:rPr lang="en-IN" dirty="0">
                <a:solidFill>
                  <a:srgbClr val="0000CD"/>
                </a:solidFill>
                <a:effectLst/>
                <a:latin typeface="Consolas" panose="020B0609020204030204" pitchFamily="49" charset="0"/>
                <a:ea typeface="Calibri" panose="020F0502020204030204" pitchFamily="34" charset="0"/>
                <a:cs typeface="Mangal" panose="02040503050203030202" pitchFamily="18" charset="0"/>
              </a:rPr>
              <a:t>print</a:t>
            </a:r>
            <a:r>
              <a:rPr lang="en-IN" dirty="0">
                <a:solidFill>
                  <a:srgbClr val="000000"/>
                </a:solidFill>
                <a:effectLst/>
                <a:latin typeface="Consolas" panose="020B0609020204030204" pitchFamily="49" charset="0"/>
                <a:ea typeface="Calibri" panose="020F0502020204030204" pitchFamily="34" charset="0"/>
                <a:cs typeface="Mangal" panose="02040503050203030202" pitchFamily="18" charset="0"/>
              </a:rPr>
              <a:t>(a)</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91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Numeric Type</a:t>
            </a:r>
          </a:p>
        </p:txBody>
      </p:sp>
      <p:sp>
        <p:nvSpPr>
          <p:cNvPr id="2" name="Content Placeholder 1">
            <a:extLst>
              <a:ext uri="{FF2B5EF4-FFF2-40B4-BE49-F238E27FC236}">
                <a16:creationId xmlns:a16="http://schemas.microsoft.com/office/drawing/2014/main" id="{7165E016-BEED-B2CE-6DCF-00BD7B2920B9}"/>
              </a:ext>
            </a:extLst>
          </p:cNvPr>
          <p:cNvSpPr>
            <a:spLocks noGrp="1" noChangeArrowheads="1"/>
          </p:cNvSpPr>
          <p:nvPr>
            <p:ph sz="quarter" idx="10"/>
          </p:nvPr>
        </p:nvSpPr>
        <p:spPr bwMode="auto">
          <a:xfrm>
            <a:off x="199217" y="1292284"/>
            <a:ext cx="11793566" cy="44396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There are three numeric types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ea typeface="Calibri" panose="020F0502020204030204" pitchFamily="34" charset="0"/>
                <a:cs typeface="Mangal" panose="02040503050203030202" pitchFamily="18" charset="0"/>
              </a:rPr>
              <a:t>int()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16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Mangal" panose="02040503050203030202" pitchFamily="18" charset="0"/>
              </a:rPr>
              <a:t>- constructs an integer number from an integer literal, a float literal (by removing all decimals), or a string literal (providing the string represents a whole number)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ea typeface="Calibri" panose="020F0502020204030204" pitchFamily="34" charset="0"/>
                <a:cs typeface="Mangal" panose="02040503050203030202" pitchFamily="18" charset="0"/>
              </a:rPr>
              <a:t>float()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16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Mangal" panose="02040503050203030202" pitchFamily="18" charset="0"/>
              </a:rPr>
              <a:t>- constructs a float number from an integer literal, a float literal or a string literal (providing the string represents a float or an integer)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rgbClr val="DC143C"/>
                </a:solidFill>
                <a:latin typeface="Consolas" panose="020B0609020204030204" pitchFamily="49" charset="0"/>
                <a:ea typeface="Calibri" panose="020F0502020204030204" pitchFamily="34" charset="0"/>
                <a:cs typeface="Mangal" panose="02040503050203030202" pitchFamily="18" charset="0"/>
              </a:rPr>
              <a:t>complex</a:t>
            </a:r>
            <a:r>
              <a:rPr kumimoji="0" lang="en-US" altLang="en-US" sz="1600" b="0" i="0" u="none" strike="noStrike" cap="none" normalizeH="0" baseline="0" dirty="0">
                <a:ln>
                  <a:noFill/>
                </a:ln>
                <a:solidFill>
                  <a:srgbClr val="DC143C"/>
                </a:solidFill>
                <a:effectLst/>
                <a:latin typeface="Consolas" panose="020B0609020204030204" pitchFamily="49" charset="0"/>
                <a:ea typeface="Calibri" panose="020F0502020204030204" pitchFamily="34" charset="0"/>
                <a:cs typeface="Mangal" panose="02040503050203030202" pitchFamily="18" charset="0"/>
              </a:rPr>
              <a: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16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Mangal" panose="02040503050203030202" pitchFamily="18" charset="0"/>
              </a:rPr>
              <a:t>- </a:t>
            </a:r>
            <a:r>
              <a:rPr lang="en-US" sz="1600" dirty="0">
                <a:solidFill>
                  <a:srgbClr val="000000"/>
                </a:solidFill>
                <a:latin typeface="Verdana" panose="020B0604030504040204" pitchFamily="34" charset="0"/>
                <a:cs typeface="Mangal" panose="02040503050203030202" pitchFamily="18" charset="0"/>
              </a:rPr>
              <a:t>Complex numbers are written with a "j" as the imaginary part</a:t>
            </a:r>
            <a:endParaRPr lang="en-US" altLang="en-US" sz="1600" dirty="0">
              <a:solidFill>
                <a:srgbClr val="000000"/>
              </a:solidFill>
              <a:latin typeface="Verdana" panose="020B060403050404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rgbClr val="DC143C"/>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Variables of numeric types are created when you assign a value to them:</a:t>
            </a:r>
            <a:endParaRPr kumimoji="0" lang="en-US" altLang="en-US" sz="16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solidFill>
                  <a:srgbClr val="000000"/>
                </a:solidFill>
                <a:latin typeface="Segoe UI" panose="020B0502040204020203" pitchFamily="34" charset="0"/>
                <a:ea typeface="Times New Roman" panose="02020603050405020304" pitchFamily="18" charset="0"/>
                <a:cs typeface="Segoe UI" panose="020B0502040204020203" pitchFamily="34" charset="0"/>
              </a:rPr>
              <a:t>Eg</a:t>
            </a:r>
            <a:r>
              <a:rPr lang="en-US" altLang="en-US" sz="16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x =</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600" b="0" i="0" u="none" strike="noStrike" cap="none" normalizeH="0" baseline="0" dirty="0">
                <a:ln>
                  <a:noFill/>
                </a:ln>
                <a:solidFill>
                  <a:srgbClr val="FF0000"/>
                </a:solidFill>
                <a:effectLst/>
                <a:latin typeface="Consolas" panose="020B0609020204030204" pitchFamily="49" charset="0"/>
                <a:ea typeface="Times New Roman" panose="02020603050405020304" pitchFamily="18" charset="0"/>
                <a:cs typeface="Mangal" panose="02040503050203030202" pitchFamily="18" charset="0"/>
              </a:rPr>
              <a:t>1</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Mangal" panose="02040503050203030202" pitchFamily="18" charset="0"/>
              </a:rPr>
              <a:t># int</a:t>
            </a:r>
            <a:b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y =</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600" b="0" i="0" u="none" strike="noStrike" cap="none" normalizeH="0" baseline="0" dirty="0">
                <a:ln>
                  <a:noFill/>
                </a:ln>
                <a:solidFill>
                  <a:srgbClr val="FF0000"/>
                </a:solidFill>
                <a:effectLst/>
                <a:latin typeface="Consolas" panose="020B0609020204030204" pitchFamily="49" charset="0"/>
                <a:ea typeface="Times New Roman" panose="02020603050405020304" pitchFamily="18" charset="0"/>
                <a:cs typeface="Mangal" panose="02040503050203030202" pitchFamily="18" charset="0"/>
              </a:rPr>
              <a:t>2.8</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Mangal" panose="02040503050203030202" pitchFamily="18" charset="0"/>
              </a:rPr>
              <a:t># float</a:t>
            </a:r>
            <a:b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z = 1j</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Mangal" panose="02040503050203030202" pitchFamily="18" charset="0"/>
              </a:rPr>
              <a:t># complex</a:t>
            </a:r>
            <a:endParaRPr kumimoji="0" lang="en-US" altLang="en-US" sz="1600" b="1" i="0" u="none" strike="noStrike" cap="none" normalizeH="0" baseline="0" dirty="0">
              <a:ln>
                <a:noFill/>
              </a:ln>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376519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12D828-28EC-8BD5-5556-21B9DBDE1288}"/>
              </a:ext>
            </a:extLst>
          </p:cNvPr>
          <p:cNvSpPr>
            <a:spLocks noGrp="1"/>
          </p:cNvSpPr>
          <p:nvPr>
            <p:ph sz="quarter" idx="10"/>
          </p:nvPr>
        </p:nvSpPr>
        <p:spPr>
          <a:xfrm>
            <a:off x="444500" y="1275084"/>
            <a:ext cx="10544342" cy="5761936"/>
          </a:xfrm>
        </p:spPr>
        <p:txBody>
          <a:bodyPr>
            <a:normAutofit/>
          </a:bodyPr>
          <a:lstStyle/>
          <a:p>
            <a:pPr>
              <a:spcBef>
                <a:spcPts val="750"/>
              </a:spcBef>
              <a:spcAft>
                <a:spcPts val="750"/>
              </a:spcAft>
            </a:pPr>
            <a:r>
              <a:rPr lang="en-IN" sz="2000" b="1" dirty="0">
                <a:solidFill>
                  <a:srgbClr val="000000"/>
                </a:solidFill>
              </a:rPr>
              <a:t>List:  </a:t>
            </a:r>
            <a:r>
              <a:rPr lang="en-US" sz="1400" dirty="0">
                <a:solidFill>
                  <a:srgbClr val="000000"/>
                </a:solidFill>
              </a:rPr>
              <a:t>Lists in Python can be created by just placing the sequence inside the square brackets[].</a:t>
            </a:r>
          </a:p>
          <a:p>
            <a:pPr marL="0" indent="0">
              <a:spcBef>
                <a:spcPts val="750"/>
              </a:spcBef>
              <a:spcAft>
                <a:spcPts val="750"/>
              </a:spcAft>
              <a:buNone/>
            </a:pPr>
            <a:r>
              <a:rPr lang="en-US" dirty="0" err="1">
                <a:solidFill>
                  <a:srgbClr val="000000"/>
                </a:solidFill>
                <a:latin typeface="Verdana" panose="020B0604030504040204" pitchFamily="34" charset="0"/>
              </a:rPr>
              <a:t>eg</a:t>
            </a:r>
            <a:r>
              <a:rPr lang="en-US" dirty="0">
                <a:solidFill>
                  <a:srgbClr val="000000"/>
                </a:solidFill>
                <a:latin typeface="Verdana" panose="020B0604030504040204" pitchFamily="34" charset="0"/>
              </a:rPr>
              <a:t>:</a:t>
            </a:r>
          </a:p>
          <a:p>
            <a:pPr marL="0" indent="0">
              <a:spcBef>
                <a:spcPts val="750"/>
              </a:spcBef>
              <a:spcAft>
                <a:spcPts val="750"/>
              </a:spcAft>
              <a:buNone/>
            </a:pPr>
            <a:r>
              <a:rPr lang="en-IN" dirty="0" err="1">
                <a:solidFill>
                  <a:srgbClr val="000000"/>
                </a:solidFill>
                <a:latin typeface="Verdana" panose="020B0604030504040204" pitchFamily="34" charset="0"/>
              </a:rPr>
              <a:t>thislist</a:t>
            </a:r>
            <a:r>
              <a:rPr lang="en-IN" dirty="0">
                <a:solidFill>
                  <a:srgbClr val="000000"/>
                </a:solidFill>
                <a:latin typeface="Verdana" panose="020B0604030504040204" pitchFamily="34" charset="0"/>
              </a:rPr>
              <a:t> = ["apple", "banana", "cherry"]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print(</a:t>
            </a:r>
            <a:r>
              <a:rPr lang="en-IN" dirty="0" err="1">
                <a:solidFill>
                  <a:srgbClr val="000000"/>
                </a:solidFill>
                <a:latin typeface="Verdana" panose="020B0604030504040204" pitchFamily="34" charset="0"/>
              </a:rPr>
              <a:t>thislist</a:t>
            </a:r>
            <a:r>
              <a:rPr lang="en-IN" dirty="0">
                <a:solidFill>
                  <a:srgbClr val="000000"/>
                </a:solidFill>
                <a:latin typeface="Verdana" panose="020B0604030504040204" pitchFamily="34" charset="0"/>
              </a:rPr>
              <a:t>)</a:t>
            </a:r>
          </a:p>
          <a:p>
            <a:pPr>
              <a:spcBef>
                <a:spcPts val="750"/>
              </a:spcBef>
              <a:spcAft>
                <a:spcPts val="750"/>
              </a:spcAft>
            </a:pPr>
            <a:r>
              <a:rPr lang="en-IN" sz="2000" b="1" dirty="0">
                <a:solidFill>
                  <a:srgbClr val="000000"/>
                </a:solidFill>
              </a:rPr>
              <a:t>Tuple: </a:t>
            </a:r>
            <a:r>
              <a:rPr lang="en-US" sz="1400" dirty="0">
                <a:solidFill>
                  <a:srgbClr val="000000"/>
                </a:solidFill>
              </a:rPr>
              <a:t>Just like list, tuple is also an ordered collection of Python objects. The only difference between tuple and list is that tuples are immutable i.e. tuples cannot be modified after it is created</a:t>
            </a:r>
          </a:p>
          <a:p>
            <a:pPr marL="0" indent="0">
              <a:spcBef>
                <a:spcPts val="750"/>
              </a:spcBef>
              <a:spcAft>
                <a:spcPts val="750"/>
              </a:spcAft>
              <a:buNone/>
            </a:pPr>
            <a:r>
              <a:rPr lang="en-US" sz="1400" dirty="0" err="1">
                <a:solidFill>
                  <a:srgbClr val="000000"/>
                </a:solidFill>
                <a:latin typeface="Verdana" panose="020B0604030504040204" pitchFamily="34" charset="0"/>
              </a:rPr>
              <a:t>eg</a:t>
            </a:r>
            <a:r>
              <a:rPr lang="en-US" sz="1400" dirty="0">
                <a:solidFill>
                  <a:srgbClr val="000000"/>
                </a:solidFill>
                <a:latin typeface="Verdana" panose="020B0604030504040204" pitchFamily="34" charset="0"/>
              </a:rPr>
              <a:t>:</a:t>
            </a:r>
            <a:endParaRPr lang="en-US" sz="1400" dirty="0">
              <a:solidFill>
                <a:srgbClr val="000000"/>
              </a:solidFill>
            </a:endParaRPr>
          </a:p>
          <a:p>
            <a:pPr marL="0" indent="0">
              <a:spcBef>
                <a:spcPts val="750"/>
              </a:spcBef>
              <a:spcAft>
                <a:spcPts val="750"/>
              </a:spcAft>
              <a:buNone/>
            </a:pPr>
            <a:r>
              <a:rPr lang="en-US" dirty="0">
                <a:solidFill>
                  <a:srgbClr val="000000"/>
                </a:solidFill>
                <a:latin typeface="Verdana" panose="020B0604030504040204" pitchFamily="34" charset="0"/>
              </a:rPr>
              <a:t>tuple = (‘big', ‘data’) </a:t>
            </a:r>
          </a:p>
          <a:p>
            <a:pPr marL="0" indent="0">
              <a:spcBef>
                <a:spcPts val="750"/>
              </a:spcBef>
              <a:spcAft>
                <a:spcPts val="750"/>
              </a:spcAft>
              <a:buNone/>
            </a:pPr>
            <a:r>
              <a:rPr lang="en-US" dirty="0">
                <a:solidFill>
                  <a:srgbClr val="000000"/>
                </a:solidFill>
                <a:latin typeface="Verdana" panose="020B0604030504040204" pitchFamily="34" charset="0"/>
              </a:rPr>
              <a:t>print("\</a:t>
            </a:r>
            <a:r>
              <a:rPr lang="en-US" dirty="0" err="1">
                <a:solidFill>
                  <a:srgbClr val="000000"/>
                </a:solidFill>
                <a:latin typeface="Verdana" panose="020B0604030504040204" pitchFamily="34" charset="0"/>
              </a:rPr>
              <a:t>nTuple</a:t>
            </a:r>
            <a:r>
              <a:rPr lang="en-US" dirty="0">
                <a:solidFill>
                  <a:srgbClr val="000000"/>
                </a:solidFill>
                <a:latin typeface="Verdana" panose="020B0604030504040204" pitchFamily="34" charset="0"/>
              </a:rPr>
              <a:t> with the use of String: ") </a:t>
            </a:r>
          </a:p>
          <a:p>
            <a:pPr marL="0" indent="0">
              <a:spcBef>
                <a:spcPts val="750"/>
              </a:spcBef>
              <a:spcAft>
                <a:spcPts val="750"/>
              </a:spcAft>
              <a:buNone/>
            </a:pPr>
            <a:r>
              <a:rPr lang="en-US" dirty="0">
                <a:solidFill>
                  <a:srgbClr val="000000"/>
                </a:solidFill>
                <a:latin typeface="Verdana" panose="020B0604030504040204" pitchFamily="34" charset="0"/>
              </a:rPr>
              <a:t>print(tuple) </a:t>
            </a:r>
            <a:endParaRPr lang="en-IN" dirty="0">
              <a:solidFill>
                <a:srgbClr val="000000"/>
              </a:solidFill>
              <a:latin typeface="Verdana" panose="020B0604030504040204" pitchFamily="34" charset="0"/>
            </a:endParaRPr>
          </a:p>
          <a:p>
            <a:pPr>
              <a:spcBef>
                <a:spcPts val="750"/>
              </a:spcBef>
              <a:spcAft>
                <a:spcPts val="750"/>
              </a:spcAft>
            </a:pPr>
            <a:r>
              <a:rPr lang="en-IN" sz="2000" b="1" dirty="0">
                <a:solidFill>
                  <a:srgbClr val="000000"/>
                </a:solidFill>
              </a:rPr>
              <a:t>Range:  </a:t>
            </a:r>
            <a:r>
              <a:rPr lang="en-US" sz="1400" dirty="0">
                <a:solidFill>
                  <a:srgbClr val="000000"/>
                </a:solidFill>
              </a:rPr>
              <a:t>The range() function returns a sequence of numbers, starting from 0 by default, and increments by 1 (by default), and stops before a specified number.</a:t>
            </a:r>
          </a:p>
          <a:p>
            <a:pPr marL="0" indent="0">
              <a:spcBef>
                <a:spcPts val="750"/>
              </a:spcBef>
              <a:spcAft>
                <a:spcPts val="750"/>
              </a:spcAft>
              <a:buNone/>
            </a:pPr>
            <a:r>
              <a:rPr lang="en-US" dirty="0" err="1">
                <a:solidFill>
                  <a:srgbClr val="000000"/>
                </a:solidFill>
                <a:latin typeface="Verdana" panose="020B0604030504040204" pitchFamily="34" charset="0"/>
              </a:rPr>
              <a:t>eg</a:t>
            </a:r>
            <a:r>
              <a:rPr lang="en-US" dirty="0">
                <a:solidFill>
                  <a:srgbClr val="000000"/>
                </a:solidFill>
                <a:latin typeface="Verdana" panose="020B0604030504040204" pitchFamily="34" charset="0"/>
              </a:rPr>
              <a:t>: range(start, stop, step)</a:t>
            </a:r>
          </a:p>
          <a:p>
            <a:pPr marL="0" indent="0">
              <a:spcBef>
                <a:spcPts val="750"/>
              </a:spcBef>
              <a:spcAft>
                <a:spcPts val="750"/>
              </a:spcAft>
              <a:buNone/>
            </a:pPr>
            <a:endParaRPr lang="en-US" dirty="0">
              <a:solidFill>
                <a:srgbClr val="000000"/>
              </a:solidFill>
              <a:latin typeface="Verdana" panose="020B0604030504040204" pitchFamily="34" charset="0"/>
            </a:endParaRPr>
          </a:p>
          <a:p>
            <a:pPr marL="0" indent="0">
              <a:spcBef>
                <a:spcPts val="750"/>
              </a:spcBef>
              <a:spcAft>
                <a:spcPts val="750"/>
              </a:spcAft>
              <a:buNone/>
            </a:pPr>
            <a:endParaRPr lang="en-US" dirty="0">
              <a:solidFill>
                <a:srgbClr val="000000"/>
              </a:solidFill>
              <a:latin typeface="Verdana" panose="020B0604030504040204" pitchFamily="34" charset="0"/>
            </a:endParaRPr>
          </a:p>
          <a:p>
            <a:endParaRPr lang="en-IN" dirty="0"/>
          </a:p>
        </p:txBody>
      </p:sp>
      <p:sp>
        <p:nvSpPr>
          <p:cNvPr id="3" name="Title 2">
            <a:extLst>
              <a:ext uri="{FF2B5EF4-FFF2-40B4-BE49-F238E27FC236}">
                <a16:creationId xmlns:a16="http://schemas.microsoft.com/office/drawing/2014/main" id="{87DFA75F-0214-963B-9F90-73D25EB00F0C}"/>
              </a:ext>
            </a:extLst>
          </p:cNvPr>
          <p:cNvSpPr>
            <a:spLocks noGrp="1"/>
          </p:cNvSpPr>
          <p:nvPr>
            <p:ph type="title"/>
          </p:nvPr>
        </p:nvSpPr>
        <p:spPr/>
        <p:txBody>
          <a:bodyPr/>
          <a:lstStyle/>
          <a:p>
            <a:r>
              <a:rPr lang="en-IN" dirty="0"/>
              <a:t>Sequence Type</a:t>
            </a:r>
          </a:p>
        </p:txBody>
      </p:sp>
      <p:pic>
        <p:nvPicPr>
          <p:cNvPr id="6" name="Picture 5">
            <a:extLst>
              <a:ext uri="{FF2B5EF4-FFF2-40B4-BE49-F238E27FC236}">
                <a16:creationId xmlns:a16="http://schemas.microsoft.com/office/drawing/2014/main" id="{815F4064-C2E0-E745-77C7-43387720B22D}"/>
              </a:ext>
            </a:extLst>
          </p:cNvPr>
          <p:cNvPicPr>
            <a:picLocks noChangeAspect="1"/>
          </p:cNvPicPr>
          <p:nvPr/>
        </p:nvPicPr>
        <p:blipFill>
          <a:blip r:embed="rId2"/>
          <a:stretch>
            <a:fillRect/>
          </a:stretch>
        </p:blipFill>
        <p:spPr>
          <a:xfrm>
            <a:off x="3055879" y="5910470"/>
            <a:ext cx="1252752" cy="744880"/>
          </a:xfrm>
          <a:prstGeom prst="rect">
            <a:avLst/>
          </a:prstGeom>
        </p:spPr>
      </p:pic>
    </p:spTree>
    <p:extLst>
      <p:ext uri="{BB962C8B-B14F-4D97-AF65-F5344CB8AC3E}">
        <p14:creationId xmlns:p14="http://schemas.microsoft.com/office/powerpoint/2010/main" val="326482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12D828-28EC-8BD5-5556-21B9DBDE1288}"/>
              </a:ext>
            </a:extLst>
          </p:cNvPr>
          <p:cNvSpPr>
            <a:spLocks noGrp="1"/>
          </p:cNvSpPr>
          <p:nvPr>
            <p:ph sz="quarter" idx="10"/>
          </p:nvPr>
        </p:nvSpPr>
        <p:spPr>
          <a:xfrm>
            <a:off x="444500" y="1275084"/>
            <a:ext cx="10544342" cy="5761936"/>
          </a:xfrm>
        </p:spPr>
        <p:txBody>
          <a:bodyPr>
            <a:normAutofit lnSpcReduction="10000"/>
          </a:bodyPr>
          <a:lstStyle/>
          <a:p>
            <a:pPr>
              <a:spcBef>
                <a:spcPts val="750"/>
              </a:spcBef>
              <a:spcAft>
                <a:spcPts val="750"/>
              </a:spcAft>
            </a:pPr>
            <a:r>
              <a:rPr lang="en-IN" sz="2000" b="1" dirty="0">
                <a:solidFill>
                  <a:srgbClr val="000000"/>
                </a:solidFill>
              </a:rPr>
              <a:t>Dictionary:  </a:t>
            </a:r>
            <a:r>
              <a:rPr lang="en-US" sz="1500" dirty="0">
                <a:solidFill>
                  <a:srgbClr val="000000"/>
                </a:solidFill>
              </a:rPr>
              <a:t>Dictionaries are used to store data values in </a:t>
            </a:r>
            <a:r>
              <a:rPr lang="en-US" sz="1500" dirty="0" err="1">
                <a:solidFill>
                  <a:srgbClr val="000000"/>
                </a:solidFill>
              </a:rPr>
              <a:t>key:value</a:t>
            </a:r>
            <a:r>
              <a:rPr lang="en-US" sz="1500" dirty="0">
                <a:solidFill>
                  <a:srgbClr val="000000"/>
                </a:solidFill>
              </a:rPr>
              <a:t> pairs.</a:t>
            </a:r>
          </a:p>
          <a:p>
            <a:pPr>
              <a:spcBef>
                <a:spcPts val="750"/>
              </a:spcBef>
              <a:spcAft>
                <a:spcPts val="750"/>
              </a:spcAft>
            </a:pPr>
            <a:r>
              <a:rPr lang="en-US" sz="2000" b="1" dirty="0">
                <a:solidFill>
                  <a:srgbClr val="000000"/>
                </a:solidFill>
              </a:rPr>
              <a:t>Changeable: </a:t>
            </a:r>
            <a:r>
              <a:rPr lang="en-US" sz="1500" dirty="0">
                <a:solidFill>
                  <a:srgbClr val="000000"/>
                </a:solidFill>
              </a:rPr>
              <a:t>Dictionaries are changeable, meaning that we can change, add or remove items after the dictionary has been created.</a:t>
            </a:r>
          </a:p>
          <a:p>
            <a:pPr>
              <a:spcBef>
                <a:spcPts val="750"/>
              </a:spcBef>
              <a:spcAft>
                <a:spcPts val="750"/>
              </a:spcAft>
            </a:pPr>
            <a:r>
              <a:rPr lang="en-US" sz="2000" b="1" dirty="0">
                <a:solidFill>
                  <a:srgbClr val="000000"/>
                </a:solidFill>
              </a:rPr>
              <a:t>Ordered or Unordered?</a:t>
            </a:r>
          </a:p>
          <a:p>
            <a:pPr>
              <a:spcBef>
                <a:spcPts val="750"/>
              </a:spcBef>
              <a:spcAft>
                <a:spcPts val="750"/>
              </a:spcAft>
            </a:pPr>
            <a:r>
              <a:rPr lang="en-US" sz="1500" dirty="0">
                <a:solidFill>
                  <a:srgbClr val="000000"/>
                </a:solidFill>
              </a:rPr>
              <a:t>As of Python version 3.7, dictionaries are ordered. In Python 3.6 and earlier, dictionaries are unordered.</a:t>
            </a:r>
          </a:p>
          <a:p>
            <a:pPr>
              <a:spcBef>
                <a:spcPts val="750"/>
              </a:spcBef>
              <a:spcAft>
                <a:spcPts val="750"/>
              </a:spcAft>
            </a:pPr>
            <a:r>
              <a:rPr lang="en-US" sz="1500" dirty="0">
                <a:solidFill>
                  <a:srgbClr val="000000"/>
                </a:solidFill>
              </a:rPr>
              <a:t>When we say that dictionaries are ordered, it means that the items have a defined order, and that order will not change.</a:t>
            </a:r>
          </a:p>
          <a:p>
            <a:pPr>
              <a:spcBef>
                <a:spcPts val="750"/>
              </a:spcBef>
              <a:spcAft>
                <a:spcPts val="750"/>
              </a:spcAft>
            </a:pPr>
            <a:r>
              <a:rPr lang="en-US" sz="1500" dirty="0">
                <a:solidFill>
                  <a:srgbClr val="000000"/>
                </a:solidFill>
              </a:rPr>
              <a:t>Unordered means that the items does not have a defined order, you cannot refer to an item by using an index.</a:t>
            </a:r>
          </a:p>
          <a:p>
            <a:pPr>
              <a:spcBef>
                <a:spcPts val="750"/>
              </a:spcBef>
              <a:spcAft>
                <a:spcPts val="750"/>
              </a:spcAft>
            </a:pPr>
            <a:r>
              <a:rPr lang="en-US" sz="1500" dirty="0">
                <a:solidFill>
                  <a:srgbClr val="000000"/>
                </a:solidFill>
              </a:rPr>
              <a:t>Dictionaries are written with curly brackets, and have keys and values:</a:t>
            </a:r>
          </a:p>
          <a:p>
            <a:pPr marL="0" indent="0">
              <a:spcBef>
                <a:spcPts val="750"/>
              </a:spcBef>
              <a:spcAft>
                <a:spcPts val="750"/>
              </a:spcAft>
              <a:buNone/>
            </a:pPr>
            <a:r>
              <a:rPr lang="en-US" sz="1500" b="1" dirty="0" err="1">
                <a:solidFill>
                  <a:srgbClr val="000000"/>
                </a:solidFill>
              </a:rPr>
              <a:t>eg</a:t>
            </a:r>
            <a:r>
              <a:rPr lang="en-US" sz="1500" b="1" dirty="0">
                <a:solidFill>
                  <a:srgbClr val="000000"/>
                </a:solidFill>
              </a:rPr>
              <a:t>:</a:t>
            </a:r>
          </a:p>
          <a:p>
            <a:pPr marL="0" indent="0">
              <a:spcBef>
                <a:spcPts val="750"/>
              </a:spcBef>
              <a:spcAft>
                <a:spcPts val="750"/>
              </a:spcAft>
              <a:buNone/>
            </a:pPr>
            <a:r>
              <a:rPr lang="en-US" sz="1500" b="1" dirty="0" err="1">
                <a:solidFill>
                  <a:schemeClr val="accent1"/>
                </a:solidFill>
              </a:rPr>
              <a:t>thisdict</a:t>
            </a:r>
            <a:r>
              <a:rPr lang="en-US" sz="1500" b="1" dirty="0">
                <a:solidFill>
                  <a:schemeClr val="accent1"/>
                </a:solidFill>
              </a:rPr>
              <a:t> = {</a:t>
            </a:r>
          </a:p>
          <a:p>
            <a:pPr marL="0" indent="0">
              <a:spcBef>
                <a:spcPts val="750"/>
              </a:spcBef>
              <a:spcAft>
                <a:spcPts val="750"/>
              </a:spcAft>
              <a:buNone/>
            </a:pPr>
            <a:r>
              <a:rPr lang="en-US" sz="1500" b="1" dirty="0">
                <a:solidFill>
                  <a:schemeClr val="accent1"/>
                </a:solidFill>
              </a:rPr>
              <a:t>  "brand": "Ford",</a:t>
            </a:r>
          </a:p>
          <a:p>
            <a:pPr marL="0" indent="0">
              <a:spcBef>
                <a:spcPts val="750"/>
              </a:spcBef>
              <a:spcAft>
                <a:spcPts val="750"/>
              </a:spcAft>
              <a:buNone/>
            </a:pPr>
            <a:r>
              <a:rPr lang="en-US" sz="1500" b="1" dirty="0">
                <a:solidFill>
                  <a:schemeClr val="accent1"/>
                </a:solidFill>
              </a:rPr>
              <a:t>  "model": "Mustang",</a:t>
            </a:r>
          </a:p>
          <a:p>
            <a:pPr marL="0" indent="0">
              <a:spcBef>
                <a:spcPts val="750"/>
              </a:spcBef>
              <a:spcAft>
                <a:spcPts val="750"/>
              </a:spcAft>
              <a:buNone/>
            </a:pPr>
            <a:r>
              <a:rPr lang="en-US" sz="1500" b="1" dirty="0">
                <a:solidFill>
                  <a:schemeClr val="accent1"/>
                </a:solidFill>
              </a:rPr>
              <a:t>  "year": 1964</a:t>
            </a:r>
          </a:p>
          <a:p>
            <a:pPr marL="0" indent="0">
              <a:spcBef>
                <a:spcPts val="750"/>
              </a:spcBef>
              <a:spcAft>
                <a:spcPts val="750"/>
              </a:spcAft>
              <a:buNone/>
            </a:pPr>
            <a:r>
              <a:rPr lang="en-US" sz="1500" b="1" dirty="0">
                <a:solidFill>
                  <a:schemeClr val="accent1"/>
                </a:solidFill>
              </a:rPr>
              <a:t>}</a:t>
            </a:r>
            <a:endParaRPr lang="en-US" sz="1500" dirty="0">
              <a:solidFill>
                <a:schemeClr val="accent1"/>
              </a:solidFill>
              <a:latin typeface="Verdana" panose="020B0604030504040204" pitchFamily="34" charset="0"/>
            </a:endParaRPr>
          </a:p>
          <a:p>
            <a:pPr marL="0" indent="0">
              <a:spcBef>
                <a:spcPts val="750"/>
              </a:spcBef>
              <a:spcAft>
                <a:spcPts val="750"/>
              </a:spcAft>
              <a:buNone/>
            </a:pPr>
            <a:endParaRPr lang="en-US" dirty="0">
              <a:solidFill>
                <a:srgbClr val="000000"/>
              </a:solidFill>
              <a:latin typeface="Verdana" panose="020B0604030504040204" pitchFamily="34" charset="0"/>
            </a:endParaRPr>
          </a:p>
          <a:p>
            <a:endParaRPr lang="en-IN" dirty="0"/>
          </a:p>
        </p:txBody>
      </p:sp>
      <p:sp>
        <p:nvSpPr>
          <p:cNvPr id="3" name="Title 2">
            <a:extLst>
              <a:ext uri="{FF2B5EF4-FFF2-40B4-BE49-F238E27FC236}">
                <a16:creationId xmlns:a16="http://schemas.microsoft.com/office/drawing/2014/main" id="{87DFA75F-0214-963B-9F90-73D25EB00F0C}"/>
              </a:ext>
            </a:extLst>
          </p:cNvPr>
          <p:cNvSpPr>
            <a:spLocks noGrp="1"/>
          </p:cNvSpPr>
          <p:nvPr>
            <p:ph type="title"/>
          </p:nvPr>
        </p:nvSpPr>
        <p:spPr/>
        <p:txBody>
          <a:bodyPr/>
          <a:lstStyle/>
          <a:p>
            <a:r>
              <a:rPr lang="en-IN" dirty="0"/>
              <a:t>Mapping Type</a:t>
            </a:r>
          </a:p>
        </p:txBody>
      </p:sp>
    </p:spTree>
    <p:extLst>
      <p:ext uri="{BB962C8B-B14F-4D97-AF65-F5344CB8AC3E}">
        <p14:creationId xmlns:p14="http://schemas.microsoft.com/office/powerpoint/2010/main" val="252413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12D828-28EC-8BD5-5556-21B9DBDE1288}"/>
              </a:ext>
            </a:extLst>
          </p:cNvPr>
          <p:cNvSpPr>
            <a:spLocks noGrp="1"/>
          </p:cNvSpPr>
          <p:nvPr>
            <p:ph sz="quarter" idx="10"/>
          </p:nvPr>
        </p:nvSpPr>
        <p:spPr>
          <a:xfrm>
            <a:off x="444500" y="1275084"/>
            <a:ext cx="10544342" cy="5761936"/>
          </a:xfrm>
        </p:spPr>
        <p:txBody>
          <a:bodyPr>
            <a:normAutofit fontScale="92500" lnSpcReduction="20000"/>
          </a:bodyPr>
          <a:lstStyle/>
          <a:p>
            <a:pPr marL="0" indent="0">
              <a:spcBef>
                <a:spcPts val="750"/>
              </a:spcBef>
              <a:spcAft>
                <a:spcPts val="750"/>
              </a:spcAft>
              <a:buNone/>
            </a:pPr>
            <a:r>
              <a:rPr lang="en-US" sz="2200" b="1" dirty="0">
                <a:solidFill>
                  <a:srgbClr val="000000"/>
                </a:solidFill>
              </a:rPr>
              <a:t>Set: </a:t>
            </a:r>
            <a:r>
              <a:rPr lang="en-US" dirty="0">
                <a:solidFill>
                  <a:srgbClr val="000000"/>
                </a:solidFill>
              </a:rPr>
              <a:t>Sets are used to store multiple items in a single variable</a:t>
            </a:r>
          </a:p>
          <a:p>
            <a:pPr>
              <a:spcBef>
                <a:spcPts val="750"/>
              </a:spcBef>
              <a:spcAft>
                <a:spcPts val="750"/>
              </a:spcAft>
            </a:pPr>
            <a:r>
              <a:rPr lang="en-US" dirty="0">
                <a:solidFill>
                  <a:srgbClr val="000000"/>
                </a:solidFill>
              </a:rPr>
              <a:t>Set is one of 4 built-in data types in Python used to store collections of data, the other 3 are List, Tuple, and Dictionary, all with different qualities and usage.</a:t>
            </a:r>
          </a:p>
          <a:p>
            <a:pPr>
              <a:spcBef>
                <a:spcPts val="750"/>
              </a:spcBef>
              <a:spcAft>
                <a:spcPts val="750"/>
              </a:spcAft>
            </a:pPr>
            <a:r>
              <a:rPr lang="en-US" dirty="0">
                <a:solidFill>
                  <a:srgbClr val="000000"/>
                </a:solidFill>
              </a:rPr>
              <a:t>A set is a collection which is unordered, unchangeable*, and unindexed.</a:t>
            </a:r>
          </a:p>
          <a:p>
            <a:pPr>
              <a:spcBef>
                <a:spcPts val="750"/>
              </a:spcBef>
              <a:spcAft>
                <a:spcPts val="750"/>
              </a:spcAft>
            </a:pPr>
            <a:r>
              <a:rPr lang="en-US" sz="2200" b="1" dirty="0">
                <a:solidFill>
                  <a:srgbClr val="000000"/>
                </a:solidFill>
              </a:rPr>
              <a:t>Note: </a:t>
            </a:r>
            <a:r>
              <a:rPr lang="en-US" sz="1500" dirty="0">
                <a:solidFill>
                  <a:srgbClr val="000000"/>
                </a:solidFill>
              </a:rPr>
              <a:t>Set items are unchangeable, but you can remove items and add new items.</a:t>
            </a:r>
          </a:p>
          <a:p>
            <a:pPr>
              <a:spcBef>
                <a:spcPts val="750"/>
              </a:spcBef>
              <a:spcAft>
                <a:spcPts val="750"/>
              </a:spcAft>
            </a:pPr>
            <a:r>
              <a:rPr lang="en-US" sz="2200" b="1" dirty="0">
                <a:solidFill>
                  <a:srgbClr val="000000"/>
                </a:solidFill>
              </a:rPr>
              <a:t>Note: </a:t>
            </a:r>
            <a:r>
              <a:rPr lang="en-US" sz="1500" dirty="0">
                <a:solidFill>
                  <a:srgbClr val="000000"/>
                </a:solidFill>
              </a:rPr>
              <a:t>Sets are unordered, so you cannot be sure in which order the items will appear.</a:t>
            </a:r>
          </a:p>
          <a:p>
            <a:pPr marL="0" indent="0">
              <a:spcBef>
                <a:spcPts val="750"/>
              </a:spcBef>
              <a:spcAft>
                <a:spcPts val="750"/>
              </a:spcAft>
              <a:buNone/>
            </a:pPr>
            <a:endParaRPr lang="en-US" sz="1500" b="1" dirty="0">
              <a:solidFill>
                <a:srgbClr val="000000"/>
              </a:solidFill>
            </a:endParaRPr>
          </a:p>
          <a:p>
            <a:pPr marL="0" indent="0">
              <a:spcBef>
                <a:spcPts val="750"/>
              </a:spcBef>
              <a:spcAft>
                <a:spcPts val="750"/>
              </a:spcAft>
              <a:buNone/>
            </a:pPr>
            <a:endParaRPr lang="en-US" sz="1500" b="1" dirty="0">
              <a:solidFill>
                <a:srgbClr val="000000"/>
              </a:solidFill>
            </a:endParaRPr>
          </a:p>
          <a:p>
            <a:pPr marL="0" indent="0">
              <a:spcBef>
                <a:spcPts val="750"/>
              </a:spcBef>
              <a:spcAft>
                <a:spcPts val="750"/>
              </a:spcAft>
              <a:buNone/>
            </a:pPr>
            <a:r>
              <a:rPr lang="en-US" sz="1500" b="1" dirty="0" err="1">
                <a:solidFill>
                  <a:srgbClr val="000000"/>
                </a:solidFill>
              </a:rPr>
              <a:t>eg</a:t>
            </a:r>
            <a:r>
              <a:rPr lang="en-US" sz="1500" b="1" dirty="0">
                <a:solidFill>
                  <a:srgbClr val="000000"/>
                </a:solidFill>
              </a:rPr>
              <a:t>:</a:t>
            </a:r>
          </a:p>
          <a:p>
            <a:pPr marL="0" indent="0">
              <a:spcBef>
                <a:spcPts val="750"/>
              </a:spcBef>
              <a:spcAft>
                <a:spcPts val="750"/>
              </a:spcAft>
              <a:buNone/>
            </a:pPr>
            <a:r>
              <a:rPr lang="en-US" sz="1500" dirty="0">
                <a:solidFill>
                  <a:srgbClr val="000000"/>
                </a:solidFill>
              </a:rPr>
              <a:t>Create and print a dictionary:</a:t>
            </a:r>
          </a:p>
          <a:p>
            <a:pPr marL="0" indent="0">
              <a:spcBef>
                <a:spcPts val="750"/>
              </a:spcBef>
              <a:spcAft>
                <a:spcPts val="750"/>
              </a:spcAft>
              <a:buNone/>
            </a:pPr>
            <a:r>
              <a:rPr lang="en-US" sz="1500" b="1" dirty="0" err="1">
                <a:solidFill>
                  <a:schemeClr val="accent1"/>
                </a:solidFill>
              </a:rPr>
              <a:t>thisdict</a:t>
            </a:r>
            <a:r>
              <a:rPr lang="en-US" sz="1500" b="1" dirty="0">
                <a:solidFill>
                  <a:schemeClr val="accent1"/>
                </a:solidFill>
              </a:rPr>
              <a:t> = {</a:t>
            </a:r>
          </a:p>
          <a:p>
            <a:pPr marL="0" indent="0">
              <a:spcBef>
                <a:spcPts val="750"/>
              </a:spcBef>
              <a:spcAft>
                <a:spcPts val="750"/>
              </a:spcAft>
              <a:buNone/>
            </a:pPr>
            <a:r>
              <a:rPr lang="en-US" sz="1500" b="1" dirty="0">
                <a:solidFill>
                  <a:schemeClr val="accent1"/>
                </a:solidFill>
              </a:rPr>
              <a:t>  "brand": "Ford",</a:t>
            </a:r>
          </a:p>
          <a:p>
            <a:pPr marL="0" indent="0">
              <a:spcBef>
                <a:spcPts val="750"/>
              </a:spcBef>
              <a:spcAft>
                <a:spcPts val="750"/>
              </a:spcAft>
              <a:buNone/>
            </a:pPr>
            <a:r>
              <a:rPr lang="en-US" sz="1500" b="1" dirty="0">
                <a:solidFill>
                  <a:schemeClr val="accent1"/>
                </a:solidFill>
              </a:rPr>
              <a:t>  "model": "Mustang",</a:t>
            </a:r>
          </a:p>
          <a:p>
            <a:pPr marL="0" indent="0">
              <a:spcBef>
                <a:spcPts val="750"/>
              </a:spcBef>
              <a:spcAft>
                <a:spcPts val="750"/>
              </a:spcAft>
              <a:buNone/>
            </a:pPr>
            <a:r>
              <a:rPr lang="en-US" sz="1500" b="1" dirty="0">
                <a:solidFill>
                  <a:schemeClr val="accent1"/>
                </a:solidFill>
              </a:rPr>
              <a:t>  "year": 1964</a:t>
            </a:r>
          </a:p>
          <a:p>
            <a:pPr marL="0" indent="0">
              <a:spcBef>
                <a:spcPts val="750"/>
              </a:spcBef>
              <a:spcAft>
                <a:spcPts val="750"/>
              </a:spcAft>
              <a:buNone/>
            </a:pPr>
            <a:r>
              <a:rPr lang="en-US" sz="1500" b="1" dirty="0">
                <a:solidFill>
                  <a:schemeClr val="accent1"/>
                </a:solidFill>
              </a:rPr>
              <a:t>}</a:t>
            </a:r>
            <a:endParaRPr lang="en-US" sz="1500" dirty="0">
              <a:solidFill>
                <a:schemeClr val="accent1"/>
              </a:solidFill>
              <a:latin typeface="Verdana" panose="020B0604030504040204" pitchFamily="34" charset="0"/>
            </a:endParaRPr>
          </a:p>
          <a:p>
            <a:pPr marL="0" indent="0">
              <a:spcBef>
                <a:spcPts val="750"/>
              </a:spcBef>
              <a:spcAft>
                <a:spcPts val="750"/>
              </a:spcAft>
              <a:buNone/>
            </a:pPr>
            <a:endParaRPr lang="en-US" dirty="0">
              <a:solidFill>
                <a:srgbClr val="000000"/>
              </a:solidFill>
              <a:latin typeface="Verdana" panose="020B0604030504040204" pitchFamily="34" charset="0"/>
            </a:endParaRPr>
          </a:p>
          <a:p>
            <a:endParaRPr lang="en-IN" dirty="0"/>
          </a:p>
        </p:txBody>
      </p:sp>
      <p:sp>
        <p:nvSpPr>
          <p:cNvPr id="3" name="Title 2">
            <a:extLst>
              <a:ext uri="{FF2B5EF4-FFF2-40B4-BE49-F238E27FC236}">
                <a16:creationId xmlns:a16="http://schemas.microsoft.com/office/drawing/2014/main" id="{87DFA75F-0214-963B-9F90-73D25EB00F0C}"/>
              </a:ext>
            </a:extLst>
          </p:cNvPr>
          <p:cNvSpPr>
            <a:spLocks noGrp="1"/>
          </p:cNvSpPr>
          <p:nvPr>
            <p:ph type="title"/>
          </p:nvPr>
        </p:nvSpPr>
        <p:spPr/>
        <p:txBody>
          <a:bodyPr/>
          <a:lstStyle/>
          <a:p>
            <a:r>
              <a:rPr lang="en-IN" dirty="0"/>
              <a:t>Set Type</a:t>
            </a:r>
          </a:p>
        </p:txBody>
      </p:sp>
    </p:spTree>
    <p:extLst>
      <p:ext uri="{BB962C8B-B14F-4D97-AF65-F5344CB8AC3E}">
        <p14:creationId xmlns:p14="http://schemas.microsoft.com/office/powerpoint/2010/main" val="345702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20000"/>
              </a:lnSpc>
              <a:buNone/>
            </a:pPr>
            <a:r>
              <a:rPr lang="en-US" sz="2400" b="1" dirty="0"/>
              <a:t>Python divide operators mentioned below:</a:t>
            </a:r>
          </a:p>
          <a:p>
            <a:pPr marL="0" indent="0">
              <a:lnSpc>
                <a:spcPct val="120000"/>
              </a:lnSpc>
              <a:buNone/>
            </a:pPr>
            <a:endParaRPr lang="en-US" dirty="0"/>
          </a:p>
          <a:p>
            <a:pPr marL="0" indent="0">
              <a:lnSpc>
                <a:spcPct val="120000"/>
              </a:lnSpc>
              <a:buNone/>
            </a:pPr>
            <a:endParaRPr lang="en-US"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Operator</a:t>
            </a:r>
          </a:p>
        </p:txBody>
      </p:sp>
      <p:pic>
        <p:nvPicPr>
          <p:cNvPr id="9" name="Picture 8">
            <a:extLst>
              <a:ext uri="{FF2B5EF4-FFF2-40B4-BE49-F238E27FC236}">
                <a16:creationId xmlns:a16="http://schemas.microsoft.com/office/drawing/2014/main" id="{FD6A2555-D209-CE4A-83C3-D4787967BA05}"/>
              </a:ext>
            </a:extLst>
          </p:cNvPr>
          <p:cNvPicPr>
            <a:picLocks noChangeAspect="1"/>
          </p:cNvPicPr>
          <p:nvPr/>
        </p:nvPicPr>
        <p:blipFill>
          <a:blip r:embed="rId2"/>
          <a:stretch>
            <a:fillRect/>
          </a:stretch>
        </p:blipFill>
        <p:spPr>
          <a:xfrm>
            <a:off x="444500" y="2000076"/>
            <a:ext cx="7255711" cy="4182980"/>
          </a:xfrm>
          <a:prstGeom prst="rect">
            <a:avLst/>
          </a:prstGeom>
        </p:spPr>
      </p:pic>
    </p:spTree>
    <p:extLst>
      <p:ext uri="{BB962C8B-B14F-4D97-AF65-F5344CB8AC3E}">
        <p14:creationId xmlns:p14="http://schemas.microsoft.com/office/powerpoint/2010/main" val="142288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AE783-58AB-E57C-7A9C-541E189B8A24}"/>
              </a:ext>
            </a:extLst>
          </p:cNvPr>
          <p:cNvSpPr>
            <a:spLocks noGrp="1"/>
          </p:cNvSpPr>
          <p:nvPr>
            <p:ph sz="quarter" idx="10"/>
          </p:nvPr>
        </p:nvSpPr>
        <p:spPr>
          <a:xfrm>
            <a:off x="444499" y="1460499"/>
            <a:ext cx="11045135" cy="4847535"/>
          </a:xfrm>
        </p:spPr>
        <p:txBody>
          <a:bodyPr>
            <a:noAutofit/>
          </a:bodyPr>
          <a:lstStyle/>
          <a:p>
            <a:r>
              <a:rPr lang="en-US" sz="1600" dirty="0"/>
              <a:t>Python supports the usual logical conditions from mathematics:</a:t>
            </a:r>
          </a:p>
          <a:p>
            <a:r>
              <a:rPr lang="en-US" sz="1600" dirty="0"/>
              <a:t>Equals: a == b</a:t>
            </a:r>
          </a:p>
          <a:p>
            <a:r>
              <a:rPr lang="en-US" sz="1600" dirty="0"/>
              <a:t>Not Equals: a != b</a:t>
            </a:r>
          </a:p>
          <a:p>
            <a:r>
              <a:rPr lang="en-US" sz="1600" dirty="0"/>
              <a:t>Less than: a &lt; b</a:t>
            </a:r>
          </a:p>
          <a:p>
            <a:r>
              <a:rPr lang="en-US" sz="1600" dirty="0"/>
              <a:t>Less than or equal to: a &lt;= b</a:t>
            </a:r>
          </a:p>
          <a:p>
            <a:r>
              <a:rPr lang="en-US" sz="1600" dirty="0"/>
              <a:t>Greater than: a &gt; b</a:t>
            </a:r>
          </a:p>
          <a:p>
            <a:r>
              <a:rPr lang="en-US" sz="1600" dirty="0"/>
              <a:t>Greater than or equal to: a &gt;= b</a:t>
            </a:r>
          </a:p>
          <a:p>
            <a:r>
              <a:rPr lang="en-US" sz="1600" dirty="0"/>
              <a:t>These conditions can be used in several ways, most commonly in "if statements" and loops.</a:t>
            </a:r>
          </a:p>
          <a:p>
            <a:r>
              <a:rPr lang="en-US" sz="1600" dirty="0"/>
              <a:t>An "if statement" is written by using the if keyword.</a:t>
            </a:r>
          </a:p>
          <a:p>
            <a:pPr marL="0" indent="0">
              <a:buNone/>
            </a:pPr>
            <a:endParaRPr lang="en-IN" dirty="0"/>
          </a:p>
        </p:txBody>
      </p:sp>
      <p:sp>
        <p:nvSpPr>
          <p:cNvPr id="3" name="Title 2">
            <a:extLst>
              <a:ext uri="{FF2B5EF4-FFF2-40B4-BE49-F238E27FC236}">
                <a16:creationId xmlns:a16="http://schemas.microsoft.com/office/drawing/2014/main" id="{D09D5A2F-FD62-04F9-AD3C-E78D0ECFB185}"/>
              </a:ext>
            </a:extLst>
          </p:cNvPr>
          <p:cNvSpPr>
            <a:spLocks noGrp="1"/>
          </p:cNvSpPr>
          <p:nvPr>
            <p:ph type="title"/>
          </p:nvPr>
        </p:nvSpPr>
        <p:spPr/>
        <p:txBody>
          <a:bodyPr/>
          <a:lstStyle/>
          <a:p>
            <a:r>
              <a:rPr lang="en-IN" dirty="0"/>
              <a:t>Python Conditional Statement</a:t>
            </a:r>
          </a:p>
        </p:txBody>
      </p:sp>
    </p:spTree>
    <p:extLst>
      <p:ext uri="{BB962C8B-B14F-4D97-AF65-F5344CB8AC3E}">
        <p14:creationId xmlns:p14="http://schemas.microsoft.com/office/powerpoint/2010/main" val="418668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Agenda of the training</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pPr marL="0" indent="0">
              <a:spcAft>
                <a:spcPts val="1200"/>
              </a:spcAft>
              <a:buNone/>
            </a:pPr>
            <a:r>
              <a:rPr lang="en-US" sz="4000" dirty="0">
                <a:latin typeface="Segoe UI" panose="020B0502040204020203" pitchFamily="34" charset="0"/>
                <a:cs typeface="Segoe UI" panose="020B0502040204020203" pitchFamily="34" charset="0"/>
              </a:rPr>
              <a:t>Topics to be covered:</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Python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SQL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Hadoop</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Apache Spark</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Databricks</a:t>
            </a:r>
          </a:p>
          <a:p>
            <a:pPr marL="0" indent="0">
              <a:buNone/>
            </a:pPr>
            <a:endParaRPr lang="en-US" sz="1600" dirty="0">
              <a:latin typeface="Segoe UI" panose="020B0502040204020203" pitchFamily="34" charset="0"/>
              <a:cs typeface="Segoe UI" panose="020B0502040204020203" pitchFamily="34" charset="0"/>
            </a:endParaRPr>
          </a:p>
        </p:txBody>
      </p:sp>
      <p:grpSp>
        <p:nvGrpSpPr>
          <p:cNvPr id="6" name="Group 5" descr="circles connected by lines and text boxes">
            <a:extLst>
              <a:ext uri="{FF2B5EF4-FFF2-40B4-BE49-F238E27FC236}">
                <a16:creationId xmlns:a16="http://schemas.microsoft.com/office/drawing/2014/main" id="{6A2CDB1F-3214-48AA-BFD2-B07A50E4AA07}"/>
              </a:ext>
            </a:extLst>
          </p:cNvPr>
          <p:cNvGrpSpPr/>
          <p:nvPr/>
        </p:nvGrpSpPr>
        <p:grpSpPr>
          <a:xfrm>
            <a:off x="5713938" y="1111104"/>
            <a:ext cx="6478062" cy="5251718"/>
            <a:chOff x="5592059" y="965860"/>
            <a:chExt cx="6478062" cy="5251718"/>
          </a:xfrm>
        </p:grpSpPr>
        <p:cxnSp>
          <p:nvCxnSpPr>
            <p:cNvPr id="38" name="Straight Connector 37" descr="straight line">
              <a:extLst>
                <a:ext uri="{FF2B5EF4-FFF2-40B4-BE49-F238E27FC236}">
                  <a16:creationId xmlns:a16="http://schemas.microsoft.com/office/drawing/2014/main" id="{EBF39178-FA58-8C4F-ABB2-4549B9630313}"/>
                </a:ext>
              </a:extLst>
            </p:cNvPr>
            <p:cNvCxnSpPr>
              <a:cxnSpLocks/>
              <a:endCxn id="15" idx="1"/>
            </p:cNvCxnSpPr>
            <p:nvPr/>
          </p:nvCxnSpPr>
          <p:spPr>
            <a:xfrm>
              <a:off x="9541189" y="2853009"/>
              <a:ext cx="1325873" cy="89635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Straight Connector 42" descr="straight line">
              <a:extLst>
                <a:ext uri="{FF2B5EF4-FFF2-40B4-BE49-F238E27FC236}">
                  <a16:creationId xmlns:a16="http://schemas.microsoft.com/office/drawing/2014/main" id="{57A3E56E-E685-2247-8CF5-4CD8E329F880}"/>
                </a:ext>
              </a:extLst>
            </p:cNvPr>
            <p:cNvCxnSpPr>
              <a:cxnSpLocks/>
            </p:cNvCxnSpPr>
            <p:nvPr/>
          </p:nvCxnSpPr>
          <p:spPr>
            <a:xfrm flipV="1">
              <a:off x="9529175" y="1778968"/>
              <a:ext cx="928577" cy="787398"/>
            </a:xfrm>
            <a:prstGeom prst="line">
              <a:avLst/>
            </a:prstGeom>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48272FE1-75CB-0A48-BF49-55403326D012}"/>
                </a:ext>
              </a:extLst>
            </p:cNvPr>
            <p:cNvSpPr txBox="1"/>
            <p:nvPr/>
          </p:nvSpPr>
          <p:spPr>
            <a:xfrm>
              <a:off x="5592059" y="2349747"/>
              <a:ext cx="1383164" cy="369332"/>
            </a:xfrm>
            <a:prstGeom prst="rect">
              <a:avLst/>
            </a:prstGeom>
            <a:noFill/>
          </p:spPr>
          <p:txBody>
            <a:bodyPr wrap="square" rtlCol="0">
              <a:spAutoFit/>
            </a:bodyPr>
            <a:lstStyle/>
            <a:p>
              <a:pPr algn="ctr"/>
              <a:r>
                <a:rPr lang="en-US" dirty="0"/>
                <a:t>Databricks</a:t>
              </a:r>
            </a:p>
          </p:txBody>
        </p:sp>
        <p:sp>
          <p:nvSpPr>
            <p:cNvPr id="52" name="TextBox 51">
              <a:extLst>
                <a:ext uri="{FF2B5EF4-FFF2-40B4-BE49-F238E27FC236}">
                  <a16:creationId xmlns:a16="http://schemas.microsoft.com/office/drawing/2014/main" id="{F771F1C7-AB37-324D-ADD0-2CF4D1A43248}"/>
                </a:ext>
              </a:extLst>
            </p:cNvPr>
            <p:cNvSpPr txBox="1"/>
            <p:nvPr/>
          </p:nvSpPr>
          <p:spPr>
            <a:xfrm>
              <a:off x="8270713" y="5848246"/>
              <a:ext cx="1198880" cy="369332"/>
            </a:xfrm>
            <a:prstGeom prst="rect">
              <a:avLst/>
            </a:prstGeom>
            <a:noFill/>
          </p:spPr>
          <p:txBody>
            <a:bodyPr wrap="square" rtlCol="0">
              <a:spAutoFit/>
            </a:bodyPr>
            <a:lstStyle/>
            <a:p>
              <a:pPr algn="ctr"/>
              <a:r>
                <a:rPr lang="en-US" dirty="0"/>
                <a:t>Hadoop</a:t>
              </a:r>
            </a:p>
          </p:txBody>
        </p:sp>
        <p:sp>
          <p:nvSpPr>
            <p:cNvPr id="53" name="TextBox 52">
              <a:extLst>
                <a:ext uri="{FF2B5EF4-FFF2-40B4-BE49-F238E27FC236}">
                  <a16:creationId xmlns:a16="http://schemas.microsoft.com/office/drawing/2014/main" id="{FC2C85F7-0B15-3146-A85D-9D5064D8AF53}"/>
                </a:ext>
              </a:extLst>
            </p:cNvPr>
            <p:cNvSpPr txBox="1"/>
            <p:nvPr/>
          </p:nvSpPr>
          <p:spPr>
            <a:xfrm>
              <a:off x="10711709" y="4697997"/>
              <a:ext cx="1358412" cy="369332"/>
            </a:xfrm>
            <a:prstGeom prst="rect">
              <a:avLst/>
            </a:prstGeom>
            <a:noFill/>
          </p:spPr>
          <p:txBody>
            <a:bodyPr wrap="square" rtlCol="0">
              <a:spAutoFit/>
            </a:bodyPr>
            <a:lstStyle/>
            <a:p>
              <a:pPr algn="ctr"/>
              <a:r>
                <a:rPr lang="en-US" dirty="0"/>
                <a:t>SQL Basics</a:t>
              </a:r>
            </a:p>
          </p:txBody>
        </p:sp>
        <p:sp>
          <p:nvSpPr>
            <p:cNvPr id="54" name="TextBox 53">
              <a:extLst>
                <a:ext uri="{FF2B5EF4-FFF2-40B4-BE49-F238E27FC236}">
                  <a16:creationId xmlns:a16="http://schemas.microsoft.com/office/drawing/2014/main" id="{BBE03795-3996-114F-98B3-F3BF83918F72}"/>
                </a:ext>
              </a:extLst>
            </p:cNvPr>
            <p:cNvSpPr txBox="1"/>
            <p:nvPr/>
          </p:nvSpPr>
          <p:spPr>
            <a:xfrm>
              <a:off x="10201257" y="1981754"/>
              <a:ext cx="1608324" cy="369332"/>
            </a:xfrm>
            <a:prstGeom prst="rect">
              <a:avLst/>
            </a:prstGeom>
            <a:noFill/>
          </p:spPr>
          <p:txBody>
            <a:bodyPr wrap="square" rtlCol="0">
              <a:spAutoFit/>
            </a:bodyPr>
            <a:lstStyle/>
            <a:p>
              <a:pPr algn="ctr"/>
              <a:r>
                <a:rPr lang="en-US" dirty="0"/>
                <a:t>Python Basics</a:t>
              </a:r>
            </a:p>
          </p:txBody>
        </p:sp>
        <p:sp>
          <p:nvSpPr>
            <p:cNvPr id="15" name="Oval 14">
              <a:extLst>
                <a:ext uri="{FF2B5EF4-FFF2-40B4-BE49-F238E27FC236}">
                  <a16:creationId xmlns:a16="http://schemas.microsoft.com/office/drawing/2014/main" id="{C960BA12-D7C4-DA46-84DD-5ECD1CE38B73}"/>
                </a:ext>
              </a:extLst>
            </p:cNvPr>
            <p:cNvSpPr/>
            <p:nvPr/>
          </p:nvSpPr>
          <p:spPr>
            <a:xfrm>
              <a:off x="10720597" y="3602902"/>
              <a:ext cx="1000125" cy="10001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0" rIns="0" bIns="0" rtlCol="0" anchor="t"/>
            <a:lstStyle/>
            <a:p>
              <a:pPr algn="ctr"/>
              <a:endParaRPr lang="en-US" sz="1000" dirty="0"/>
            </a:p>
          </p:txBody>
        </p:sp>
        <p:sp>
          <p:nvSpPr>
            <p:cNvPr id="5" name="Oval 4">
              <a:extLst>
                <a:ext uri="{FF2B5EF4-FFF2-40B4-BE49-F238E27FC236}">
                  <a16:creationId xmlns:a16="http://schemas.microsoft.com/office/drawing/2014/main" id="{C49E76DC-66CA-6C49-84B5-F69B568F4BD4}"/>
                </a:ext>
              </a:extLst>
            </p:cNvPr>
            <p:cNvSpPr/>
            <p:nvPr/>
          </p:nvSpPr>
          <p:spPr>
            <a:xfrm>
              <a:off x="5879656" y="1231423"/>
              <a:ext cx="1000125" cy="10001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rtlCol="0" anchor="t"/>
            <a:lstStyle/>
            <a:p>
              <a:pPr algn="ctr"/>
              <a:endParaRPr lang="en-US" sz="1000" dirty="0"/>
            </a:p>
          </p:txBody>
        </p:sp>
        <p:sp>
          <p:nvSpPr>
            <p:cNvPr id="24" name="Oval 23">
              <a:extLst>
                <a:ext uri="{FF2B5EF4-FFF2-40B4-BE49-F238E27FC236}">
                  <a16:creationId xmlns:a16="http://schemas.microsoft.com/office/drawing/2014/main" id="{75D17ED6-2E33-5E41-85C1-E372037A35B9}"/>
                </a:ext>
              </a:extLst>
            </p:cNvPr>
            <p:cNvSpPr/>
            <p:nvPr/>
          </p:nvSpPr>
          <p:spPr>
            <a:xfrm>
              <a:off x="10362310" y="965860"/>
              <a:ext cx="1000125" cy="100012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t"/>
            <a:lstStyle/>
            <a:p>
              <a:pPr algn="ctr"/>
              <a:endParaRPr lang="en-US" sz="1000" dirty="0"/>
            </a:p>
          </p:txBody>
        </p:sp>
        <p:sp>
          <p:nvSpPr>
            <p:cNvPr id="69" name="Oval 68" descr="oval shape">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2F74BA11-D7D9-3148-9CCC-AEFDD6554B4F}"/>
                </a:ext>
              </a:extLst>
            </p:cNvPr>
            <p:cNvSpPr txBox="1"/>
            <p:nvPr/>
          </p:nvSpPr>
          <p:spPr>
            <a:xfrm>
              <a:off x="8112671" y="2570334"/>
              <a:ext cx="1326868" cy="369332"/>
            </a:xfrm>
            <a:prstGeom prst="rect">
              <a:avLst/>
            </a:prstGeom>
            <a:noFill/>
          </p:spPr>
          <p:txBody>
            <a:bodyPr wrap="square" rtlCol="0">
              <a:spAutoFit/>
            </a:bodyPr>
            <a:lstStyle/>
            <a:p>
              <a:pPr algn="ctr"/>
              <a:r>
                <a:rPr lang="en-US" dirty="0">
                  <a:solidFill>
                    <a:schemeClr val="bg1"/>
                  </a:solidFill>
                </a:rPr>
                <a:t>Agenda</a:t>
              </a:r>
            </a:p>
          </p:txBody>
        </p:sp>
        <p:cxnSp>
          <p:nvCxnSpPr>
            <p:cNvPr id="30" name="Straight Connector 29" descr="straight line">
              <a:extLst>
                <a:ext uri="{FF2B5EF4-FFF2-40B4-BE49-F238E27FC236}">
                  <a16:creationId xmlns:a16="http://schemas.microsoft.com/office/drawing/2014/main" id="{BEC97C4A-D38A-A44D-ADDA-6ADE17DA3AC1}"/>
                </a:ext>
              </a:extLst>
            </p:cNvPr>
            <p:cNvCxnSpPr>
              <a:cxnSpLocks/>
              <a:endCxn id="5" idx="6"/>
            </p:cNvCxnSpPr>
            <p:nvPr/>
          </p:nvCxnSpPr>
          <p:spPr>
            <a:xfrm flipH="1" flipV="1">
              <a:off x="6879781" y="1731486"/>
              <a:ext cx="1170428" cy="64683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1" name="Straight Connector 30" descr="straight line">
              <a:extLst>
                <a:ext uri="{FF2B5EF4-FFF2-40B4-BE49-F238E27FC236}">
                  <a16:creationId xmlns:a16="http://schemas.microsoft.com/office/drawing/2014/main" id="{EA85C93B-C167-D647-BDAB-E7480B40F3ED}"/>
                </a:ext>
              </a:extLst>
            </p:cNvPr>
            <p:cNvCxnSpPr>
              <a:cxnSpLocks/>
              <a:stCxn id="69" idx="4"/>
              <a:endCxn id="9" idx="0"/>
            </p:cNvCxnSpPr>
            <p:nvPr/>
          </p:nvCxnSpPr>
          <p:spPr>
            <a:xfrm>
              <a:off x="8776105" y="3570367"/>
              <a:ext cx="0" cy="1255690"/>
            </a:xfrm>
            <a:prstGeom prst="line">
              <a:avLst/>
            </a:prstGeom>
            <a:ln/>
          </p:spPr>
          <p:style>
            <a:lnRef idx="1">
              <a:schemeClr val="accent4"/>
            </a:lnRef>
            <a:fillRef idx="0">
              <a:schemeClr val="accent4"/>
            </a:fillRef>
            <a:effectRef idx="0">
              <a:schemeClr val="accent4"/>
            </a:effectRef>
            <a:fontRef idx="minor">
              <a:schemeClr val="tx1"/>
            </a:fontRef>
          </p:style>
        </p:cxnSp>
        <p:sp>
          <p:nvSpPr>
            <p:cNvPr id="9" name="Oval 8">
              <a:extLst>
                <a:ext uri="{FF2B5EF4-FFF2-40B4-BE49-F238E27FC236}">
                  <a16:creationId xmlns:a16="http://schemas.microsoft.com/office/drawing/2014/main" id="{A7858167-3A60-0645-97C4-85AC58C99FDF}"/>
                </a:ext>
              </a:extLst>
            </p:cNvPr>
            <p:cNvSpPr/>
            <p:nvPr/>
          </p:nvSpPr>
          <p:spPr>
            <a:xfrm>
              <a:off x="8276042" y="4826057"/>
              <a:ext cx="1000125" cy="100012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rtlCol="0" anchor="t"/>
            <a:lstStyle/>
            <a:p>
              <a:pPr algn="ctr"/>
              <a:endParaRPr lang="en-US" sz="1000" dirty="0"/>
            </a:p>
          </p:txBody>
        </p:sp>
      </p:grpSp>
      <p:sp>
        <p:nvSpPr>
          <p:cNvPr id="16" name="TextBox 15">
            <a:extLst>
              <a:ext uri="{FF2B5EF4-FFF2-40B4-BE49-F238E27FC236}">
                <a16:creationId xmlns:a16="http://schemas.microsoft.com/office/drawing/2014/main" id="{06951F35-10C3-9F1A-F8A4-475B013EA532}"/>
              </a:ext>
            </a:extLst>
          </p:cNvPr>
          <p:cNvSpPr txBox="1"/>
          <p:nvPr/>
        </p:nvSpPr>
        <p:spPr>
          <a:xfrm>
            <a:off x="5644588" y="4378939"/>
            <a:ext cx="1383165" cy="369332"/>
          </a:xfrm>
          <a:prstGeom prst="rect">
            <a:avLst/>
          </a:prstGeom>
          <a:noFill/>
        </p:spPr>
        <p:txBody>
          <a:bodyPr wrap="square" rtlCol="0">
            <a:spAutoFit/>
          </a:bodyPr>
          <a:lstStyle/>
          <a:p>
            <a:pPr algn="ctr"/>
            <a:r>
              <a:rPr lang="en-US" dirty="0"/>
              <a:t>Spark</a:t>
            </a:r>
          </a:p>
        </p:txBody>
      </p:sp>
      <p:sp>
        <p:nvSpPr>
          <p:cNvPr id="19" name="Oval 18">
            <a:extLst>
              <a:ext uri="{FF2B5EF4-FFF2-40B4-BE49-F238E27FC236}">
                <a16:creationId xmlns:a16="http://schemas.microsoft.com/office/drawing/2014/main" id="{4F3F3DAD-2B82-B0D1-017B-1118252F7322}"/>
              </a:ext>
            </a:extLst>
          </p:cNvPr>
          <p:cNvSpPr/>
          <p:nvPr/>
        </p:nvSpPr>
        <p:spPr>
          <a:xfrm>
            <a:off x="5808403" y="3266318"/>
            <a:ext cx="1000125" cy="1000125"/>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endParaRPr lang="en-US" sz="1000" dirty="0"/>
          </a:p>
        </p:txBody>
      </p:sp>
      <p:cxnSp>
        <p:nvCxnSpPr>
          <p:cNvPr id="20" name="Straight Connector 19" descr="straight line">
            <a:extLst>
              <a:ext uri="{FF2B5EF4-FFF2-40B4-BE49-F238E27FC236}">
                <a16:creationId xmlns:a16="http://schemas.microsoft.com/office/drawing/2014/main" id="{D100FAE3-0CE3-A902-6CF2-BD2E8A38D63D}"/>
              </a:ext>
            </a:extLst>
          </p:cNvPr>
          <p:cNvCxnSpPr>
            <a:cxnSpLocks/>
          </p:cNvCxnSpPr>
          <p:nvPr/>
        </p:nvCxnSpPr>
        <p:spPr>
          <a:xfrm flipH="1">
            <a:off x="6788923" y="3200826"/>
            <a:ext cx="1383165" cy="404451"/>
          </a:xfrm>
          <a:prstGeom prst="line">
            <a:avLst/>
          </a:prstGeom>
          <a:ln/>
        </p:spPr>
        <p:style>
          <a:lnRef idx="1">
            <a:schemeClr val="accent2"/>
          </a:lnRef>
          <a:fillRef idx="0">
            <a:schemeClr val="accent2"/>
          </a:fillRef>
          <a:effectRef idx="0">
            <a:schemeClr val="accent2"/>
          </a:effectRef>
          <a:fontRef idx="minor">
            <a:schemeClr val="tx1"/>
          </a:fontRef>
        </p:style>
      </p:cxnSp>
      <p:pic>
        <p:nvPicPr>
          <p:cNvPr id="55" name="Picture 54">
            <a:extLst>
              <a:ext uri="{FF2B5EF4-FFF2-40B4-BE49-F238E27FC236}">
                <a16:creationId xmlns:a16="http://schemas.microsoft.com/office/drawing/2014/main" id="{3AB481FC-9EC4-635E-0497-1E5B99053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282" y="4971301"/>
            <a:ext cx="917122" cy="917122"/>
          </a:xfrm>
          <a:prstGeom prst="rect">
            <a:avLst/>
          </a:prstGeom>
        </p:spPr>
      </p:pic>
      <p:pic>
        <p:nvPicPr>
          <p:cNvPr id="57" name="Picture 56">
            <a:extLst>
              <a:ext uri="{FF2B5EF4-FFF2-40B4-BE49-F238E27FC236}">
                <a16:creationId xmlns:a16="http://schemas.microsoft.com/office/drawing/2014/main" id="{67222374-0431-2805-1795-185836C1B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817" y="3863564"/>
            <a:ext cx="645442" cy="744266"/>
          </a:xfrm>
          <a:prstGeom prst="rect">
            <a:avLst/>
          </a:prstGeom>
        </p:spPr>
      </p:pic>
      <p:pic>
        <p:nvPicPr>
          <p:cNvPr id="60" name="Picture 59">
            <a:extLst>
              <a:ext uri="{FF2B5EF4-FFF2-40B4-BE49-F238E27FC236}">
                <a16:creationId xmlns:a16="http://schemas.microsoft.com/office/drawing/2014/main" id="{056FB6F7-1844-7F29-C413-E8AF75D54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1740" y="1298120"/>
            <a:ext cx="626092" cy="626092"/>
          </a:xfrm>
          <a:prstGeom prst="rect">
            <a:avLst/>
          </a:prstGeom>
        </p:spPr>
      </p:pic>
      <p:pic>
        <p:nvPicPr>
          <p:cNvPr id="64" name="Picture 63">
            <a:extLst>
              <a:ext uri="{FF2B5EF4-FFF2-40B4-BE49-F238E27FC236}">
                <a16:creationId xmlns:a16="http://schemas.microsoft.com/office/drawing/2014/main" id="{A7B58038-7742-897E-CBC3-7318420C08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479" y="1494784"/>
            <a:ext cx="676688" cy="763890"/>
          </a:xfrm>
          <a:prstGeom prst="rect">
            <a:avLst/>
          </a:prstGeom>
        </p:spPr>
      </p:pic>
      <p:pic>
        <p:nvPicPr>
          <p:cNvPr id="67" name="Picture 66">
            <a:extLst>
              <a:ext uri="{FF2B5EF4-FFF2-40B4-BE49-F238E27FC236}">
                <a16:creationId xmlns:a16="http://schemas.microsoft.com/office/drawing/2014/main" id="{84A18D45-490E-B3BF-693F-FD6EA39506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797" y="3343954"/>
            <a:ext cx="808383" cy="808383"/>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AE783-58AB-E57C-7A9C-541E189B8A24}"/>
              </a:ext>
            </a:extLst>
          </p:cNvPr>
          <p:cNvSpPr>
            <a:spLocks noGrp="1"/>
          </p:cNvSpPr>
          <p:nvPr>
            <p:ph sz="quarter" idx="10"/>
          </p:nvPr>
        </p:nvSpPr>
        <p:spPr>
          <a:xfrm>
            <a:off x="444499" y="1460499"/>
            <a:ext cx="11045135" cy="4847535"/>
          </a:xfrm>
        </p:spPr>
        <p:txBody>
          <a:bodyPr numCol="2">
            <a:noAutofit/>
          </a:bodyPr>
          <a:lstStyle/>
          <a:p>
            <a:pPr marL="0" indent="0">
              <a:buNone/>
            </a:pPr>
            <a:r>
              <a:rPr lang="en-IN" dirty="0"/>
              <a:t>Some Examples:</a:t>
            </a:r>
          </a:p>
          <a:p>
            <a:pPr marL="0" indent="0">
              <a:buNone/>
            </a:pPr>
            <a:r>
              <a:rPr lang="en-US" b="1" dirty="0"/>
              <a:t>If:</a:t>
            </a:r>
          </a:p>
          <a:p>
            <a:pPr marL="0" indent="0">
              <a:buNone/>
            </a:pPr>
            <a:r>
              <a:rPr lang="en-US" b="1" dirty="0">
                <a:solidFill>
                  <a:schemeClr val="accent1"/>
                </a:solidFill>
              </a:rPr>
              <a:t>a = 33</a:t>
            </a:r>
          </a:p>
          <a:p>
            <a:pPr marL="0" indent="0">
              <a:buNone/>
            </a:pPr>
            <a:r>
              <a:rPr lang="en-US" b="1" dirty="0">
                <a:solidFill>
                  <a:schemeClr val="accent1"/>
                </a:solidFill>
              </a:rPr>
              <a:t>b = 200</a:t>
            </a:r>
          </a:p>
          <a:p>
            <a:pPr marL="0" indent="0">
              <a:buNone/>
            </a:pPr>
            <a:r>
              <a:rPr lang="en-US" b="1" dirty="0">
                <a:solidFill>
                  <a:schemeClr val="accent1"/>
                </a:solidFill>
              </a:rPr>
              <a:t>if b &gt; a:</a:t>
            </a:r>
          </a:p>
          <a:p>
            <a:pPr marL="0" indent="0">
              <a:buNone/>
            </a:pPr>
            <a:r>
              <a:rPr lang="en-US" b="1" dirty="0">
                <a:solidFill>
                  <a:schemeClr val="accent1"/>
                </a:solidFill>
              </a:rPr>
              <a:t>  print("b is greater than a")</a:t>
            </a:r>
          </a:p>
          <a:p>
            <a:pPr marL="0" indent="0">
              <a:buNone/>
            </a:pPr>
            <a:endParaRPr lang="en-US" b="1" dirty="0">
              <a:solidFill>
                <a:schemeClr val="accent1"/>
              </a:solidFill>
            </a:endParaRPr>
          </a:p>
          <a:p>
            <a:pPr marL="0" indent="0">
              <a:buNone/>
            </a:pPr>
            <a:r>
              <a:rPr lang="en-US" b="1" dirty="0" err="1">
                <a:solidFill>
                  <a:schemeClr val="accent1"/>
                </a:solidFill>
              </a:rPr>
              <a:t>Elif</a:t>
            </a:r>
            <a:r>
              <a:rPr lang="en-US" b="1" dirty="0">
                <a:solidFill>
                  <a:schemeClr val="accent1"/>
                </a:solidFill>
              </a:rPr>
              <a:t>:</a:t>
            </a:r>
          </a:p>
          <a:p>
            <a:pPr marL="0" indent="0">
              <a:buNone/>
            </a:pPr>
            <a:r>
              <a:rPr lang="en-US" b="1" dirty="0">
                <a:solidFill>
                  <a:schemeClr val="accent1"/>
                </a:solidFill>
              </a:rPr>
              <a:t>a = 33</a:t>
            </a:r>
          </a:p>
          <a:p>
            <a:pPr marL="0" indent="0">
              <a:buNone/>
            </a:pPr>
            <a:r>
              <a:rPr lang="en-US" b="1" dirty="0">
                <a:solidFill>
                  <a:schemeClr val="accent1"/>
                </a:solidFill>
              </a:rPr>
              <a:t>b = 33</a:t>
            </a:r>
          </a:p>
          <a:p>
            <a:pPr marL="0" indent="0">
              <a:buNone/>
            </a:pPr>
            <a:r>
              <a:rPr lang="en-US" b="1" dirty="0">
                <a:solidFill>
                  <a:schemeClr val="accent1"/>
                </a:solidFill>
              </a:rPr>
              <a:t>if b &gt; a:</a:t>
            </a:r>
          </a:p>
          <a:p>
            <a:pPr marL="0" indent="0">
              <a:buNone/>
            </a:pPr>
            <a:r>
              <a:rPr lang="en-US" b="1" dirty="0">
                <a:solidFill>
                  <a:schemeClr val="accent1"/>
                </a:solidFill>
              </a:rPr>
              <a:t>  print("b is greater than a")</a:t>
            </a:r>
          </a:p>
          <a:p>
            <a:pPr marL="0" indent="0">
              <a:buNone/>
            </a:pPr>
            <a:r>
              <a:rPr lang="en-US" b="1" dirty="0" err="1">
                <a:solidFill>
                  <a:schemeClr val="accent1"/>
                </a:solidFill>
              </a:rPr>
              <a:t>elif</a:t>
            </a:r>
            <a:r>
              <a:rPr lang="en-US" b="1" dirty="0">
                <a:solidFill>
                  <a:schemeClr val="accent1"/>
                </a:solidFill>
              </a:rPr>
              <a:t> a == b:</a:t>
            </a:r>
          </a:p>
          <a:p>
            <a:pPr marL="0" indent="0">
              <a:buNone/>
            </a:pPr>
            <a:r>
              <a:rPr lang="en-US" b="1" dirty="0">
                <a:solidFill>
                  <a:schemeClr val="accent1"/>
                </a:solidFill>
              </a:rPr>
              <a:t>  print("a and b are equal")</a:t>
            </a:r>
          </a:p>
          <a:p>
            <a:pPr marL="0" indent="0">
              <a:buNone/>
            </a:pPr>
            <a:endParaRPr lang="en-US" b="1" dirty="0">
              <a:solidFill>
                <a:schemeClr val="accent1"/>
              </a:solidFill>
            </a:endParaRPr>
          </a:p>
          <a:p>
            <a:pPr marL="0" indent="0">
              <a:buNone/>
            </a:pPr>
            <a:r>
              <a:rPr lang="en-US" b="1" dirty="0">
                <a:solidFill>
                  <a:schemeClr val="accent1"/>
                </a:solidFill>
              </a:rPr>
              <a:t>Else:</a:t>
            </a:r>
          </a:p>
          <a:p>
            <a:pPr marL="0" indent="0">
              <a:buNone/>
            </a:pPr>
            <a:r>
              <a:rPr lang="en-US" b="1" dirty="0">
                <a:solidFill>
                  <a:schemeClr val="accent1"/>
                </a:solidFill>
              </a:rPr>
              <a:t>a = 200</a:t>
            </a:r>
          </a:p>
          <a:p>
            <a:pPr marL="0" indent="0">
              <a:buNone/>
            </a:pPr>
            <a:r>
              <a:rPr lang="en-US" b="1" dirty="0">
                <a:solidFill>
                  <a:schemeClr val="accent1"/>
                </a:solidFill>
              </a:rPr>
              <a:t>b = 33</a:t>
            </a:r>
          </a:p>
          <a:p>
            <a:pPr marL="0" indent="0">
              <a:buNone/>
            </a:pPr>
            <a:r>
              <a:rPr lang="en-US" b="1" dirty="0">
                <a:solidFill>
                  <a:schemeClr val="accent1"/>
                </a:solidFill>
              </a:rPr>
              <a:t>if b &gt; a:</a:t>
            </a:r>
          </a:p>
          <a:p>
            <a:pPr marL="0" indent="0">
              <a:buNone/>
            </a:pPr>
            <a:r>
              <a:rPr lang="en-US" b="1" dirty="0">
                <a:solidFill>
                  <a:schemeClr val="accent1"/>
                </a:solidFill>
              </a:rPr>
              <a:t>  print("b is greater than a")</a:t>
            </a:r>
          </a:p>
          <a:p>
            <a:pPr marL="0" indent="0">
              <a:buNone/>
            </a:pPr>
            <a:r>
              <a:rPr lang="en-US" b="1" dirty="0" err="1">
                <a:solidFill>
                  <a:schemeClr val="accent1"/>
                </a:solidFill>
              </a:rPr>
              <a:t>elif</a:t>
            </a:r>
            <a:r>
              <a:rPr lang="en-US" b="1" dirty="0">
                <a:solidFill>
                  <a:schemeClr val="accent1"/>
                </a:solidFill>
              </a:rPr>
              <a:t> a == b:</a:t>
            </a:r>
          </a:p>
          <a:p>
            <a:pPr marL="0" indent="0">
              <a:buNone/>
            </a:pPr>
            <a:r>
              <a:rPr lang="en-US" b="1" dirty="0">
                <a:solidFill>
                  <a:schemeClr val="accent1"/>
                </a:solidFill>
              </a:rPr>
              <a:t>  print("a and b are equal")</a:t>
            </a:r>
          </a:p>
          <a:p>
            <a:pPr marL="0" indent="0">
              <a:buNone/>
            </a:pPr>
            <a:r>
              <a:rPr lang="en-US" b="1" dirty="0">
                <a:solidFill>
                  <a:schemeClr val="accent1"/>
                </a:solidFill>
              </a:rPr>
              <a:t>else:</a:t>
            </a:r>
          </a:p>
          <a:p>
            <a:pPr marL="0" indent="0">
              <a:buNone/>
            </a:pPr>
            <a:r>
              <a:rPr lang="en-US" b="1" dirty="0">
                <a:solidFill>
                  <a:schemeClr val="accent1"/>
                </a:solidFill>
              </a:rPr>
              <a:t>  print("a is greater than b")</a:t>
            </a:r>
            <a:r>
              <a:rPr lang="en-IN" b="1" dirty="0">
                <a:solidFill>
                  <a:schemeClr val="accent1"/>
                </a:solidFill>
              </a:rPr>
              <a:t> </a:t>
            </a:r>
          </a:p>
        </p:txBody>
      </p:sp>
      <p:sp>
        <p:nvSpPr>
          <p:cNvPr id="3" name="Title 2">
            <a:extLst>
              <a:ext uri="{FF2B5EF4-FFF2-40B4-BE49-F238E27FC236}">
                <a16:creationId xmlns:a16="http://schemas.microsoft.com/office/drawing/2014/main" id="{D09D5A2F-FD62-04F9-AD3C-E78D0ECFB185}"/>
              </a:ext>
            </a:extLst>
          </p:cNvPr>
          <p:cNvSpPr>
            <a:spLocks noGrp="1"/>
          </p:cNvSpPr>
          <p:nvPr>
            <p:ph type="title"/>
          </p:nvPr>
        </p:nvSpPr>
        <p:spPr/>
        <p:txBody>
          <a:bodyPr/>
          <a:lstStyle/>
          <a:p>
            <a:r>
              <a:rPr lang="en-IN" dirty="0"/>
              <a:t>Python Conditional Statement</a:t>
            </a:r>
          </a:p>
        </p:txBody>
      </p:sp>
    </p:spTree>
    <p:extLst>
      <p:ext uri="{BB962C8B-B14F-4D97-AF65-F5344CB8AC3E}">
        <p14:creationId xmlns:p14="http://schemas.microsoft.com/office/powerpoint/2010/main" val="15971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E1C00-1E9F-9010-2712-3BCC1743E0CE}"/>
              </a:ext>
            </a:extLst>
          </p:cNvPr>
          <p:cNvSpPr>
            <a:spLocks noGrp="1"/>
          </p:cNvSpPr>
          <p:nvPr>
            <p:ph type="title"/>
          </p:nvPr>
        </p:nvSpPr>
        <p:spPr/>
        <p:txBody>
          <a:bodyPr/>
          <a:lstStyle/>
          <a:p>
            <a:r>
              <a:rPr lang="en-IN" dirty="0"/>
              <a:t>Python Conditional Statement</a:t>
            </a:r>
          </a:p>
        </p:txBody>
      </p:sp>
      <p:sp>
        <p:nvSpPr>
          <p:cNvPr id="7" name="Content Placeholder 6">
            <a:extLst>
              <a:ext uri="{FF2B5EF4-FFF2-40B4-BE49-F238E27FC236}">
                <a16:creationId xmlns:a16="http://schemas.microsoft.com/office/drawing/2014/main" id="{FE73EDB1-94C1-FA1B-D999-C83C7CDB2EA9}"/>
              </a:ext>
            </a:extLst>
          </p:cNvPr>
          <p:cNvSpPr>
            <a:spLocks noGrp="1"/>
          </p:cNvSpPr>
          <p:nvPr>
            <p:ph sz="quarter" idx="10"/>
          </p:nvPr>
        </p:nvSpPr>
        <p:spPr>
          <a:xfrm>
            <a:off x="444499" y="1460500"/>
            <a:ext cx="6618909" cy="3977640"/>
          </a:xfrm>
        </p:spPr>
        <p:txBody>
          <a:bodyPr/>
          <a:lstStyle/>
          <a:p>
            <a:r>
              <a:rPr lang="en-IN" sz="2800" b="1" dirty="0"/>
              <a:t>If Placement in top 10 Companies.</a:t>
            </a:r>
            <a:endParaRPr lang="en-IN" b="1" dirty="0"/>
          </a:p>
          <a:p>
            <a:endParaRPr lang="en-IN" dirty="0"/>
          </a:p>
          <a:p>
            <a:endParaRPr lang="en-IN" dirty="0"/>
          </a:p>
        </p:txBody>
      </p:sp>
      <p:pic>
        <p:nvPicPr>
          <p:cNvPr id="8" name="Content Placeholder 4">
            <a:extLst>
              <a:ext uri="{FF2B5EF4-FFF2-40B4-BE49-F238E27FC236}">
                <a16:creationId xmlns:a16="http://schemas.microsoft.com/office/drawing/2014/main" id="{CB2DDE9B-3E1F-F1C4-FD3C-922774318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74" y="2060437"/>
            <a:ext cx="8235674" cy="4631998"/>
          </a:xfrm>
          <a:prstGeom prst="rect">
            <a:avLst/>
          </a:prstGeom>
          <a:ln>
            <a:noFill/>
          </a:ln>
          <a:effectLst>
            <a:softEdge rad="112500"/>
          </a:effectLst>
        </p:spPr>
      </p:pic>
    </p:spTree>
    <p:extLst>
      <p:ext uri="{BB962C8B-B14F-4D97-AF65-F5344CB8AC3E}">
        <p14:creationId xmlns:p14="http://schemas.microsoft.com/office/powerpoint/2010/main" val="247291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E1C00-1E9F-9010-2712-3BCC1743E0CE}"/>
              </a:ext>
            </a:extLst>
          </p:cNvPr>
          <p:cNvSpPr>
            <a:spLocks noGrp="1"/>
          </p:cNvSpPr>
          <p:nvPr>
            <p:ph type="title"/>
          </p:nvPr>
        </p:nvSpPr>
        <p:spPr/>
        <p:txBody>
          <a:bodyPr/>
          <a:lstStyle/>
          <a:p>
            <a:r>
              <a:rPr lang="en-IN" dirty="0"/>
              <a:t>Python Conditional Statement</a:t>
            </a:r>
          </a:p>
        </p:txBody>
      </p:sp>
      <p:sp>
        <p:nvSpPr>
          <p:cNvPr id="7" name="Content Placeholder 6">
            <a:extLst>
              <a:ext uri="{FF2B5EF4-FFF2-40B4-BE49-F238E27FC236}">
                <a16:creationId xmlns:a16="http://schemas.microsoft.com/office/drawing/2014/main" id="{FE73EDB1-94C1-FA1B-D999-C83C7CDB2EA9}"/>
              </a:ext>
            </a:extLst>
          </p:cNvPr>
          <p:cNvSpPr>
            <a:spLocks noGrp="1"/>
          </p:cNvSpPr>
          <p:nvPr>
            <p:ph sz="quarter" idx="10"/>
          </p:nvPr>
        </p:nvSpPr>
        <p:spPr>
          <a:xfrm>
            <a:off x="444499" y="1460500"/>
            <a:ext cx="6618909" cy="3977640"/>
          </a:xfrm>
        </p:spPr>
        <p:txBody>
          <a:bodyPr/>
          <a:lstStyle/>
          <a:p>
            <a:r>
              <a:rPr lang="en-IN" sz="2800" b="1" dirty="0" err="1"/>
              <a:t>Elif</a:t>
            </a:r>
            <a:r>
              <a:rPr lang="en-IN" sz="2800" b="1" dirty="0"/>
              <a:t> Placement in top 500 Companies </a:t>
            </a:r>
            <a:endParaRPr lang="en-IN" b="1" dirty="0"/>
          </a:p>
          <a:p>
            <a:endParaRPr lang="en-IN" dirty="0"/>
          </a:p>
          <a:p>
            <a:endParaRPr lang="en-IN" dirty="0"/>
          </a:p>
        </p:txBody>
      </p:sp>
      <p:pic>
        <p:nvPicPr>
          <p:cNvPr id="4" name="Picture 3">
            <a:extLst>
              <a:ext uri="{FF2B5EF4-FFF2-40B4-BE49-F238E27FC236}">
                <a16:creationId xmlns:a16="http://schemas.microsoft.com/office/drawing/2014/main" id="{C2686D12-3242-B0B4-707D-736621C3D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78" y="2091360"/>
            <a:ext cx="6000750" cy="4000500"/>
          </a:xfrm>
          <a:prstGeom prst="rect">
            <a:avLst/>
          </a:prstGeom>
          <a:ln>
            <a:noFill/>
          </a:ln>
          <a:effectLst>
            <a:softEdge rad="112500"/>
          </a:effectLst>
        </p:spPr>
      </p:pic>
    </p:spTree>
    <p:extLst>
      <p:ext uri="{BB962C8B-B14F-4D97-AF65-F5344CB8AC3E}">
        <p14:creationId xmlns:p14="http://schemas.microsoft.com/office/powerpoint/2010/main" val="147629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E1C00-1E9F-9010-2712-3BCC1743E0CE}"/>
              </a:ext>
            </a:extLst>
          </p:cNvPr>
          <p:cNvSpPr>
            <a:spLocks noGrp="1"/>
          </p:cNvSpPr>
          <p:nvPr>
            <p:ph type="title"/>
          </p:nvPr>
        </p:nvSpPr>
        <p:spPr/>
        <p:txBody>
          <a:bodyPr/>
          <a:lstStyle/>
          <a:p>
            <a:r>
              <a:rPr lang="en-IN" dirty="0"/>
              <a:t>Python Conditional Statement</a:t>
            </a:r>
          </a:p>
        </p:txBody>
      </p:sp>
      <p:sp>
        <p:nvSpPr>
          <p:cNvPr id="7" name="Content Placeholder 6">
            <a:extLst>
              <a:ext uri="{FF2B5EF4-FFF2-40B4-BE49-F238E27FC236}">
                <a16:creationId xmlns:a16="http://schemas.microsoft.com/office/drawing/2014/main" id="{FE73EDB1-94C1-FA1B-D999-C83C7CDB2EA9}"/>
              </a:ext>
            </a:extLst>
          </p:cNvPr>
          <p:cNvSpPr>
            <a:spLocks noGrp="1"/>
          </p:cNvSpPr>
          <p:nvPr>
            <p:ph sz="quarter" idx="10"/>
          </p:nvPr>
        </p:nvSpPr>
        <p:spPr>
          <a:xfrm>
            <a:off x="444499" y="1460500"/>
            <a:ext cx="7069484" cy="3977640"/>
          </a:xfrm>
        </p:spPr>
        <p:txBody>
          <a:bodyPr/>
          <a:lstStyle/>
          <a:p>
            <a:r>
              <a:rPr lang="en-IN" sz="2800" b="1" dirty="0"/>
              <a:t>Else Placement in top 1000 Companies .</a:t>
            </a:r>
            <a:endParaRPr lang="en-IN" b="1" dirty="0"/>
          </a:p>
          <a:p>
            <a:endParaRPr lang="en-IN" dirty="0"/>
          </a:p>
          <a:p>
            <a:endParaRPr lang="en-IN" dirty="0"/>
          </a:p>
        </p:txBody>
      </p:sp>
      <p:pic>
        <p:nvPicPr>
          <p:cNvPr id="5" name="Picture 4">
            <a:extLst>
              <a:ext uri="{FF2B5EF4-FFF2-40B4-BE49-F238E27FC236}">
                <a16:creationId xmlns:a16="http://schemas.microsoft.com/office/drawing/2014/main" id="{43C3063F-EBB3-1F75-D0B1-071A3D8DC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9" y="2152381"/>
            <a:ext cx="6658666" cy="4413657"/>
          </a:xfrm>
          <a:prstGeom prst="rect">
            <a:avLst/>
          </a:prstGeom>
          <a:ln>
            <a:noFill/>
          </a:ln>
          <a:effectLst>
            <a:softEdge rad="112500"/>
          </a:effectLst>
        </p:spPr>
      </p:pic>
    </p:spTree>
    <p:extLst>
      <p:ext uri="{BB962C8B-B14F-4D97-AF65-F5344CB8AC3E}">
        <p14:creationId xmlns:p14="http://schemas.microsoft.com/office/powerpoint/2010/main" val="7724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7495E5-3313-D3D2-CD9A-E6A73EE00D77}"/>
              </a:ext>
            </a:extLst>
          </p:cNvPr>
          <p:cNvSpPr>
            <a:spLocks noGrp="1"/>
          </p:cNvSpPr>
          <p:nvPr>
            <p:ph sz="quarter" idx="10"/>
          </p:nvPr>
        </p:nvSpPr>
        <p:spPr>
          <a:xfrm>
            <a:off x="444499" y="1460500"/>
            <a:ext cx="10872857" cy="3977640"/>
          </a:xfrm>
        </p:spPr>
        <p:txBody>
          <a:bodyPr>
            <a:normAutofit lnSpcReduction="10000"/>
          </a:bodyPr>
          <a:lstStyle/>
          <a:p>
            <a:pPr marL="0" indent="0">
              <a:buNone/>
            </a:pPr>
            <a:r>
              <a:rPr lang="en-US" sz="2000" b="1" dirty="0">
                <a:solidFill>
                  <a:schemeClr val="accent1"/>
                </a:solidFill>
              </a:rPr>
              <a:t>Python has two primitive loop commands:</a:t>
            </a:r>
            <a:endParaRPr lang="en-IN" sz="2000" b="1" dirty="0">
              <a:solidFill>
                <a:schemeClr val="accent1"/>
              </a:solidFill>
            </a:endParaRPr>
          </a:p>
          <a:p>
            <a:r>
              <a:rPr lang="en-IN" sz="2000" b="1" dirty="0"/>
              <a:t>For Loop: </a:t>
            </a:r>
            <a:r>
              <a:rPr lang="en-US" dirty="0"/>
              <a:t>A for loop is used for iterating over a sequence (that is either a list, a tuple, a dictionary, a set, or a string).</a:t>
            </a:r>
            <a:endParaRPr lang="en-IN" dirty="0"/>
          </a:p>
          <a:p>
            <a:pPr marL="0" indent="0">
              <a:buNone/>
            </a:pPr>
            <a:r>
              <a:rPr lang="en-IN" sz="1800" b="1" dirty="0" err="1"/>
              <a:t>Eg</a:t>
            </a:r>
            <a:r>
              <a:rPr lang="en-IN" sz="1800" b="1" dirty="0"/>
              <a:t>:</a:t>
            </a:r>
          </a:p>
          <a:p>
            <a:pPr marL="0" indent="0">
              <a:buNone/>
            </a:pPr>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IN" dirty="0"/>
          </a:p>
          <a:p>
            <a:pPr marL="0" indent="0">
              <a:buNone/>
            </a:pPr>
            <a:endParaRPr lang="en-IN" dirty="0"/>
          </a:p>
          <a:p>
            <a:r>
              <a:rPr lang="en-IN" sz="2000" b="1" dirty="0"/>
              <a:t>While Loop: </a:t>
            </a:r>
            <a:r>
              <a:rPr lang="en-US" dirty="0"/>
              <a:t>With the while loop we can execute a set of statements as long as a condition is true.</a:t>
            </a:r>
          </a:p>
          <a:p>
            <a:pPr marL="0" indent="0">
              <a:buNone/>
            </a:pPr>
            <a:r>
              <a:rPr lang="en-IN" sz="1800" b="1" dirty="0" err="1"/>
              <a:t>Eg</a:t>
            </a:r>
            <a:r>
              <a:rPr lang="en-IN" sz="1800" b="1" dirty="0"/>
              <a:t>: </a:t>
            </a:r>
          </a:p>
          <a:p>
            <a:pPr marL="0" indent="0">
              <a:buNone/>
            </a:pPr>
            <a:r>
              <a:rPr lang="nn-NO" b="0" i="0" dirty="0">
                <a:solidFill>
                  <a:srgbClr val="000000"/>
                </a:solidFill>
                <a:effectLst/>
                <a:latin typeface="Consolas" panose="020B0609020204030204" pitchFamily="49" charset="0"/>
              </a:rPr>
              <a:t>i = </a:t>
            </a:r>
            <a:r>
              <a:rPr lang="nn-NO" b="0" i="0" dirty="0">
                <a:solidFill>
                  <a:srgbClr val="FF0000"/>
                </a:solidFill>
                <a:effectLst/>
                <a:latin typeface="Consolas" panose="020B0609020204030204" pitchFamily="49" charset="0"/>
              </a:rPr>
              <a:t>1</a:t>
            </a:r>
            <a:br>
              <a:rPr lang="nn-NO" dirty="0"/>
            </a:br>
            <a:r>
              <a:rPr lang="nn-NO" b="0" i="0" dirty="0">
                <a:solidFill>
                  <a:srgbClr val="0000CD"/>
                </a:solidFill>
                <a:effectLst/>
                <a:latin typeface="Consolas" panose="020B0609020204030204" pitchFamily="49" charset="0"/>
              </a:rPr>
              <a:t>while</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6</a:t>
            </a:r>
            <a:r>
              <a:rPr lang="nn-NO" b="0" i="0" dirty="0">
                <a:solidFill>
                  <a:srgbClr val="000000"/>
                </a:solidFill>
                <a:effectLst/>
                <a:latin typeface="Consolas" panose="020B0609020204030204" pitchFamily="49" charset="0"/>
              </a:rPr>
              <a:t>:</a:t>
            </a:r>
            <a:br>
              <a:rPr lang="nn-NO" dirty="0"/>
            </a:b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print</a:t>
            </a:r>
            <a:r>
              <a:rPr lang="nn-NO" b="0" i="0" dirty="0">
                <a:solidFill>
                  <a:srgbClr val="000000"/>
                </a:solidFill>
                <a:effectLst/>
                <a:latin typeface="Consolas" panose="020B0609020204030204" pitchFamily="49" charset="0"/>
              </a:rPr>
              <a:t>(i)</a:t>
            </a:r>
            <a:br>
              <a:rPr lang="nn-NO" dirty="0"/>
            </a:br>
            <a:r>
              <a:rPr lang="nn-NO" b="0" i="0" dirty="0">
                <a:solidFill>
                  <a:srgbClr val="000000"/>
                </a:solidFill>
                <a:effectLst/>
                <a:latin typeface="Consolas" panose="020B0609020204030204" pitchFamily="49" charset="0"/>
              </a:rPr>
              <a:t>  i += </a:t>
            </a:r>
            <a:r>
              <a:rPr lang="nn-NO" b="0" i="0" dirty="0">
                <a:solidFill>
                  <a:srgbClr val="FF0000"/>
                </a:solidFill>
                <a:effectLst/>
                <a:latin typeface="Consolas" panose="020B0609020204030204" pitchFamily="49" charset="0"/>
              </a:rPr>
              <a:t>1</a:t>
            </a:r>
            <a:endParaRPr lang="en-US" dirty="0">
              <a:solidFill>
                <a:srgbClr val="000000"/>
              </a:solidFill>
              <a:latin typeface="Consolas" panose="020B0609020204030204" pitchFamily="49" charset="0"/>
            </a:endParaRPr>
          </a:p>
        </p:txBody>
      </p:sp>
      <p:sp>
        <p:nvSpPr>
          <p:cNvPr id="3" name="Title 2">
            <a:extLst>
              <a:ext uri="{FF2B5EF4-FFF2-40B4-BE49-F238E27FC236}">
                <a16:creationId xmlns:a16="http://schemas.microsoft.com/office/drawing/2014/main" id="{CCC6289E-B893-9FBE-4161-3A9C04E167A6}"/>
              </a:ext>
            </a:extLst>
          </p:cNvPr>
          <p:cNvSpPr>
            <a:spLocks noGrp="1"/>
          </p:cNvSpPr>
          <p:nvPr>
            <p:ph type="title"/>
          </p:nvPr>
        </p:nvSpPr>
        <p:spPr/>
        <p:txBody>
          <a:bodyPr/>
          <a:lstStyle/>
          <a:p>
            <a:r>
              <a:rPr lang="en-IN" dirty="0"/>
              <a:t>Python Loops</a:t>
            </a:r>
          </a:p>
        </p:txBody>
      </p:sp>
    </p:spTree>
    <p:extLst>
      <p:ext uri="{BB962C8B-B14F-4D97-AF65-F5344CB8AC3E}">
        <p14:creationId xmlns:p14="http://schemas.microsoft.com/office/powerpoint/2010/main" val="237544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6F4EBE-40E2-87B5-06DA-8C40F3A14154}"/>
              </a:ext>
            </a:extLst>
          </p:cNvPr>
          <p:cNvSpPr>
            <a:spLocks noGrp="1"/>
          </p:cNvSpPr>
          <p:nvPr>
            <p:ph sz="quarter" idx="10"/>
          </p:nvPr>
        </p:nvSpPr>
        <p:spPr>
          <a:xfrm>
            <a:off x="444500" y="1460500"/>
            <a:ext cx="9080955" cy="4648752"/>
          </a:xfrm>
        </p:spPr>
        <p:txBody>
          <a:bodyPr>
            <a:normAutofit/>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p>
          <a:p>
            <a:pPr marL="0" indent="0">
              <a:buNone/>
            </a:pPr>
            <a:r>
              <a:rPr lang="en-US" dirty="0" err="1"/>
              <a:t>Eg</a:t>
            </a:r>
            <a:r>
              <a:rPr lang="en-US" dirty="0"/>
              <a:t>:</a:t>
            </a:r>
          </a:p>
          <a:p>
            <a:pPr marL="0" indent="0">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lname</a:t>
            </a: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“Amber"</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Jd</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p>
          <a:p>
            <a:pPr marL="0" indent="0">
              <a:buNone/>
            </a:pPr>
            <a:endParaRPr lang="en-IN" dirty="0">
              <a:solidFill>
                <a:srgbClr val="000000"/>
              </a:solidFill>
              <a:latin typeface="Consolas" panose="020B0609020204030204" pitchFamily="49" charset="0"/>
            </a:endParaRPr>
          </a:p>
          <a:p>
            <a:pPr marL="0" indent="0">
              <a:buNone/>
            </a:pPr>
            <a:r>
              <a:rPr lang="en-IN" dirty="0">
                <a:solidFill>
                  <a:srgbClr val="000000"/>
                </a:solidFill>
                <a:latin typeface="Consolas" panose="020B0609020204030204" pitchFamily="49" charset="0"/>
              </a:rPr>
              <a:t>Function with return Statement:</a:t>
            </a:r>
          </a:p>
          <a:p>
            <a:pPr marL="0" indent="0">
              <a:buNone/>
            </a:pPr>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add(a, b):</a:t>
            </a:r>
          </a:p>
          <a:p>
            <a:pPr marL="0" indent="0">
              <a:buNone/>
            </a:pPr>
            <a:r>
              <a:rPr lang="en-US" dirty="0">
                <a:solidFill>
                  <a:srgbClr val="000000"/>
                </a:solidFill>
                <a:latin typeface="Consolas" panose="020B0609020204030204" pitchFamily="49" charset="0"/>
              </a:rPr>
              <a:t>    return a + b</a:t>
            </a:r>
          </a:p>
          <a:p>
            <a:pPr marL="0" indent="0">
              <a:buNone/>
            </a:pPr>
            <a:endParaRPr 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calling function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res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add(</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"Result of add function is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FF1493"/>
                </a:solidFill>
                <a:effectLst/>
                <a:latin typeface="Consolas" panose="020B0609020204030204" pitchFamily="49" charset="0"/>
              </a:rPr>
              <a:t>format</a:t>
            </a:r>
            <a:r>
              <a:rPr kumimoji="0" lang="en-US" altLang="en-US" sz="1400" b="0" i="0" u="none" strike="noStrike" cap="none" normalizeH="0" baseline="0" dirty="0">
                <a:ln>
                  <a:noFill/>
                </a:ln>
                <a:solidFill>
                  <a:srgbClr val="000000"/>
                </a:solidFill>
                <a:effectLst/>
                <a:latin typeface="Consolas" panose="020B0609020204030204" pitchFamily="49" charset="0"/>
              </a:rPr>
              <a:t>(res))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p:txBody>
      </p:sp>
      <p:sp>
        <p:nvSpPr>
          <p:cNvPr id="3" name="Title 2">
            <a:extLst>
              <a:ext uri="{FF2B5EF4-FFF2-40B4-BE49-F238E27FC236}">
                <a16:creationId xmlns:a16="http://schemas.microsoft.com/office/drawing/2014/main" id="{E654DE3F-162F-18A8-DA58-7EFAD235A887}"/>
              </a:ext>
            </a:extLst>
          </p:cNvPr>
          <p:cNvSpPr>
            <a:spLocks noGrp="1"/>
          </p:cNvSpPr>
          <p:nvPr>
            <p:ph type="title"/>
          </p:nvPr>
        </p:nvSpPr>
        <p:spPr>
          <a:xfrm>
            <a:off x="378483" y="430609"/>
            <a:ext cx="9146972" cy="640080"/>
          </a:xfrm>
        </p:spPr>
        <p:txBody>
          <a:bodyPr/>
          <a:lstStyle/>
          <a:p>
            <a:r>
              <a:rPr lang="en-IN" dirty="0"/>
              <a:t>Python Function</a:t>
            </a:r>
          </a:p>
        </p:txBody>
      </p:sp>
    </p:spTree>
    <p:extLst>
      <p:ext uri="{BB962C8B-B14F-4D97-AF65-F5344CB8AC3E}">
        <p14:creationId xmlns:p14="http://schemas.microsoft.com/office/powerpoint/2010/main" val="14375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2199D6-BC7F-20E9-BC9E-9C61B34C7FC5}"/>
              </a:ext>
            </a:extLst>
          </p:cNvPr>
          <p:cNvSpPr>
            <a:spLocks noGrp="1"/>
          </p:cNvSpPr>
          <p:nvPr>
            <p:ph sz="quarter" idx="10"/>
          </p:nvPr>
        </p:nvSpPr>
        <p:spPr>
          <a:xfrm>
            <a:off x="444499" y="1460500"/>
            <a:ext cx="10157239" cy="3977640"/>
          </a:xfrm>
        </p:spPr>
        <p:txBody>
          <a:bodyPr>
            <a:normAutofit/>
          </a:bodyPr>
          <a:lstStyle/>
          <a:p>
            <a:r>
              <a:rPr lang="en-US" dirty="0"/>
              <a:t>A lambda function is a small anonymous function.</a:t>
            </a:r>
          </a:p>
          <a:p>
            <a:r>
              <a:rPr lang="en-US" dirty="0"/>
              <a:t>A lambda function can take any number of arguments, but can only have one expression.</a:t>
            </a:r>
          </a:p>
          <a:p>
            <a:pPr marL="0" indent="0">
              <a:buNone/>
            </a:pPr>
            <a:r>
              <a:rPr lang="en-IN" dirty="0"/>
              <a:t>Syntax: </a:t>
            </a:r>
            <a:r>
              <a:rPr lang="en-IN" b="0" i="0" dirty="0">
                <a:solidFill>
                  <a:srgbClr val="000000"/>
                </a:solidFill>
                <a:effectLst/>
                <a:latin typeface="Consolas" panose="020B0609020204030204" pitchFamily="49" charset="0"/>
              </a:rPr>
              <a:t>lambda </a:t>
            </a:r>
            <a:r>
              <a:rPr lang="en-IN" b="0" i="1" dirty="0">
                <a:solidFill>
                  <a:srgbClr val="000000"/>
                </a:solidFill>
                <a:effectLst/>
                <a:latin typeface="Consolas" panose="020B0609020204030204" pitchFamily="49" charset="0"/>
              </a:rPr>
              <a:t>arguments </a:t>
            </a:r>
            <a:r>
              <a:rPr lang="en-IN" b="0" i="0" dirty="0">
                <a:solidFill>
                  <a:srgbClr val="000000"/>
                </a:solidFill>
                <a:effectLst/>
                <a:latin typeface="Consolas" panose="020B0609020204030204" pitchFamily="49" charset="0"/>
              </a:rPr>
              <a:t>: </a:t>
            </a:r>
            <a:r>
              <a:rPr lang="en-IN" b="0" i="1" dirty="0">
                <a:solidFill>
                  <a:srgbClr val="000000"/>
                </a:solidFill>
                <a:effectLst/>
                <a:latin typeface="Consolas" panose="020B0609020204030204" pitchFamily="49" charset="0"/>
              </a:rPr>
              <a:t>expression</a:t>
            </a:r>
          </a:p>
          <a:p>
            <a:pPr marL="0" indent="0">
              <a:buNone/>
            </a:pPr>
            <a:r>
              <a:rPr lang="en-IN" i="1" dirty="0" err="1">
                <a:solidFill>
                  <a:srgbClr val="000000"/>
                </a:solidFill>
                <a:latin typeface="Consolas" panose="020B0609020204030204" pitchFamily="49" charset="0"/>
              </a:rPr>
              <a:t>Eg</a:t>
            </a:r>
            <a:r>
              <a:rPr lang="en-IN" i="1" dirty="0">
                <a:solidFill>
                  <a:srgbClr val="000000"/>
                </a:solidFill>
                <a:latin typeface="Consolas" panose="020B0609020204030204" pitchFamily="49" charset="0"/>
              </a:rPr>
              <a:t>:</a:t>
            </a:r>
          </a:p>
          <a:p>
            <a:pPr marL="0" indent="0">
              <a:buNone/>
            </a:pPr>
            <a:r>
              <a:rPr lang="pt-BR" b="0" i="0" dirty="0">
                <a:solidFill>
                  <a:srgbClr val="000000"/>
                </a:solidFill>
                <a:effectLst/>
                <a:latin typeface="Consolas" panose="020B0609020204030204" pitchFamily="49" charset="0"/>
              </a:rPr>
              <a:t>x = </a:t>
            </a:r>
            <a:r>
              <a:rPr lang="pt-BR" b="0" i="0" dirty="0">
                <a:solidFill>
                  <a:srgbClr val="0000CD"/>
                </a:solidFill>
                <a:effectLst/>
                <a:latin typeface="Consolas" panose="020B0609020204030204" pitchFamily="49" charset="0"/>
              </a:rPr>
              <a:t>lambda</a:t>
            </a:r>
            <a:r>
              <a:rPr lang="pt-BR" b="0" i="0" dirty="0">
                <a:solidFill>
                  <a:srgbClr val="000000"/>
                </a:solidFill>
                <a:effectLst/>
                <a:latin typeface="Consolas" panose="020B0609020204030204" pitchFamily="49" charset="0"/>
              </a:rPr>
              <a:t> a : a + </a:t>
            </a:r>
            <a:r>
              <a:rPr lang="pt-BR" b="0" i="0" dirty="0">
                <a:solidFill>
                  <a:srgbClr val="FF0000"/>
                </a:solidFill>
                <a:effectLst/>
                <a:latin typeface="Consolas" panose="020B0609020204030204" pitchFamily="49" charset="0"/>
              </a:rPr>
              <a:t>10</a:t>
            </a:r>
            <a:br>
              <a:rPr lang="pt-BR" dirty="0"/>
            </a:br>
            <a:r>
              <a:rPr lang="pt-BR" b="0" i="0" dirty="0">
                <a:solidFill>
                  <a:srgbClr val="0000CD"/>
                </a:solidFill>
                <a:effectLst/>
                <a:latin typeface="Consolas" panose="020B0609020204030204" pitchFamily="49" charset="0"/>
              </a:rPr>
              <a:t>print</a:t>
            </a:r>
            <a:r>
              <a:rPr lang="pt-BR" b="0" i="0" dirty="0">
                <a:solidFill>
                  <a:srgbClr val="000000"/>
                </a:solidFill>
                <a:effectLst/>
                <a:latin typeface="Consolas" panose="020B0609020204030204" pitchFamily="49" charset="0"/>
              </a:rPr>
              <a:t>(x(</a:t>
            </a:r>
            <a:r>
              <a:rPr lang="pt-BR" b="0" i="0" dirty="0">
                <a:solidFill>
                  <a:srgbClr val="FF0000"/>
                </a:solidFill>
                <a:effectLst/>
                <a:latin typeface="Consolas" panose="020B0609020204030204" pitchFamily="49" charset="0"/>
              </a:rPr>
              <a:t>5</a:t>
            </a:r>
            <a:r>
              <a:rPr lang="pt-BR" b="0" i="0" dirty="0">
                <a:solidFill>
                  <a:srgbClr val="000000"/>
                </a:solidFill>
                <a:effectLst/>
                <a:latin typeface="Consolas" panose="020B0609020204030204" pitchFamily="49" charset="0"/>
              </a:rPr>
              <a:t>))</a:t>
            </a:r>
            <a:endParaRPr lang="en-IN" b="0" i="1" dirty="0">
              <a:solidFill>
                <a:srgbClr val="000000"/>
              </a:solidFill>
              <a:effectLst/>
              <a:latin typeface="Consolas" panose="020B0609020204030204" pitchFamily="49" charset="0"/>
            </a:endParaRPr>
          </a:p>
          <a:p>
            <a:pPr marL="0" indent="0">
              <a:buNone/>
            </a:pPr>
            <a:endParaRPr lang="en-IN" dirty="0"/>
          </a:p>
          <a:p>
            <a:r>
              <a:rPr lang="en-US" dirty="0"/>
              <a:t>The power of lambda is better shown when you use them as an anonymous function inside another function.</a:t>
            </a:r>
          </a:p>
          <a:p>
            <a:pPr marL="0" indent="0">
              <a:buNone/>
            </a:pPr>
            <a:r>
              <a:rPr lang="en-IN" b="0" i="0" dirty="0">
                <a:solidFill>
                  <a:srgbClr val="0000CD"/>
                </a:solidFill>
                <a:effectLst/>
                <a:latin typeface="Consolas" panose="020B0609020204030204" pitchFamily="49" charset="0"/>
              </a:rPr>
              <a:t>def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(n):</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lambda</a:t>
            </a:r>
            <a:r>
              <a:rPr lang="en-IN" b="0" i="0" dirty="0">
                <a:solidFill>
                  <a:srgbClr val="000000"/>
                </a:solidFill>
                <a:effectLst/>
                <a:latin typeface="Consolas" panose="020B0609020204030204" pitchFamily="49" charset="0"/>
              </a:rPr>
              <a:t> a : a * n</a:t>
            </a:r>
            <a:br>
              <a:rPr lang="en-IN" dirty="0"/>
            </a:br>
            <a:br>
              <a:rPr lang="en-IN" dirty="0"/>
            </a:br>
            <a:r>
              <a:rPr lang="en-IN" b="0" i="0" dirty="0" err="1">
                <a:solidFill>
                  <a:srgbClr val="000000"/>
                </a:solidFill>
                <a:effectLst/>
                <a:latin typeface="Consolas" panose="020B0609020204030204" pitchFamily="49" charset="0"/>
              </a:rPr>
              <a:t>mydoubler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mydoubler</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a:t>
            </a:r>
            <a:r>
              <a:rPr lang="en-IN" b="0" i="0" dirty="0">
                <a:solidFill>
                  <a:srgbClr val="000000"/>
                </a:solidFill>
                <a:effectLst/>
                <a:latin typeface="Consolas" panose="020B0609020204030204" pitchFamily="49" charset="0"/>
              </a:rPr>
              <a:t>))</a:t>
            </a:r>
            <a:endParaRPr lang="en-IN" dirty="0"/>
          </a:p>
        </p:txBody>
      </p:sp>
      <p:sp>
        <p:nvSpPr>
          <p:cNvPr id="3" name="Title 2">
            <a:extLst>
              <a:ext uri="{FF2B5EF4-FFF2-40B4-BE49-F238E27FC236}">
                <a16:creationId xmlns:a16="http://schemas.microsoft.com/office/drawing/2014/main" id="{699CCDED-3CC7-72D6-21CF-583993E51234}"/>
              </a:ext>
            </a:extLst>
          </p:cNvPr>
          <p:cNvSpPr>
            <a:spLocks noGrp="1"/>
          </p:cNvSpPr>
          <p:nvPr>
            <p:ph type="title"/>
          </p:nvPr>
        </p:nvSpPr>
        <p:spPr/>
        <p:txBody>
          <a:bodyPr/>
          <a:lstStyle/>
          <a:p>
            <a:r>
              <a:rPr lang="en-IN" dirty="0"/>
              <a:t>Python Lambda</a:t>
            </a:r>
          </a:p>
        </p:txBody>
      </p:sp>
    </p:spTree>
    <p:extLst>
      <p:ext uri="{BB962C8B-B14F-4D97-AF65-F5344CB8AC3E}">
        <p14:creationId xmlns:p14="http://schemas.microsoft.com/office/powerpoint/2010/main" val="314445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7608BC-0043-FBE4-4D7D-7D4866095D8D}"/>
              </a:ext>
            </a:extLst>
          </p:cNvPr>
          <p:cNvSpPr>
            <a:spLocks noGrp="1"/>
          </p:cNvSpPr>
          <p:nvPr>
            <p:ph sz="quarter" idx="10"/>
          </p:nvPr>
        </p:nvSpPr>
        <p:spPr>
          <a:xfrm>
            <a:off x="1027595" y="2242379"/>
            <a:ext cx="8991048" cy="3977640"/>
          </a:xfrm>
        </p:spPr>
        <p:txBody>
          <a:bodyPr>
            <a:normAutofit/>
          </a:bodyPr>
          <a:lstStyle/>
          <a:p>
            <a:pPr algn="ctr"/>
            <a:r>
              <a:rPr lang="en-US" sz="3600" dirty="0">
                <a:hlinkClick r:id="rId2"/>
              </a:rPr>
              <a:t>More Deep Dive Into Python</a:t>
            </a:r>
            <a:endParaRPr lang="en-IN" sz="3600" dirty="0"/>
          </a:p>
        </p:txBody>
      </p:sp>
      <p:sp>
        <p:nvSpPr>
          <p:cNvPr id="3" name="Title 2">
            <a:extLst>
              <a:ext uri="{FF2B5EF4-FFF2-40B4-BE49-F238E27FC236}">
                <a16:creationId xmlns:a16="http://schemas.microsoft.com/office/drawing/2014/main" id="{ABD8308B-8E55-C795-2CD0-3833E4575D19}"/>
              </a:ext>
            </a:extLst>
          </p:cNvPr>
          <p:cNvSpPr>
            <a:spLocks noGrp="1"/>
          </p:cNvSpPr>
          <p:nvPr>
            <p:ph type="title"/>
          </p:nvPr>
        </p:nvSpPr>
        <p:spPr/>
        <p:txBody>
          <a:bodyPr/>
          <a:lstStyle/>
          <a:p>
            <a:r>
              <a:rPr lang="en-IN" dirty="0"/>
              <a:t>More Python Deep Dive</a:t>
            </a:r>
          </a:p>
        </p:txBody>
      </p:sp>
    </p:spTree>
    <p:extLst>
      <p:ext uri="{BB962C8B-B14F-4D97-AF65-F5344CB8AC3E}">
        <p14:creationId xmlns:p14="http://schemas.microsoft.com/office/powerpoint/2010/main" val="102237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1D815E-F00D-84B6-1D4A-D83CF763414D}"/>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04655" y="1315699"/>
            <a:ext cx="7239346" cy="4817455"/>
          </a:xfrm>
        </p:spPr>
      </p:pic>
      <p:sp>
        <p:nvSpPr>
          <p:cNvPr id="3" name="Title 2">
            <a:extLst>
              <a:ext uri="{FF2B5EF4-FFF2-40B4-BE49-F238E27FC236}">
                <a16:creationId xmlns:a16="http://schemas.microsoft.com/office/drawing/2014/main" id="{9CCF5B12-F8E9-4311-6C2B-E4C8B1C9702B}"/>
              </a:ext>
            </a:extLst>
          </p:cNvPr>
          <p:cNvSpPr>
            <a:spLocks noGrp="1"/>
          </p:cNvSpPr>
          <p:nvPr>
            <p:ph type="title"/>
          </p:nvPr>
        </p:nvSpPr>
        <p:spPr/>
        <p:txBody>
          <a:bodyPr/>
          <a:lstStyle/>
          <a:p>
            <a:r>
              <a:rPr lang="en-IN" dirty="0"/>
              <a:t>Time for 15 Min Break </a:t>
            </a:r>
          </a:p>
        </p:txBody>
      </p:sp>
    </p:spTree>
    <p:extLst>
      <p:ext uri="{BB962C8B-B14F-4D97-AF65-F5344CB8AC3E}">
        <p14:creationId xmlns:p14="http://schemas.microsoft.com/office/powerpoint/2010/main" val="231579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185F47-89C6-BE24-4DBE-1FDB87386F7D}"/>
              </a:ext>
            </a:extLst>
          </p:cNvPr>
          <p:cNvPicPr>
            <a:picLocks noGrp="1" noChangeAspect="1"/>
          </p:cNvPicPr>
          <p:nvPr>
            <p:ph sz="quarter" idx="10"/>
          </p:nvPr>
        </p:nvPicPr>
        <p:blipFill>
          <a:blip r:embed="rId2"/>
          <a:stretch>
            <a:fillRect/>
          </a:stretch>
        </p:blipFill>
        <p:spPr>
          <a:xfrm>
            <a:off x="3889581" y="1328597"/>
            <a:ext cx="3200331" cy="4923586"/>
          </a:xfrm>
        </p:spPr>
      </p:pic>
      <p:sp>
        <p:nvSpPr>
          <p:cNvPr id="3" name="Title 2">
            <a:extLst>
              <a:ext uri="{FF2B5EF4-FFF2-40B4-BE49-F238E27FC236}">
                <a16:creationId xmlns:a16="http://schemas.microsoft.com/office/drawing/2014/main" id="{67BE67FC-E6F1-CBB5-C4A1-D907E3F1CC94}"/>
              </a:ext>
            </a:extLst>
          </p:cNvPr>
          <p:cNvSpPr>
            <a:spLocks noGrp="1"/>
          </p:cNvSpPr>
          <p:nvPr>
            <p:ph type="title"/>
          </p:nvPr>
        </p:nvSpPr>
        <p:spPr/>
        <p:txBody>
          <a:bodyPr>
            <a:normAutofit/>
          </a:bodyPr>
          <a:lstStyle/>
          <a:p>
            <a:pPr algn="ctr"/>
            <a:r>
              <a:rPr lang="en-IN" sz="4000" dirty="0"/>
              <a:t>      Basics of SQL</a:t>
            </a:r>
          </a:p>
        </p:txBody>
      </p:sp>
    </p:spTree>
    <p:extLst>
      <p:ext uri="{BB962C8B-B14F-4D97-AF65-F5344CB8AC3E}">
        <p14:creationId xmlns:p14="http://schemas.microsoft.com/office/powerpoint/2010/main" val="20439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F68F3C-E1EA-0F0A-00E5-E82AFADFA21A}"/>
              </a:ext>
            </a:extLst>
          </p:cNvPr>
          <p:cNvSpPr>
            <a:spLocks noGrp="1"/>
          </p:cNvSpPr>
          <p:nvPr>
            <p:ph sz="quarter" idx="10"/>
          </p:nvPr>
        </p:nvSpPr>
        <p:spPr/>
        <p:txBody>
          <a:bodyPr>
            <a:normAutofit/>
          </a:bodyPr>
          <a:lstStyle/>
          <a:p>
            <a:r>
              <a:rPr lang="en-IN" sz="2400" dirty="0">
                <a:solidFill>
                  <a:schemeClr val="accent1">
                    <a:lumMod val="75000"/>
                  </a:schemeClr>
                </a:solidFill>
              </a:rPr>
              <a:t>Visual Studio Code</a:t>
            </a:r>
          </a:p>
          <a:p>
            <a:r>
              <a:rPr lang="en-IN" sz="2400" dirty="0">
                <a:solidFill>
                  <a:schemeClr val="accent1">
                    <a:lumMod val="75000"/>
                  </a:schemeClr>
                </a:solidFill>
              </a:rPr>
              <a:t>Python IDE</a:t>
            </a:r>
          </a:p>
          <a:p>
            <a:r>
              <a:rPr lang="en-IN" sz="2400" dirty="0">
                <a:solidFill>
                  <a:schemeClr val="accent1">
                    <a:lumMod val="75000"/>
                  </a:schemeClr>
                </a:solidFill>
              </a:rPr>
              <a:t>Databricks Community Account</a:t>
            </a:r>
          </a:p>
          <a:p>
            <a:r>
              <a:rPr lang="en-IN" sz="2400" dirty="0">
                <a:solidFill>
                  <a:schemeClr val="accent1">
                    <a:lumMod val="75000"/>
                  </a:schemeClr>
                </a:solidFill>
              </a:rPr>
              <a:t>Snowflake Account</a:t>
            </a:r>
          </a:p>
          <a:p>
            <a:r>
              <a:rPr lang="en-IN" sz="2400" dirty="0">
                <a:solidFill>
                  <a:schemeClr val="accent1">
                    <a:lumMod val="75000"/>
                  </a:schemeClr>
                </a:solidFill>
              </a:rPr>
              <a:t>Free Azure Account*</a:t>
            </a:r>
          </a:p>
          <a:p>
            <a:r>
              <a:rPr lang="en-IN" sz="2400" dirty="0">
                <a:solidFill>
                  <a:schemeClr val="accent1">
                    <a:lumMod val="75000"/>
                  </a:schemeClr>
                </a:solidFill>
              </a:rPr>
              <a:t>Anaconda IDE*</a:t>
            </a:r>
          </a:p>
        </p:txBody>
      </p:sp>
      <p:sp>
        <p:nvSpPr>
          <p:cNvPr id="3" name="Title 2">
            <a:extLst>
              <a:ext uri="{FF2B5EF4-FFF2-40B4-BE49-F238E27FC236}">
                <a16:creationId xmlns:a16="http://schemas.microsoft.com/office/drawing/2014/main" id="{258EC9EC-4F8A-73A4-648F-54F9A35DAE32}"/>
              </a:ext>
            </a:extLst>
          </p:cNvPr>
          <p:cNvSpPr>
            <a:spLocks noGrp="1"/>
          </p:cNvSpPr>
          <p:nvPr>
            <p:ph type="title"/>
          </p:nvPr>
        </p:nvSpPr>
        <p:spPr/>
        <p:txBody>
          <a:bodyPr/>
          <a:lstStyle/>
          <a:p>
            <a:r>
              <a:rPr lang="en-IN" dirty="0"/>
              <a:t>Pre Requisite </a:t>
            </a:r>
          </a:p>
        </p:txBody>
      </p:sp>
    </p:spTree>
    <p:extLst>
      <p:ext uri="{BB962C8B-B14F-4D97-AF65-F5344CB8AC3E}">
        <p14:creationId xmlns:p14="http://schemas.microsoft.com/office/powerpoint/2010/main" val="162253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787AB4-E4AB-742A-45EE-6F964BC1A08B}"/>
              </a:ext>
            </a:extLst>
          </p:cNvPr>
          <p:cNvSpPr>
            <a:spLocks noGrp="1"/>
          </p:cNvSpPr>
          <p:nvPr>
            <p:ph sz="quarter" idx="10"/>
          </p:nvPr>
        </p:nvSpPr>
        <p:spPr>
          <a:xfrm>
            <a:off x="444499" y="1460500"/>
            <a:ext cx="11071639" cy="3977640"/>
          </a:xfrm>
        </p:spPr>
        <p:txBody>
          <a:bodyPr/>
          <a:lstStyle/>
          <a:p>
            <a:pPr lvl="1"/>
            <a:r>
              <a:rPr lang="en-US" sz="1800" dirty="0"/>
              <a:t>SQL stands for Structured Query Language</a:t>
            </a:r>
          </a:p>
          <a:p>
            <a:pPr lvl="1"/>
            <a:endParaRPr lang="en-US" sz="1800" dirty="0"/>
          </a:p>
          <a:p>
            <a:pPr lvl="1"/>
            <a:r>
              <a:rPr lang="en-US" sz="1800" dirty="0"/>
              <a:t>SQL lets you access and manipulate databases</a:t>
            </a:r>
          </a:p>
          <a:p>
            <a:pPr lvl="1"/>
            <a:endParaRPr lang="en-US" sz="1800" dirty="0"/>
          </a:p>
          <a:p>
            <a:pPr lvl="1"/>
            <a:r>
              <a:rPr lang="en-US" sz="1800" dirty="0"/>
              <a:t>SQL became a standard of the American National Standards Institute (ANSI) in 1986, and of the International Organization for Standardization (ISO) in 1987</a:t>
            </a:r>
          </a:p>
          <a:p>
            <a:pPr marL="457195" lvl="1" indent="0">
              <a:buNone/>
            </a:pPr>
            <a:endParaRPr lang="en-IN" dirty="0"/>
          </a:p>
        </p:txBody>
      </p:sp>
      <p:sp>
        <p:nvSpPr>
          <p:cNvPr id="3" name="Title 2">
            <a:extLst>
              <a:ext uri="{FF2B5EF4-FFF2-40B4-BE49-F238E27FC236}">
                <a16:creationId xmlns:a16="http://schemas.microsoft.com/office/drawing/2014/main" id="{B78E9B25-9F95-624E-E6D0-0BE45710386A}"/>
              </a:ext>
            </a:extLst>
          </p:cNvPr>
          <p:cNvSpPr>
            <a:spLocks noGrp="1"/>
          </p:cNvSpPr>
          <p:nvPr>
            <p:ph type="title"/>
          </p:nvPr>
        </p:nvSpPr>
        <p:spPr/>
        <p:txBody>
          <a:bodyPr/>
          <a:lstStyle/>
          <a:p>
            <a:r>
              <a:rPr lang="en-IN" dirty="0"/>
              <a:t>What is SQL?</a:t>
            </a:r>
          </a:p>
        </p:txBody>
      </p:sp>
    </p:spTree>
    <p:extLst>
      <p:ext uri="{BB962C8B-B14F-4D97-AF65-F5344CB8AC3E}">
        <p14:creationId xmlns:p14="http://schemas.microsoft.com/office/powerpoint/2010/main" val="698590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C0C4EE-2873-5457-D72D-C17A64CEEE85}"/>
              </a:ext>
            </a:extLst>
          </p:cNvPr>
          <p:cNvSpPr>
            <a:spLocks noGrp="1"/>
          </p:cNvSpPr>
          <p:nvPr>
            <p:ph type="title"/>
          </p:nvPr>
        </p:nvSpPr>
        <p:spPr/>
        <p:txBody>
          <a:bodyPr/>
          <a:lstStyle/>
          <a:p>
            <a:r>
              <a:rPr lang="en-IN" dirty="0"/>
              <a:t>Category Flow Chart</a:t>
            </a:r>
          </a:p>
        </p:txBody>
      </p:sp>
      <p:pic>
        <p:nvPicPr>
          <p:cNvPr id="13" name="Content Placeholder 12">
            <a:extLst>
              <a:ext uri="{FF2B5EF4-FFF2-40B4-BE49-F238E27FC236}">
                <a16:creationId xmlns:a16="http://schemas.microsoft.com/office/drawing/2014/main" id="{A36C4459-6091-E1F2-BECD-A802C7CAD49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94742" y="1227827"/>
            <a:ext cx="6367380" cy="4775536"/>
          </a:xfrm>
        </p:spPr>
      </p:pic>
    </p:spTree>
    <p:extLst>
      <p:ext uri="{BB962C8B-B14F-4D97-AF65-F5344CB8AC3E}">
        <p14:creationId xmlns:p14="http://schemas.microsoft.com/office/powerpoint/2010/main" val="4064517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9B9F20-0ED7-9279-A28C-B17776DA1D17}"/>
              </a:ext>
            </a:extLst>
          </p:cNvPr>
          <p:cNvSpPr>
            <a:spLocks noGrp="1"/>
          </p:cNvSpPr>
          <p:nvPr>
            <p:ph type="title"/>
          </p:nvPr>
        </p:nvSpPr>
        <p:spPr/>
        <p:txBody>
          <a:bodyPr>
            <a:normAutofit/>
          </a:bodyPr>
          <a:lstStyle/>
          <a:p>
            <a:r>
              <a:rPr kumimoji="0" lang="en-US" altLang="en-US" sz="2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SQL Statements</a:t>
            </a:r>
            <a:endParaRPr lang="en-IN" dirty="0"/>
          </a:p>
        </p:txBody>
      </p:sp>
      <p:sp>
        <p:nvSpPr>
          <p:cNvPr id="4" name="Rectangle 1">
            <a:extLst>
              <a:ext uri="{FF2B5EF4-FFF2-40B4-BE49-F238E27FC236}">
                <a16:creationId xmlns:a16="http://schemas.microsoft.com/office/drawing/2014/main" id="{89B67607-B6CF-97DF-4362-64D05B9DBA41}"/>
              </a:ext>
            </a:extLst>
          </p:cNvPr>
          <p:cNvSpPr>
            <a:spLocks noGrp="1" noChangeArrowheads="1"/>
          </p:cNvSpPr>
          <p:nvPr>
            <p:ph sz="quarter" idx="10"/>
          </p:nvPr>
        </p:nvSpPr>
        <p:spPr bwMode="auto">
          <a:xfrm>
            <a:off x="444500" y="1069834"/>
            <a:ext cx="10210248" cy="58246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indent="0" defTabSz="914400" eaLnBrk="0" fontAlgn="base" hangingPunct="0">
              <a:spcBef>
                <a:spcPct val="0"/>
              </a:spcBef>
              <a:spcAft>
                <a:spcPct val="0"/>
              </a:spcAft>
              <a:buFontTx/>
              <a:buChar char="•"/>
            </a:pPr>
            <a:r>
              <a:rPr lang="en-US" altLang="en-US" sz="1600" dirty="0">
                <a:solidFill>
                  <a:schemeClr val="tx1"/>
                </a:solidFill>
                <a:cs typeface="Courier New" panose="02070309020205020404" pitchFamily="49" charset="0"/>
              </a:rPr>
              <a:t>Most of the actions you need to perform on a database are done with SQL statements.</a:t>
            </a:r>
          </a:p>
          <a:p>
            <a:pPr marL="0" indent="0" defTabSz="914400" eaLnBrk="0" fontAlgn="base" hangingPunct="0">
              <a:spcBef>
                <a:spcPct val="0"/>
              </a:spcBef>
              <a:spcAft>
                <a:spcPct val="0"/>
              </a:spcAft>
              <a:buFontTx/>
              <a:buChar char="•"/>
            </a:pPr>
            <a:r>
              <a:rPr lang="en-US" altLang="en-US" sz="1600" dirty="0">
                <a:solidFill>
                  <a:schemeClr val="tx1"/>
                </a:solidFill>
                <a:cs typeface="Courier New" panose="02070309020205020404" pitchFamily="49" charset="0"/>
              </a:rPr>
              <a:t>The following SQL statement selects all the records in the "Customers"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Eg</a:t>
            </a:r>
            <a:r>
              <a:rPr kumimoji="0" lang="en-US" altLang="en-US" sz="18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0" indent="0" defTabSz="914400" eaLnBrk="0" fontAlgn="base" hangingPunct="0">
              <a:spcBef>
                <a:spcPct val="0"/>
              </a:spcBef>
              <a:spcAft>
                <a:spcPct val="0"/>
              </a:spcAft>
              <a:buFontTx/>
              <a:buChar char="•"/>
            </a:pPr>
            <a:r>
              <a:rPr lang="en-US" altLang="en-US" sz="1600" dirty="0">
                <a:solidFill>
                  <a:srgbClr val="000000"/>
                </a:solidFill>
                <a:cs typeface="Mangal" panose="02040503050203030202" pitchFamily="18" charset="0"/>
              </a:rPr>
              <a:t>SELECT * FROM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Some of The Most Important SQL Commands: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SELECT</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extracts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UPDATE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updates data in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DELETE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deletes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INSERT INTO</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inserts new data into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CREATE DATABASE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creates a new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ALTER DATABASE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modifies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CREATE TABLE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creates a new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ALTER TABLE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modifies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ea typeface="Calibri" panose="020F0502020204030204" pitchFamily="34" charset="0"/>
                <a:cs typeface="Courier New" panose="02070309020205020404" pitchFamily="49" charset="0"/>
              </a:rPr>
              <a:t>DROP TABLE</a:t>
            </a:r>
            <a:r>
              <a:rPr kumimoji="0" lang="en-US" altLang="en-US" sz="16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 deletes a table</a:t>
            </a:r>
          </a:p>
          <a:p>
            <a:pPr marL="0" indent="0" defTabSz="914400" eaLnBrk="0" fontAlgn="base" hangingPunct="0">
              <a:spcBef>
                <a:spcPct val="0"/>
              </a:spcBef>
              <a:spcAft>
                <a:spcPct val="0"/>
              </a:spcAft>
              <a:buFontTx/>
              <a:buChar char="•"/>
            </a:pPr>
            <a:r>
              <a:rPr lang="en-US" altLang="en-US" sz="1600" dirty="0">
                <a:solidFill>
                  <a:srgbClr val="DC143C"/>
                </a:solidFill>
                <a:cs typeface="Courier New" panose="02070309020205020404" pitchFamily="49" charset="0"/>
              </a:rPr>
              <a:t>CREATE INDEX - </a:t>
            </a:r>
            <a:r>
              <a:rPr lang="en-US" altLang="en-US" sz="1600" dirty="0">
                <a:solidFill>
                  <a:srgbClr val="000000"/>
                </a:solidFill>
                <a:cs typeface="Mangal" panose="02040503050203030202" pitchFamily="18" charset="0"/>
              </a:rPr>
              <a:t>creates an index (search key)</a:t>
            </a:r>
          </a:p>
          <a:p>
            <a:pPr marL="0" indent="0" defTabSz="914400" eaLnBrk="0" fontAlgn="base" hangingPunct="0">
              <a:spcBef>
                <a:spcPct val="0"/>
              </a:spcBef>
              <a:spcAft>
                <a:spcPct val="0"/>
              </a:spcAft>
              <a:buFontTx/>
              <a:buChar char="•"/>
            </a:pPr>
            <a:r>
              <a:rPr lang="en-US" altLang="en-US" sz="1600" dirty="0">
                <a:solidFill>
                  <a:srgbClr val="DC143C"/>
                </a:solidFill>
                <a:cs typeface="Courier New" panose="02070309020205020404" pitchFamily="49" charset="0"/>
              </a:rPr>
              <a:t>DROP INDEX - </a:t>
            </a:r>
            <a:r>
              <a:rPr lang="en-US" altLang="en-US" sz="1600" dirty="0">
                <a:solidFill>
                  <a:srgbClr val="000000"/>
                </a:solidFill>
                <a:cs typeface="Mangal" panose="02040503050203030202" pitchFamily="18" charset="0"/>
              </a:rPr>
              <a:t>deletes an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5701FE-567F-D5F5-937E-340739C70FE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582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BE55F9-9DE1-6575-B088-7CD4244E12DC}"/>
              </a:ext>
            </a:extLst>
          </p:cNvPr>
          <p:cNvSpPr>
            <a:spLocks noGrp="1"/>
          </p:cNvSpPr>
          <p:nvPr>
            <p:ph sz="quarter" idx="10"/>
          </p:nvPr>
        </p:nvSpPr>
        <p:spPr>
          <a:xfrm>
            <a:off x="600314" y="1192742"/>
            <a:ext cx="10991371" cy="3977640"/>
          </a:xfrm>
        </p:spPr>
        <p:txBody>
          <a:bodyPr/>
          <a:lstStyle/>
          <a:p>
            <a:r>
              <a:rPr lang="en-US" dirty="0"/>
              <a:t>The SELECT statement is used to select data from a database.</a:t>
            </a:r>
          </a:p>
          <a:p>
            <a:r>
              <a:rPr lang="en-US" dirty="0"/>
              <a:t>The data returned is stored in a result table, called the result-set.</a:t>
            </a:r>
          </a:p>
          <a:p>
            <a:pPr marL="0" indent="0">
              <a:buNone/>
            </a:pPr>
            <a:r>
              <a:rPr lang="en-US" dirty="0" err="1"/>
              <a:t>Eg</a:t>
            </a:r>
            <a:r>
              <a:rPr lang="en-US" dirty="0"/>
              <a:t>:</a:t>
            </a:r>
          </a:p>
          <a:p>
            <a:pPr marL="0" indent="0">
              <a:buNone/>
            </a:pPr>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table_name</a:t>
            </a:r>
            <a:r>
              <a:rPr lang="en-IN" b="0" i="0" dirty="0">
                <a:solidFill>
                  <a:srgbClr val="000000"/>
                </a:solidFill>
                <a:effectLst/>
                <a:latin typeface="Consolas" panose="020B0609020204030204" pitchFamily="49" charset="0"/>
              </a:rPr>
              <a:t>;</a:t>
            </a:r>
            <a:endParaRPr lang="en-IN" dirty="0"/>
          </a:p>
          <a:p>
            <a:r>
              <a:rPr lang="en-US" dirty="0"/>
              <a:t>The UPDATE statement is used to modify the existing records in a table.</a:t>
            </a:r>
          </a:p>
          <a:p>
            <a:pPr marL="0" indent="0">
              <a:buNone/>
            </a:pPr>
            <a:r>
              <a:rPr lang="en-US" dirty="0" err="1"/>
              <a:t>Eg</a:t>
            </a:r>
            <a:r>
              <a:rPr lang="en-US" dirty="0"/>
              <a:t>:</a:t>
            </a:r>
          </a:p>
          <a:p>
            <a:pPr marL="0" indent="0">
              <a:buNone/>
            </a:pPr>
            <a:r>
              <a:rPr lang="en-US" b="0" i="0" dirty="0">
                <a:solidFill>
                  <a:srgbClr val="0000CD"/>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SET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ContactName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'Alfred Schmidt'</a:t>
            </a:r>
            <a:r>
              <a:rPr lang="en-US" b="0" i="0" dirty="0">
                <a:solidFill>
                  <a:srgbClr val="000000"/>
                </a:solidFill>
                <a:effectLst/>
                <a:latin typeface="Consolas" panose="020B0609020204030204" pitchFamily="49" charset="0"/>
              </a:rPr>
              <a:t>, City= </a:t>
            </a:r>
            <a:r>
              <a:rPr lang="en-US" b="0" i="0" dirty="0">
                <a:solidFill>
                  <a:srgbClr val="A52A2A"/>
                </a:solidFill>
                <a:effectLst/>
                <a:latin typeface="Consolas" panose="020B0609020204030204" pitchFamily="49" charset="0"/>
              </a:rPr>
              <a:t>'Frankfurt’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CustomerID</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r>
              <a:rPr lang="en-US" dirty="0"/>
              <a:t>The DELETE statement is used to delete existing records in a table.</a:t>
            </a:r>
          </a:p>
          <a:p>
            <a:pPr marL="0" indent="0">
              <a:buNone/>
            </a:pPr>
            <a:r>
              <a:rPr lang="en-US" dirty="0" err="1"/>
              <a:t>Eg</a:t>
            </a:r>
            <a:r>
              <a:rPr lang="en-US" dirty="0"/>
              <a:t>:</a:t>
            </a:r>
          </a:p>
          <a:p>
            <a:pPr marL="0" indent="0">
              <a:buNone/>
            </a:pPr>
            <a:r>
              <a:rPr lang="en-US" b="0" i="0" dirty="0">
                <a:solidFill>
                  <a:srgbClr val="0000CD"/>
                </a:solidFill>
                <a:effectLst/>
                <a:latin typeface="Consolas" panose="020B0609020204030204" pitchFamily="49" charset="0"/>
              </a:rPr>
              <a:t>DELETE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xyz</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endParaRPr lang="en-IN" dirty="0"/>
          </a:p>
        </p:txBody>
      </p:sp>
      <p:sp>
        <p:nvSpPr>
          <p:cNvPr id="3" name="Title 2">
            <a:extLst>
              <a:ext uri="{FF2B5EF4-FFF2-40B4-BE49-F238E27FC236}">
                <a16:creationId xmlns:a16="http://schemas.microsoft.com/office/drawing/2014/main" id="{C07013F2-068B-A0CF-A1CB-A4229F8806BE}"/>
              </a:ext>
            </a:extLst>
          </p:cNvPr>
          <p:cNvSpPr>
            <a:spLocks noGrp="1"/>
          </p:cNvSpPr>
          <p:nvPr>
            <p:ph type="title"/>
          </p:nvPr>
        </p:nvSpPr>
        <p:spPr/>
        <p:txBody>
          <a:bodyPr/>
          <a:lstStyle/>
          <a:p>
            <a:r>
              <a:rPr lang="en-IN" dirty="0"/>
              <a:t>SELECT, Update &amp; Delete</a:t>
            </a:r>
          </a:p>
        </p:txBody>
      </p:sp>
    </p:spTree>
    <p:extLst>
      <p:ext uri="{BB962C8B-B14F-4D97-AF65-F5344CB8AC3E}">
        <p14:creationId xmlns:p14="http://schemas.microsoft.com/office/powerpoint/2010/main" val="178875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2C080A-2EA9-7679-20D0-39E080C77E23}"/>
              </a:ext>
            </a:extLst>
          </p:cNvPr>
          <p:cNvSpPr>
            <a:spLocks noGrp="1"/>
          </p:cNvSpPr>
          <p:nvPr>
            <p:ph sz="quarter" idx="10"/>
          </p:nvPr>
        </p:nvSpPr>
        <p:spPr>
          <a:xfrm>
            <a:off x="444500" y="1460500"/>
            <a:ext cx="10104230" cy="3977640"/>
          </a:xfrm>
        </p:spPr>
        <p:txBody>
          <a:bodyPr/>
          <a:lstStyle/>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DC143C"/>
                </a:solidFill>
                <a:effectLst/>
                <a:latin typeface="+mn-lt"/>
              </a:rPr>
              <a:t>WHERE</a:t>
            </a:r>
            <a:r>
              <a:rPr kumimoji="0" lang="en-US" altLang="en-US" sz="1400" b="0" i="0" u="none" strike="noStrike" cap="none" normalizeH="0" baseline="0" dirty="0">
                <a:ln>
                  <a:noFill/>
                </a:ln>
                <a:solidFill>
                  <a:srgbClr val="000000"/>
                </a:solidFill>
                <a:effectLst/>
                <a:latin typeface="+mn-lt"/>
              </a:rPr>
              <a:t> clause can be combined with </a:t>
            </a:r>
            <a:r>
              <a:rPr kumimoji="0" lang="en-US" altLang="en-US" sz="1400" b="0" i="0" u="none" strike="noStrike" cap="none" normalizeH="0" baseline="0" dirty="0">
                <a:ln>
                  <a:noFill/>
                </a:ln>
                <a:solidFill>
                  <a:srgbClr val="DC143C"/>
                </a:solidFill>
                <a:effectLst/>
                <a:latin typeface="+mn-lt"/>
              </a:rPr>
              <a:t>AND</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a:ln>
                  <a:noFill/>
                </a:ln>
                <a:solidFill>
                  <a:srgbClr val="DC143C"/>
                </a:solidFill>
                <a:effectLst/>
                <a:latin typeface="+mn-lt"/>
              </a:rPr>
              <a:t>OR</a:t>
            </a:r>
            <a:r>
              <a:rPr kumimoji="0" lang="en-US" altLang="en-US" sz="1400" b="0" i="0" u="none" strike="noStrike" cap="none" normalizeH="0" baseline="0" dirty="0">
                <a:ln>
                  <a:noFill/>
                </a:ln>
                <a:solidFill>
                  <a:srgbClr val="000000"/>
                </a:solidFill>
                <a:effectLst/>
                <a:latin typeface="+mn-lt"/>
              </a:rPr>
              <a:t>, and </a:t>
            </a:r>
            <a:r>
              <a:rPr kumimoji="0" lang="en-US" altLang="en-US" sz="1400" b="0" i="0" u="none" strike="noStrike" cap="none" normalizeH="0" baseline="0" dirty="0">
                <a:ln>
                  <a:noFill/>
                </a:ln>
                <a:solidFill>
                  <a:srgbClr val="DC143C"/>
                </a:solidFill>
                <a:effectLst/>
                <a:latin typeface="+mn-lt"/>
              </a:rPr>
              <a:t>NOT</a:t>
            </a:r>
            <a:r>
              <a:rPr kumimoji="0" lang="en-US" altLang="en-US" sz="1400" b="0" i="0" u="none" strike="noStrike" cap="none" normalizeH="0" baseline="0" dirty="0">
                <a:ln>
                  <a:noFill/>
                </a:ln>
                <a:solidFill>
                  <a:srgbClr val="000000"/>
                </a:solidFill>
                <a:effectLst/>
                <a:latin typeface="+mn-lt"/>
              </a:rPr>
              <a:t> operators.</a:t>
            </a:r>
          </a:p>
          <a:p>
            <a:pPr defTabSz="914400"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DC143C"/>
                </a:solidFill>
                <a:effectLst/>
                <a:latin typeface="+mn-lt"/>
              </a:rPr>
              <a:t>AND</a:t>
            </a:r>
            <a:r>
              <a:rPr kumimoji="0" lang="en-US" altLang="en-US" sz="1400" b="0" i="0" u="none" strike="noStrike" cap="none" normalizeH="0" baseline="0" dirty="0">
                <a:ln>
                  <a:noFill/>
                </a:ln>
                <a:solidFill>
                  <a:srgbClr val="000000"/>
                </a:solidFill>
                <a:effectLst/>
                <a:latin typeface="+mn-lt"/>
              </a:rPr>
              <a:t> &amp; </a:t>
            </a:r>
            <a:r>
              <a:rPr kumimoji="0" lang="en-US" altLang="en-US" sz="1400" b="0" i="0" u="none" strike="noStrike" cap="none" normalizeH="0" baseline="0" dirty="0">
                <a:ln>
                  <a:noFill/>
                </a:ln>
                <a:solidFill>
                  <a:srgbClr val="DC143C"/>
                </a:solidFill>
                <a:effectLst/>
                <a:latin typeface="+mn-lt"/>
              </a:rPr>
              <a:t>OR</a:t>
            </a:r>
            <a:r>
              <a:rPr kumimoji="0" lang="en-US" altLang="en-US" sz="1400" b="0" i="0" u="none" strike="noStrike" cap="none" normalizeH="0" baseline="0" dirty="0">
                <a:ln>
                  <a:noFill/>
                </a:ln>
                <a:solidFill>
                  <a:srgbClr val="000000"/>
                </a:solidFill>
                <a:effectLst/>
                <a:latin typeface="+mn-lt"/>
              </a:rPr>
              <a:t> operators are used to filter records based on more than one condition:</a:t>
            </a:r>
          </a:p>
          <a:p>
            <a:pPr defTabSz="914400"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DC143C"/>
                </a:solidFill>
                <a:effectLst/>
                <a:latin typeface="+mn-lt"/>
              </a:rPr>
              <a:t>AND</a:t>
            </a:r>
            <a:r>
              <a:rPr kumimoji="0" lang="en-US" altLang="en-US" sz="1400" b="0" i="0" u="none" strike="noStrike" cap="none" normalizeH="0" baseline="0" dirty="0">
                <a:ln>
                  <a:noFill/>
                </a:ln>
                <a:solidFill>
                  <a:srgbClr val="000000"/>
                </a:solidFill>
                <a:effectLst/>
                <a:latin typeface="+mn-lt"/>
              </a:rPr>
              <a:t> operator displays a record if all the conditions separated by </a:t>
            </a:r>
            <a:r>
              <a:rPr kumimoji="0" lang="en-US" altLang="en-US" sz="1400" b="0" i="0" u="none" strike="noStrike" cap="none" normalizeH="0" baseline="0" dirty="0">
                <a:ln>
                  <a:noFill/>
                </a:ln>
                <a:solidFill>
                  <a:srgbClr val="DC143C"/>
                </a:solidFill>
                <a:effectLst/>
                <a:latin typeface="+mn-lt"/>
              </a:rPr>
              <a:t>AND</a:t>
            </a:r>
            <a:r>
              <a:rPr kumimoji="0" lang="en-US" altLang="en-US" sz="1400" b="0" i="0" u="none" strike="noStrike" cap="none" normalizeH="0" baseline="0" dirty="0">
                <a:ln>
                  <a:noFill/>
                </a:ln>
                <a:solidFill>
                  <a:srgbClr val="000000"/>
                </a:solidFill>
                <a:effectLst/>
                <a:latin typeface="+mn-lt"/>
              </a:rPr>
              <a:t> are TRUE.</a:t>
            </a:r>
          </a:p>
          <a:p>
            <a:pPr marL="0" indent="0" defTabSz="914400" eaLnBrk="0" fontAlgn="base" hangingPunct="0">
              <a:spcBef>
                <a:spcPct val="0"/>
              </a:spcBef>
              <a:spcAft>
                <a:spcPct val="0"/>
              </a:spcAft>
              <a:buNone/>
            </a:pPr>
            <a:endParaRPr kumimoji="0" lang="en-US" altLang="en-US" sz="1400" b="0" i="0" u="none" strike="noStrike" cap="none" normalizeH="0" baseline="0" dirty="0">
              <a:ln>
                <a:noFill/>
              </a:ln>
              <a:solidFill>
                <a:srgbClr val="000000"/>
              </a:solidFill>
              <a:effectLst/>
              <a:latin typeface="+mn-lt"/>
            </a:endParaRP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DC143C"/>
                </a:solidFill>
                <a:effectLst/>
                <a:latin typeface="+mn-lt"/>
              </a:rPr>
              <a:t>OR</a:t>
            </a:r>
            <a:r>
              <a:rPr kumimoji="0" lang="en-US" altLang="en-US" sz="1400" b="0" i="0" u="none" strike="noStrike" cap="none" normalizeH="0" baseline="0" dirty="0">
                <a:ln>
                  <a:noFill/>
                </a:ln>
                <a:solidFill>
                  <a:srgbClr val="000000"/>
                </a:solidFill>
                <a:effectLst/>
                <a:latin typeface="+mn-lt"/>
              </a:rPr>
              <a:t> operator displays a record if any of the conditions separated by </a:t>
            </a:r>
            <a:r>
              <a:rPr kumimoji="0" lang="en-US" altLang="en-US" sz="1400" b="0" i="0" u="none" strike="noStrike" cap="none" normalizeH="0" baseline="0" dirty="0">
                <a:ln>
                  <a:noFill/>
                </a:ln>
                <a:solidFill>
                  <a:srgbClr val="DC143C"/>
                </a:solidFill>
                <a:effectLst/>
                <a:latin typeface="+mn-lt"/>
              </a:rPr>
              <a:t>OR</a:t>
            </a:r>
            <a:r>
              <a:rPr kumimoji="0" lang="en-US" altLang="en-US" sz="1400" b="0" i="0" u="none" strike="noStrike" cap="none" normalizeH="0" baseline="0" dirty="0">
                <a:ln>
                  <a:noFill/>
                </a:ln>
                <a:solidFill>
                  <a:srgbClr val="000000"/>
                </a:solidFill>
                <a:effectLst/>
                <a:latin typeface="+mn-lt"/>
              </a:rPr>
              <a:t> is TRUE.</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City=</a:t>
            </a:r>
            <a:r>
              <a:rPr lang="en-US" b="0" i="0" dirty="0">
                <a:solidFill>
                  <a:srgbClr val="A52A2A"/>
                </a:solidFill>
                <a:effectLst/>
                <a:latin typeface="Consolas" panose="020B0609020204030204" pitchFamily="49" charset="0"/>
              </a:rPr>
              <a:t>'Berlin'</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OR</a:t>
            </a:r>
            <a:r>
              <a:rPr lang="en-US" b="0" i="0" dirty="0">
                <a:solidFill>
                  <a:srgbClr val="000000"/>
                </a:solidFill>
                <a:effectLst/>
                <a:latin typeface="Consolas" panose="020B0609020204030204" pitchFamily="49" charset="0"/>
              </a:rPr>
              <a:t> City=</a:t>
            </a:r>
            <a:r>
              <a:rPr lang="en-US" b="0" i="0" dirty="0">
                <a:solidFill>
                  <a:srgbClr val="A52A2A"/>
                </a:solidFill>
                <a:effectLst/>
                <a:latin typeface="Consolas" panose="020B0609020204030204" pitchFamily="49" charset="0"/>
              </a:rPr>
              <a:t>'München'</a:t>
            </a:r>
            <a:r>
              <a:rPr lang="en-US" b="0" i="0" dirty="0">
                <a:solidFill>
                  <a:srgbClr val="000000"/>
                </a:solidFill>
                <a:effectLst/>
                <a:latin typeface="Consolas" panose="020B0609020204030204" pitchFamily="49" charset="0"/>
              </a:rPr>
              <a:t>;</a:t>
            </a:r>
            <a:endParaRPr lang="en-IN" dirty="0"/>
          </a:p>
        </p:txBody>
      </p:sp>
      <p:sp>
        <p:nvSpPr>
          <p:cNvPr id="3" name="Title 2">
            <a:extLst>
              <a:ext uri="{FF2B5EF4-FFF2-40B4-BE49-F238E27FC236}">
                <a16:creationId xmlns:a16="http://schemas.microsoft.com/office/drawing/2014/main" id="{C07013F2-068B-A0CF-A1CB-A4229F8806BE}"/>
              </a:ext>
            </a:extLst>
          </p:cNvPr>
          <p:cNvSpPr>
            <a:spLocks noGrp="1"/>
          </p:cNvSpPr>
          <p:nvPr>
            <p:ph type="title"/>
          </p:nvPr>
        </p:nvSpPr>
        <p:spPr/>
        <p:txBody>
          <a:bodyPr>
            <a:normAutofit/>
          </a:bodyPr>
          <a:lstStyle/>
          <a:p>
            <a:pPr defTabSz="914400" eaLnBrk="0" fontAlgn="base" hangingPunct="0">
              <a:lnSpc>
                <a:spcPct val="100000"/>
              </a:lnSpc>
              <a:spcAft>
                <a:spcPct val="0"/>
              </a:spcAft>
            </a:pPr>
            <a:r>
              <a:rPr lang="en-IN" dirty="0">
                <a:solidFill>
                  <a:srgbClr val="000000"/>
                </a:solidFill>
                <a:latin typeface="Segoe UI" panose="020B0502040204020203" pitchFamily="34" charset="0"/>
                <a:cs typeface="Segoe UI" panose="020B0502040204020203" pitchFamily="34" charset="0"/>
              </a:rPr>
              <a:t>The SQL AND, OR and NOT Operators</a:t>
            </a: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0261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53A0A8-A61F-B6A7-EE2C-CD3EDABA21B7}"/>
              </a:ext>
            </a:extLst>
          </p:cNvPr>
          <p:cNvSpPr>
            <a:spLocks noGrp="1"/>
          </p:cNvSpPr>
          <p:nvPr>
            <p:ph type="title"/>
          </p:nvPr>
        </p:nvSpPr>
        <p:spPr/>
        <p:txBody>
          <a:bodyPr/>
          <a:lstStyle/>
          <a:p>
            <a:r>
              <a:rPr lang="en-IN" dirty="0"/>
              <a:t>SQL Function</a:t>
            </a:r>
          </a:p>
        </p:txBody>
      </p:sp>
      <p:sp>
        <p:nvSpPr>
          <p:cNvPr id="4" name="Rectangle 1">
            <a:extLst>
              <a:ext uri="{FF2B5EF4-FFF2-40B4-BE49-F238E27FC236}">
                <a16:creationId xmlns:a16="http://schemas.microsoft.com/office/drawing/2014/main" id="{DAC8487E-4E61-6E2D-458A-E3950D1697B2}"/>
              </a:ext>
            </a:extLst>
          </p:cNvPr>
          <p:cNvSpPr>
            <a:spLocks noGrp="1" noChangeArrowheads="1"/>
          </p:cNvSpPr>
          <p:nvPr>
            <p:ph sz="quarter" idx="10"/>
          </p:nvPr>
        </p:nvSpPr>
        <p:spPr bwMode="auto">
          <a:xfrm>
            <a:off x="495957" y="1408286"/>
            <a:ext cx="9044057" cy="529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000" b="1" dirty="0">
                <a:solidFill>
                  <a:srgbClr val="000000"/>
                </a:solidFill>
                <a:latin typeface="Segoe UI" panose="020B0502040204020203" pitchFamily="34" charset="0"/>
                <a:cs typeface="Segoe UI" panose="020B0502040204020203" pitchFamily="34" charset="0"/>
              </a:rPr>
              <a:t>COUNT()- </a:t>
            </a:r>
            <a:r>
              <a:rPr lang="en-US" altLang="en-US" dirty="0">
                <a:solidFill>
                  <a:srgbClr val="000000"/>
                </a:solidFill>
                <a:latin typeface="Verdana" panose="020B0604030504040204" pitchFamily="34" charset="0"/>
              </a:rPr>
              <a:t>The COUNT() function returns the number of rows that matches a specified criterion.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SELECT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COUNT</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column_name</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FROM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table_name</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WHERE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condition</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AVG()-</a:t>
            </a:r>
            <a:r>
              <a:rPr kumimoji="0" lang="en-US" altLang="en-US"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The </a:t>
            </a:r>
            <a:r>
              <a:rPr kumimoji="0" lang="en-US" altLang="en-US"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AVG()</a:t>
            </a:r>
            <a:r>
              <a:rPr kumimoji="0" lang="en-US" altLang="en-US"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function returns the average value of a numeric column.</a:t>
            </a:r>
            <a:endParaRPr kumimoji="0" lang="en-US" altLang="en-US"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endParaRPr>
          </a:p>
          <a:p>
            <a:pPr marL="0" indent="0" defTabSz="914400" eaLnBrk="0" fontAlgn="base" hangingPunct="0">
              <a:spcBef>
                <a:spcPct val="0"/>
              </a:spcBef>
              <a:spcAft>
                <a:spcPct val="0"/>
              </a:spcAft>
              <a:buNone/>
            </a:pPr>
            <a:endParaRPr lang="en-US" altLang="en-US" b="1" dirty="0">
              <a:solidFill>
                <a:srgbClr val="000000"/>
              </a:solidFill>
              <a:latin typeface="Segoe UI" panose="020B0502040204020203" pitchFamily="34" charset="0"/>
              <a:cs typeface="Segoe UI" panose="020B0502040204020203" pitchFamily="34" charset="0"/>
            </a:endParaRPr>
          </a:p>
          <a:p>
            <a:pPr marL="0" indent="0" defTabSz="914400" eaLnBrk="0" fontAlgn="base" hangingPunct="0">
              <a:spcBef>
                <a:spcPct val="0"/>
              </a:spcBef>
              <a:spcAft>
                <a:spcPct val="0"/>
              </a:spcAft>
              <a:buNone/>
            </a:pPr>
            <a:r>
              <a:rPr lang="en-US" altLang="en-US" b="1" dirty="0">
                <a:solidFill>
                  <a:srgbClr val="000000"/>
                </a:solidFill>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SELECT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AVG(</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column_name</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FROM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table_name</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WHERE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condition</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indent="0" defTabSz="914400" eaLnBrk="0" fontAlgn="base" hangingPunct="0">
              <a:spcBef>
                <a:spcPct val="0"/>
              </a:spcBef>
              <a:spcAft>
                <a:spcPct val="0"/>
              </a:spcAft>
              <a:buNone/>
            </a:pPr>
            <a:endParaRPr lang="en-US" altLang="en-US" sz="2000" b="1" dirty="0">
              <a:solidFill>
                <a:srgbClr val="000000"/>
              </a:solidFill>
              <a:latin typeface="Segoe UI" panose="020B0502040204020203" pitchFamily="34" charset="0"/>
              <a:cs typeface="Segoe UI" panose="020B0502040204020203" pitchFamily="34" charset="0"/>
            </a:endParaRPr>
          </a:p>
          <a:p>
            <a:pPr marL="0" indent="0" defTabSz="914400" eaLnBrk="0" fontAlgn="base" hangingPunct="0">
              <a:spcBef>
                <a:spcPct val="0"/>
              </a:spcBef>
              <a:spcAft>
                <a:spcPct val="0"/>
              </a:spcAft>
              <a:buNone/>
            </a:pPr>
            <a:r>
              <a:rPr lang="en-US" altLang="en-US" sz="2000" b="1" dirty="0">
                <a:solidFill>
                  <a:srgbClr val="000000"/>
                </a:solidFill>
                <a:latin typeface="Segoe UI" panose="020B0502040204020203" pitchFamily="34" charset="0"/>
                <a:cs typeface="Segoe UI" panose="020B0502040204020203" pitchFamily="34" charset="0"/>
              </a:rPr>
              <a:t>SUM()-</a:t>
            </a: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urier New" panose="02070309020205020404" pitchFamily="49" charset="0"/>
              </a:rPr>
              <a:t>SUM() </a:t>
            </a:r>
            <a:r>
              <a:rPr lang="en-US" altLang="en-US" dirty="0">
                <a:solidFill>
                  <a:srgbClr val="000000"/>
                </a:solidFill>
                <a:latin typeface="Verdana" panose="020B0604030504040204" pitchFamily="34" charset="0"/>
              </a:rPr>
              <a:t>function returns the total sum of a numeric column. </a:t>
            </a:r>
          </a:p>
          <a:p>
            <a:pPr marL="0" indent="0" defTabSz="914400" eaLnBrk="0" fontAlgn="base" hangingPunct="0">
              <a:spcBef>
                <a:spcPct val="0"/>
              </a:spcBef>
              <a:spcAft>
                <a:spcPct val="0"/>
              </a:spcAft>
              <a:buNone/>
            </a:pPr>
            <a:endParaRPr lang="en-US" altLang="en-US" sz="2000" b="1" dirty="0">
              <a:solidFill>
                <a:srgbClr val="000000"/>
              </a:solidFill>
              <a:latin typeface="Segoe UI" panose="020B0502040204020203" pitchFamily="34" charset="0"/>
              <a:cs typeface="Segoe UI" panose="020B0502040204020203" pitchFamily="34" charset="0"/>
            </a:endParaRPr>
          </a:p>
          <a:p>
            <a:pPr marL="0" indent="0" defTabSz="914400" eaLnBrk="0" fontAlgn="base" hangingPunct="0">
              <a:spcBef>
                <a:spcPct val="0"/>
              </a:spcBef>
              <a:spcAft>
                <a:spcPct val="0"/>
              </a:spcAft>
              <a:buNone/>
            </a:pPr>
            <a:r>
              <a:rPr lang="en-US" altLang="en-US" b="1" dirty="0">
                <a:solidFill>
                  <a:srgbClr val="000000"/>
                </a:solidFill>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SELECT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SUM(</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column_name</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FROM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table_name</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WHERE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condition</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7808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53A0A8-A61F-B6A7-EE2C-CD3EDABA21B7}"/>
              </a:ext>
            </a:extLst>
          </p:cNvPr>
          <p:cNvSpPr>
            <a:spLocks noGrp="1"/>
          </p:cNvSpPr>
          <p:nvPr>
            <p:ph type="title"/>
          </p:nvPr>
        </p:nvSpPr>
        <p:spPr/>
        <p:txBody>
          <a:bodyPr/>
          <a:lstStyle/>
          <a:p>
            <a:r>
              <a:rPr lang="en-IN" dirty="0"/>
              <a:t>SQL Function</a:t>
            </a:r>
          </a:p>
        </p:txBody>
      </p:sp>
      <p:sp>
        <p:nvSpPr>
          <p:cNvPr id="4" name="Rectangle 1">
            <a:extLst>
              <a:ext uri="{FF2B5EF4-FFF2-40B4-BE49-F238E27FC236}">
                <a16:creationId xmlns:a16="http://schemas.microsoft.com/office/drawing/2014/main" id="{DAC8487E-4E61-6E2D-458A-E3950D1697B2}"/>
              </a:ext>
            </a:extLst>
          </p:cNvPr>
          <p:cNvSpPr>
            <a:spLocks noGrp="1" noChangeArrowheads="1"/>
          </p:cNvSpPr>
          <p:nvPr>
            <p:ph sz="quarter" idx="10"/>
          </p:nvPr>
        </p:nvSpPr>
        <p:spPr bwMode="auto">
          <a:xfrm>
            <a:off x="495957" y="1366379"/>
            <a:ext cx="9044057" cy="45011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MIN()-</a:t>
            </a:r>
            <a:r>
              <a:rPr lang="en-US" altLang="en-US" dirty="0">
                <a:solidFill>
                  <a:srgbClr val="000000"/>
                </a:solidFill>
                <a:latin typeface="Verdana" panose="020B0604030504040204" pitchFamily="34" charset="0"/>
              </a:rPr>
              <a:t>The MIN() function returns the smallest value of the selected column.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indent="0" defTabSz="914400" eaLnBrk="0" fontAlgn="base" hangingPunct="0">
              <a:spcBef>
                <a:spcPct val="0"/>
              </a:spcBef>
              <a:spcAft>
                <a:spcPct val="0"/>
              </a:spcAft>
              <a:buNone/>
            </a:pPr>
            <a:r>
              <a:rPr lang="en-US" altLang="en-US" b="1" dirty="0">
                <a:solidFill>
                  <a:srgbClr val="000000"/>
                </a:solidFill>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SELECT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lang="en-US" altLang="en-US" sz="1800" dirty="0">
                <a:solidFill>
                  <a:srgbClr val="000000"/>
                </a:solidFill>
                <a:latin typeface="Consolas" panose="020B0609020204030204" pitchFamily="49" charset="0"/>
                <a:ea typeface="Times New Roman" panose="02020603050405020304" pitchFamily="18" charset="0"/>
                <a:cs typeface="Mangal" panose="02040503050203030202" pitchFamily="18" charset="0"/>
              </a:rPr>
              <a:t>MAX</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column_name</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FROM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table_name</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WHERE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condition</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indent="0" defTabSz="914400" eaLnBrk="0" fontAlgn="base" hangingPunct="0">
              <a:spcBef>
                <a:spcPct val="0"/>
              </a:spcBef>
              <a:spcAft>
                <a:spcPct val="0"/>
              </a:spcAft>
              <a:buNone/>
            </a:pPr>
            <a:endParaRPr lang="en-US" altLang="en-US" sz="2000" b="1" dirty="0">
              <a:solidFill>
                <a:srgbClr val="000000"/>
              </a:solidFill>
              <a:latin typeface="Segoe UI" panose="020B0502040204020203" pitchFamily="34" charset="0"/>
              <a:cs typeface="Segoe UI" panose="020B0502040204020203" pitchFamily="34" charset="0"/>
            </a:endParaRPr>
          </a:p>
          <a:p>
            <a:pPr marL="0" indent="0" defTabSz="914400" eaLnBrk="0" fontAlgn="base" hangingPunct="0">
              <a:spcBef>
                <a:spcPct val="0"/>
              </a:spcBef>
              <a:spcAft>
                <a:spcPct val="0"/>
              </a:spcAft>
              <a:buNone/>
            </a:pPr>
            <a:r>
              <a:rPr lang="en-US" altLang="en-US" sz="2000" b="1" dirty="0">
                <a:solidFill>
                  <a:srgbClr val="000000"/>
                </a:solidFill>
                <a:latin typeface="Segoe UI" panose="020B0502040204020203" pitchFamily="34" charset="0"/>
                <a:cs typeface="Segoe UI" panose="020B0502040204020203" pitchFamily="34" charset="0"/>
              </a:rPr>
              <a:t>MAX()-</a:t>
            </a:r>
            <a:r>
              <a:rPr lang="en-US" altLang="en-US" dirty="0">
                <a:solidFill>
                  <a:srgbClr val="000000"/>
                </a:solidFill>
                <a:latin typeface="Verdana" panose="020B0604030504040204" pitchFamily="34" charset="0"/>
              </a:rPr>
              <a:t>The MAX() function returns the largest value of the selected column.</a:t>
            </a:r>
          </a:p>
          <a:p>
            <a:pPr marL="0" indent="0" defTabSz="914400" eaLnBrk="0" fontAlgn="base" hangingPunct="0">
              <a:spcBef>
                <a:spcPct val="0"/>
              </a:spcBef>
              <a:spcAft>
                <a:spcPct val="0"/>
              </a:spcAft>
              <a:buNone/>
            </a:pPr>
            <a:endParaRPr lang="en-US" altLang="en-US" sz="2000" b="1" dirty="0">
              <a:solidFill>
                <a:srgbClr val="000000"/>
              </a:solidFill>
              <a:latin typeface="Segoe UI" panose="020B0502040204020203" pitchFamily="34" charset="0"/>
              <a:cs typeface="Segoe UI" panose="020B0502040204020203" pitchFamily="34" charset="0"/>
            </a:endParaRPr>
          </a:p>
          <a:p>
            <a:pPr marL="0" indent="0" defTabSz="914400" eaLnBrk="0" fontAlgn="base" hangingPunct="0">
              <a:spcBef>
                <a:spcPct val="0"/>
              </a:spcBef>
              <a:spcAft>
                <a:spcPct val="0"/>
              </a:spcAft>
              <a:buNone/>
            </a:pPr>
            <a:r>
              <a:rPr lang="en-US" altLang="en-US" b="1" dirty="0">
                <a:solidFill>
                  <a:srgbClr val="000000"/>
                </a:solidFill>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SELECT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lang="en-US" altLang="en-US" sz="1800" dirty="0">
                <a:solidFill>
                  <a:srgbClr val="000000"/>
                </a:solidFill>
                <a:latin typeface="Consolas" panose="020B0609020204030204" pitchFamily="49" charset="0"/>
                <a:ea typeface="Times New Roman" panose="02020603050405020304" pitchFamily="18" charset="0"/>
                <a:cs typeface="Mangal" panose="02040503050203030202" pitchFamily="18" charset="0"/>
              </a:rPr>
              <a:t>MAX</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column_name</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FROM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table_name</a:t>
            </a:r>
            <a:b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b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cs typeface="Mangal" panose="02040503050203030202" pitchFamily="18" charset="0"/>
              </a:rPr>
              <a:t>WHERE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800" b="0" i="1"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condition</a:t>
            </a: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Check 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146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BE55F9-9DE1-6575-B088-7CD4244E12DC}"/>
              </a:ext>
            </a:extLst>
          </p:cNvPr>
          <p:cNvSpPr>
            <a:spLocks noGrp="1"/>
          </p:cNvSpPr>
          <p:nvPr>
            <p:ph sz="quarter" idx="10"/>
          </p:nvPr>
        </p:nvSpPr>
        <p:spPr>
          <a:xfrm>
            <a:off x="444500" y="1192742"/>
            <a:ext cx="10991371" cy="504903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rPr>
              <a:t>  Here are the different types of the JOINs in SQL</a:t>
            </a:r>
            <a:r>
              <a:rPr kumimoji="0" lang="en-US" altLang="en-US" sz="14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Consolas" panose="020B0609020204030204" pitchFamily="49" charset="0"/>
              </a:rPr>
              <a:t>(INNER) JOIN</a:t>
            </a:r>
            <a:r>
              <a:rPr kumimoji="0" lang="en-US" altLang="en-US" sz="1400" b="0" i="0" u="none" strike="noStrike" cap="none" normalizeH="0" baseline="0" dirty="0">
                <a:ln>
                  <a:noFill/>
                </a:ln>
                <a:solidFill>
                  <a:srgbClr val="000000"/>
                </a:solidFill>
                <a:effectLst/>
                <a:latin typeface="Verdana" panose="020B0604030504040204" pitchFamily="34" charset="0"/>
              </a:rPr>
              <a:t>: Returns records that have matching values in both tables.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Consolas" panose="020B0609020204030204" pitchFamily="49" charset="0"/>
              </a:rPr>
              <a:t>FULL (OUTER) JOIN</a:t>
            </a:r>
            <a:r>
              <a:rPr kumimoji="0" lang="en-US" altLang="en-US" sz="1400" b="0" i="0" u="none" strike="noStrike" cap="none" normalizeH="0" baseline="0" dirty="0">
                <a:ln>
                  <a:noFill/>
                </a:ln>
                <a:solidFill>
                  <a:srgbClr val="000000"/>
                </a:solidFill>
                <a:effectLst/>
                <a:latin typeface="Verdana" panose="020B0604030504040204" pitchFamily="34" charset="0"/>
              </a:rPr>
              <a:t>: Returns all records when there is a match in either left or right table.</a:t>
            </a: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FULL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OUTER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Orders.CustomerID</a:t>
            </a:r>
            <a:br>
              <a:rPr lang="en-US" dirty="0"/>
            </a:br>
            <a:r>
              <a:rPr lang="en-US" b="0" i="0" dirty="0">
                <a:solidFill>
                  <a:srgbClr val="000000"/>
                </a:solidFill>
                <a:effectLst/>
                <a:latin typeface="Consolas" panose="020B0609020204030204" pitchFamily="49" charset="0"/>
              </a:rPr>
              <a:t>ORDER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a:t>
            </a:r>
            <a:endParaRPr lang="en-IN" dirty="0"/>
          </a:p>
        </p:txBody>
      </p:sp>
      <p:sp>
        <p:nvSpPr>
          <p:cNvPr id="3" name="Title 2">
            <a:extLst>
              <a:ext uri="{FF2B5EF4-FFF2-40B4-BE49-F238E27FC236}">
                <a16:creationId xmlns:a16="http://schemas.microsoft.com/office/drawing/2014/main" id="{C07013F2-068B-A0CF-A1CB-A4229F8806BE}"/>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Different Types of SQL JOINs</a:t>
            </a:r>
          </a:p>
        </p:txBody>
      </p:sp>
      <p:pic>
        <p:nvPicPr>
          <p:cNvPr id="9218" name="Picture 2" descr="SQL INNER JOIN">
            <a:extLst>
              <a:ext uri="{FF2B5EF4-FFF2-40B4-BE49-F238E27FC236}">
                <a16:creationId xmlns:a16="http://schemas.microsoft.com/office/drawing/2014/main" id="{56329C2B-F126-F275-511F-DA1C86654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026" y="1915353"/>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SQL FULL OUTER JOIN">
            <a:extLst>
              <a:ext uri="{FF2B5EF4-FFF2-40B4-BE49-F238E27FC236}">
                <a16:creationId xmlns:a16="http://schemas.microsoft.com/office/drawing/2014/main" id="{CD0C27B4-C81F-3C5C-D461-BD75EE157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026" y="4342272"/>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6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BE55F9-9DE1-6575-B088-7CD4244E12DC}"/>
              </a:ext>
            </a:extLst>
          </p:cNvPr>
          <p:cNvSpPr>
            <a:spLocks noGrp="1"/>
          </p:cNvSpPr>
          <p:nvPr>
            <p:ph sz="quarter" idx="10"/>
          </p:nvPr>
        </p:nvSpPr>
        <p:spPr>
          <a:xfrm>
            <a:off x="444500" y="1192742"/>
            <a:ext cx="10991371" cy="54360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rPr>
              <a:t>  Here are the different types of the JOINs in SQL</a:t>
            </a:r>
            <a:r>
              <a:rPr kumimoji="0" lang="en-US" altLang="en-US" sz="14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FontTx/>
              <a:buChar char="•"/>
            </a:pPr>
            <a:r>
              <a:rPr kumimoji="0" lang="en-US" altLang="en-US" sz="1400" b="0" i="0" u="none" strike="noStrike" cap="none" normalizeH="0" baseline="0" dirty="0">
                <a:ln>
                  <a:noFill/>
                </a:ln>
                <a:solidFill>
                  <a:srgbClr val="DC143C"/>
                </a:solidFill>
                <a:effectLst/>
                <a:latin typeface="Consolas" panose="020B0609020204030204" pitchFamily="49" charset="0"/>
              </a:rPr>
              <a:t>LEFT (OUTER) JOIN</a:t>
            </a:r>
            <a:r>
              <a:rPr kumimoji="0" lang="en-US" altLang="en-US" sz="1400" b="0" i="0" u="none" strike="noStrike" cap="none" normalizeH="0" baseline="0" dirty="0">
                <a:ln>
                  <a:noFill/>
                </a:ln>
                <a:solidFill>
                  <a:srgbClr val="000000"/>
                </a:solidFill>
                <a:effectLst/>
                <a:latin typeface="Verdana" panose="020B0604030504040204" pitchFamily="34" charset="0"/>
              </a:rPr>
              <a:t>: Returns all records from the left table, and the matched records from the right table.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LEFT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Orders.CustomerID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Consolas" panose="020B0609020204030204" pitchFamily="49" charset="0"/>
              </a:rPr>
              <a:t>RIGHT (OUTER) JOIN</a:t>
            </a:r>
            <a:r>
              <a:rPr kumimoji="0" lang="en-US" altLang="en-US" sz="1400" b="0" i="0" u="none" strike="noStrike" cap="none" normalizeH="0" baseline="0" dirty="0">
                <a:ln>
                  <a:noFill/>
                </a:ln>
                <a:solidFill>
                  <a:srgbClr val="000000"/>
                </a:solidFill>
                <a:effectLst/>
                <a:latin typeface="Verdana" panose="020B0604030504040204" pitchFamily="34" charset="0"/>
              </a:rPr>
              <a:t>: Returns all records from the right table, and the matched records from the left table.</a:t>
            </a:r>
          </a:p>
          <a:p>
            <a:pPr marL="0" indent="0">
              <a:buNone/>
            </a:pPr>
            <a:endParaRPr lang="en-US" b="0" i="0" dirty="0">
              <a:solidFill>
                <a:srgbClr val="0000CD"/>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Employees.LastName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Employees.FirstName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RIGHT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Employees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Orders.EmployeeID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Employees.EmployeeID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IN" dirty="0">
                <a:hlinkClick r:id="rId2"/>
              </a:rPr>
              <a:t>Check Example</a:t>
            </a:r>
            <a:endParaRPr lang="en-IN" dirty="0"/>
          </a:p>
        </p:txBody>
      </p:sp>
      <p:sp>
        <p:nvSpPr>
          <p:cNvPr id="3" name="Title 2">
            <a:extLst>
              <a:ext uri="{FF2B5EF4-FFF2-40B4-BE49-F238E27FC236}">
                <a16:creationId xmlns:a16="http://schemas.microsoft.com/office/drawing/2014/main" id="{C07013F2-068B-A0CF-A1CB-A4229F8806BE}"/>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Different Types of SQL JOINs</a:t>
            </a:r>
          </a:p>
        </p:txBody>
      </p:sp>
      <p:pic>
        <p:nvPicPr>
          <p:cNvPr id="4" name="Picture 4" descr="SQL RIGHT JOIN">
            <a:extLst>
              <a:ext uri="{FF2B5EF4-FFF2-40B4-BE49-F238E27FC236}">
                <a16:creationId xmlns:a16="http://schemas.microsoft.com/office/drawing/2014/main" id="{A965E707-A1BA-A7DB-6408-6BB8AF710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631" y="4639301"/>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SQL LEFT JOIN">
            <a:extLst>
              <a:ext uri="{FF2B5EF4-FFF2-40B4-BE49-F238E27FC236}">
                <a16:creationId xmlns:a16="http://schemas.microsoft.com/office/drawing/2014/main" id="{307EF7CC-4605-4727-9D99-1F52C8454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472" y="2047875"/>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64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E78C5-3CF5-4AB7-856B-C33644CE5893}"/>
              </a:ext>
            </a:extLst>
          </p:cNvPr>
          <p:cNvSpPr>
            <a:spLocks noGrp="1"/>
          </p:cNvSpPr>
          <p:nvPr>
            <p:ph sz="quarter" idx="10"/>
          </p:nvPr>
        </p:nvSpPr>
        <p:spPr/>
        <p:txBody>
          <a:bodyPr>
            <a:normAutofit/>
          </a:bodyPr>
          <a:lstStyle/>
          <a:p>
            <a:pPr marL="0" indent="0">
              <a:buNone/>
            </a:pPr>
            <a:r>
              <a:rPr lang="en-US" b="1" dirty="0"/>
              <a:t>The UNION operator is used to combine the result-set of two or more SELECT statements.</a:t>
            </a:r>
          </a:p>
          <a:p>
            <a:endParaRPr lang="en-US" dirty="0"/>
          </a:p>
          <a:p>
            <a:r>
              <a:rPr lang="en-US" dirty="0"/>
              <a:t>Every SELECT statement within UNION must have the same number of columns</a:t>
            </a:r>
          </a:p>
          <a:p>
            <a:r>
              <a:rPr lang="en-US" dirty="0"/>
              <a:t>The columns must also have similar data types</a:t>
            </a:r>
          </a:p>
          <a:p>
            <a:r>
              <a:rPr lang="en-US" dirty="0"/>
              <a:t>The columns in every SELECT statement must also be in the same order.</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City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UNION</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City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Suppliers</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City;</a:t>
            </a:r>
          </a:p>
          <a:p>
            <a:pPr marL="0" indent="0">
              <a:buNone/>
            </a:pPr>
            <a:r>
              <a:rPr lang="en-IN" dirty="0">
                <a:hlinkClick r:id="rId2"/>
              </a:rPr>
              <a:t>Check Example</a:t>
            </a:r>
            <a:endParaRPr lang="en-IN" dirty="0"/>
          </a:p>
        </p:txBody>
      </p:sp>
      <p:sp>
        <p:nvSpPr>
          <p:cNvPr id="3" name="Title 2">
            <a:extLst>
              <a:ext uri="{FF2B5EF4-FFF2-40B4-BE49-F238E27FC236}">
                <a16:creationId xmlns:a16="http://schemas.microsoft.com/office/drawing/2014/main" id="{8BA8B88F-26A0-1C10-F6C8-3FA206A8D7F8}"/>
              </a:ext>
            </a:extLst>
          </p:cNvPr>
          <p:cNvSpPr>
            <a:spLocks noGrp="1"/>
          </p:cNvSpPr>
          <p:nvPr>
            <p:ph type="title"/>
          </p:nvPr>
        </p:nvSpPr>
        <p:spPr/>
        <p:txBody>
          <a:bodyPr/>
          <a:lstStyle/>
          <a:p>
            <a:r>
              <a:rPr lang="en-IN" dirty="0"/>
              <a:t>Union Operator</a:t>
            </a:r>
          </a:p>
        </p:txBody>
      </p:sp>
    </p:spTree>
    <p:extLst>
      <p:ext uri="{BB962C8B-B14F-4D97-AF65-F5344CB8AC3E}">
        <p14:creationId xmlns:p14="http://schemas.microsoft.com/office/powerpoint/2010/main" val="23189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35E4DF-85F1-105C-F7FE-D9D8E1E6E302}"/>
              </a:ext>
            </a:extLst>
          </p:cNvPr>
          <p:cNvPicPr>
            <a:picLocks noGrp="1" noChangeAspect="1"/>
          </p:cNvPicPr>
          <p:nvPr>
            <p:ph sz="quarter" idx="10"/>
          </p:nvPr>
        </p:nvPicPr>
        <p:blipFill>
          <a:blip r:embed="rId2"/>
          <a:stretch>
            <a:fillRect/>
          </a:stretch>
        </p:blipFill>
        <p:spPr>
          <a:xfrm>
            <a:off x="2871683" y="1366308"/>
            <a:ext cx="5096912" cy="5061083"/>
          </a:xfrm>
        </p:spPr>
      </p:pic>
      <p:sp>
        <p:nvSpPr>
          <p:cNvPr id="3" name="Title 2">
            <a:extLst>
              <a:ext uri="{FF2B5EF4-FFF2-40B4-BE49-F238E27FC236}">
                <a16:creationId xmlns:a16="http://schemas.microsoft.com/office/drawing/2014/main" id="{04903425-5644-EB1B-2EB7-2F0D2FB23D32}"/>
              </a:ext>
            </a:extLst>
          </p:cNvPr>
          <p:cNvSpPr>
            <a:spLocks noGrp="1"/>
          </p:cNvSpPr>
          <p:nvPr>
            <p:ph type="title"/>
          </p:nvPr>
        </p:nvSpPr>
        <p:spPr/>
        <p:txBody>
          <a:bodyPr>
            <a:normAutofit/>
          </a:bodyPr>
          <a:lstStyle/>
          <a:p>
            <a:pPr algn="ctr"/>
            <a:r>
              <a:rPr lang="en-IN" sz="3600" dirty="0"/>
              <a:t>Basics of Python</a:t>
            </a:r>
          </a:p>
        </p:txBody>
      </p:sp>
    </p:spTree>
    <p:extLst>
      <p:ext uri="{BB962C8B-B14F-4D97-AF65-F5344CB8AC3E}">
        <p14:creationId xmlns:p14="http://schemas.microsoft.com/office/powerpoint/2010/main" val="2008656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7CBEF-6CD9-55A3-AEE6-19109DE87D7B}"/>
              </a:ext>
            </a:extLst>
          </p:cNvPr>
          <p:cNvSpPr>
            <a:spLocks noGrp="1"/>
          </p:cNvSpPr>
          <p:nvPr>
            <p:ph sz="quarter" idx="10"/>
          </p:nvPr>
        </p:nvSpPr>
        <p:spPr>
          <a:xfrm>
            <a:off x="444499" y="1460500"/>
            <a:ext cx="10939117" cy="3977640"/>
          </a:xfrm>
        </p:spPr>
        <p:txBody>
          <a:bodyPr>
            <a:normAutofit fontScale="92500" lnSpcReduction="10000"/>
          </a:bodyPr>
          <a:lstStyle/>
          <a:p>
            <a:pPr>
              <a:lnSpc>
                <a:spcPct val="107000"/>
              </a:lnSpc>
              <a:spcBef>
                <a:spcPts val="1440"/>
              </a:spcBef>
              <a:spcAft>
                <a:spcPts val="144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a:t>
            </a:r>
            <a:r>
              <a:rPr lang="en-IN" sz="1800"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CASE</a:t>
            </a: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expression goes through conditions and returns a value when the first condition is met (like an if-then-else statement). So, once a condition is true, it will stop reading and return the result. If no conditions are true, it returns the value in the </a:t>
            </a:r>
            <a:r>
              <a:rPr lang="en-IN" sz="1800"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clause.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440"/>
              </a:spcBef>
              <a:spcAft>
                <a:spcPts val="144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If there is no </a:t>
            </a:r>
            <a:r>
              <a:rPr lang="en-IN" sz="1800"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part and no conditions are true, it returns NULL.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750"/>
              </a:spcBef>
              <a:spcAft>
                <a:spcPts val="750"/>
              </a:spcAft>
              <a:buNone/>
            </a:pPr>
            <a:r>
              <a:rPr lang="en-IN" sz="1500" b="1" dirty="0">
                <a:solidFill>
                  <a:srgbClr val="000000"/>
                </a:solidFill>
                <a:cs typeface="Segoe UI" panose="020B0502040204020203" pitchFamily="34" charset="0"/>
              </a:rPr>
              <a:t>Syntax</a:t>
            </a:r>
          </a:p>
          <a:p>
            <a:pPr>
              <a:lnSpc>
                <a:spcPct val="107000"/>
              </a:lnSpc>
              <a:spcAft>
                <a:spcPts val="800"/>
              </a:spcAft>
            </a:pP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CASE</a:t>
            </a:r>
            <a:b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condition1</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result1</a:t>
            </a:r>
            <a:b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condition2</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result2</a:t>
            </a:r>
            <a:b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resultN</a:t>
            </a:r>
            <a:b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a:t>
            </a:r>
            <a:b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IN" sz="1800" dirty="0">
                <a:solidFill>
                  <a:srgbClr val="0000CD"/>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3" name="Title 2">
            <a:extLst>
              <a:ext uri="{FF2B5EF4-FFF2-40B4-BE49-F238E27FC236}">
                <a16:creationId xmlns:a16="http://schemas.microsoft.com/office/drawing/2014/main" id="{2F3AB39C-DEB3-DDB3-3F67-83261DAE2AEC}"/>
              </a:ext>
            </a:extLst>
          </p:cNvPr>
          <p:cNvSpPr>
            <a:spLocks noGrp="1"/>
          </p:cNvSpPr>
          <p:nvPr>
            <p:ph type="title"/>
          </p:nvPr>
        </p:nvSpPr>
        <p:spPr/>
        <p:txBody>
          <a:bodyPr>
            <a:normAutofit/>
          </a:bodyPr>
          <a:lstStyle/>
          <a:p>
            <a:r>
              <a:rPr lang="en-IN" sz="280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SQL CASE Expression</a:t>
            </a:r>
            <a:endParaRPr lang="en-IN" dirty="0"/>
          </a:p>
        </p:txBody>
      </p:sp>
    </p:spTree>
    <p:extLst>
      <p:ext uri="{BB962C8B-B14F-4D97-AF65-F5344CB8AC3E}">
        <p14:creationId xmlns:p14="http://schemas.microsoft.com/office/powerpoint/2010/main" val="3503018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A449FD9-1D4F-51BE-35B1-EE333CDC5D37}"/>
              </a:ext>
            </a:extLst>
          </p:cNvPr>
          <p:cNvSpPr>
            <a:spLocks noGrp="1"/>
          </p:cNvSpPr>
          <p:nvPr>
            <p:ph sz="quarter" idx="10"/>
          </p:nvPr>
        </p:nvSpPr>
        <p:spPr>
          <a:xfrm>
            <a:off x="444499" y="1460500"/>
            <a:ext cx="8752509" cy="4211430"/>
          </a:xfrm>
        </p:spPr>
        <p:txBody>
          <a:bodyPr>
            <a:norm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000000"/>
                </a:solidFill>
                <a:effectLst/>
                <a:ea typeface="Times New Roman" panose="02020603050405020304" pitchFamily="18" charset="0"/>
              </a:rPr>
              <a:t>The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EXISTS</a:t>
            </a:r>
            <a:r>
              <a:rPr kumimoji="0" lang="en-US" altLang="en-US" b="0" i="0" u="none" strike="noStrike" cap="none" normalizeH="0" baseline="0" dirty="0">
                <a:ln>
                  <a:noFill/>
                </a:ln>
                <a:solidFill>
                  <a:srgbClr val="000000"/>
                </a:solidFill>
                <a:effectLst/>
                <a:ea typeface="Times New Roman" panose="02020603050405020304" pitchFamily="18" charset="0"/>
              </a:rPr>
              <a:t> operator is used to test for the existence of any record in a subquery.</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000000"/>
                </a:solidFill>
                <a:effectLst/>
                <a:ea typeface="Times New Roman" panose="02020603050405020304" pitchFamily="18" charset="0"/>
              </a:rPr>
              <a:t>The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EXISTS</a:t>
            </a:r>
            <a:r>
              <a:rPr kumimoji="0" lang="en-US" altLang="en-US" b="0" i="0" u="none" strike="noStrike" cap="none" normalizeH="0" baseline="0" dirty="0">
                <a:ln>
                  <a:noFill/>
                </a:ln>
                <a:solidFill>
                  <a:srgbClr val="000000"/>
                </a:solidFill>
                <a:effectLst/>
                <a:ea typeface="Times New Roman" panose="02020603050405020304" pitchFamily="18" charset="0"/>
              </a:rPr>
              <a:t> operator returns TRUE if the subquery returns one or more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3763"/>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Syntax:</a:t>
            </a:r>
            <a:endParaRPr kumimoji="0" lang="en-US" altLang="en-US" b="0" i="0" u="none" strike="noStrike" cap="none" normalizeH="0" baseline="0" dirty="0">
              <a:ln>
                <a:noFill/>
              </a:ln>
              <a:solidFill>
                <a:srgbClr val="1F3763"/>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SELECT</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column_name</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(s)</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FROM</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table_name</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WHERE</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EXISTS</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SELECT</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column_name</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FROM</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table_name</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WHERE</a:t>
            </a:r>
            <a:r>
              <a:rPr kumimoji="0" lang="en-US" altLang="en-US" b="0" i="0" u="none" strike="noStrike" cap="none" normalizeH="0" baseline="0" dirty="0">
                <a:ln>
                  <a:noFill/>
                </a:ln>
                <a:solidFill>
                  <a:srgbClr val="FF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condition</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a:t>
            </a:r>
            <a:endParaRPr kumimoji="0" lang="en-US" altLang="en-US" b="0" i="0" u="none" strike="noStrike" cap="none" normalizeH="0" baseline="0" dirty="0">
              <a:ln>
                <a:noFill/>
              </a:ln>
              <a:solidFill>
                <a:schemeClr val="tx1"/>
              </a:solidFill>
              <a:effectLst/>
            </a:endParaRPr>
          </a:p>
          <a:p>
            <a:endParaRPr lang="en-IN" dirty="0"/>
          </a:p>
        </p:txBody>
      </p:sp>
      <p:sp>
        <p:nvSpPr>
          <p:cNvPr id="3" name="Title 2">
            <a:extLst>
              <a:ext uri="{FF2B5EF4-FFF2-40B4-BE49-F238E27FC236}">
                <a16:creationId xmlns:a16="http://schemas.microsoft.com/office/drawing/2014/main" id="{B9D86CBB-1F89-263D-0B92-7C7C818E23A5}"/>
              </a:ext>
            </a:extLst>
          </p:cNvPr>
          <p:cNvSpPr>
            <a:spLocks noGrp="1"/>
          </p:cNvSpPr>
          <p:nvPr>
            <p:ph type="title"/>
          </p:nvPr>
        </p:nvSpPr>
        <p:spPr/>
        <p:txBody>
          <a:bodyPr>
            <a:normAutofit/>
          </a:bodyPr>
          <a:lstStyle/>
          <a:p>
            <a:r>
              <a:rPr kumimoji="0" lang="en-US" altLang="en-US" sz="2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SQL EXISTS Operator</a:t>
            </a:r>
            <a:endParaRPr lang="en-IN" dirty="0"/>
          </a:p>
        </p:txBody>
      </p:sp>
    </p:spTree>
    <p:extLst>
      <p:ext uri="{BB962C8B-B14F-4D97-AF65-F5344CB8AC3E}">
        <p14:creationId xmlns:p14="http://schemas.microsoft.com/office/powerpoint/2010/main" val="4014578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1E5FA0-BB36-9026-8691-1509763857A9}"/>
              </a:ext>
            </a:extLst>
          </p:cNvPr>
          <p:cNvSpPr>
            <a:spLocks noGrp="1"/>
          </p:cNvSpPr>
          <p:nvPr>
            <p:ph sz="quarter" idx="10"/>
          </p:nvPr>
        </p:nvSpPr>
        <p:spPr>
          <a:xfrm>
            <a:off x="444499" y="1460499"/>
            <a:ext cx="10740335" cy="4966891"/>
          </a:xfrm>
        </p:spPr>
        <p:txBody>
          <a:bodyPr>
            <a:normAutofit lnSpcReduction="10000"/>
          </a:bodyPr>
          <a:lstStyle/>
          <a:p>
            <a:pPr marL="0" indent="0" defTabSz="914400" eaLnBrk="0" fontAlgn="base" hangingPunct="0">
              <a:spcBef>
                <a:spcPct val="0"/>
              </a:spcBef>
              <a:spcAft>
                <a:spcPct val="0"/>
              </a:spcAft>
              <a:buNone/>
            </a:pPr>
            <a:r>
              <a:rPr lang="en-IN" sz="1400" b="1" dirty="0"/>
              <a:t>Group By:</a:t>
            </a:r>
            <a:endParaRPr kumimoji="0" lang="en-US" altLang="en-US" b="0" i="0" u="none" strike="noStrike" cap="none" normalizeH="0" baseline="0" dirty="0">
              <a:ln>
                <a:noFill/>
              </a:ln>
              <a:solidFill>
                <a:srgbClr val="000000"/>
              </a:solidFill>
              <a:effectLst/>
              <a:ea typeface="Times New Roman" panose="02020603050405020304" pitchFamily="18"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000000"/>
                </a:solidFill>
                <a:effectLst/>
                <a:ea typeface="Times New Roman" panose="02020603050405020304" pitchFamily="18" charset="0"/>
              </a:rPr>
              <a:t>The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GROUP BY</a:t>
            </a:r>
            <a:r>
              <a:rPr kumimoji="0" lang="en-US" altLang="en-US" b="0" i="0" u="none" strike="noStrike" cap="none" normalizeH="0" baseline="0" dirty="0">
                <a:ln>
                  <a:noFill/>
                </a:ln>
                <a:solidFill>
                  <a:srgbClr val="000000"/>
                </a:solidFill>
                <a:effectLst/>
                <a:ea typeface="Times New Roman" panose="02020603050405020304" pitchFamily="18" charset="0"/>
              </a:rPr>
              <a:t> statement groups rows that have the same values into summary rows, like "find the number of customers in each country".</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000000"/>
                </a:solidFill>
                <a:effectLst/>
                <a:ea typeface="Times New Roman" panose="02020603050405020304" pitchFamily="18" charset="0"/>
              </a:rPr>
              <a:t>The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GROUP BY</a:t>
            </a:r>
            <a:r>
              <a:rPr kumimoji="0" lang="en-US" altLang="en-US" b="0" i="0" u="none" strike="noStrike" cap="none" normalizeH="0" baseline="0" dirty="0">
                <a:ln>
                  <a:noFill/>
                </a:ln>
                <a:solidFill>
                  <a:srgbClr val="000000"/>
                </a:solidFill>
                <a:effectLst/>
                <a:ea typeface="Times New Roman" panose="02020603050405020304" pitchFamily="18" charset="0"/>
              </a:rPr>
              <a:t> statement is often used with aggregate functions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COUNT()</a:t>
            </a:r>
            <a:r>
              <a:rPr kumimoji="0" lang="en-US" altLang="en-US" b="0" i="0" u="none" strike="noStrike" cap="none" normalizeH="0" baseline="0" dirty="0">
                <a:ln>
                  <a:noFill/>
                </a:ln>
                <a:solidFill>
                  <a:srgbClr val="000000"/>
                </a:solidFill>
                <a:effectLst/>
                <a:ea typeface="Times New Roman" panose="02020603050405020304" pitchFamily="18" charset="0"/>
              </a:rPr>
              <a:t>,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MAX()</a:t>
            </a:r>
            <a:r>
              <a:rPr kumimoji="0" lang="en-US" altLang="en-US" b="0" i="0" u="none" strike="noStrike" cap="none" normalizeH="0" baseline="0" dirty="0">
                <a:ln>
                  <a:noFill/>
                </a:ln>
                <a:solidFill>
                  <a:srgbClr val="000000"/>
                </a:solidFill>
                <a:effectLst/>
                <a:ea typeface="Times New Roman" panose="02020603050405020304" pitchFamily="18" charset="0"/>
              </a:rPr>
              <a:t>,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MIN()</a:t>
            </a:r>
            <a:r>
              <a:rPr kumimoji="0" lang="en-US" altLang="en-US" b="0" i="0" u="none" strike="noStrike" cap="none" normalizeH="0" baseline="0" dirty="0">
                <a:ln>
                  <a:noFill/>
                </a:ln>
                <a:solidFill>
                  <a:srgbClr val="000000"/>
                </a:solidFill>
                <a:effectLst/>
                <a:ea typeface="Times New Roman" panose="02020603050405020304" pitchFamily="18" charset="0"/>
              </a:rPr>
              <a:t>,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SUM()</a:t>
            </a:r>
            <a:r>
              <a:rPr kumimoji="0" lang="en-US" altLang="en-US" b="0" i="0" u="none" strike="noStrike" cap="none" normalizeH="0" baseline="0" dirty="0">
                <a:ln>
                  <a:noFill/>
                </a:ln>
                <a:solidFill>
                  <a:srgbClr val="000000"/>
                </a:solidFill>
                <a:effectLst/>
                <a:ea typeface="Times New Roman" panose="02020603050405020304" pitchFamily="18" charset="0"/>
              </a:rPr>
              <a:t>, </a:t>
            </a:r>
            <a:r>
              <a:rPr kumimoji="0" lang="en-US" altLang="en-US" b="0" i="0" u="none" strike="noStrike" cap="none" normalizeH="0" baseline="0" dirty="0">
                <a:ln>
                  <a:noFill/>
                </a:ln>
                <a:solidFill>
                  <a:srgbClr val="DC143C"/>
                </a:solidFill>
                <a:effectLst/>
                <a:ea typeface="Times New Roman" panose="02020603050405020304" pitchFamily="18" charset="0"/>
                <a:cs typeface="Courier New" panose="02070309020205020404" pitchFamily="49" charset="0"/>
              </a:rPr>
              <a:t>AVG()</a:t>
            </a:r>
            <a:r>
              <a:rPr kumimoji="0" lang="en-US" altLang="en-US" b="0" i="0" u="none" strike="noStrike" cap="none" normalizeH="0" baseline="0" dirty="0">
                <a:ln>
                  <a:noFill/>
                </a:ln>
                <a:solidFill>
                  <a:srgbClr val="000000"/>
                </a:solidFill>
                <a:effectLst/>
                <a:ea typeface="Times New Roman" panose="02020603050405020304" pitchFamily="18" charset="0"/>
              </a:rPr>
              <a:t>) to group the result-set by one or more columns.</a:t>
            </a:r>
          </a:p>
          <a:p>
            <a:pPr marL="0" indent="0" defTabSz="914400" eaLnBrk="0" fontAlgn="base" hangingPunct="0">
              <a:spcBef>
                <a:spcPct val="0"/>
              </a:spcBef>
              <a:spcAft>
                <a:spcPct val="0"/>
              </a:spcAft>
              <a:buNone/>
            </a:pPr>
            <a:endParaRPr kumimoji="0" lang="en-US" altLang="en-US" b="0" i="0" u="none" strike="noStrike" cap="none" normalizeH="0" baseline="0" dirty="0">
              <a:ln>
                <a:noFill/>
              </a:ln>
              <a:solidFill>
                <a:srgbClr val="1F3763"/>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Syntax</a:t>
            </a:r>
            <a:endParaRPr kumimoji="0" lang="en-US" altLang="en-US" b="0" i="0" u="none" strike="noStrike" cap="none" normalizeH="0" baseline="0" dirty="0">
              <a:ln>
                <a:noFill/>
              </a:ln>
              <a:solidFill>
                <a:srgbClr val="1F3763"/>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SELECT</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column_name</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(s)</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FROM</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table_name</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WHERE</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condition</a:t>
            </a:r>
            <a:b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GROUP</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BY</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column_name</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(s)</a:t>
            </a:r>
            <a:b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b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ORDER</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0" u="none" strike="noStrike" cap="none" normalizeH="0" baseline="0" dirty="0">
                <a:ln>
                  <a:noFill/>
                </a:ln>
                <a:solidFill>
                  <a:srgbClr val="0000CD"/>
                </a:solidFill>
                <a:effectLst/>
                <a:ea typeface="Times New Roman" panose="02020603050405020304" pitchFamily="18" charset="0"/>
                <a:cs typeface="Mangal" panose="02040503050203030202" pitchFamily="18" charset="0"/>
              </a:rPr>
              <a:t>BY</a:t>
            </a:r>
            <a:r>
              <a:rPr kumimoji="0" lang="en-US" altLang="en-US" b="0" i="0"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 </a:t>
            </a:r>
            <a:r>
              <a:rPr kumimoji="0" lang="en-US" altLang="en-US" b="0" i="1" u="none" strike="noStrike" cap="none" normalizeH="0" baseline="0" dirty="0" err="1">
                <a:ln>
                  <a:noFill/>
                </a:ln>
                <a:solidFill>
                  <a:srgbClr val="000000"/>
                </a:solidFill>
                <a:effectLst/>
                <a:ea typeface="Times New Roman" panose="02020603050405020304" pitchFamily="18" charset="0"/>
                <a:cs typeface="Mangal" panose="02040503050203030202" pitchFamily="18" charset="0"/>
              </a:rPr>
              <a:t>column_name</a:t>
            </a:r>
            <a:r>
              <a:rPr kumimoji="0" lang="en-US" altLang="en-US" b="0" i="1" u="none" strike="noStrike" cap="none" normalizeH="0" baseline="0" dirty="0">
                <a:ln>
                  <a:noFill/>
                </a:ln>
                <a:solidFill>
                  <a:srgbClr val="000000"/>
                </a:solidFill>
                <a:effectLst/>
                <a:ea typeface="Times New Roman" panose="02020603050405020304" pitchFamily="18" charset="0"/>
                <a:cs typeface="Mangal" panose="02040503050203030202" pitchFamily="18" charset="0"/>
              </a:rPr>
              <a:t>(s);</a:t>
            </a:r>
            <a:endParaRPr kumimoji="0" lang="en-US" altLang="en-US" b="0" i="0" u="none" strike="noStrike" cap="none" normalizeH="0" baseline="0" dirty="0">
              <a:ln>
                <a:noFill/>
              </a:ln>
              <a:solidFill>
                <a:schemeClr val="tx1"/>
              </a:solidFill>
              <a:effectLst/>
            </a:endParaRPr>
          </a:p>
          <a:p>
            <a:pPr marL="0" indent="0">
              <a:buNone/>
            </a:pPr>
            <a:r>
              <a:rPr lang="en-IN" sz="2000" b="1" dirty="0"/>
              <a:t>Having:</a:t>
            </a:r>
          </a:p>
          <a:p>
            <a:pPr defTabSz="914400" eaLnBrk="0" fontAlgn="base" hangingPunct="0">
              <a:spcBef>
                <a:spcPct val="0"/>
              </a:spcBef>
              <a:spcAft>
                <a:spcPct val="0"/>
              </a:spcAft>
            </a:pPr>
            <a:r>
              <a:rPr lang="en-US" dirty="0">
                <a:solidFill>
                  <a:srgbClr val="000000"/>
                </a:solidFill>
              </a:rPr>
              <a:t>The </a:t>
            </a:r>
            <a:r>
              <a:rPr lang="en-US" dirty="0">
                <a:solidFill>
                  <a:srgbClr val="DC143C"/>
                </a:solidFill>
                <a:cs typeface="Courier New" panose="02070309020205020404" pitchFamily="49" charset="0"/>
              </a:rPr>
              <a:t>HAVING</a:t>
            </a:r>
            <a:r>
              <a:rPr lang="en-US" dirty="0">
                <a:solidFill>
                  <a:srgbClr val="000000"/>
                </a:solidFill>
              </a:rPr>
              <a:t> clause was added to SQL because the </a:t>
            </a:r>
            <a:r>
              <a:rPr lang="en-US" dirty="0">
                <a:solidFill>
                  <a:srgbClr val="DC143C"/>
                </a:solidFill>
                <a:cs typeface="Courier New" panose="02070309020205020404" pitchFamily="49" charset="0"/>
              </a:rPr>
              <a:t>WHERE</a:t>
            </a:r>
            <a:r>
              <a:rPr lang="en-US" dirty="0">
                <a:solidFill>
                  <a:srgbClr val="000000"/>
                </a:solidFill>
              </a:rPr>
              <a:t> keyword cannot be used with aggregate functions.</a:t>
            </a:r>
          </a:p>
          <a:p>
            <a:pPr defTabSz="914400" eaLnBrk="0" fontAlgn="base" hangingPunct="0">
              <a:spcBef>
                <a:spcPct val="0"/>
              </a:spcBef>
              <a:spcAft>
                <a:spcPct val="0"/>
              </a:spcAft>
            </a:pPr>
            <a:r>
              <a:rPr lang="en-US" dirty="0">
                <a:solidFill>
                  <a:srgbClr val="000000"/>
                </a:solidFill>
              </a:rPr>
              <a:t>But it can we access with group by.</a:t>
            </a:r>
          </a:p>
          <a:p>
            <a:pPr defTabSz="914400" eaLnBrk="0" fontAlgn="base" hangingPunct="0">
              <a:spcBef>
                <a:spcPct val="0"/>
              </a:spcBef>
              <a:spcAft>
                <a:spcPct val="0"/>
              </a:spcAft>
            </a:pPr>
            <a:endParaRPr lang="en-US" dirty="0">
              <a:solidFill>
                <a:srgbClr val="000000"/>
              </a:solidFill>
            </a:endParaRPr>
          </a:p>
          <a:p>
            <a:pPr marL="0" indent="0" defTabSz="914400" eaLnBrk="0" fontAlgn="base" hangingPunct="0">
              <a:spcBef>
                <a:spcPct val="0"/>
              </a:spcBef>
              <a:spcAft>
                <a:spcPct val="0"/>
              </a:spcAft>
              <a:buNone/>
            </a:pPr>
            <a:r>
              <a:rPr lang="en-US" b="1" dirty="0">
                <a:solidFill>
                  <a:srgbClr val="000000"/>
                </a:solidFill>
                <a:cs typeface="Segoe UI" panose="020B0502040204020203" pitchFamily="34" charset="0"/>
              </a:rPr>
              <a:t>Syntax</a:t>
            </a:r>
          </a:p>
          <a:p>
            <a:pPr defTabSz="914400" eaLnBrk="0" fontAlgn="base" hangingPunct="0">
              <a:spcBef>
                <a:spcPct val="0"/>
              </a:spcBef>
              <a:spcAft>
                <a:spcPct val="0"/>
              </a:spcAft>
            </a:pPr>
            <a:r>
              <a:rPr lang="en-US" dirty="0">
                <a:solidFill>
                  <a:srgbClr val="0000CD"/>
                </a:solidFill>
                <a:cs typeface="Mangal" panose="02040503050203030202" pitchFamily="18" charset="0"/>
              </a:rPr>
              <a:t>SELECT</a:t>
            </a:r>
            <a:r>
              <a:rPr lang="en-US" dirty="0">
                <a:solidFill>
                  <a:srgbClr val="000000"/>
                </a:solidFill>
              </a:rPr>
              <a:t> </a:t>
            </a:r>
            <a:r>
              <a:rPr lang="en-US" dirty="0" err="1">
                <a:solidFill>
                  <a:srgbClr val="000000"/>
                </a:solidFill>
              </a:rPr>
              <a:t>column_name</a:t>
            </a:r>
            <a:r>
              <a:rPr lang="en-US" dirty="0">
                <a:solidFill>
                  <a:srgbClr val="000000"/>
                </a:solidFill>
              </a:rPr>
              <a:t>(s)</a:t>
            </a:r>
          </a:p>
          <a:p>
            <a:pPr defTabSz="914400" eaLnBrk="0" fontAlgn="base" hangingPunct="0">
              <a:spcBef>
                <a:spcPct val="0"/>
              </a:spcBef>
              <a:spcAft>
                <a:spcPct val="0"/>
              </a:spcAft>
            </a:pPr>
            <a:r>
              <a:rPr lang="en-US" dirty="0">
                <a:solidFill>
                  <a:srgbClr val="0000CD"/>
                </a:solidFill>
                <a:cs typeface="Mangal" panose="02040503050203030202" pitchFamily="18" charset="0"/>
              </a:rPr>
              <a:t>FROM</a:t>
            </a:r>
            <a:r>
              <a:rPr lang="en-US" dirty="0">
                <a:solidFill>
                  <a:srgbClr val="000000"/>
                </a:solidFill>
              </a:rPr>
              <a:t> </a:t>
            </a:r>
            <a:r>
              <a:rPr lang="en-US" dirty="0" err="1">
                <a:solidFill>
                  <a:srgbClr val="000000"/>
                </a:solidFill>
              </a:rPr>
              <a:t>table_name</a:t>
            </a:r>
            <a:endParaRPr lang="en-US" dirty="0">
              <a:solidFill>
                <a:srgbClr val="000000"/>
              </a:solidFill>
            </a:endParaRPr>
          </a:p>
          <a:p>
            <a:pPr defTabSz="914400" eaLnBrk="0" fontAlgn="base" hangingPunct="0">
              <a:spcBef>
                <a:spcPct val="0"/>
              </a:spcBef>
              <a:spcAft>
                <a:spcPct val="0"/>
              </a:spcAft>
            </a:pPr>
            <a:r>
              <a:rPr lang="en-US" dirty="0">
                <a:solidFill>
                  <a:srgbClr val="0000CD"/>
                </a:solidFill>
                <a:cs typeface="Mangal" panose="02040503050203030202" pitchFamily="18" charset="0"/>
              </a:rPr>
              <a:t>WHERE</a:t>
            </a:r>
            <a:r>
              <a:rPr lang="en-US" dirty="0">
                <a:solidFill>
                  <a:srgbClr val="000000"/>
                </a:solidFill>
              </a:rPr>
              <a:t> condition</a:t>
            </a:r>
          </a:p>
          <a:p>
            <a:pPr defTabSz="914400" eaLnBrk="0" fontAlgn="base" hangingPunct="0">
              <a:spcBef>
                <a:spcPct val="0"/>
              </a:spcBef>
              <a:spcAft>
                <a:spcPct val="0"/>
              </a:spcAft>
            </a:pPr>
            <a:r>
              <a:rPr lang="en-US" dirty="0">
                <a:solidFill>
                  <a:srgbClr val="0000CD"/>
                </a:solidFill>
                <a:cs typeface="Mangal" panose="02040503050203030202" pitchFamily="18" charset="0"/>
              </a:rPr>
              <a:t>GROUP BY </a:t>
            </a:r>
            <a:r>
              <a:rPr lang="en-US" dirty="0" err="1">
                <a:solidFill>
                  <a:srgbClr val="000000"/>
                </a:solidFill>
              </a:rPr>
              <a:t>column_name</a:t>
            </a:r>
            <a:r>
              <a:rPr lang="en-US" dirty="0">
                <a:solidFill>
                  <a:srgbClr val="000000"/>
                </a:solidFill>
              </a:rPr>
              <a:t>(s)</a:t>
            </a:r>
          </a:p>
          <a:p>
            <a:pPr defTabSz="914400" eaLnBrk="0" fontAlgn="base" hangingPunct="0">
              <a:spcBef>
                <a:spcPct val="0"/>
              </a:spcBef>
              <a:spcAft>
                <a:spcPct val="0"/>
              </a:spcAft>
            </a:pPr>
            <a:r>
              <a:rPr lang="en-US" dirty="0">
                <a:solidFill>
                  <a:srgbClr val="0000CD"/>
                </a:solidFill>
                <a:cs typeface="Mangal" panose="02040503050203030202" pitchFamily="18" charset="0"/>
              </a:rPr>
              <a:t>HAVING</a:t>
            </a:r>
            <a:r>
              <a:rPr lang="en-US" dirty="0">
                <a:solidFill>
                  <a:srgbClr val="000000"/>
                </a:solidFill>
              </a:rPr>
              <a:t> condition</a:t>
            </a:r>
          </a:p>
          <a:p>
            <a:pPr defTabSz="914400" eaLnBrk="0" fontAlgn="base" hangingPunct="0">
              <a:spcBef>
                <a:spcPct val="0"/>
              </a:spcBef>
              <a:spcAft>
                <a:spcPct val="0"/>
              </a:spcAft>
            </a:pPr>
            <a:r>
              <a:rPr lang="en-US" dirty="0">
                <a:solidFill>
                  <a:srgbClr val="0000CD"/>
                </a:solidFill>
                <a:cs typeface="Mangal" panose="02040503050203030202" pitchFamily="18" charset="0"/>
              </a:rPr>
              <a:t>ORDER BY </a:t>
            </a:r>
            <a:r>
              <a:rPr lang="en-US" dirty="0" err="1">
                <a:solidFill>
                  <a:srgbClr val="000000"/>
                </a:solidFill>
              </a:rPr>
              <a:t>column_name</a:t>
            </a:r>
            <a:r>
              <a:rPr lang="en-US" dirty="0">
                <a:solidFill>
                  <a:srgbClr val="000000"/>
                </a:solidFill>
              </a:rPr>
              <a:t>(s);</a:t>
            </a:r>
          </a:p>
          <a:p>
            <a:pPr defTabSz="914400" eaLnBrk="0" fontAlgn="base" hangingPunct="0">
              <a:spcBef>
                <a:spcPct val="0"/>
              </a:spcBef>
              <a:spcAft>
                <a:spcPct val="0"/>
              </a:spcAft>
            </a:pPr>
            <a:endParaRPr lang="en-IN" dirty="0">
              <a:solidFill>
                <a:srgbClr val="000000"/>
              </a:solidFill>
            </a:endParaRPr>
          </a:p>
        </p:txBody>
      </p:sp>
      <p:sp>
        <p:nvSpPr>
          <p:cNvPr id="3" name="Title 2">
            <a:extLst>
              <a:ext uri="{FF2B5EF4-FFF2-40B4-BE49-F238E27FC236}">
                <a16:creationId xmlns:a16="http://schemas.microsoft.com/office/drawing/2014/main" id="{B1110733-EE4F-52AD-1E6B-B85379F0457A}"/>
              </a:ext>
            </a:extLst>
          </p:cNvPr>
          <p:cNvSpPr>
            <a:spLocks noGrp="1"/>
          </p:cNvSpPr>
          <p:nvPr>
            <p:ph type="title"/>
          </p:nvPr>
        </p:nvSpPr>
        <p:spPr/>
        <p:txBody>
          <a:bodyPr/>
          <a:lstStyle/>
          <a:p>
            <a:r>
              <a:rPr lang="en-IN" dirty="0"/>
              <a:t>Group BY &amp; Having Clause</a:t>
            </a:r>
          </a:p>
        </p:txBody>
      </p:sp>
    </p:spTree>
    <p:extLst>
      <p:ext uri="{BB962C8B-B14F-4D97-AF65-F5344CB8AC3E}">
        <p14:creationId xmlns:p14="http://schemas.microsoft.com/office/powerpoint/2010/main" val="2799713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7608BC-0043-FBE4-4D7D-7D4866095D8D}"/>
              </a:ext>
            </a:extLst>
          </p:cNvPr>
          <p:cNvSpPr>
            <a:spLocks noGrp="1"/>
          </p:cNvSpPr>
          <p:nvPr>
            <p:ph sz="quarter" idx="10"/>
          </p:nvPr>
        </p:nvSpPr>
        <p:spPr>
          <a:xfrm>
            <a:off x="1027595" y="2242379"/>
            <a:ext cx="8991048" cy="3977640"/>
          </a:xfrm>
        </p:spPr>
        <p:txBody>
          <a:bodyPr>
            <a:normAutofit/>
          </a:bodyPr>
          <a:lstStyle/>
          <a:p>
            <a:pPr algn="ctr"/>
            <a:r>
              <a:rPr lang="en-US" sz="3600" dirty="0">
                <a:hlinkClick r:id="rId2"/>
              </a:rPr>
              <a:t>More Deep Dive Into SQL</a:t>
            </a:r>
            <a:endParaRPr lang="en-IN" sz="3600" dirty="0"/>
          </a:p>
        </p:txBody>
      </p:sp>
      <p:sp>
        <p:nvSpPr>
          <p:cNvPr id="3" name="Title 2">
            <a:extLst>
              <a:ext uri="{FF2B5EF4-FFF2-40B4-BE49-F238E27FC236}">
                <a16:creationId xmlns:a16="http://schemas.microsoft.com/office/drawing/2014/main" id="{ABD8308B-8E55-C795-2CD0-3833E4575D19}"/>
              </a:ext>
            </a:extLst>
          </p:cNvPr>
          <p:cNvSpPr>
            <a:spLocks noGrp="1"/>
          </p:cNvSpPr>
          <p:nvPr>
            <p:ph type="title"/>
          </p:nvPr>
        </p:nvSpPr>
        <p:spPr/>
        <p:txBody>
          <a:bodyPr/>
          <a:lstStyle/>
          <a:p>
            <a:r>
              <a:rPr lang="en-IN" dirty="0"/>
              <a:t>More SQL Deep Dive</a:t>
            </a:r>
          </a:p>
        </p:txBody>
      </p:sp>
    </p:spTree>
    <p:extLst>
      <p:ext uri="{BB962C8B-B14F-4D97-AF65-F5344CB8AC3E}">
        <p14:creationId xmlns:p14="http://schemas.microsoft.com/office/powerpoint/2010/main" val="3275327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range with Black and White Modern See You Tomorrow Instagram Post">
            <a:hlinkClick r:id="" action="ppaction://media"/>
            <a:extLst>
              <a:ext uri="{FF2B5EF4-FFF2-40B4-BE49-F238E27FC236}">
                <a16:creationId xmlns:a16="http://schemas.microsoft.com/office/drawing/2014/main" id="{74DFBF3A-AF6F-C171-A196-44C13ADC860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3014248" y="1235213"/>
            <a:ext cx="5334621" cy="5334621"/>
          </a:xfrm>
        </p:spPr>
      </p:pic>
    </p:spTree>
    <p:extLst>
      <p:ext uri="{BB962C8B-B14F-4D97-AF65-F5344CB8AC3E}">
        <p14:creationId xmlns:p14="http://schemas.microsoft.com/office/powerpoint/2010/main" val="36510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F68F3C-E1EA-0F0A-00E5-E82AFADFA21A}"/>
              </a:ext>
            </a:extLst>
          </p:cNvPr>
          <p:cNvSpPr>
            <a:spLocks noGrp="1"/>
          </p:cNvSpPr>
          <p:nvPr>
            <p:ph sz="quarter" idx="10"/>
          </p:nvPr>
        </p:nvSpPr>
        <p:spPr>
          <a:xfrm>
            <a:off x="444499" y="1288377"/>
            <a:ext cx="11038439" cy="4966892"/>
          </a:xfrm>
        </p:spPr>
        <p:txBody>
          <a:bodyPr>
            <a:normAutofit/>
          </a:bodyPr>
          <a:lstStyle/>
          <a:p>
            <a:endParaRPr lang="en-US" sz="2400" dirty="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a:p>
            <a:endParaRPr lang="en-IN" sz="24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pPr>
              <a:lnSpc>
                <a:spcPct val="110000"/>
              </a:lnSpc>
            </a:pPr>
            <a:endParaRPr lang="en-US" sz="2200" dirty="0">
              <a:solidFill>
                <a:schemeClr val="accent1">
                  <a:lumMod val="75000"/>
                </a:schemeClr>
              </a:solidFill>
            </a:endParaRPr>
          </a:p>
          <a:p>
            <a:endParaRPr lang="en-IN" sz="2400" dirty="0">
              <a:solidFill>
                <a:schemeClr val="accent1">
                  <a:lumMod val="75000"/>
                </a:schemeClr>
              </a:solidFill>
            </a:endParaRPr>
          </a:p>
        </p:txBody>
      </p:sp>
      <p:sp>
        <p:nvSpPr>
          <p:cNvPr id="3" name="Title 2">
            <a:extLst>
              <a:ext uri="{FF2B5EF4-FFF2-40B4-BE49-F238E27FC236}">
                <a16:creationId xmlns:a16="http://schemas.microsoft.com/office/drawing/2014/main" id="{258EC9EC-4F8A-73A4-648F-54F9A35DAE32}"/>
              </a:ext>
            </a:extLst>
          </p:cNvPr>
          <p:cNvSpPr>
            <a:spLocks noGrp="1"/>
          </p:cNvSpPr>
          <p:nvPr>
            <p:ph type="title"/>
          </p:nvPr>
        </p:nvSpPr>
        <p:spPr/>
        <p:txBody>
          <a:bodyPr>
            <a:noAutofit/>
          </a:bodyPr>
          <a:lstStyle/>
          <a:p>
            <a:pPr algn="ctr"/>
            <a:r>
              <a:rPr lang="en-IN" sz="4800" dirty="0"/>
              <a:t>Python Topics</a:t>
            </a:r>
          </a:p>
        </p:txBody>
      </p:sp>
      <p:graphicFrame>
        <p:nvGraphicFramePr>
          <p:cNvPr id="4" name="Table 4">
            <a:extLst>
              <a:ext uri="{FF2B5EF4-FFF2-40B4-BE49-F238E27FC236}">
                <a16:creationId xmlns:a16="http://schemas.microsoft.com/office/drawing/2014/main" id="{E981A54E-590A-C472-7198-7E468A3F8FF9}"/>
              </a:ext>
            </a:extLst>
          </p:cNvPr>
          <p:cNvGraphicFramePr>
            <a:graphicFrameLocks noGrp="1"/>
          </p:cNvGraphicFramePr>
          <p:nvPr>
            <p:extLst>
              <p:ext uri="{D42A27DB-BD31-4B8C-83A1-F6EECF244321}">
                <p14:modId xmlns:p14="http://schemas.microsoft.com/office/powerpoint/2010/main" val="816010186"/>
              </p:ext>
            </p:extLst>
          </p:nvPr>
        </p:nvGraphicFramePr>
        <p:xfrm>
          <a:off x="953971" y="1571057"/>
          <a:ext cx="9513370" cy="4334770"/>
        </p:xfrm>
        <a:graphic>
          <a:graphicData uri="http://schemas.openxmlformats.org/drawingml/2006/table">
            <a:tbl>
              <a:tblPr firstRow="1" bandRow="1">
                <a:tableStyleId>{2D5ABB26-0587-4C30-8999-92F81FD0307C}</a:tableStyleId>
              </a:tblPr>
              <a:tblGrid>
                <a:gridCol w="4756685">
                  <a:extLst>
                    <a:ext uri="{9D8B030D-6E8A-4147-A177-3AD203B41FA5}">
                      <a16:colId xmlns:a16="http://schemas.microsoft.com/office/drawing/2014/main" val="2682047471"/>
                    </a:ext>
                  </a:extLst>
                </a:gridCol>
                <a:gridCol w="4756685">
                  <a:extLst>
                    <a:ext uri="{9D8B030D-6E8A-4147-A177-3AD203B41FA5}">
                      <a16:colId xmlns:a16="http://schemas.microsoft.com/office/drawing/2014/main" val="3524447395"/>
                    </a:ext>
                  </a:extLst>
                </a:gridCol>
              </a:tblGrid>
              <a:tr h="433477">
                <a:tc>
                  <a:txBody>
                    <a:bodyPr/>
                    <a:lstStyle/>
                    <a:p>
                      <a:r>
                        <a:rPr lang="en-US" sz="2000" dirty="0">
                          <a:solidFill>
                            <a:schemeClr val="accent1">
                              <a:lumMod val="75000"/>
                            </a:schemeClr>
                          </a:solidFill>
                        </a:rPr>
                        <a:t>Introduction</a:t>
                      </a:r>
                      <a:endParaRPr lang="en-IN" sz="2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Lists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74271"/>
                  </a:ext>
                </a:extLst>
              </a:tr>
              <a:tr h="433477">
                <a:tc>
                  <a:txBody>
                    <a:bodyPr/>
                    <a:lstStyle/>
                    <a:p>
                      <a:r>
                        <a:rPr lang="en-US" sz="2000" dirty="0">
                          <a:solidFill>
                            <a:schemeClr val="accent1">
                              <a:lumMod val="75000"/>
                            </a:schemeClr>
                          </a:solidFill>
                        </a:rPr>
                        <a:t>Syntax</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Tuples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597027"/>
                  </a:ext>
                </a:extLst>
              </a:tr>
              <a:tr h="433477">
                <a:tc>
                  <a:txBody>
                    <a:bodyPr/>
                    <a:lstStyle/>
                    <a:p>
                      <a:r>
                        <a:rPr lang="en-US" sz="2000" dirty="0">
                          <a:solidFill>
                            <a:schemeClr val="accent1">
                              <a:lumMod val="75000"/>
                            </a:schemeClr>
                          </a:solidFill>
                        </a:rPr>
                        <a:t>Comments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Sets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063328"/>
                  </a:ext>
                </a:extLst>
              </a:tr>
              <a:tr h="433477">
                <a:tc>
                  <a:txBody>
                    <a:bodyPr/>
                    <a:lstStyle/>
                    <a:p>
                      <a:r>
                        <a:rPr lang="en-US" sz="2000" dirty="0">
                          <a:solidFill>
                            <a:schemeClr val="accent1">
                              <a:lumMod val="75000"/>
                            </a:schemeClr>
                          </a:solidFill>
                        </a:rPr>
                        <a:t>Variables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Dictionaries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745961"/>
                  </a:ext>
                </a:extLst>
              </a:tr>
              <a:tr h="433477">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2000" dirty="0">
                          <a:solidFill>
                            <a:schemeClr val="accent1">
                              <a:lumMod val="75000"/>
                            </a:schemeClr>
                          </a:solidFill>
                        </a:rPr>
                        <a:t>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2000" dirty="0">
                          <a:solidFill>
                            <a:schemeClr val="accent1">
                              <a:lumMod val="75000"/>
                            </a:schemeClr>
                          </a:solidFill>
                        </a:rPr>
                        <a:t>If...Else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225291"/>
                  </a:ext>
                </a:extLst>
              </a:tr>
              <a:tr h="433477">
                <a:tc>
                  <a:txBody>
                    <a:bodyPr/>
                    <a:lstStyle/>
                    <a:p>
                      <a:r>
                        <a:rPr lang="en-US" sz="2000" dirty="0">
                          <a:solidFill>
                            <a:schemeClr val="accent1">
                              <a:lumMod val="75000"/>
                            </a:schemeClr>
                          </a:solidFill>
                        </a:rPr>
                        <a:t>Numbers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2000" dirty="0">
                          <a:solidFill>
                            <a:schemeClr val="accent1">
                              <a:lumMod val="75000"/>
                            </a:schemeClr>
                          </a:solidFill>
                        </a:rPr>
                        <a:t>While Loops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870869"/>
                  </a:ext>
                </a:extLst>
              </a:tr>
              <a:tr h="433477">
                <a:tc>
                  <a:txBody>
                    <a:bodyPr/>
                    <a:lstStyle/>
                    <a:p>
                      <a:r>
                        <a:rPr lang="en-US" sz="2000" dirty="0">
                          <a:solidFill>
                            <a:schemeClr val="accent1">
                              <a:lumMod val="75000"/>
                            </a:schemeClr>
                          </a:solidFill>
                        </a:rPr>
                        <a:t>Casting</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2000" dirty="0">
                          <a:solidFill>
                            <a:schemeClr val="accent1">
                              <a:lumMod val="75000"/>
                            </a:schemeClr>
                          </a:solidFill>
                        </a:rPr>
                        <a:t>For Loops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134300"/>
                  </a:ext>
                </a:extLst>
              </a:tr>
              <a:tr h="433477">
                <a:tc>
                  <a:txBody>
                    <a:bodyPr/>
                    <a:lstStyle/>
                    <a:p>
                      <a:r>
                        <a:rPr lang="en-US" sz="2000" dirty="0">
                          <a:solidFill>
                            <a:schemeClr val="accent1">
                              <a:lumMod val="75000"/>
                            </a:schemeClr>
                          </a:solidFill>
                        </a:rPr>
                        <a:t>Strings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Functions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8668561"/>
                  </a:ext>
                </a:extLst>
              </a:tr>
              <a:tr h="433477">
                <a:tc>
                  <a:txBody>
                    <a:bodyPr/>
                    <a:lstStyle/>
                    <a:p>
                      <a:r>
                        <a:rPr lang="en-US" sz="2000" dirty="0">
                          <a:solidFill>
                            <a:schemeClr val="accent1">
                              <a:lumMod val="75000"/>
                            </a:schemeClr>
                          </a:solidFill>
                        </a:rPr>
                        <a:t>Booleans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Lambda</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521929"/>
                  </a:ext>
                </a:extLst>
              </a:tr>
              <a:tr h="433477">
                <a:tc>
                  <a:txBody>
                    <a:bodyPr/>
                    <a:lstStyle/>
                    <a:p>
                      <a:r>
                        <a:rPr lang="en-US" sz="2000" dirty="0">
                          <a:solidFill>
                            <a:schemeClr val="accent1">
                              <a:lumMod val="75000"/>
                            </a:schemeClr>
                          </a:solidFill>
                        </a:rPr>
                        <a:t>Operators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accent1">
                              <a:lumMod val="75000"/>
                            </a:schemeClr>
                          </a:solidFill>
                        </a:rPr>
                        <a:t>Arrays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777601"/>
                  </a:ext>
                </a:extLst>
              </a:tr>
            </a:tbl>
          </a:graphicData>
        </a:graphic>
      </p:graphicFrame>
    </p:spTree>
    <p:extLst>
      <p:ext uri="{BB962C8B-B14F-4D97-AF65-F5344CB8AC3E}">
        <p14:creationId xmlns:p14="http://schemas.microsoft.com/office/powerpoint/2010/main" val="82428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lnSpcReduction="10000"/>
          </a:bodyPr>
          <a:lstStyle/>
          <a:p>
            <a:pPr marL="0" indent="0">
              <a:lnSpc>
                <a:spcPct val="120000"/>
              </a:lnSpc>
              <a:buNone/>
            </a:pPr>
            <a:r>
              <a:rPr lang="en-US" sz="1800" b="1" dirty="0"/>
              <a:t>What is Python?</a:t>
            </a:r>
          </a:p>
          <a:p>
            <a:pPr marL="0" indent="0">
              <a:buNone/>
            </a:pPr>
            <a:r>
              <a:rPr lang="en-US" dirty="0"/>
              <a:t>Python is a popular programming language. It was created by Guido van Rossum, and released in 1991.</a:t>
            </a:r>
          </a:p>
          <a:p>
            <a:pPr marL="0" indent="0">
              <a:buNone/>
            </a:pPr>
            <a:endParaRPr lang="en-US" dirty="0"/>
          </a:p>
          <a:p>
            <a:pPr marL="0" indent="0">
              <a:lnSpc>
                <a:spcPct val="110000"/>
              </a:lnSpc>
              <a:buNone/>
            </a:pPr>
            <a:r>
              <a:rPr lang="en-US" sz="1800" b="1" dirty="0"/>
              <a:t>It is used for:</a:t>
            </a:r>
          </a:p>
          <a:p>
            <a:r>
              <a:rPr lang="en-US" dirty="0"/>
              <a:t>Web development (server-side),</a:t>
            </a:r>
          </a:p>
          <a:p>
            <a:r>
              <a:rPr lang="en-US" dirty="0"/>
              <a:t>Software development,</a:t>
            </a:r>
          </a:p>
          <a:p>
            <a:r>
              <a:rPr lang="en-US" dirty="0"/>
              <a:t>Mathematics,</a:t>
            </a:r>
          </a:p>
          <a:p>
            <a:r>
              <a:rPr lang="en-US" dirty="0"/>
              <a:t>System scripting.</a:t>
            </a:r>
          </a:p>
          <a:p>
            <a:pPr marL="0" indent="0">
              <a:buNone/>
            </a:pPr>
            <a:endParaRPr lang="en-US" dirty="0"/>
          </a:p>
          <a:p>
            <a:pPr marL="0" indent="0">
              <a:buNone/>
            </a:pPr>
            <a:r>
              <a:rPr lang="en-US" sz="1800" b="1" dirty="0"/>
              <a:t>What can Python do?</a:t>
            </a:r>
          </a:p>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Introduction</a:t>
            </a:r>
          </a:p>
        </p:txBody>
      </p:sp>
    </p:spTree>
    <p:extLst>
      <p:ext uri="{BB962C8B-B14F-4D97-AF65-F5344CB8AC3E}">
        <p14:creationId xmlns:p14="http://schemas.microsoft.com/office/powerpoint/2010/main" val="32122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40000"/>
              </a:lnSpc>
              <a:spcAft>
                <a:spcPts val="750"/>
              </a:spcAft>
              <a:buNone/>
            </a:pPr>
            <a:r>
              <a:rPr lang="en-IN" sz="2300" b="1" dirty="0"/>
              <a:t>Python QuickStart</a:t>
            </a:r>
          </a:p>
          <a:p>
            <a:pPr>
              <a:lnSpc>
                <a:spcPct val="107000"/>
              </a:lnSpc>
              <a:spcBef>
                <a:spcPts val="1440"/>
              </a:spcBef>
              <a:spcAft>
                <a:spcPts val="1440"/>
              </a:spcAft>
            </a:pPr>
            <a:r>
              <a:rPr lang="en-IN" sz="1500" dirty="0"/>
              <a:t>Python is an interpreted programming language, this means that as a developer you write Python (.</a:t>
            </a:r>
            <a:r>
              <a:rPr lang="en-IN" sz="1500" dirty="0" err="1"/>
              <a:t>py</a:t>
            </a:r>
            <a:r>
              <a:rPr lang="en-IN" sz="1500" dirty="0"/>
              <a:t>) files in a text editor and then put those files into the python interpreter to be executed</a:t>
            </a:r>
            <a:r>
              <a:rPr lang="en-IN" sz="15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p>
          <a:p>
            <a:pPr>
              <a:lnSpc>
                <a:spcPct val="107000"/>
              </a:lnSpc>
              <a:spcBef>
                <a:spcPts val="1440"/>
              </a:spcBef>
              <a:spcAft>
                <a:spcPts val="1440"/>
              </a:spcAft>
            </a:pPr>
            <a:r>
              <a:rPr lang="en-IN" sz="1500" dirty="0"/>
              <a:t>Command to check python version:</a:t>
            </a:r>
          </a:p>
          <a:p>
            <a:pPr>
              <a:lnSpc>
                <a:spcPct val="107000"/>
              </a:lnSpc>
              <a:spcBef>
                <a:spcPts val="1440"/>
              </a:spcBef>
              <a:spcAft>
                <a:spcPts val="1440"/>
              </a:spcAft>
            </a:pPr>
            <a:r>
              <a:rPr lang="en-IN" sz="1500" dirty="0"/>
              <a:t>The way to run a python file is like this on the command line:</a:t>
            </a:r>
          </a:p>
          <a:p>
            <a:pPr>
              <a:lnSpc>
                <a:spcPct val="107000"/>
              </a:lnSpc>
              <a:spcBef>
                <a:spcPts val="750"/>
              </a:spcBef>
              <a:spcAft>
                <a:spcPts val="750"/>
              </a:spcAft>
            </a:pPr>
            <a:r>
              <a:rPr lang="en-IN" sz="1500" dirty="0"/>
              <a:t>Execute Python file Syntax: </a:t>
            </a:r>
          </a:p>
          <a:p>
            <a:pPr>
              <a:lnSpc>
                <a:spcPct val="107000"/>
              </a:lnSpc>
              <a:spcBef>
                <a:spcPts val="1440"/>
              </a:spcBef>
              <a:spcAft>
                <a:spcPts val="1440"/>
              </a:spcAft>
            </a:pPr>
            <a:r>
              <a:rPr lang="en-IN" sz="1500" dirty="0"/>
              <a:t>Python syntax can be executed by writing directly in the Command Line:  </a:t>
            </a:r>
          </a:p>
          <a:p>
            <a:pPr>
              <a:lnSpc>
                <a:spcPct val="107000"/>
              </a:lnSpc>
              <a:spcAft>
                <a:spcPts val="800"/>
              </a:spcAft>
            </a:pP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C:\Users\</a:t>
            </a:r>
            <a:r>
              <a:rPr lang="en-IN" sz="1800" i="1"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Your Name</a:t>
            </a: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&gt;python myfile.py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Syntax</a:t>
            </a:r>
          </a:p>
        </p:txBody>
      </p:sp>
      <p:pic>
        <p:nvPicPr>
          <p:cNvPr id="5" name="Picture 4">
            <a:extLst>
              <a:ext uri="{FF2B5EF4-FFF2-40B4-BE49-F238E27FC236}">
                <a16:creationId xmlns:a16="http://schemas.microsoft.com/office/drawing/2014/main" id="{19CD3C0C-2CAF-E3EF-FC0E-73A0083200E4}"/>
              </a:ext>
            </a:extLst>
          </p:cNvPr>
          <p:cNvPicPr>
            <a:picLocks noChangeAspect="1"/>
          </p:cNvPicPr>
          <p:nvPr/>
        </p:nvPicPr>
        <p:blipFill>
          <a:blip r:embed="rId2"/>
          <a:stretch>
            <a:fillRect/>
          </a:stretch>
        </p:blipFill>
        <p:spPr>
          <a:xfrm>
            <a:off x="4338285" y="3000315"/>
            <a:ext cx="2791215" cy="428685"/>
          </a:xfrm>
          <a:prstGeom prst="rect">
            <a:avLst/>
          </a:prstGeom>
        </p:spPr>
      </p:pic>
      <p:pic>
        <p:nvPicPr>
          <p:cNvPr id="7" name="Picture 6">
            <a:extLst>
              <a:ext uri="{FF2B5EF4-FFF2-40B4-BE49-F238E27FC236}">
                <a16:creationId xmlns:a16="http://schemas.microsoft.com/office/drawing/2014/main" id="{164B8D0B-C2CC-427E-1BC5-C390A10124F5}"/>
              </a:ext>
            </a:extLst>
          </p:cNvPr>
          <p:cNvPicPr>
            <a:picLocks noChangeAspect="1"/>
          </p:cNvPicPr>
          <p:nvPr/>
        </p:nvPicPr>
        <p:blipFill>
          <a:blip r:embed="rId3"/>
          <a:stretch>
            <a:fillRect/>
          </a:stretch>
        </p:blipFill>
        <p:spPr>
          <a:xfrm>
            <a:off x="3156178" y="4292399"/>
            <a:ext cx="3181794" cy="209579"/>
          </a:xfrm>
          <a:prstGeom prst="rect">
            <a:avLst/>
          </a:prstGeom>
        </p:spPr>
      </p:pic>
      <p:pic>
        <p:nvPicPr>
          <p:cNvPr id="9" name="Picture 8">
            <a:extLst>
              <a:ext uri="{FF2B5EF4-FFF2-40B4-BE49-F238E27FC236}">
                <a16:creationId xmlns:a16="http://schemas.microsoft.com/office/drawing/2014/main" id="{77F3B124-01B1-44FE-CA03-A3EE29356BF1}"/>
              </a:ext>
            </a:extLst>
          </p:cNvPr>
          <p:cNvPicPr>
            <a:picLocks noChangeAspect="1"/>
          </p:cNvPicPr>
          <p:nvPr/>
        </p:nvPicPr>
        <p:blipFill>
          <a:blip r:embed="rId4"/>
          <a:stretch>
            <a:fillRect/>
          </a:stretch>
        </p:blipFill>
        <p:spPr>
          <a:xfrm>
            <a:off x="6875996" y="4687224"/>
            <a:ext cx="2248214" cy="409632"/>
          </a:xfrm>
          <a:prstGeom prst="rect">
            <a:avLst/>
          </a:prstGeom>
        </p:spPr>
      </p:pic>
    </p:spTree>
    <p:extLst>
      <p:ext uri="{BB962C8B-B14F-4D97-AF65-F5344CB8AC3E}">
        <p14:creationId xmlns:p14="http://schemas.microsoft.com/office/powerpoint/2010/main" val="284747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40000"/>
              </a:lnSpc>
              <a:spcAft>
                <a:spcPts val="750"/>
              </a:spcAft>
              <a:buNone/>
            </a:pPr>
            <a:r>
              <a:rPr lang="en-IN" sz="2300" b="1" dirty="0"/>
              <a:t>Python Comments</a:t>
            </a:r>
          </a:p>
          <a:p>
            <a:pPr>
              <a:lnSpc>
                <a:spcPct val="107000"/>
              </a:lnSpc>
              <a:spcBef>
                <a:spcPts val="1440"/>
              </a:spcBef>
              <a:spcAft>
                <a:spcPts val="1440"/>
              </a:spcAft>
            </a:pPr>
            <a:r>
              <a:rPr lang="en-US" sz="1500" dirty="0"/>
              <a:t>Comments can be used to explain Python code and to make the code more readable</a:t>
            </a:r>
          </a:p>
          <a:p>
            <a:pPr>
              <a:lnSpc>
                <a:spcPct val="107000"/>
              </a:lnSpc>
              <a:spcBef>
                <a:spcPts val="1440"/>
              </a:spcBef>
              <a:spcAft>
                <a:spcPts val="1440"/>
              </a:spcAft>
            </a:pPr>
            <a:r>
              <a:rPr lang="en-US" sz="1500" dirty="0"/>
              <a:t>Comments can be used to prevent execution when testing code.</a:t>
            </a:r>
          </a:p>
          <a:p>
            <a:pPr>
              <a:lnSpc>
                <a:spcPct val="107000"/>
              </a:lnSpc>
              <a:spcBef>
                <a:spcPts val="1440"/>
              </a:spcBef>
              <a:spcAft>
                <a:spcPts val="1440"/>
              </a:spcAft>
            </a:pP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C:\Users\</a:t>
            </a:r>
            <a:r>
              <a:rPr lang="en-IN" sz="1800" i="1"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Your Name</a:t>
            </a: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&gt;python myfile.py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Comments &amp; Variables</a:t>
            </a:r>
          </a:p>
        </p:txBody>
      </p:sp>
      <p:pic>
        <p:nvPicPr>
          <p:cNvPr id="6" name="Picture 5">
            <a:extLst>
              <a:ext uri="{FF2B5EF4-FFF2-40B4-BE49-F238E27FC236}">
                <a16:creationId xmlns:a16="http://schemas.microsoft.com/office/drawing/2014/main" id="{7AA2F66D-593D-FCD8-214C-71A3355460B1}"/>
              </a:ext>
            </a:extLst>
          </p:cNvPr>
          <p:cNvPicPr>
            <a:picLocks noChangeAspect="1"/>
          </p:cNvPicPr>
          <p:nvPr/>
        </p:nvPicPr>
        <p:blipFill>
          <a:blip r:embed="rId2"/>
          <a:stretch>
            <a:fillRect/>
          </a:stretch>
        </p:blipFill>
        <p:spPr>
          <a:xfrm>
            <a:off x="687063" y="3255217"/>
            <a:ext cx="4330923" cy="2349621"/>
          </a:xfrm>
          <a:prstGeom prst="rect">
            <a:avLst/>
          </a:prstGeom>
        </p:spPr>
      </p:pic>
    </p:spTree>
    <p:extLst>
      <p:ext uri="{BB962C8B-B14F-4D97-AF65-F5344CB8AC3E}">
        <p14:creationId xmlns:p14="http://schemas.microsoft.com/office/powerpoint/2010/main" val="343836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03E6D-0B79-2C1E-6393-F16FEA449482}"/>
              </a:ext>
            </a:extLst>
          </p:cNvPr>
          <p:cNvSpPr>
            <a:spLocks noGrp="1"/>
          </p:cNvSpPr>
          <p:nvPr>
            <p:ph sz="quarter" idx="10"/>
          </p:nvPr>
        </p:nvSpPr>
        <p:spPr>
          <a:xfrm>
            <a:off x="444500" y="1460499"/>
            <a:ext cx="10969364" cy="5080149"/>
          </a:xfrm>
        </p:spPr>
        <p:txBody>
          <a:bodyPr>
            <a:normAutofit/>
          </a:bodyPr>
          <a:lstStyle/>
          <a:p>
            <a:pPr marL="0" indent="0">
              <a:lnSpc>
                <a:spcPct val="140000"/>
              </a:lnSpc>
              <a:spcAft>
                <a:spcPts val="750"/>
              </a:spcAft>
              <a:buNone/>
            </a:pPr>
            <a:r>
              <a:rPr lang="en-IN" sz="2300" b="1" dirty="0"/>
              <a:t>Python Variable</a:t>
            </a:r>
          </a:p>
          <a:p>
            <a:pPr>
              <a:lnSpc>
                <a:spcPct val="107000"/>
              </a:lnSpc>
              <a:spcBef>
                <a:spcPts val="1440"/>
              </a:spcBef>
              <a:spcAft>
                <a:spcPts val="1440"/>
              </a:spcAft>
            </a:pPr>
            <a:r>
              <a:rPr lang="en-US" sz="1500" dirty="0"/>
              <a:t>We do not need to declare variables before using them or declare their type. </a:t>
            </a:r>
          </a:p>
          <a:p>
            <a:pPr>
              <a:lnSpc>
                <a:spcPct val="107000"/>
              </a:lnSpc>
              <a:spcBef>
                <a:spcPts val="1440"/>
              </a:spcBef>
              <a:spcAft>
                <a:spcPts val="1440"/>
              </a:spcAft>
            </a:pPr>
            <a:r>
              <a:rPr lang="en-US" sz="1500" dirty="0"/>
              <a:t>A variable is created the moment we first assign a value to it.</a:t>
            </a:r>
          </a:p>
          <a:p>
            <a:pPr marL="0" indent="0">
              <a:lnSpc>
                <a:spcPct val="107000"/>
              </a:lnSpc>
              <a:spcBef>
                <a:spcPts val="1440"/>
              </a:spcBef>
              <a:spcAft>
                <a:spcPts val="1440"/>
              </a:spcAft>
              <a:buNone/>
            </a:pPr>
            <a:endParaRPr lang="en-US" sz="1500" dirty="0"/>
          </a:p>
          <a:p>
            <a:pPr>
              <a:lnSpc>
                <a:spcPct val="107000"/>
              </a:lnSpc>
              <a:spcBef>
                <a:spcPts val="1440"/>
              </a:spcBef>
              <a:spcAft>
                <a:spcPts val="1440"/>
              </a:spcAft>
            </a:pP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C:\Users\</a:t>
            </a:r>
            <a:r>
              <a:rPr lang="en-IN" sz="1800" i="1"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Your Name</a:t>
            </a:r>
            <a:r>
              <a:rPr lang="en-IN" sz="1800" dirty="0">
                <a:solidFill>
                  <a:srgbClr val="FFFFFF"/>
                </a:solidFill>
                <a:effectLst/>
                <a:latin typeface="Consolas" panose="020B0609020204030204" pitchFamily="49" charset="0"/>
                <a:ea typeface="Calibri" panose="020F0502020204030204" pitchFamily="34" charset="0"/>
                <a:cs typeface="Mangal" panose="02040503050203030202" pitchFamily="18" charset="0"/>
              </a:rPr>
              <a:t>&gt;python myfile.py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dirty="0"/>
          </a:p>
        </p:txBody>
      </p:sp>
      <p:sp>
        <p:nvSpPr>
          <p:cNvPr id="3" name="Title 2">
            <a:extLst>
              <a:ext uri="{FF2B5EF4-FFF2-40B4-BE49-F238E27FC236}">
                <a16:creationId xmlns:a16="http://schemas.microsoft.com/office/drawing/2014/main" id="{69A75C1B-D239-1F30-BBD7-92670F63E4B3}"/>
              </a:ext>
            </a:extLst>
          </p:cNvPr>
          <p:cNvSpPr>
            <a:spLocks noGrp="1"/>
          </p:cNvSpPr>
          <p:nvPr>
            <p:ph type="title"/>
          </p:nvPr>
        </p:nvSpPr>
        <p:spPr/>
        <p:txBody>
          <a:bodyPr/>
          <a:lstStyle/>
          <a:p>
            <a:r>
              <a:rPr lang="en-IN" dirty="0"/>
              <a:t>Python Comments &amp; Variables</a:t>
            </a:r>
          </a:p>
        </p:txBody>
      </p:sp>
      <p:pic>
        <p:nvPicPr>
          <p:cNvPr id="5" name="Picture 4">
            <a:extLst>
              <a:ext uri="{FF2B5EF4-FFF2-40B4-BE49-F238E27FC236}">
                <a16:creationId xmlns:a16="http://schemas.microsoft.com/office/drawing/2014/main" id="{27224841-1E06-E9D1-01EE-38B8C7DEB2AB}"/>
              </a:ext>
            </a:extLst>
          </p:cNvPr>
          <p:cNvPicPr>
            <a:picLocks noChangeAspect="1"/>
          </p:cNvPicPr>
          <p:nvPr/>
        </p:nvPicPr>
        <p:blipFill>
          <a:blip r:embed="rId2"/>
          <a:stretch>
            <a:fillRect/>
          </a:stretch>
        </p:blipFill>
        <p:spPr>
          <a:xfrm>
            <a:off x="666324" y="3290326"/>
            <a:ext cx="2254366" cy="1701887"/>
          </a:xfrm>
          <a:prstGeom prst="rect">
            <a:avLst/>
          </a:prstGeom>
        </p:spPr>
      </p:pic>
    </p:spTree>
    <p:extLst>
      <p:ext uri="{BB962C8B-B14F-4D97-AF65-F5344CB8AC3E}">
        <p14:creationId xmlns:p14="http://schemas.microsoft.com/office/powerpoint/2010/main" val="380895515"/>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3.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Mind map</Template>
  <TotalTime>1497</TotalTime>
  <Words>2871</Words>
  <Application>Microsoft Office PowerPoint</Application>
  <PresentationFormat>Widescreen</PresentationFormat>
  <Paragraphs>407</Paragraphs>
  <Slides>44</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Consolas</vt:lpstr>
      <vt:lpstr>Segoe UI</vt:lpstr>
      <vt:lpstr>Segoe UI Semibold</vt:lpstr>
      <vt:lpstr>Times New Roman</vt:lpstr>
      <vt:lpstr>Verdana</vt:lpstr>
      <vt:lpstr>Wingdings</vt:lpstr>
      <vt:lpstr>Office Theme</vt:lpstr>
      <vt:lpstr>DataBricks Training</vt:lpstr>
      <vt:lpstr>Agenda of the training</vt:lpstr>
      <vt:lpstr>Pre Requisite </vt:lpstr>
      <vt:lpstr>Basics of Python</vt:lpstr>
      <vt:lpstr>Python Topics</vt:lpstr>
      <vt:lpstr>Python Introduction</vt:lpstr>
      <vt:lpstr>Python Syntax</vt:lpstr>
      <vt:lpstr>Python Comments &amp; Variables</vt:lpstr>
      <vt:lpstr>Python Comments &amp; Variables</vt:lpstr>
      <vt:lpstr>Python Case Sensitivity</vt:lpstr>
      <vt:lpstr>Python Data Type</vt:lpstr>
      <vt:lpstr>Python Data Type</vt:lpstr>
      <vt:lpstr>Text Type</vt:lpstr>
      <vt:lpstr>Numeric Type</vt:lpstr>
      <vt:lpstr>Sequence Type</vt:lpstr>
      <vt:lpstr>Mapping Type</vt:lpstr>
      <vt:lpstr>Set Type</vt:lpstr>
      <vt:lpstr>Python Operator</vt:lpstr>
      <vt:lpstr>Python Conditional Statement</vt:lpstr>
      <vt:lpstr>Python Conditional Statement</vt:lpstr>
      <vt:lpstr>Python Conditional Statement</vt:lpstr>
      <vt:lpstr>Python Conditional Statement</vt:lpstr>
      <vt:lpstr>Python Conditional Statement</vt:lpstr>
      <vt:lpstr>Python Loops</vt:lpstr>
      <vt:lpstr>Python Function</vt:lpstr>
      <vt:lpstr>Python Lambda</vt:lpstr>
      <vt:lpstr>More Python Deep Dive</vt:lpstr>
      <vt:lpstr>Time for 15 Min Break </vt:lpstr>
      <vt:lpstr>      Basics of SQL</vt:lpstr>
      <vt:lpstr>What is SQL?</vt:lpstr>
      <vt:lpstr>Category Flow Chart</vt:lpstr>
      <vt:lpstr>SQL Statements</vt:lpstr>
      <vt:lpstr>SELECT, Update &amp; Delete</vt:lpstr>
      <vt:lpstr>The SQL AND, OR and NOT Operators</vt:lpstr>
      <vt:lpstr>SQL Function</vt:lpstr>
      <vt:lpstr>SQL Function</vt:lpstr>
      <vt:lpstr>Different Types of SQL JOINs</vt:lpstr>
      <vt:lpstr>Different Types of SQL JOINs</vt:lpstr>
      <vt:lpstr>Union Operator</vt:lpstr>
      <vt:lpstr>SQL CASE Expression</vt:lpstr>
      <vt:lpstr>SQL EXISTS Operator</vt:lpstr>
      <vt:lpstr>Group BY &amp; Having Clause</vt:lpstr>
      <vt:lpstr>More SQL Deep Dive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Training</dc:title>
  <dc:creator>Gaurav Gangwar</dc:creator>
  <cp:lastModifiedBy>Gaurav Gangwar</cp:lastModifiedBy>
  <cp:revision>72</cp:revision>
  <dcterms:created xsi:type="dcterms:W3CDTF">2022-08-27T12:18:43Z</dcterms:created>
  <dcterms:modified xsi:type="dcterms:W3CDTF">2022-08-28T13:15:44Z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