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6" r:id="rId5"/>
    <p:sldId id="270" r:id="rId6"/>
    <p:sldId id="260" r:id="rId7"/>
    <p:sldId id="267" r:id="rId8"/>
    <p:sldId id="268" r:id="rId9"/>
    <p:sldId id="269" r:id="rId10"/>
    <p:sldId id="271" r:id="rId11"/>
    <p:sldId id="272" r:id="rId12"/>
    <p:sldId id="262" r:id="rId13"/>
    <p:sldId id="264" r:id="rId14"/>
    <p:sldId id="26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7"/>
    <p:restoredTop sz="85839"/>
  </p:normalViewPr>
  <p:slideViewPr>
    <p:cSldViewPr snapToGrid="0">
      <p:cViewPr varScale="1">
        <p:scale>
          <a:sx n="110" d="100"/>
          <a:sy n="110" d="100"/>
        </p:scale>
        <p:origin x="17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83E32-6185-4351-924C-54DCE6A9147B}"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CF4A4174-2570-4F9C-9AA5-D9FF4B2648C1}">
      <dgm:prSet/>
      <dgm:spPr/>
      <dgm:t>
        <a:bodyPr/>
        <a:lstStyle/>
        <a:p>
          <a:pPr>
            <a:lnSpc>
              <a:spcPct val="100000"/>
            </a:lnSpc>
          </a:pPr>
          <a:r>
            <a:rPr lang="en-US"/>
            <a:t>Association Rule Significance</a:t>
          </a:r>
        </a:p>
      </dgm:t>
    </dgm:pt>
    <dgm:pt modelId="{4DC46520-4AE0-4182-AFF7-0F844B21465A}" type="parTrans" cxnId="{9C94258B-96F8-44FB-82B2-8E96E0597C2B}">
      <dgm:prSet/>
      <dgm:spPr/>
      <dgm:t>
        <a:bodyPr/>
        <a:lstStyle/>
        <a:p>
          <a:endParaRPr lang="en-US"/>
        </a:p>
      </dgm:t>
    </dgm:pt>
    <dgm:pt modelId="{395B767D-882F-45A1-87F6-4F404E52B9B0}" type="sibTrans" cxnId="{9C94258B-96F8-44FB-82B2-8E96E0597C2B}">
      <dgm:prSet/>
      <dgm:spPr/>
      <dgm:t>
        <a:bodyPr/>
        <a:lstStyle/>
        <a:p>
          <a:endParaRPr lang="en-US"/>
        </a:p>
      </dgm:t>
    </dgm:pt>
    <dgm:pt modelId="{791EE07F-A259-495F-B145-AA01E2693954}">
      <dgm:prSet/>
      <dgm:spPr/>
      <dgm:t>
        <a:bodyPr/>
        <a:lstStyle/>
        <a:p>
          <a:pPr>
            <a:lnSpc>
              <a:spcPct val="100000"/>
            </a:lnSpc>
          </a:pPr>
          <a:r>
            <a:rPr lang="en-US"/>
            <a:t>Support: 0.4%</a:t>
          </a:r>
        </a:p>
      </dgm:t>
    </dgm:pt>
    <dgm:pt modelId="{B402691D-D9C7-4B41-A700-D573FEC2BD1E}" type="parTrans" cxnId="{D91BDBC0-F26C-4409-A412-87444BE0EDF6}">
      <dgm:prSet/>
      <dgm:spPr/>
      <dgm:t>
        <a:bodyPr/>
        <a:lstStyle/>
        <a:p>
          <a:endParaRPr lang="en-US"/>
        </a:p>
      </dgm:t>
    </dgm:pt>
    <dgm:pt modelId="{C9131533-00C1-46CF-AEA7-59AAD3038766}" type="sibTrans" cxnId="{D91BDBC0-F26C-4409-A412-87444BE0EDF6}">
      <dgm:prSet/>
      <dgm:spPr/>
      <dgm:t>
        <a:bodyPr/>
        <a:lstStyle/>
        <a:p>
          <a:endParaRPr lang="en-US"/>
        </a:p>
      </dgm:t>
    </dgm:pt>
    <dgm:pt modelId="{E8DB714E-69DF-48CF-B23F-E17E977FA19D}">
      <dgm:prSet/>
      <dgm:spPr/>
      <dgm:t>
        <a:bodyPr/>
        <a:lstStyle/>
        <a:p>
          <a:pPr>
            <a:lnSpc>
              <a:spcPct val="100000"/>
            </a:lnSpc>
          </a:pPr>
          <a:r>
            <a:rPr lang="en-US"/>
            <a:t>Confidence: 40.3%</a:t>
          </a:r>
        </a:p>
      </dgm:t>
    </dgm:pt>
    <dgm:pt modelId="{6F3EB6CB-60A6-4825-BA89-553D343BC3BA}" type="parTrans" cxnId="{ADDC2EEB-7FB3-443C-9BB8-292DF3A06B82}">
      <dgm:prSet/>
      <dgm:spPr/>
      <dgm:t>
        <a:bodyPr/>
        <a:lstStyle/>
        <a:p>
          <a:endParaRPr lang="en-US"/>
        </a:p>
      </dgm:t>
    </dgm:pt>
    <dgm:pt modelId="{5D40BF67-8F3D-4753-8673-0DF074C492FC}" type="sibTrans" cxnId="{ADDC2EEB-7FB3-443C-9BB8-292DF3A06B82}">
      <dgm:prSet/>
      <dgm:spPr/>
      <dgm:t>
        <a:bodyPr/>
        <a:lstStyle/>
        <a:p>
          <a:endParaRPr lang="en-US"/>
        </a:p>
      </dgm:t>
    </dgm:pt>
    <dgm:pt modelId="{4C777F08-001F-44A1-B22E-BA8FDE01265E}">
      <dgm:prSet/>
      <dgm:spPr/>
      <dgm:t>
        <a:bodyPr/>
        <a:lstStyle/>
        <a:p>
          <a:pPr>
            <a:lnSpc>
              <a:spcPct val="100000"/>
            </a:lnSpc>
          </a:pPr>
          <a:r>
            <a:rPr lang="en-US"/>
            <a:t>Lift: 6.116</a:t>
          </a:r>
        </a:p>
      </dgm:t>
    </dgm:pt>
    <dgm:pt modelId="{59A94F10-CCF5-47C5-B769-64C8215AFC82}" type="parTrans" cxnId="{EEF3A78E-37CD-4397-9F15-21CE27C2794A}">
      <dgm:prSet/>
      <dgm:spPr/>
      <dgm:t>
        <a:bodyPr/>
        <a:lstStyle/>
        <a:p>
          <a:endParaRPr lang="en-US"/>
        </a:p>
      </dgm:t>
    </dgm:pt>
    <dgm:pt modelId="{C2B7907C-CCB1-4EB9-94E5-81D5302F2A67}" type="sibTrans" cxnId="{EEF3A78E-37CD-4397-9F15-21CE27C2794A}">
      <dgm:prSet/>
      <dgm:spPr/>
      <dgm:t>
        <a:bodyPr/>
        <a:lstStyle/>
        <a:p>
          <a:endParaRPr lang="en-US"/>
        </a:p>
      </dgm:t>
    </dgm:pt>
    <dgm:pt modelId="{AB348FC0-0DA8-4EF9-A1D7-707131225979}">
      <dgm:prSet/>
      <dgm:spPr/>
      <dgm:t>
        <a:bodyPr/>
        <a:lstStyle/>
        <a:p>
          <a:pPr>
            <a:lnSpc>
              <a:spcPct val="100000"/>
            </a:lnSpc>
          </a:pPr>
          <a:r>
            <a:rPr lang="en-US"/>
            <a:t>Practical Significance: Limited Data Set</a:t>
          </a:r>
        </a:p>
      </dgm:t>
    </dgm:pt>
    <dgm:pt modelId="{92A22A50-E0AA-4F4E-AA3A-F3962730E7BB}" type="parTrans" cxnId="{FC6C3765-CCC8-491C-B62A-FC440DC2EA30}">
      <dgm:prSet/>
      <dgm:spPr/>
      <dgm:t>
        <a:bodyPr/>
        <a:lstStyle/>
        <a:p>
          <a:endParaRPr lang="en-US"/>
        </a:p>
      </dgm:t>
    </dgm:pt>
    <dgm:pt modelId="{69C30167-2E11-49B8-ACD1-53CD56DDB72B}" type="sibTrans" cxnId="{FC6C3765-CCC8-491C-B62A-FC440DC2EA30}">
      <dgm:prSet/>
      <dgm:spPr/>
      <dgm:t>
        <a:bodyPr/>
        <a:lstStyle/>
        <a:p>
          <a:endParaRPr lang="en-US"/>
        </a:p>
      </dgm:t>
    </dgm:pt>
    <dgm:pt modelId="{3511CBCA-0F18-4109-B42D-D0ADD57ED116}">
      <dgm:prSet/>
      <dgm:spPr/>
      <dgm:t>
        <a:bodyPr/>
        <a:lstStyle/>
        <a:p>
          <a:pPr>
            <a:lnSpc>
              <a:spcPct val="100000"/>
            </a:lnSpc>
          </a:pPr>
          <a:r>
            <a:rPr lang="en-US"/>
            <a:t>Recommendations: Product Placement of Items </a:t>
          </a:r>
        </a:p>
      </dgm:t>
    </dgm:pt>
    <dgm:pt modelId="{E5DB4517-9CE2-46F0-8168-1ED99DFC80F3}" type="parTrans" cxnId="{9F461487-65AF-4D9B-83B0-11FC661059A9}">
      <dgm:prSet/>
      <dgm:spPr/>
      <dgm:t>
        <a:bodyPr/>
        <a:lstStyle/>
        <a:p>
          <a:endParaRPr lang="en-US"/>
        </a:p>
      </dgm:t>
    </dgm:pt>
    <dgm:pt modelId="{66DBC21F-2A19-434C-8A76-4459964D4B6E}" type="sibTrans" cxnId="{9F461487-65AF-4D9B-83B0-11FC661059A9}">
      <dgm:prSet/>
      <dgm:spPr/>
      <dgm:t>
        <a:bodyPr/>
        <a:lstStyle/>
        <a:p>
          <a:endParaRPr lang="en-US"/>
        </a:p>
      </dgm:t>
    </dgm:pt>
    <dgm:pt modelId="{09245B40-2BDB-43C4-8E0B-A201D3268B7F}" type="pres">
      <dgm:prSet presAssocID="{0D583E32-6185-4351-924C-54DCE6A9147B}" presName="root" presStyleCnt="0">
        <dgm:presLayoutVars>
          <dgm:dir/>
          <dgm:resizeHandles val="exact"/>
        </dgm:presLayoutVars>
      </dgm:prSet>
      <dgm:spPr/>
    </dgm:pt>
    <dgm:pt modelId="{26A1B9B2-064F-468D-A6D9-8BE2A305946E}" type="pres">
      <dgm:prSet presAssocID="{CF4A4174-2570-4F9C-9AA5-D9FF4B2648C1}" presName="compNode" presStyleCnt="0"/>
      <dgm:spPr/>
    </dgm:pt>
    <dgm:pt modelId="{FAB9454D-A8A8-4B67-ACEC-90A9B00BB49E}" type="pres">
      <dgm:prSet presAssocID="{CF4A4174-2570-4F9C-9AA5-D9FF4B2648C1}" presName="bgRect" presStyleLbl="bgShp" presStyleIdx="0" presStyleCnt="3"/>
      <dgm:spPr/>
    </dgm:pt>
    <dgm:pt modelId="{C1EE4815-FF10-48F3-9133-3B271ED6C801}" type="pres">
      <dgm:prSet presAssocID="{CF4A4174-2570-4F9C-9AA5-D9FF4B2648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69079267-4BB4-48B7-AA0C-82B391CEB7F5}" type="pres">
      <dgm:prSet presAssocID="{CF4A4174-2570-4F9C-9AA5-D9FF4B2648C1}" presName="spaceRect" presStyleCnt="0"/>
      <dgm:spPr/>
    </dgm:pt>
    <dgm:pt modelId="{FF914431-60A3-4210-99BE-B62C0DC19706}" type="pres">
      <dgm:prSet presAssocID="{CF4A4174-2570-4F9C-9AA5-D9FF4B2648C1}" presName="parTx" presStyleLbl="revTx" presStyleIdx="0" presStyleCnt="4">
        <dgm:presLayoutVars>
          <dgm:chMax val="0"/>
          <dgm:chPref val="0"/>
        </dgm:presLayoutVars>
      </dgm:prSet>
      <dgm:spPr/>
    </dgm:pt>
    <dgm:pt modelId="{58F258AD-329A-439A-A2E1-F22E912BC84A}" type="pres">
      <dgm:prSet presAssocID="{CF4A4174-2570-4F9C-9AA5-D9FF4B2648C1}" presName="desTx" presStyleLbl="revTx" presStyleIdx="1" presStyleCnt="4">
        <dgm:presLayoutVars/>
      </dgm:prSet>
      <dgm:spPr/>
    </dgm:pt>
    <dgm:pt modelId="{6261782E-A356-426A-BE79-3B75AB458FDC}" type="pres">
      <dgm:prSet presAssocID="{395B767D-882F-45A1-87F6-4F404E52B9B0}" presName="sibTrans" presStyleCnt="0"/>
      <dgm:spPr/>
    </dgm:pt>
    <dgm:pt modelId="{9356274F-5B6F-4BCA-B8DB-A3ACE695B600}" type="pres">
      <dgm:prSet presAssocID="{AB348FC0-0DA8-4EF9-A1D7-707131225979}" presName="compNode" presStyleCnt="0"/>
      <dgm:spPr/>
    </dgm:pt>
    <dgm:pt modelId="{11A72BFD-3E03-443E-81F9-8D404707F4D1}" type="pres">
      <dgm:prSet presAssocID="{AB348FC0-0DA8-4EF9-A1D7-707131225979}" presName="bgRect" presStyleLbl="bgShp" presStyleIdx="1" presStyleCnt="3"/>
      <dgm:spPr/>
    </dgm:pt>
    <dgm:pt modelId="{73839D5C-943B-4AC2-8D34-B94B1F493A5F}" type="pres">
      <dgm:prSet presAssocID="{AB348FC0-0DA8-4EF9-A1D7-7071312259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727296C-CACE-453A-82E0-B49809817875}" type="pres">
      <dgm:prSet presAssocID="{AB348FC0-0DA8-4EF9-A1D7-707131225979}" presName="spaceRect" presStyleCnt="0"/>
      <dgm:spPr/>
    </dgm:pt>
    <dgm:pt modelId="{6341D35C-D0EA-4083-8095-D45A666C6D4C}" type="pres">
      <dgm:prSet presAssocID="{AB348FC0-0DA8-4EF9-A1D7-707131225979}" presName="parTx" presStyleLbl="revTx" presStyleIdx="2" presStyleCnt="4">
        <dgm:presLayoutVars>
          <dgm:chMax val="0"/>
          <dgm:chPref val="0"/>
        </dgm:presLayoutVars>
      </dgm:prSet>
      <dgm:spPr/>
    </dgm:pt>
    <dgm:pt modelId="{61B47B48-E6D8-46A9-998B-C3D1106FE48F}" type="pres">
      <dgm:prSet presAssocID="{69C30167-2E11-49B8-ACD1-53CD56DDB72B}" presName="sibTrans" presStyleCnt="0"/>
      <dgm:spPr/>
    </dgm:pt>
    <dgm:pt modelId="{36CFF85F-B9CE-4DFB-AAD8-020B30BA08BF}" type="pres">
      <dgm:prSet presAssocID="{3511CBCA-0F18-4109-B42D-D0ADD57ED116}" presName="compNode" presStyleCnt="0"/>
      <dgm:spPr/>
    </dgm:pt>
    <dgm:pt modelId="{8DEC1941-F97B-48B6-919B-F783D98EEFD0}" type="pres">
      <dgm:prSet presAssocID="{3511CBCA-0F18-4109-B42D-D0ADD57ED116}" presName="bgRect" presStyleLbl="bgShp" presStyleIdx="2" presStyleCnt="3"/>
      <dgm:spPr/>
    </dgm:pt>
    <dgm:pt modelId="{1AF2D170-18B8-4FB9-865B-A1CC2509A1BC}" type="pres">
      <dgm:prSet presAssocID="{3511CBCA-0F18-4109-B42D-D0ADD57ED1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bag"/>
        </a:ext>
      </dgm:extLst>
    </dgm:pt>
    <dgm:pt modelId="{63C89359-5B8C-439D-B5AA-CB4812F6E4A7}" type="pres">
      <dgm:prSet presAssocID="{3511CBCA-0F18-4109-B42D-D0ADD57ED116}" presName="spaceRect" presStyleCnt="0"/>
      <dgm:spPr/>
    </dgm:pt>
    <dgm:pt modelId="{4BEB2AF7-62EB-469D-A12C-FBB4AA4D003A}" type="pres">
      <dgm:prSet presAssocID="{3511CBCA-0F18-4109-B42D-D0ADD57ED116}" presName="parTx" presStyleLbl="revTx" presStyleIdx="3" presStyleCnt="4">
        <dgm:presLayoutVars>
          <dgm:chMax val="0"/>
          <dgm:chPref val="0"/>
        </dgm:presLayoutVars>
      </dgm:prSet>
      <dgm:spPr/>
    </dgm:pt>
  </dgm:ptLst>
  <dgm:cxnLst>
    <dgm:cxn modelId="{BD81CD2B-36A9-49CA-B6E2-7D08868F8467}" type="presOf" srcId="{E8DB714E-69DF-48CF-B23F-E17E977FA19D}" destId="{58F258AD-329A-439A-A2E1-F22E912BC84A}" srcOrd="0" destOrd="1" presId="urn:microsoft.com/office/officeart/2018/2/layout/IconVerticalSolidList"/>
    <dgm:cxn modelId="{FC6C3765-CCC8-491C-B62A-FC440DC2EA30}" srcId="{0D583E32-6185-4351-924C-54DCE6A9147B}" destId="{AB348FC0-0DA8-4EF9-A1D7-707131225979}" srcOrd="1" destOrd="0" parTransId="{92A22A50-E0AA-4F4E-AA3A-F3962730E7BB}" sibTransId="{69C30167-2E11-49B8-ACD1-53CD56DDB72B}"/>
    <dgm:cxn modelId="{97B5A36D-6433-487A-B5BF-7A794395E658}" type="presOf" srcId="{AB348FC0-0DA8-4EF9-A1D7-707131225979}" destId="{6341D35C-D0EA-4083-8095-D45A666C6D4C}" srcOrd="0" destOrd="0" presId="urn:microsoft.com/office/officeart/2018/2/layout/IconVerticalSolidList"/>
    <dgm:cxn modelId="{9F461487-65AF-4D9B-83B0-11FC661059A9}" srcId="{0D583E32-6185-4351-924C-54DCE6A9147B}" destId="{3511CBCA-0F18-4109-B42D-D0ADD57ED116}" srcOrd="2" destOrd="0" parTransId="{E5DB4517-9CE2-46F0-8168-1ED99DFC80F3}" sibTransId="{66DBC21F-2A19-434C-8A76-4459964D4B6E}"/>
    <dgm:cxn modelId="{9C94258B-96F8-44FB-82B2-8E96E0597C2B}" srcId="{0D583E32-6185-4351-924C-54DCE6A9147B}" destId="{CF4A4174-2570-4F9C-9AA5-D9FF4B2648C1}" srcOrd="0" destOrd="0" parTransId="{4DC46520-4AE0-4182-AFF7-0F844B21465A}" sibTransId="{395B767D-882F-45A1-87F6-4F404E52B9B0}"/>
    <dgm:cxn modelId="{EEF3A78E-37CD-4397-9F15-21CE27C2794A}" srcId="{CF4A4174-2570-4F9C-9AA5-D9FF4B2648C1}" destId="{4C777F08-001F-44A1-B22E-BA8FDE01265E}" srcOrd="2" destOrd="0" parTransId="{59A94F10-CCF5-47C5-B769-64C8215AFC82}" sibTransId="{C2B7907C-CCB1-4EB9-94E5-81D5302F2A67}"/>
    <dgm:cxn modelId="{5B89CE9E-A786-4337-B0EF-4F0A3E568AD0}" type="presOf" srcId="{4C777F08-001F-44A1-B22E-BA8FDE01265E}" destId="{58F258AD-329A-439A-A2E1-F22E912BC84A}" srcOrd="0" destOrd="2" presId="urn:microsoft.com/office/officeart/2018/2/layout/IconVerticalSolidList"/>
    <dgm:cxn modelId="{DF91BABD-2D70-4F00-AA15-5B6DE515D44E}" type="presOf" srcId="{0D583E32-6185-4351-924C-54DCE6A9147B}" destId="{09245B40-2BDB-43C4-8E0B-A201D3268B7F}" srcOrd="0" destOrd="0" presId="urn:microsoft.com/office/officeart/2018/2/layout/IconVerticalSolidList"/>
    <dgm:cxn modelId="{D91BDBC0-F26C-4409-A412-87444BE0EDF6}" srcId="{CF4A4174-2570-4F9C-9AA5-D9FF4B2648C1}" destId="{791EE07F-A259-495F-B145-AA01E2693954}" srcOrd="0" destOrd="0" parTransId="{B402691D-D9C7-4B41-A700-D573FEC2BD1E}" sibTransId="{C9131533-00C1-46CF-AEA7-59AAD3038766}"/>
    <dgm:cxn modelId="{5FE377C6-807A-4BCF-9D5B-E2EAAB4DE903}" type="presOf" srcId="{CF4A4174-2570-4F9C-9AA5-D9FF4B2648C1}" destId="{FF914431-60A3-4210-99BE-B62C0DC19706}" srcOrd="0" destOrd="0" presId="urn:microsoft.com/office/officeart/2018/2/layout/IconVerticalSolidList"/>
    <dgm:cxn modelId="{98C763E5-521E-47D6-BEC3-4F8647B5E623}" type="presOf" srcId="{791EE07F-A259-495F-B145-AA01E2693954}" destId="{58F258AD-329A-439A-A2E1-F22E912BC84A}" srcOrd="0" destOrd="0" presId="urn:microsoft.com/office/officeart/2018/2/layout/IconVerticalSolidList"/>
    <dgm:cxn modelId="{ADDC2EEB-7FB3-443C-9BB8-292DF3A06B82}" srcId="{CF4A4174-2570-4F9C-9AA5-D9FF4B2648C1}" destId="{E8DB714E-69DF-48CF-B23F-E17E977FA19D}" srcOrd="1" destOrd="0" parTransId="{6F3EB6CB-60A6-4825-BA89-553D343BC3BA}" sibTransId="{5D40BF67-8F3D-4753-8673-0DF074C492FC}"/>
    <dgm:cxn modelId="{ADF16CEE-1E60-4260-AFCB-B1026472DAA8}" type="presOf" srcId="{3511CBCA-0F18-4109-B42D-D0ADD57ED116}" destId="{4BEB2AF7-62EB-469D-A12C-FBB4AA4D003A}" srcOrd="0" destOrd="0" presId="urn:microsoft.com/office/officeart/2018/2/layout/IconVerticalSolidList"/>
    <dgm:cxn modelId="{93C19426-6888-4EB3-9043-769FDFDC89F3}" type="presParOf" srcId="{09245B40-2BDB-43C4-8E0B-A201D3268B7F}" destId="{26A1B9B2-064F-468D-A6D9-8BE2A305946E}" srcOrd="0" destOrd="0" presId="urn:microsoft.com/office/officeart/2018/2/layout/IconVerticalSolidList"/>
    <dgm:cxn modelId="{FE233D90-E763-4217-812F-EDFAD2C97262}" type="presParOf" srcId="{26A1B9B2-064F-468D-A6D9-8BE2A305946E}" destId="{FAB9454D-A8A8-4B67-ACEC-90A9B00BB49E}" srcOrd="0" destOrd="0" presId="urn:microsoft.com/office/officeart/2018/2/layout/IconVerticalSolidList"/>
    <dgm:cxn modelId="{0EA317E6-EDA9-41B5-9C13-2DD92F17EFEF}" type="presParOf" srcId="{26A1B9B2-064F-468D-A6D9-8BE2A305946E}" destId="{C1EE4815-FF10-48F3-9133-3B271ED6C801}" srcOrd="1" destOrd="0" presId="urn:microsoft.com/office/officeart/2018/2/layout/IconVerticalSolidList"/>
    <dgm:cxn modelId="{64E14311-1FCB-4DD2-9189-0DB73A918ADE}" type="presParOf" srcId="{26A1B9B2-064F-468D-A6D9-8BE2A305946E}" destId="{69079267-4BB4-48B7-AA0C-82B391CEB7F5}" srcOrd="2" destOrd="0" presId="urn:microsoft.com/office/officeart/2018/2/layout/IconVerticalSolidList"/>
    <dgm:cxn modelId="{01606A74-73D8-40A3-A9F7-CDA7052958AA}" type="presParOf" srcId="{26A1B9B2-064F-468D-A6D9-8BE2A305946E}" destId="{FF914431-60A3-4210-99BE-B62C0DC19706}" srcOrd="3" destOrd="0" presId="urn:microsoft.com/office/officeart/2018/2/layout/IconVerticalSolidList"/>
    <dgm:cxn modelId="{19508C3B-42ED-4D52-ABE6-E4CE5E7690A3}" type="presParOf" srcId="{26A1B9B2-064F-468D-A6D9-8BE2A305946E}" destId="{58F258AD-329A-439A-A2E1-F22E912BC84A}" srcOrd="4" destOrd="0" presId="urn:microsoft.com/office/officeart/2018/2/layout/IconVerticalSolidList"/>
    <dgm:cxn modelId="{01928491-6EBD-496E-810C-CA5506BC43D5}" type="presParOf" srcId="{09245B40-2BDB-43C4-8E0B-A201D3268B7F}" destId="{6261782E-A356-426A-BE79-3B75AB458FDC}" srcOrd="1" destOrd="0" presId="urn:microsoft.com/office/officeart/2018/2/layout/IconVerticalSolidList"/>
    <dgm:cxn modelId="{0F9B9B9B-B56E-47FF-B057-BAB7214AECAE}" type="presParOf" srcId="{09245B40-2BDB-43C4-8E0B-A201D3268B7F}" destId="{9356274F-5B6F-4BCA-B8DB-A3ACE695B600}" srcOrd="2" destOrd="0" presId="urn:microsoft.com/office/officeart/2018/2/layout/IconVerticalSolidList"/>
    <dgm:cxn modelId="{FBF2F096-8E83-4A79-9C8D-F8200EF3600F}" type="presParOf" srcId="{9356274F-5B6F-4BCA-B8DB-A3ACE695B600}" destId="{11A72BFD-3E03-443E-81F9-8D404707F4D1}" srcOrd="0" destOrd="0" presId="urn:microsoft.com/office/officeart/2018/2/layout/IconVerticalSolidList"/>
    <dgm:cxn modelId="{CC69E3C9-1F50-4552-ABA8-F1C8CE3CE684}" type="presParOf" srcId="{9356274F-5B6F-4BCA-B8DB-A3ACE695B600}" destId="{73839D5C-943B-4AC2-8D34-B94B1F493A5F}" srcOrd="1" destOrd="0" presId="urn:microsoft.com/office/officeart/2018/2/layout/IconVerticalSolidList"/>
    <dgm:cxn modelId="{63620AAC-F2EE-488C-B7C9-888B888818BA}" type="presParOf" srcId="{9356274F-5B6F-4BCA-B8DB-A3ACE695B600}" destId="{8727296C-CACE-453A-82E0-B49809817875}" srcOrd="2" destOrd="0" presId="urn:microsoft.com/office/officeart/2018/2/layout/IconVerticalSolidList"/>
    <dgm:cxn modelId="{BF9A140D-C462-4F4C-B86D-1538C376E845}" type="presParOf" srcId="{9356274F-5B6F-4BCA-B8DB-A3ACE695B600}" destId="{6341D35C-D0EA-4083-8095-D45A666C6D4C}" srcOrd="3" destOrd="0" presId="urn:microsoft.com/office/officeart/2018/2/layout/IconVerticalSolidList"/>
    <dgm:cxn modelId="{C4F6E16F-2530-442B-AE2A-4E220535881E}" type="presParOf" srcId="{09245B40-2BDB-43C4-8E0B-A201D3268B7F}" destId="{61B47B48-E6D8-46A9-998B-C3D1106FE48F}" srcOrd="3" destOrd="0" presId="urn:microsoft.com/office/officeart/2018/2/layout/IconVerticalSolidList"/>
    <dgm:cxn modelId="{59AA7875-D5A7-4FE3-BD56-9297338B7D57}" type="presParOf" srcId="{09245B40-2BDB-43C4-8E0B-A201D3268B7F}" destId="{36CFF85F-B9CE-4DFB-AAD8-020B30BA08BF}" srcOrd="4" destOrd="0" presId="urn:microsoft.com/office/officeart/2018/2/layout/IconVerticalSolidList"/>
    <dgm:cxn modelId="{1E75F724-41A7-4844-8F10-E2B8A9F48301}" type="presParOf" srcId="{36CFF85F-B9CE-4DFB-AAD8-020B30BA08BF}" destId="{8DEC1941-F97B-48B6-919B-F783D98EEFD0}" srcOrd="0" destOrd="0" presId="urn:microsoft.com/office/officeart/2018/2/layout/IconVerticalSolidList"/>
    <dgm:cxn modelId="{F0124FA1-6086-4949-A51E-6B0B405EEDA6}" type="presParOf" srcId="{36CFF85F-B9CE-4DFB-AAD8-020B30BA08BF}" destId="{1AF2D170-18B8-4FB9-865B-A1CC2509A1BC}" srcOrd="1" destOrd="0" presId="urn:microsoft.com/office/officeart/2018/2/layout/IconVerticalSolidList"/>
    <dgm:cxn modelId="{6B59B54A-912E-4741-9A6C-CA91743872C9}" type="presParOf" srcId="{36CFF85F-B9CE-4DFB-AAD8-020B30BA08BF}" destId="{63C89359-5B8C-439D-B5AA-CB4812F6E4A7}" srcOrd="2" destOrd="0" presId="urn:microsoft.com/office/officeart/2018/2/layout/IconVerticalSolidList"/>
    <dgm:cxn modelId="{D98DEA96-2B97-4A2A-AB5E-BEB65CE6DB02}" type="presParOf" srcId="{36CFF85F-B9CE-4DFB-AAD8-020B30BA08BF}" destId="{4BEB2AF7-62EB-469D-A12C-FBB4AA4D00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9454D-A8A8-4B67-ACEC-90A9B00BB49E}">
      <dsp:nvSpPr>
        <dsp:cNvPr id="0" name=""/>
        <dsp:cNvSpPr/>
      </dsp:nvSpPr>
      <dsp:spPr>
        <a:xfrm>
          <a:off x="0" y="531"/>
          <a:ext cx="10515600" cy="124293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E4815-FF10-48F3-9133-3B271ED6C80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14431-60A3-4210-99BE-B62C0DC19706}">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Association Rule Significance</a:t>
          </a:r>
        </a:p>
      </dsp:txBody>
      <dsp:txXfrm>
        <a:off x="1435590" y="531"/>
        <a:ext cx="4732020" cy="1242935"/>
      </dsp:txXfrm>
    </dsp:sp>
    <dsp:sp modelId="{58F258AD-329A-439A-A2E1-F22E912BC84A}">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Support: 0.4%</a:t>
          </a:r>
        </a:p>
        <a:p>
          <a:pPr marL="0" lvl="0" indent="0" algn="l" defTabSz="755650">
            <a:lnSpc>
              <a:spcPct val="100000"/>
            </a:lnSpc>
            <a:spcBef>
              <a:spcPct val="0"/>
            </a:spcBef>
            <a:spcAft>
              <a:spcPct val="35000"/>
            </a:spcAft>
            <a:buNone/>
          </a:pPr>
          <a:r>
            <a:rPr lang="en-US" sz="1700" kern="1200"/>
            <a:t>Confidence: 40.3%</a:t>
          </a:r>
        </a:p>
        <a:p>
          <a:pPr marL="0" lvl="0" indent="0" algn="l" defTabSz="755650">
            <a:lnSpc>
              <a:spcPct val="100000"/>
            </a:lnSpc>
            <a:spcBef>
              <a:spcPct val="0"/>
            </a:spcBef>
            <a:spcAft>
              <a:spcPct val="35000"/>
            </a:spcAft>
            <a:buNone/>
          </a:pPr>
          <a:r>
            <a:rPr lang="en-US" sz="1700" kern="1200"/>
            <a:t>Lift: 6.116</a:t>
          </a:r>
        </a:p>
      </dsp:txBody>
      <dsp:txXfrm>
        <a:off x="6167610" y="531"/>
        <a:ext cx="4347989" cy="1242935"/>
      </dsp:txXfrm>
    </dsp:sp>
    <dsp:sp modelId="{11A72BFD-3E03-443E-81F9-8D404707F4D1}">
      <dsp:nvSpPr>
        <dsp:cNvPr id="0" name=""/>
        <dsp:cNvSpPr/>
      </dsp:nvSpPr>
      <dsp:spPr>
        <a:xfrm>
          <a:off x="0" y="1554201"/>
          <a:ext cx="10515600" cy="124293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39D5C-943B-4AC2-8D34-B94B1F493A5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1D35C-D0EA-4083-8095-D45A666C6D4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Practical Significance: Limited Data Set</a:t>
          </a:r>
        </a:p>
      </dsp:txBody>
      <dsp:txXfrm>
        <a:off x="1435590" y="1554201"/>
        <a:ext cx="9080009" cy="1242935"/>
      </dsp:txXfrm>
    </dsp:sp>
    <dsp:sp modelId="{8DEC1941-F97B-48B6-919B-F783D98EEFD0}">
      <dsp:nvSpPr>
        <dsp:cNvPr id="0" name=""/>
        <dsp:cNvSpPr/>
      </dsp:nvSpPr>
      <dsp:spPr>
        <a:xfrm>
          <a:off x="0" y="3107870"/>
          <a:ext cx="10515600" cy="124293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2D170-18B8-4FB9-865B-A1CC2509A1B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B2AF7-62EB-469D-A12C-FBB4AA4D003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Recommendations: Product Placement of Items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238E0-C28A-6147-981D-1AE0887069D7}"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1D5AB-85BD-9342-B8CF-30C76E2590F9}" type="slidenum">
              <a:rPr lang="en-US" smtClean="0"/>
              <a:t>‹#›</a:t>
            </a:fld>
            <a:endParaRPr lang="en-US"/>
          </a:p>
        </p:txBody>
      </p:sp>
    </p:spTree>
    <p:extLst>
      <p:ext uri="{BB962C8B-B14F-4D97-AF65-F5344CB8AC3E}">
        <p14:creationId xmlns:p14="http://schemas.microsoft.com/office/powerpoint/2010/main" val="285679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Jill Rivera, and I am a student in the Master of Science in Data Analytics program at Western Governors University. Today I will be presenting the performance assessment for D212 Data Mining II, Task 3. This will be a market basket analysis on consumer products. </a:t>
            </a:r>
          </a:p>
        </p:txBody>
      </p:sp>
      <p:sp>
        <p:nvSpPr>
          <p:cNvPr id="4" name="Slide Number Placeholder 3"/>
          <p:cNvSpPr>
            <a:spLocks noGrp="1"/>
          </p:cNvSpPr>
          <p:nvPr>
            <p:ph type="sldNum" sz="quarter" idx="5"/>
          </p:nvPr>
        </p:nvSpPr>
        <p:spPr/>
        <p:txBody>
          <a:bodyPr/>
          <a:lstStyle/>
          <a:p>
            <a:fld id="{9001D5AB-85BD-9342-B8CF-30C76E2590F9}" type="slidenum">
              <a:rPr lang="en-US" smtClean="0"/>
              <a:t>1</a:t>
            </a:fld>
            <a:endParaRPr lang="en-US"/>
          </a:p>
        </p:txBody>
      </p:sp>
    </p:spTree>
    <p:extLst>
      <p:ext uri="{BB962C8B-B14F-4D97-AF65-F5344CB8AC3E}">
        <p14:creationId xmlns:p14="http://schemas.microsoft.com/office/powerpoint/2010/main" val="1374403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To perform the analysis, first the outputs of antecedents, consequents, support, confidence, and lift are defined. </a:t>
            </a:r>
          </a:p>
          <a:p>
            <a:r>
              <a:rPr lang="en-US" sz="1800" dirty="0">
                <a:solidFill>
                  <a:srgbClr val="000000"/>
                </a:solidFill>
                <a:effectLst/>
                <a:latin typeface="Times New Roman" panose="02020603050405020304" pitchFamily="18" charset="0"/>
                <a:ea typeface="Calibri" panose="020F0502020204030204" pitchFamily="34" charset="0"/>
              </a:rPr>
              <a:t>Using </a:t>
            </a:r>
            <a:r>
              <a:rPr lang="en-US" sz="1800" dirty="0" err="1">
                <a:solidFill>
                  <a:srgbClr val="000000"/>
                </a:solidFill>
                <a:effectLst/>
                <a:latin typeface="Times New Roman" panose="02020603050405020304" pitchFamily="18" charset="0"/>
                <a:ea typeface="Calibri" panose="020F0502020204030204" pitchFamily="34" charset="0"/>
              </a:rPr>
              <a:t>MLXtends</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frequent_patterns</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Raschka</a:t>
            </a:r>
            <a:r>
              <a:rPr lang="en-US" sz="1800" dirty="0">
                <a:solidFill>
                  <a:srgbClr val="000000"/>
                </a:solidFill>
                <a:effectLst/>
                <a:latin typeface="Times New Roman" panose="02020603050405020304" pitchFamily="18" charset="0"/>
                <a:ea typeface="Calibri" panose="020F0502020204030204" pitchFamily="34" charset="0"/>
              </a:rPr>
              <a:t>, 2022) package, the </a:t>
            </a:r>
            <a:r>
              <a:rPr lang="en-US" sz="1800" dirty="0" err="1">
                <a:solidFill>
                  <a:srgbClr val="000000"/>
                </a:solidFill>
                <a:effectLst/>
                <a:latin typeface="Times New Roman" panose="02020603050405020304" pitchFamily="18" charset="0"/>
                <a:ea typeface="Calibri" panose="020F0502020204030204" pitchFamily="34" charset="0"/>
              </a:rPr>
              <a:t>itemsets</a:t>
            </a:r>
            <a:r>
              <a:rPr lang="en-US" sz="1800" dirty="0">
                <a:solidFill>
                  <a:srgbClr val="000000"/>
                </a:solidFill>
                <a:effectLst/>
                <a:latin typeface="Times New Roman" panose="02020603050405020304" pitchFamily="18" charset="0"/>
                <a:ea typeface="Calibri" panose="020F0502020204030204" pitchFamily="34" charset="0"/>
              </a:rPr>
              <a:t> and rules are identified using the minimum support of 4/1000 and sorted by lift.</a:t>
            </a:r>
            <a:r>
              <a:rPr lang="en-US" sz="1800" dirty="0">
                <a:effectLst/>
              </a:rPr>
              <a:t> </a:t>
            </a:r>
            <a:endParaRPr lang="en-US" sz="1800" dirty="0"/>
          </a:p>
          <a:p>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10</a:t>
            </a:fld>
            <a:endParaRPr lang="en-US"/>
          </a:p>
        </p:txBody>
      </p:sp>
    </p:spTree>
    <p:extLst>
      <p:ext uri="{BB962C8B-B14F-4D97-AF65-F5344CB8AC3E}">
        <p14:creationId xmlns:p14="http://schemas.microsoft.com/office/powerpoint/2010/main" val="251722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This process is re-run using the parameters of 3/1000 for the minimum support and the minimum confidence of 3/10.</a:t>
            </a:r>
          </a:p>
          <a:p>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reviewing the results, the items of “Dust-off Compressed Gas 2 Pack” and “VIVO Dual LCD Monitor Desk Mount” are identified the most, so these items are defined. Running the itemset on these two items shows that they are bought together 448 times in this data frame.</a:t>
            </a:r>
            <a:endParaRPr lang="en-US" sz="1800" b="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11</a:t>
            </a:fld>
            <a:endParaRPr lang="en-US"/>
          </a:p>
        </p:txBody>
      </p:sp>
    </p:spTree>
    <p:extLst>
      <p:ext uri="{BB962C8B-B14F-4D97-AF65-F5344CB8AC3E}">
        <p14:creationId xmlns:p14="http://schemas.microsoft.com/office/powerpoint/2010/main" val="2316820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Running the </a:t>
            </a:r>
            <a:r>
              <a:rPr lang="en-US" sz="1800" dirty="0" err="1">
                <a:solidFill>
                  <a:srgbClr val="000000"/>
                </a:solidFill>
                <a:effectLst/>
                <a:latin typeface="Times New Roman" panose="02020603050405020304" pitchFamily="18" charset="0"/>
                <a:ea typeface="Calibri" panose="020F0502020204030204" pitchFamily="34" charset="0"/>
              </a:rPr>
              <a:t>Apriori</a:t>
            </a:r>
            <a:r>
              <a:rPr lang="en-US" sz="1800" dirty="0">
                <a:solidFill>
                  <a:srgbClr val="000000"/>
                </a:solidFill>
                <a:effectLst/>
                <a:latin typeface="Times New Roman" panose="02020603050405020304" pitchFamily="18" charset="0"/>
                <a:ea typeface="Calibri" panose="020F0502020204030204" pitchFamily="34" charset="0"/>
              </a:rPr>
              <a:t> algorithm again with the minimum support and confidence of 1/100 and sorted by support is run. It shows that there is a support value of 0.06 in this data set, which is a very low score. </a:t>
            </a:r>
          </a:p>
          <a:p>
            <a:r>
              <a:rPr lang="en-US" sz="1800" dirty="0">
                <a:solidFill>
                  <a:srgbClr val="000000"/>
                </a:solidFill>
                <a:effectLst/>
                <a:latin typeface="Times New Roman" panose="02020603050405020304" pitchFamily="18" charset="0"/>
                <a:ea typeface="Calibri" panose="020F0502020204030204" pitchFamily="34" charset="0"/>
              </a:rPr>
              <a:t>These same parameters are run again but are sorted by confidence score. It shows a confidence score of 0.51, which is a mid-range value since the range is between 0 and 1.</a:t>
            </a:r>
            <a:r>
              <a:rPr lang="en-US" dirty="0">
                <a:effectLst/>
              </a:rPr>
              <a:t> </a:t>
            </a:r>
          </a:p>
          <a:p>
            <a:r>
              <a:rPr lang="en-US" sz="1800" dirty="0">
                <a:solidFill>
                  <a:srgbClr val="000000"/>
                </a:solidFill>
                <a:effectLst/>
                <a:latin typeface="Times New Roman" panose="02020603050405020304" pitchFamily="18" charset="0"/>
                <a:ea typeface="Calibri" panose="020F0502020204030204" pitchFamily="34" charset="0"/>
              </a:rPr>
              <a:t>The algorithm is run again and sorted by lift score. This shows a stronger lift value of 3.29 with the combination of the 128GB SanDisk card and the 64GB SanDisk card.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12</a:t>
            </a:fld>
            <a:endParaRPr lang="en-US"/>
          </a:p>
        </p:txBody>
      </p:sp>
    </p:spTree>
    <p:extLst>
      <p:ext uri="{BB962C8B-B14F-4D97-AF65-F5344CB8AC3E}">
        <p14:creationId xmlns:p14="http://schemas.microsoft.com/office/powerpoint/2010/main" val="3037605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To identify the top three rules for the analysis, first the data is pruned to count the number of times the itemset occurs in the data frame to weed out infrequent </a:t>
            </a:r>
            <a:r>
              <a:rPr lang="en-US" sz="1800" dirty="0" err="1">
                <a:solidFill>
                  <a:srgbClr val="000000"/>
                </a:solidFill>
                <a:effectLst/>
                <a:latin typeface="Times New Roman" panose="02020603050405020304" pitchFamily="18" charset="0"/>
                <a:ea typeface="Calibri" panose="020F0502020204030204" pitchFamily="34" charset="0"/>
              </a:rPr>
              <a:t>itemsets</a:t>
            </a:r>
            <a:r>
              <a:rPr lang="en-US" sz="1800" dirty="0">
                <a:solidFill>
                  <a:srgbClr val="000000"/>
                </a:solidFill>
                <a:effectLst/>
                <a:latin typeface="Times New Roman" panose="02020603050405020304" pitchFamily="18" charset="0"/>
                <a:ea typeface="Calibri" panose="020F0502020204030204" pitchFamily="34" charset="0"/>
              </a:rPr>
              <a:t>. There are now 432 rules to analyze. </a:t>
            </a:r>
          </a:p>
          <a:p>
            <a:r>
              <a:rPr lang="en-US" sz="1800" dirty="0">
                <a:solidFill>
                  <a:srgbClr val="000000"/>
                </a:solidFill>
                <a:effectLst/>
                <a:latin typeface="Times New Roman" panose="02020603050405020304" pitchFamily="18" charset="0"/>
                <a:ea typeface="Calibri" panose="020F0502020204030204" pitchFamily="34" charset="0"/>
              </a:rPr>
              <a:t>Running the analysis and sorting for lift, the top three rules are summarized. The best rule produced has a lift value of 6.116, which is a strong indication that the itemset would be purchased together. This itemset includes the “Dust-Off Compressed Gas 2 pack”, “</a:t>
            </a:r>
            <a:r>
              <a:rPr lang="en-US" sz="1800" dirty="0" err="1">
                <a:solidFill>
                  <a:srgbClr val="000000"/>
                </a:solidFill>
                <a:effectLst/>
                <a:latin typeface="Times New Roman" panose="02020603050405020304" pitchFamily="18" charset="0"/>
                <a:ea typeface="Calibri" panose="020F0502020204030204" pitchFamily="34" charset="0"/>
              </a:rPr>
              <a:t>Ankler</a:t>
            </a:r>
            <a:r>
              <a:rPr lang="en-US" sz="1800" dirty="0">
                <a:solidFill>
                  <a:srgbClr val="000000"/>
                </a:solidFill>
                <a:effectLst/>
                <a:latin typeface="Times New Roman" panose="02020603050405020304" pitchFamily="18" charset="0"/>
                <a:ea typeface="Calibri" panose="020F0502020204030204" pitchFamily="34" charset="0"/>
              </a:rPr>
              <a:t> 2-in-1 USB Card Reader”, and “FEIYOLD Blue light Blocking Glasses.”</a:t>
            </a:r>
            <a:r>
              <a:rPr lang="en-US" dirty="0">
                <a:effectLst/>
              </a:rPr>
              <a:t>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13</a:t>
            </a:fld>
            <a:endParaRPr lang="en-US"/>
          </a:p>
        </p:txBody>
      </p:sp>
    </p:spTree>
    <p:extLst>
      <p:ext uri="{BB962C8B-B14F-4D97-AF65-F5344CB8AC3E}">
        <p14:creationId xmlns:p14="http://schemas.microsoft.com/office/powerpoint/2010/main" val="215397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The final market basket analysis, rule significance, and recommendations are discussed. </a:t>
            </a:r>
          </a:p>
          <a:p>
            <a:r>
              <a:rPr lang="en-US" sz="1800" dirty="0">
                <a:solidFill>
                  <a:srgbClr val="000000"/>
                </a:solidFill>
                <a:effectLst/>
                <a:latin typeface="Times New Roman" panose="02020603050405020304" pitchFamily="18" charset="0"/>
                <a:ea typeface="Calibri" panose="020F0502020204030204" pitchFamily="34" charset="0"/>
              </a:rPr>
              <a:t>The top rule that the analysis produced is shown in the figure. From this, the support for this rule is a value of 0.004 can be derived. This is calculated by dividing the number of transactions with “Dust-Off Compressed Gas 2 pack”, “</a:t>
            </a:r>
            <a:r>
              <a:rPr lang="en-US" sz="1800" dirty="0" err="1">
                <a:solidFill>
                  <a:srgbClr val="000000"/>
                </a:solidFill>
                <a:effectLst/>
                <a:latin typeface="Times New Roman" panose="02020603050405020304" pitchFamily="18" charset="0"/>
                <a:ea typeface="Calibri" panose="020F0502020204030204" pitchFamily="34" charset="0"/>
              </a:rPr>
              <a:t>Ankler</a:t>
            </a:r>
            <a:r>
              <a:rPr lang="en-US" sz="1800" dirty="0">
                <a:solidFill>
                  <a:srgbClr val="000000"/>
                </a:solidFill>
                <a:effectLst/>
                <a:latin typeface="Times New Roman" panose="02020603050405020304" pitchFamily="18" charset="0"/>
                <a:ea typeface="Calibri" panose="020F0502020204030204" pitchFamily="34" charset="0"/>
              </a:rPr>
              <a:t> 2-in-1 USB Card Reader”, and “FEIYOLD Blue light Blocking Glasses” by the total number of transactions.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confidence value of this itemset is calculated at 0.403, which equates to 40.3 percent of the transactions that had “Dust-Off Compressed Gas 2 pack” and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Ankler</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2-in-1 USB Card Reader” as the antecedent also had the “FEIYOLD Blue light Blocking Glasses” as the consequent.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lift value of this rule is strong with a score of 6.116. This states that a customer is six times more likely to purchase the “FEIYOLD Blue light Blocking Glasses” if they are also buying the “Dust-Off Compressed Gas 2 pack” and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Ankler</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2-in-1 USB Card Reader” together.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Market basket analysis is typically performed on very large data sets; however, this data set was only 7501 transactions. This made the calculations limited and caused a low support value to be calculated for even the top rules. Since the confidence level was calculated at 40.3 percent for the top rule, the rule should still be considered a good itemset combination and strong association. </a:t>
            </a:r>
            <a:endParaRPr lang="en-U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product placement for “FEIYOLD Blue light Blocking Glasses” should be next to the computer accessories. Specifically, the blue light glasses should be placed next to the “Dust-Off Compressed Gas 2 pack” and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Ankler</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2-in-1 USB Card Reader.” That same display should be next to the selection of memory cards. This will increase the likelihood of these items being purchased together and increasing sales. This will also improve customer service for the ease of finding what they need in the store. </a:t>
            </a:r>
            <a:endParaRPr lang="en-US" sz="1800" b="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14</a:t>
            </a:fld>
            <a:endParaRPr lang="en-US"/>
          </a:p>
        </p:txBody>
      </p:sp>
    </p:spTree>
    <p:extLst>
      <p:ext uri="{BB962C8B-B14F-4D97-AF65-F5344CB8AC3E}">
        <p14:creationId xmlns:p14="http://schemas.microsoft.com/office/powerpoint/2010/main" val="273431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9001D5AB-85BD-9342-B8CF-30C76E2590F9}" type="slidenum">
              <a:rPr lang="en-US" smtClean="0"/>
              <a:t>15</a:t>
            </a:fld>
            <a:endParaRPr lang="en-US"/>
          </a:p>
        </p:txBody>
      </p:sp>
    </p:spTree>
    <p:extLst>
      <p:ext uri="{BB962C8B-B14F-4D97-AF65-F5344CB8AC3E}">
        <p14:creationId xmlns:p14="http://schemas.microsoft.com/office/powerpoint/2010/main" val="109073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presentation, I will first discuss the research question that will be answered by this analysis. I will then discuss the market basket analysis method, give an example of a transaction to be analyzed, and go over assumptions of the method. I will then show how the data was cleaned to run the </a:t>
            </a:r>
            <a:r>
              <a:rPr lang="en-US" dirty="0" err="1"/>
              <a:t>apriori</a:t>
            </a:r>
            <a:r>
              <a:rPr lang="en-US" dirty="0"/>
              <a:t> algorithm and find the top three rules of the analysis. Finally, I will discuss the significance of the association rule as well as the practical significance and recommendations derived from the analysis. </a:t>
            </a:r>
          </a:p>
        </p:txBody>
      </p:sp>
      <p:sp>
        <p:nvSpPr>
          <p:cNvPr id="4" name="Slide Number Placeholder 3"/>
          <p:cNvSpPr>
            <a:spLocks noGrp="1"/>
          </p:cNvSpPr>
          <p:nvPr>
            <p:ph type="sldNum" sz="quarter" idx="5"/>
          </p:nvPr>
        </p:nvSpPr>
        <p:spPr/>
        <p:txBody>
          <a:bodyPr/>
          <a:lstStyle/>
          <a:p>
            <a:fld id="{9001D5AB-85BD-9342-B8CF-30C76E2590F9}" type="slidenum">
              <a:rPr lang="en-US" smtClean="0"/>
              <a:t>2</a:t>
            </a:fld>
            <a:endParaRPr lang="en-US"/>
          </a:p>
        </p:txBody>
      </p:sp>
    </p:spTree>
    <p:extLst>
      <p:ext uri="{BB962C8B-B14F-4D97-AF65-F5344CB8AC3E}">
        <p14:creationId xmlns:p14="http://schemas.microsoft.com/office/powerpoint/2010/main" val="232773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A telecommunications company is attempting to understand their customer base in a more detailed manner. The company has a data set containing customer transactions for products that they offer to customers and would like to figure out which products the customers’ favor. A market basket analysis on the data set will be conducted to produce this information. The analysis will answer the question of: What group of products are the customers most likely to purchase? The goal of this analysis is to find a group of products that the customers want to buy. This is a great way to evaluate the products the company offers and determine their value for the business.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3</a:t>
            </a:fld>
            <a:endParaRPr lang="en-US"/>
          </a:p>
        </p:txBody>
      </p:sp>
    </p:spTree>
    <p:extLst>
      <p:ext uri="{BB962C8B-B14F-4D97-AF65-F5344CB8AC3E}">
        <p14:creationId xmlns:p14="http://schemas.microsoft.com/office/powerpoint/2010/main" val="333632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In data analysis, finding patterns in data is common theme. Pattern detection can enable the evaluator to see trends in the data and give recommendations for changing or strengthening that pattern. This analysis will use the market basket analysis method to predict patterns in the telecommunication component data gathered. </a:t>
            </a:r>
          </a:p>
          <a:p>
            <a:r>
              <a:rPr lang="en-US" sz="1800" dirty="0">
                <a:solidFill>
                  <a:srgbClr val="000000"/>
                </a:solidFill>
                <a:effectLst/>
                <a:latin typeface="Times New Roman" panose="02020603050405020304" pitchFamily="18" charset="0"/>
                <a:ea typeface="Calibri" panose="020F0502020204030204" pitchFamily="34" charset="0"/>
              </a:rPr>
              <a:t>This analysis method searches for product combinations that are frequently purchased together. This method benefits from using larger data sets so that more transactions can be compared and produce more accurate results. Market basket analysis uses association rules to calculate the relationship between products. The product is a rule, which consists of an antecedent and a consequent. These are just lists of items that are purchased by a customer, with the antecedent occurring first and the consequent being a co-occurrence in the transactions. An itemset or set of items in the antecedent and consequent, is produced for every rule. The components of the association rule are calculated to analyze the itemset. Those components are support, confidence, and lift. Support is how often the itemset appears in the data. Support is calculated by dividing the number of transactions with the itemset by the total number of transactions. Confidence calculates if the itemset is popular with individual or combined sales. Confidence is calculated by dividing the combined transactions by the individual transactions. Lift is the ratio between confidence and support and tells the likelihood of both items being bought together.  (Li, 2017) A diagram of how the association rules of market basket analysis is shown to visualize these calculations. </a:t>
            </a:r>
            <a:endParaRPr lang="en-US" sz="1800" dirty="0"/>
          </a:p>
        </p:txBody>
      </p:sp>
      <p:sp>
        <p:nvSpPr>
          <p:cNvPr id="4" name="Slide Number Placeholder 3"/>
          <p:cNvSpPr>
            <a:spLocks noGrp="1"/>
          </p:cNvSpPr>
          <p:nvPr>
            <p:ph type="sldNum" sz="quarter" idx="5"/>
          </p:nvPr>
        </p:nvSpPr>
        <p:spPr/>
        <p:txBody>
          <a:bodyPr/>
          <a:lstStyle/>
          <a:p>
            <a:fld id="{9001D5AB-85BD-9342-B8CF-30C76E2590F9}" type="slidenum">
              <a:rPr lang="en-US" smtClean="0"/>
              <a:t>4</a:t>
            </a:fld>
            <a:endParaRPr lang="en-US"/>
          </a:p>
        </p:txBody>
      </p:sp>
    </p:spTree>
    <p:extLst>
      <p:ext uri="{BB962C8B-B14F-4D97-AF65-F5344CB8AC3E}">
        <p14:creationId xmlns:p14="http://schemas.microsoft.com/office/powerpoint/2010/main" val="533082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Using the </a:t>
            </a:r>
            <a:r>
              <a:rPr lang="en-US" sz="1800" dirty="0" err="1">
                <a:solidFill>
                  <a:srgbClr val="000000"/>
                </a:solidFill>
                <a:effectLst/>
                <a:latin typeface="Times New Roman" panose="02020603050405020304" pitchFamily="18" charset="0"/>
                <a:ea typeface="Calibri" panose="020F0502020204030204" pitchFamily="34" charset="0"/>
              </a:rPr>
              <a:t>iloc</a:t>
            </a:r>
            <a:r>
              <a:rPr lang="en-US" sz="1800" dirty="0">
                <a:solidFill>
                  <a:srgbClr val="000000"/>
                </a:solidFill>
                <a:effectLst/>
                <a:latin typeface="Times New Roman" panose="02020603050405020304" pitchFamily="18" charset="0"/>
                <a:ea typeface="Calibri" panose="020F0502020204030204" pitchFamily="34" charset="0"/>
              </a:rPr>
              <a:t> function in Python, an example transaction is displayed. This is transaction number 25 in the data set, and you can see that the customer purchased six items. The remaining item slots are listed as </a:t>
            </a:r>
            <a:r>
              <a:rPr lang="en-US" sz="1800" dirty="0" err="1">
                <a:solidFill>
                  <a:srgbClr val="000000"/>
                </a:solidFill>
                <a:effectLst/>
                <a:latin typeface="Times New Roman" panose="02020603050405020304" pitchFamily="18" charset="0"/>
                <a:ea typeface="Calibri" panose="020F0502020204030204" pitchFamily="34" charset="0"/>
              </a:rPr>
              <a:t>NaN</a:t>
            </a:r>
            <a:r>
              <a:rPr lang="en-US" sz="1800" dirty="0">
                <a:solidFill>
                  <a:srgbClr val="000000"/>
                </a:solidFill>
                <a:effectLst/>
                <a:latin typeface="Times New Roman" panose="02020603050405020304" pitchFamily="18" charset="0"/>
                <a:ea typeface="Calibri" panose="020F0502020204030204" pitchFamily="34" charset="0"/>
              </a:rPr>
              <a:t> since they are empty. </a:t>
            </a:r>
          </a:p>
          <a:p>
            <a:r>
              <a:rPr lang="en-US" sz="1800" dirty="0">
                <a:solidFill>
                  <a:srgbClr val="000000"/>
                </a:solidFill>
                <a:effectLst/>
                <a:latin typeface="Times New Roman" panose="02020603050405020304" pitchFamily="18" charset="0"/>
                <a:ea typeface="Calibri" panose="020F0502020204030204" pitchFamily="34" charset="0"/>
              </a:rPr>
              <a:t>The biggest assumption of market basket analysis is that there will be overlap of items in the transactions. If the data set were to consist of transactions with no overlap of items, this analysis technique would not produce any results. There must be multiple transactions with the same group of products to calculate the association rules.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5</a:t>
            </a:fld>
            <a:endParaRPr lang="en-US"/>
          </a:p>
        </p:txBody>
      </p:sp>
    </p:spTree>
    <p:extLst>
      <p:ext uri="{BB962C8B-B14F-4D97-AF65-F5344CB8AC3E}">
        <p14:creationId xmlns:p14="http://schemas.microsoft.com/office/powerpoint/2010/main" val="382448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The market basket analysis is performed in a </a:t>
            </a:r>
            <a:r>
              <a:rPr lang="en-US" sz="1800" dirty="0" err="1">
                <a:solidFill>
                  <a:srgbClr val="000000"/>
                </a:solidFill>
                <a:effectLst/>
                <a:latin typeface="Times New Roman" panose="02020603050405020304" pitchFamily="18" charset="0"/>
                <a:ea typeface="Calibri" panose="020F0502020204030204" pitchFamily="34" charset="0"/>
              </a:rPr>
              <a:t>Jupyter</a:t>
            </a:r>
            <a:r>
              <a:rPr lang="en-US" sz="1800" dirty="0">
                <a:solidFill>
                  <a:srgbClr val="000000"/>
                </a:solidFill>
                <a:effectLst/>
                <a:latin typeface="Times New Roman" panose="02020603050405020304" pitchFamily="18" charset="0"/>
                <a:ea typeface="Calibri" panose="020F0502020204030204" pitchFamily="34" charset="0"/>
              </a:rPr>
              <a:t> Notebook using the Python 3 programming language. The data set is manipulated and cleaned prior to performing the market basket analysis. First, the libraries needed are imported.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Pandas, the CSV file is read and the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iloc</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shows an example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The data set is evaluated using the info, format, and shape commands. This data set consists of 7501 rows of data and 20 data attributes. </a:t>
            </a:r>
            <a:endParaRPr lang="en-US" sz="1800" b="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6</a:t>
            </a:fld>
            <a:endParaRPr lang="en-US"/>
          </a:p>
        </p:txBody>
      </p:sp>
    </p:spTree>
    <p:extLst>
      <p:ext uri="{BB962C8B-B14F-4D97-AF65-F5344CB8AC3E}">
        <p14:creationId xmlns:p14="http://schemas.microsoft.com/office/powerpoint/2010/main" val="94251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The head command shows the first five rows of the data set. </a:t>
            </a:r>
          </a:p>
          <a:p>
            <a:r>
              <a:rPr lang="en-US" sz="1800" dirty="0">
                <a:solidFill>
                  <a:srgbClr val="000000"/>
                </a:solidFill>
                <a:effectLst/>
                <a:latin typeface="Times New Roman" panose="02020603050405020304" pitchFamily="18" charset="0"/>
                <a:ea typeface="Calibri" panose="020F0502020204030204" pitchFamily="34" charset="0"/>
              </a:rPr>
              <a:t>Using the </a:t>
            </a:r>
            <a:r>
              <a:rPr lang="en-US" sz="1800" dirty="0" err="1">
                <a:solidFill>
                  <a:srgbClr val="000000"/>
                </a:solidFill>
                <a:effectLst/>
                <a:latin typeface="Times New Roman" panose="02020603050405020304" pitchFamily="18" charset="0"/>
                <a:ea typeface="Calibri" panose="020F0502020204030204" pitchFamily="34" charset="0"/>
              </a:rPr>
              <a:t>dtypes</a:t>
            </a:r>
            <a:r>
              <a:rPr lang="en-US" sz="1800" dirty="0">
                <a:solidFill>
                  <a:srgbClr val="000000"/>
                </a:solidFill>
                <a:effectLst/>
                <a:latin typeface="Times New Roman" panose="02020603050405020304" pitchFamily="18" charset="0"/>
                <a:ea typeface="Calibri" panose="020F0502020204030204" pitchFamily="34" charset="0"/>
              </a:rPr>
              <a:t> command, all attributes are shown to be object in type.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7</a:t>
            </a:fld>
            <a:endParaRPr lang="en-US"/>
          </a:p>
        </p:txBody>
      </p:sp>
    </p:spTree>
    <p:extLst>
      <p:ext uri="{BB962C8B-B14F-4D97-AF65-F5344CB8AC3E}">
        <p14:creationId xmlns:p14="http://schemas.microsoft.com/office/powerpoint/2010/main" val="253971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To perform the analysis, the data needs to be set up in lists so that each transaction shows all the items purchased on the same row. A simple loop is created to accomplish this. </a:t>
            </a:r>
          </a:p>
          <a:p>
            <a:r>
              <a:rPr lang="en-US" sz="1800" dirty="0">
                <a:solidFill>
                  <a:srgbClr val="000000"/>
                </a:solidFill>
                <a:effectLst/>
                <a:latin typeface="Times New Roman" panose="02020603050405020304" pitchFamily="18" charset="0"/>
                <a:ea typeface="Calibri" panose="020F0502020204030204" pitchFamily="34" charset="0"/>
              </a:rPr>
              <a:t>There are now 120 columns or transactions in the data frame, and using the columns command they are listed.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8</a:t>
            </a:fld>
            <a:endParaRPr lang="en-US"/>
          </a:p>
        </p:txBody>
      </p:sp>
    </p:spTree>
    <p:extLst>
      <p:ext uri="{BB962C8B-B14F-4D97-AF65-F5344CB8AC3E}">
        <p14:creationId xmlns:p14="http://schemas.microsoft.com/office/powerpoint/2010/main" val="96022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Now, the null values can be dropped using the drop command to create the final clean data set of 7501 rows and 119 columns. </a:t>
            </a:r>
          </a:p>
          <a:p>
            <a:r>
              <a:rPr lang="en-US" sz="1800" dirty="0">
                <a:solidFill>
                  <a:srgbClr val="000000"/>
                </a:solidFill>
                <a:effectLst/>
                <a:latin typeface="Times New Roman" panose="02020603050405020304" pitchFamily="18" charset="0"/>
                <a:ea typeface="Calibri" panose="020F0502020204030204" pitchFamily="34" charset="0"/>
              </a:rPr>
              <a:t>The info and head commands show the cleaned data frame’s first four columns.</a:t>
            </a:r>
            <a:r>
              <a:rPr lang="en-US" dirty="0">
                <a:effectLst/>
              </a:rPr>
              <a:t> </a:t>
            </a:r>
          </a:p>
          <a:p>
            <a:r>
              <a:rPr lang="en-US" sz="1800" dirty="0">
                <a:solidFill>
                  <a:srgbClr val="000000"/>
                </a:solidFill>
                <a:effectLst/>
                <a:latin typeface="Times New Roman" panose="02020603050405020304" pitchFamily="18" charset="0"/>
                <a:ea typeface="Calibri" panose="020F0502020204030204" pitchFamily="34" charset="0"/>
              </a:rPr>
              <a:t>This data frame is exported into a CSV file labeled “D212Task3Clean.CSV” using Pandas and is attached to this submission. </a:t>
            </a:r>
            <a:endParaRPr lang="en-US" dirty="0"/>
          </a:p>
        </p:txBody>
      </p:sp>
      <p:sp>
        <p:nvSpPr>
          <p:cNvPr id="4" name="Slide Number Placeholder 3"/>
          <p:cNvSpPr>
            <a:spLocks noGrp="1"/>
          </p:cNvSpPr>
          <p:nvPr>
            <p:ph type="sldNum" sz="quarter" idx="5"/>
          </p:nvPr>
        </p:nvSpPr>
        <p:spPr/>
        <p:txBody>
          <a:bodyPr/>
          <a:lstStyle/>
          <a:p>
            <a:fld id="{9001D5AB-85BD-9342-B8CF-30C76E2590F9}" type="slidenum">
              <a:rPr lang="en-US" smtClean="0"/>
              <a:t>9</a:t>
            </a:fld>
            <a:endParaRPr lang="en-US"/>
          </a:p>
        </p:txBody>
      </p:sp>
    </p:spTree>
    <p:extLst>
      <p:ext uri="{BB962C8B-B14F-4D97-AF65-F5344CB8AC3E}">
        <p14:creationId xmlns:p14="http://schemas.microsoft.com/office/powerpoint/2010/main" val="288012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A928-F26A-834D-DEEA-3D44F3E1D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F37DF-359B-6FAD-084F-EBF20827E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A515CF-F63C-F9D4-10EB-85D85335DB0D}"/>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5" name="Footer Placeholder 4">
            <a:extLst>
              <a:ext uri="{FF2B5EF4-FFF2-40B4-BE49-F238E27FC236}">
                <a16:creationId xmlns:a16="http://schemas.microsoft.com/office/drawing/2014/main" id="{6ECEC83E-DE42-5EC4-D0B2-C9431A75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5909B-8509-845C-49E9-EC1EE2379E17}"/>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164585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A2F1-46EA-C305-9E89-ABA0ACBC34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7521D-5554-630E-9E2A-AC8224897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18809-3308-35D5-9F5E-F2B38C30A7AE}"/>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5" name="Footer Placeholder 4">
            <a:extLst>
              <a:ext uri="{FF2B5EF4-FFF2-40B4-BE49-F238E27FC236}">
                <a16:creationId xmlns:a16="http://schemas.microsoft.com/office/drawing/2014/main" id="{09D4066A-D093-95E0-0D49-409CC184D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820F5-63DE-121E-4FB9-B7FDDFDF4FCD}"/>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221627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A7618-7DD3-C8F8-A9C7-A3968E137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950DC-E74C-947B-CC0E-5B2315585E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1C10F-C897-EA77-F216-B7C7ECBCC61C}"/>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5" name="Footer Placeholder 4">
            <a:extLst>
              <a:ext uri="{FF2B5EF4-FFF2-40B4-BE49-F238E27FC236}">
                <a16:creationId xmlns:a16="http://schemas.microsoft.com/office/drawing/2014/main" id="{0FF35302-2D22-08DA-9F0B-77D8C9788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37696-A48A-4E1E-7864-B6AC6243BEEF}"/>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129529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402C-E4D2-42DF-2477-8DA951D70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348CD-77B9-1772-EF16-FC2F05CDF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DB8B3-096F-09A6-08DF-7DE407D50E7F}"/>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5" name="Footer Placeholder 4">
            <a:extLst>
              <a:ext uri="{FF2B5EF4-FFF2-40B4-BE49-F238E27FC236}">
                <a16:creationId xmlns:a16="http://schemas.microsoft.com/office/drawing/2014/main" id="{A3AFFDC8-7CFD-F099-8B50-4D2499DF3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2AF99-F343-25A9-3CB8-139C46B50197}"/>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373571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D398-85E1-8134-1E53-0E1F66C42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393878-B47D-AFD5-5A48-8C84BA9B1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71DC7-DD01-9E32-D994-C0F2A1FACAD5}"/>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5" name="Footer Placeholder 4">
            <a:extLst>
              <a:ext uri="{FF2B5EF4-FFF2-40B4-BE49-F238E27FC236}">
                <a16:creationId xmlns:a16="http://schemas.microsoft.com/office/drawing/2014/main" id="{61FE0733-489A-A7BA-6B9B-D22933F16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E97EC-8350-4807-F708-D97ABC1912E0}"/>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387041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5C7A-AF29-B39C-A777-088CDF16B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EF81A-3730-237B-A8FB-151884D42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719BD-A50C-B6BE-ABAD-7796F0992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9AEA4-E615-6A87-355C-A34732B76569}"/>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6" name="Footer Placeholder 5">
            <a:extLst>
              <a:ext uri="{FF2B5EF4-FFF2-40B4-BE49-F238E27FC236}">
                <a16:creationId xmlns:a16="http://schemas.microsoft.com/office/drawing/2014/main" id="{101E988A-E383-0F50-41D9-F57A4029E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65B58-52FC-24AC-C604-FFEBCD4666F9}"/>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15626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B8B2-170B-2CFA-A0B5-1388A1CF73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6B8485-A95D-3765-DE5E-88389C624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F8728-DA64-16CA-CCAF-088B5DF66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72F2B-7E2D-E84A-4291-39BB08B0F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12CE4-D3C7-8CCC-D5FB-3725E5BBF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50484E-683F-68F6-735E-AB1B088687CC}"/>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8" name="Footer Placeholder 7">
            <a:extLst>
              <a:ext uri="{FF2B5EF4-FFF2-40B4-BE49-F238E27FC236}">
                <a16:creationId xmlns:a16="http://schemas.microsoft.com/office/drawing/2014/main" id="{DDE76945-E01C-8829-A24E-9ADED31E98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DB238D-2EC7-0673-D5EB-458B5109C8D3}"/>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13551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2357-4EB1-4D71-23BF-23EB9C6BCC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613BF6-818C-13A2-C2AF-5844998F82DB}"/>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4" name="Footer Placeholder 3">
            <a:extLst>
              <a:ext uri="{FF2B5EF4-FFF2-40B4-BE49-F238E27FC236}">
                <a16:creationId xmlns:a16="http://schemas.microsoft.com/office/drawing/2014/main" id="{1AD23238-48AD-9D1F-87A4-BDB4849FC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0C8EA-0F6E-DCF1-2F39-EC127A03C4B4}"/>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340941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8CC7D-68DA-1CF3-EF99-B6E70F7F10D7}"/>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3" name="Footer Placeholder 2">
            <a:extLst>
              <a:ext uri="{FF2B5EF4-FFF2-40B4-BE49-F238E27FC236}">
                <a16:creationId xmlns:a16="http://schemas.microsoft.com/office/drawing/2014/main" id="{614CB762-AD90-787D-5BAA-F7CF0C15FF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BC64E5-9CB3-75A7-EE51-7E08E251207E}"/>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264783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4D51-A2BA-EE05-CDFD-B2C838365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F25A29-A5D1-F946-35AA-6B260D2EB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C7E8F-D457-5A79-81E0-5812B1CC3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2C422-AD69-C0B1-A3E3-190102EDAFA0}"/>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6" name="Footer Placeholder 5">
            <a:extLst>
              <a:ext uri="{FF2B5EF4-FFF2-40B4-BE49-F238E27FC236}">
                <a16:creationId xmlns:a16="http://schemas.microsoft.com/office/drawing/2014/main" id="{DF0E5040-D4DA-E500-8DBC-828C3E556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FD283-87F5-3D25-6AF0-A4A6F84810E8}"/>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133777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3EBA-0249-5FB8-72A9-077DCB57E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6BE76F-15F6-A7E1-B767-9C16BE9BF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8177E0-44DD-4F73-6879-477CFA2B4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30D7F-FE2B-48E9-32FA-82FDF2808087}"/>
              </a:ext>
            </a:extLst>
          </p:cNvPr>
          <p:cNvSpPr>
            <a:spLocks noGrp="1"/>
          </p:cNvSpPr>
          <p:nvPr>
            <p:ph type="dt" sz="half" idx="10"/>
          </p:nvPr>
        </p:nvSpPr>
        <p:spPr/>
        <p:txBody>
          <a:bodyPr/>
          <a:lstStyle/>
          <a:p>
            <a:fld id="{D62B7CEA-E41F-2B49-A99A-6120F9A8F5F5}" type="datetimeFigureOut">
              <a:rPr lang="en-US" smtClean="0"/>
              <a:t>10/13/22</a:t>
            </a:fld>
            <a:endParaRPr lang="en-US"/>
          </a:p>
        </p:txBody>
      </p:sp>
      <p:sp>
        <p:nvSpPr>
          <p:cNvPr id="6" name="Footer Placeholder 5">
            <a:extLst>
              <a:ext uri="{FF2B5EF4-FFF2-40B4-BE49-F238E27FC236}">
                <a16:creationId xmlns:a16="http://schemas.microsoft.com/office/drawing/2014/main" id="{0002AB04-174B-9C79-77C0-89D533924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AC23E-CDD3-FAFD-DD9B-D9520CCE7F87}"/>
              </a:ext>
            </a:extLst>
          </p:cNvPr>
          <p:cNvSpPr>
            <a:spLocks noGrp="1"/>
          </p:cNvSpPr>
          <p:nvPr>
            <p:ph type="sldNum" sz="quarter" idx="12"/>
          </p:nvPr>
        </p:nvSpPr>
        <p:spPr/>
        <p:txBody>
          <a:bodyPr/>
          <a:lstStyle/>
          <a:p>
            <a:fld id="{D28EC5BB-F8D6-714A-BF49-BCE84FF46CCA}" type="slidenum">
              <a:rPr lang="en-US" smtClean="0"/>
              <a:t>‹#›</a:t>
            </a:fld>
            <a:endParaRPr lang="en-US"/>
          </a:p>
        </p:txBody>
      </p:sp>
    </p:spTree>
    <p:extLst>
      <p:ext uri="{BB962C8B-B14F-4D97-AF65-F5344CB8AC3E}">
        <p14:creationId xmlns:p14="http://schemas.microsoft.com/office/powerpoint/2010/main" val="399278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479FC-FD63-A3F3-1F1F-7A0ABF6B9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90C3F7-7830-02C1-7F3B-42BF4CF27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847E6-FE43-2E76-82FB-28CA84D57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B7CEA-E41F-2B49-A99A-6120F9A8F5F5}" type="datetimeFigureOut">
              <a:rPr lang="en-US" smtClean="0"/>
              <a:t>10/13/22</a:t>
            </a:fld>
            <a:endParaRPr lang="en-US"/>
          </a:p>
        </p:txBody>
      </p:sp>
      <p:sp>
        <p:nvSpPr>
          <p:cNvPr id="5" name="Footer Placeholder 4">
            <a:extLst>
              <a:ext uri="{FF2B5EF4-FFF2-40B4-BE49-F238E27FC236}">
                <a16:creationId xmlns:a16="http://schemas.microsoft.com/office/drawing/2014/main" id="{72F42B57-1AF7-5736-8062-86699439A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F53E87-647C-E899-E899-A737A92BE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EC5BB-F8D6-714A-BF49-BCE84FF46CCA}" type="slidenum">
              <a:rPr lang="en-US" smtClean="0"/>
              <a:t>‹#›</a:t>
            </a:fld>
            <a:endParaRPr lang="en-US"/>
          </a:p>
        </p:txBody>
      </p:sp>
    </p:spTree>
    <p:extLst>
      <p:ext uri="{BB962C8B-B14F-4D97-AF65-F5344CB8AC3E}">
        <p14:creationId xmlns:p14="http://schemas.microsoft.com/office/powerpoint/2010/main" val="183858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pixabay.com/illustrations/question-mark-why-question-182945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www.pngall.com/phone-accessories-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pngimg.com/download/2882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https://miro.medium.com/max/700/1*--iUPe_DtzKdongjqZ2lOg.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49E3D-310C-219A-8CFB-860ADA174C24}"/>
              </a:ext>
            </a:extLst>
          </p:cNvPr>
          <p:cNvSpPr>
            <a:spLocks noGrp="1"/>
          </p:cNvSpPr>
          <p:nvPr>
            <p:ph type="ctrTitle"/>
          </p:nvPr>
        </p:nvSpPr>
        <p:spPr>
          <a:xfrm>
            <a:off x="6746628" y="1783959"/>
            <a:ext cx="4645250" cy="2889114"/>
          </a:xfrm>
        </p:spPr>
        <p:txBody>
          <a:bodyPr anchor="b">
            <a:normAutofit/>
          </a:bodyPr>
          <a:lstStyle/>
          <a:p>
            <a:pPr algn="l"/>
            <a:r>
              <a:rPr lang="en-US" sz="3800">
                <a:solidFill>
                  <a:schemeClr val="bg1"/>
                </a:solidFill>
              </a:rPr>
              <a:t>D212 Data Mining II</a:t>
            </a:r>
            <a:br>
              <a:rPr lang="en-US" sz="3800">
                <a:solidFill>
                  <a:schemeClr val="bg1"/>
                </a:solidFill>
              </a:rPr>
            </a:br>
            <a:r>
              <a:rPr lang="en-US" sz="3800">
                <a:solidFill>
                  <a:schemeClr val="bg1"/>
                </a:solidFill>
              </a:rPr>
              <a:t>Performance Assessment: Task 3 Market Basket Analysis</a:t>
            </a:r>
          </a:p>
        </p:txBody>
      </p:sp>
      <p:sp>
        <p:nvSpPr>
          <p:cNvPr id="3" name="Subtitle 2">
            <a:extLst>
              <a:ext uri="{FF2B5EF4-FFF2-40B4-BE49-F238E27FC236}">
                <a16:creationId xmlns:a16="http://schemas.microsoft.com/office/drawing/2014/main" id="{A00F631E-DE59-515D-3373-05B4F772A9EF}"/>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Jill Rivera, Student</a:t>
            </a:r>
          </a:p>
          <a:p>
            <a:pPr algn="l"/>
            <a:r>
              <a:rPr lang="en-US" sz="1900">
                <a:solidFill>
                  <a:schemeClr val="bg1"/>
                </a:solidFill>
              </a:rPr>
              <a:t>Masters of Science: Data Analytics</a:t>
            </a:r>
          </a:p>
          <a:p>
            <a:pPr algn="l"/>
            <a:r>
              <a:rPr lang="en-US" sz="1900">
                <a:solidFill>
                  <a:schemeClr val="bg1"/>
                </a:solidFill>
              </a:rPr>
              <a:t>Western Governors University</a:t>
            </a:r>
          </a:p>
          <a:p>
            <a:pPr algn="l"/>
            <a:endParaRPr lang="en-US" sz="1900">
              <a:solidFill>
                <a:schemeClr val="bg1"/>
              </a:solidFill>
            </a:endParaRPr>
          </a:p>
        </p:txBody>
      </p:sp>
      <p:sp>
        <p:nvSpPr>
          <p:cNvPr id="1037" name="Freeform: Shape 103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Freeform: Shape 103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Western Governors University - Wikipedia">
            <a:extLst>
              <a:ext uri="{FF2B5EF4-FFF2-40B4-BE49-F238E27FC236}">
                <a16:creationId xmlns:a16="http://schemas.microsoft.com/office/drawing/2014/main" id="{C53C6ECD-B742-6F8D-9D54-D7CD834E55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382" y="720993"/>
            <a:ext cx="4047843" cy="404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6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BCCA-A8D4-C14E-CF98-7316595FB62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 Analysis: Apriori Algorithm</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0FEDB98A-88E7-2DBA-7061-12362887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412" y="4111387"/>
            <a:ext cx="5197237" cy="723959"/>
          </a:xfrm>
          <a:prstGeom prst="rect">
            <a:avLst/>
          </a:prstGeom>
        </p:spPr>
      </p:pic>
      <p:pic>
        <p:nvPicPr>
          <p:cNvPr id="9" name="Picture 8">
            <a:extLst>
              <a:ext uri="{FF2B5EF4-FFF2-40B4-BE49-F238E27FC236}">
                <a16:creationId xmlns:a16="http://schemas.microsoft.com/office/drawing/2014/main" id="{7A7050CA-F740-B5A7-3FC7-5FF0F37F4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51" y="2337459"/>
            <a:ext cx="4868545" cy="3994785"/>
          </a:xfrm>
          <a:prstGeom prst="rect">
            <a:avLst/>
          </a:prstGeom>
        </p:spPr>
      </p:pic>
    </p:spTree>
    <p:extLst>
      <p:ext uri="{BB962C8B-B14F-4D97-AF65-F5344CB8AC3E}">
        <p14:creationId xmlns:p14="http://schemas.microsoft.com/office/powerpoint/2010/main" val="202827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BCCA-A8D4-C14E-CF98-7316595FB62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Data Analysis: Apriori Algorithm</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text, application&#10;&#10;Description automatically generated">
            <a:extLst>
              <a:ext uri="{FF2B5EF4-FFF2-40B4-BE49-F238E27FC236}">
                <a16:creationId xmlns:a16="http://schemas.microsoft.com/office/drawing/2014/main" id="{3C50C569-5A98-6CCB-4915-2B4994E60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67" y="3245795"/>
            <a:ext cx="5455917" cy="235968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0120C20B-AD77-6B38-DE41-D9FA09392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703036"/>
            <a:ext cx="5455917" cy="1445201"/>
          </a:xfrm>
          <a:prstGeom prst="rect">
            <a:avLst/>
          </a:prstGeom>
        </p:spPr>
      </p:pic>
    </p:spTree>
    <p:extLst>
      <p:ext uri="{BB962C8B-B14F-4D97-AF65-F5344CB8AC3E}">
        <p14:creationId xmlns:p14="http://schemas.microsoft.com/office/powerpoint/2010/main" val="273772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0DB91-8927-6694-832A-A0D0072EA4F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Data Analysis: Association Rules</a:t>
            </a:r>
          </a:p>
        </p:txBody>
      </p:sp>
      <p:pic>
        <p:nvPicPr>
          <p:cNvPr id="4" name="Picture 3" descr="Table&#10;&#10;Description automatically generated">
            <a:extLst>
              <a:ext uri="{FF2B5EF4-FFF2-40B4-BE49-F238E27FC236}">
                <a16:creationId xmlns:a16="http://schemas.microsoft.com/office/drawing/2014/main" id="{D575FA18-84F6-76BC-B2D5-9C350AF8DFF8}"/>
              </a:ext>
            </a:extLst>
          </p:cNvPr>
          <p:cNvPicPr>
            <a:picLocks noChangeAspect="1"/>
          </p:cNvPicPr>
          <p:nvPr/>
        </p:nvPicPr>
        <p:blipFill rotWithShape="1">
          <a:blip r:embed="rId3">
            <a:extLst>
              <a:ext uri="{28A0092B-C50C-407E-A947-70E740481C1C}">
                <a14:useLocalDpi xmlns:a14="http://schemas.microsoft.com/office/drawing/2010/main" val="0"/>
              </a:ext>
            </a:extLst>
          </a:blip>
          <a:srcRect b="44202"/>
          <a:stretch/>
        </p:blipFill>
        <p:spPr>
          <a:xfrm>
            <a:off x="643961" y="477749"/>
            <a:ext cx="5078880" cy="1987342"/>
          </a:xfrm>
          <a:prstGeom prst="rect">
            <a:avLst/>
          </a:prstGeom>
        </p:spPr>
      </p:pic>
      <p:cxnSp>
        <p:nvCxnSpPr>
          <p:cNvPr id="23" name="Straight Connector 22">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588733F9-68A6-7F5E-210D-3B3C212FEE01}"/>
              </a:ext>
            </a:extLst>
          </p:cNvPr>
          <p:cNvPicPr>
            <a:picLocks noChangeAspect="1"/>
          </p:cNvPicPr>
          <p:nvPr/>
        </p:nvPicPr>
        <p:blipFill rotWithShape="1">
          <a:blip r:embed="rId4">
            <a:extLst>
              <a:ext uri="{28A0092B-C50C-407E-A947-70E740481C1C}">
                <a14:useLocalDpi xmlns:a14="http://schemas.microsoft.com/office/drawing/2010/main" val="0"/>
              </a:ext>
            </a:extLst>
          </a:blip>
          <a:srcRect b="64417"/>
          <a:stretch/>
        </p:blipFill>
        <p:spPr>
          <a:xfrm>
            <a:off x="5845314" y="477749"/>
            <a:ext cx="6364769" cy="1987342"/>
          </a:xfrm>
          <a:prstGeom prst="rect">
            <a:avLst/>
          </a:prstGeom>
        </p:spPr>
      </p:pic>
      <p:cxnSp>
        <p:nvCxnSpPr>
          <p:cNvPr id="25" name="Straight Connector 24">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text, application&#10;&#10;Description automatically generated">
            <a:extLst>
              <a:ext uri="{FF2B5EF4-FFF2-40B4-BE49-F238E27FC236}">
                <a16:creationId xmlns:a16="http://schemas.microsoft.com/office/drawing/2014/main" id="{33D8F183-BA56-C82C-C539-D4285B06BDCC}"/>
              </a:ext>
            </a:extLst>
          </p:cNvPr>
          <p:cNvPicPr>
            <a:picLocks noChangeAspect="1"/>
          </p:cNvPicPr>
          <p:nvPr/>
        </p:nvPicPr>
        <p:blipFill rotWithShape="1">
          <a:blip r:embed="rId5">
            <a:extLst>
              <a:ext uri="{28A0092B-C50C-407E-A947-70E740481C1C}">
                <a14:useLocalDpi xmlns:a14="http://schemas.microsoft.com/office/drawing/2010/main" val="0"/>
              </a:ext>
            </a:extLst>
          </a:blip>
          <a:srcRect b="25807"/>
          <a:stretch/>
        </p:blipFill>
        <p:spPr>
          <a:xfrm>
            <a:off x="2451968" y="2472621"/>
            <a:ext cx="7002969" cy="1987342"/>
          </a:xfrm>
          <a:prstGeom prst="rect">
            <a:avLst/>
          </a:prstGeom>
        </p:spPr>
      </p:pic>
    </p:spTree>
    <p:extLst>
      <p:ext uri="{BB962C8B-B14F-4D97-AF65-F5344CB8AC3E}">
        <p14:creationId xmlns:p14="http://schemas.microsoft.com/office/powerpoint/2010/main" val="140961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Graphical user interface, text, application&#10;&#10;Description automatically generated">
            <a:extLst>
              <a:ext uri="{FF2B5EF4-FFF2-40B4-BE49-F238E27FC236}">
                <a16:creationId xmlns:a16="http://schemas.microsoft.com/office/drawing/2014/main" id="{DB7C64AC-C274-2A85-0C79-7565B2A0E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579563"/>
            <a:ext cx="7315200" cy="1330325"/>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6D7BE4C5-BD23-3BF2-D9BD-50FC98CB1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2960688"/>
            <a:ext cx="7315200" cy="2316163"/>
          </a:xfrm>
          <a:prstGeom prst="rect">
            <a:avLst/>
          </a:prstGeom>
        </p:spPr>
      </p:pic>
      <p:sp>
        <p:nvSpPr>
          <p:cNvPr id="2" name="Title 1">
            <a:extLst>
              <a:ext uri="{FF2B5EF4-FFF2-40B4-BE49-F238E27FC236}">
                <a16:creationId xmlns:a16="http://schemas.microsoft.com/office/drawing/2014/main" id="{BC40DB91-8927-6694-832A-A0D0072EA4FF}"/>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Data Analysis: Top 3 Rules</a:t>
            </a:r>
          </a:p>
        </p:txBody>
      </p:sp>
    </p:spTree>
    <p:extLst>
      <p:ext uri="{BB962C8B-B14F-4D97-AF65-F5344CB8AC3E}">
        <p14:creationId xmlns:p14="http://schemas.microsoft.com/office/powerpoint/2010/main" val="64047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369C-EF71-F66C-5985-609232D75E3F}"/>
              </a:ext>
            </a:extLst>
          </p:cNvPr>
          <p:cNvSpPr>
            <a:spLocks noGrp="1"/>
          </p:cNvSpPr>
          <p:nvPr>
            <p:ph type="title"/>
          </p:nvPr>
        </p:nvSpPr>
        <p:spPr>
          <a:xfrm>
            <a:off x="838200" y="365126"/>
            <a:ext cx="10515600" cy="831378"/>
          </a:xfrm>
        </p:spPr>
        <p:txBody>
          <a:bodyPr/>
          <a:lstStyle/>
          <a:p>
            <a:pPr algn="ctr"/>
            <a:r>
              <a:rPr lang="en-US" dirty="0"/>
              <a:t>Data Summary and Implications</a:t>
            </a:r>
          </a:p>
        </p:txBody>
      </p:sp>
      <p:graphicFrame>
        <p:nvGraphicFramePr>
          <p:cNvPr id="6" name="Content Placeholder 2">
            <a:extLst>
              <a:ext uri="{FF2B5EF4-FFF2-40B4-BE49-F238E27FC236}">
                <a16:creationId xmlns:a16="http://schemas.microsoft.com/office/drawing/2014/main" id="{DBE9384C-F1E5-7718-2AA9-45225B5F9F8F}"/>
              </a:ext>
            </a:extLst>
          </p:cNvPr>
          <p:cNvGraphicFramePr>
            <a:graphicFrameLocks noGrp="1"/>
          </p:cNvGraphicFramePr>
          <p:nvPr>
            <p:ph idx="1"/>
            <p:extLst>
              <p:ext uri="{D42A27DB-BD31-4B8C-83A1-F6EECF244321}">
                <p14:modId xmlns:p14="http://schemas.microsoft.com/office/powerpoint/2010/main" val="19276770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C40A460B-CF6F-F71E-ACB5-8DDD1B9656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6073" y="1098818"/>
            <a:ext cx="8839854" cy="651656"/>
          </a:xfrm>
          <a:prstGeom prst="rect">
            <a:avLst/>
          </a:prstGeom>
        </p:spPr>
      </p:pic>
    </p:spTree>
    <p:extLst>
      <p:ext uri="{BB962C8B-B14F-4D97-AF65-F5344CB8AC3E}">
        <p14:creationId xmlns:p14="http://schemas.microsoft.com/office/powerpoint/2010/main" val="295718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AE53-B7E4-BE1F-87BB-6DB5163E70D0}"/>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81ECF784-9A5F-0EEF-B3DB-8E5A27575951}"/>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3219082" y="1825625"/>
            <a:ext cx="5753835" cy="4351338"/>
          </a:xfrm>
        </p:spPr>
      </p:pic>
    </p:spTree>
    <p:extLst>
      <p:ext uri="{BB962C8B-B14F-4D97-AF65-F5344CB8AC3E}">
        <p14:creationId xmlns:p14="http://schemas.microsoft.com/office/powerpoint/2010/main" val="28561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0006-AB6F-4A78-2BD0-8ECB65604181}"/>
              </a:ext>
            </a:extLst>
          </p:cNvPr>
          <p:cNvSpPr>
            <a:spLocks noGrp="1"/>
          </p:cNvSpPr>
          <p:nvPr>
            <p:ph type="title"/>
          </p:nvPr>
        </p:nvSpPr>
        <p:spPr>
          <a:xfrm>
            <a:off x="6234330" y="803325"/>
            <a:ext cx="5314536" cy="1325563"/>
          </a:xfrm>
        </p:spPr>
        <p:txBody>
          <a:bodyPr>
            <a:normAutofit/>
          </a:bodyPr>
          <a:lstStyle/>
          <a:p>
            <a:r>
              <a:rPr lang="en-US"/>
              <a:t>Agenda</a:t>
            </a:r>
            <a:endParaRPr lang="en-US" dirty="0"/>
          </a:p>
        </p:txBody>
      </p:sp>
      <p:sp>
        <p:nvSpPr>
          <p:cNvPr id="37"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8" name="Picture 4" descr="A collection of electronic devices&#10;&#10;Description automatically generated with low confidence">
            <a:extLst>
              <a:ext uri="{FF2B5EF4-FFF2-40B4-BE49-F238E27FC236}">
                <a16:creationId xmlns:a16="http://schemas.microsoft.com/office/drawing/2014/main" id="{FABBC0E9-7F09-CDF2-C1D6-537357E70601}"/>
              </a:ext>
            </a:extLst>
          </p:cNvPr>
          <p:cNvPicPr>
            <a:picLocks noChangeAspect="1"/>
          </p:cNvPicPr>
          <p:nvPr/>
        </p:nvPicPr>
        <p:blipFill>
          <a:blip r:embed="rId3">
            <a:extLst>
              <a:ext uri="{837473B0-CC2E-450A-ABE3-18F120FF3D39}">
                <a1611:picAttrSrcUrl xmlns:a1611="http://schemas.microsoft.com/office/drawing/2016/11/main" r:id="rId4"/>
              </a:ext>
            </a:extLst>
          </a:blip>
          <a:srcRect l="17066" r="17066"/>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81638CB9-F85A-21A3-D44B-BAA055E70C20}"/>
              </a:ext>
            </a:extLst>
          </p:cNvPr>
          <p:cNvSpPr>
            <a:spLocks noGrp="1"/>
          </p:cNvSpPr>
          <p:nvPr>
            <p:ph idx="1"/>
          </p:nvPr>
        </p:nvSpPr>
        <p:spPr>
          <a:xfrm>
            <a:off x="6234329" y="2279018"/>
            <a:ext cx="5314543" cy="3375920"/>
          </a:xfrm>
        </p:spPr>
        <p:txBody>
          <a:bodyPr anchor="t">
            <a:normAutofit/>
          </a:bodyPr>
          <a:lstStyle/>
          <a:p>
            <a:r>
              <a:rPr lang="en-US" sz="1400"/>
              <a:t>Research Question</a:t>
            </a:r>
          </a:p>
          <a:p>
            <a:r>
              <a:rPr lang="en-US" sz="1400"/>
              <a:t>Market Basket Analysis</a:t>
            </a:r>
          </a:p>
          <a:p>
            <a:pPr lvl="1"/>
            <a:r>
              <a:rPr lang="en-US" sz="1400"/>
              <a:t>Example </a:t>
            </a:r>
          </a:p>
          <a:p>
            <a:pPr lvl="1"/>
            <a:r>
              <a:rPr lang="en-US" sz="1400"/>
              <a:t>Assumption</a:t>
            </a:r>
          </a:p>
          <a:p>
            <a:r>
              <a:rPr lang="en-US" sz="1400"/>
              <a:t>Data Preparation and Analysis</a:t>
            </a:r>
          </a:p>
          <a:p>
            <a:pPr lvl="1"/>
            <a:r>
              <a:rPr lang="en-US" sz="1400"/>
              <a:t>Data Cleaning</a:t>
            </a:r>
          </a:p>
          <a:p>
            <a:pPr lvl="1"/>
            <a:r>
              <a:rPr lang="en-US" sz="1400"/>
              <a:t>Apriori Algorithm</a:t>
            </a:r>
          </a:p>
          <a:p>
            <a:pPr lvl="1"/>
            <a:r>
              <a:rPr lang="en-US" sz="1400"/>
              <a:t>Top 3 Rules</a:t>
            </a:r>
          </a:p>
          <a:p>
            <a:r>
              <a:rPr lang="en-US" sz="1400"/>
              <a:t>Data Summary and Implications</a:t>
            </a:r>
          </a:p>
          <a:p>
            <a:pPr lvl="1"/>
            <a:r>
              <a:rPr lang="en-US" sz="1400"/>
              <a:t>Association Rule Significance</a:t>
            </a:r>
          </a:p>
          <a:p>
            <a:pPr lvl="1"/>
            <a:r>
              <a:rPr lang="en-US" sz="1400"/>
              <a:t>Practical Significance</a:t>
            </a:r>
          </a:p>
          <a:p>
            <a:pPr lvl="1"/>
            <a:r>
              <a:rPr lang="en-US" sz="1400"/>
              <a:t>Recommendations </a:t>
            </a:r>
          </a:p>
        </p:txBody>
      </p:sp>
      <p:sp>
        <p:nvSpPr>
          <p:cNvPr id="4" name="TextBox 3">
            <a:extLst>
              <a:ext uri="{FF2B5EF4-FFF2-40B4-BE49-F238E27FC236}">
                <a16:creationId xmlns:a16="http://schemas.microsoft.com/office/drawing/2014/main" id="{73ABC815-5B90-1828-6C91-837B4C98A926}"/>
              </a:ext>
            </a:extLst>
          </p:cNvPr>
          <p:cNvSpPr txBox="1"/>
          <p:nvPr/>
        </p:nvSpPr>
        <p:spPr>
          <a:xfrm>
            <a:off x="2" y="5654938"/>
            <a:ext cx="5441859" cy="230832"/>
          </a:xfrm>
          <a:prstGeom prst="rect">
            <a:avLst/>
          </a:prstGeom>
          <a:noFill/>
        </p:spPr>
        <p:txBody>
          <a:bodyPr wrap="square" rtlCol="0">
            <a:spAutoFit/>
          </a:bodyPr>
          <a:lstStyle/>
          <a:p>
            <a:r>
              <a:rPr lang="en-US" sz="900">
                <a:hlinkClick r:id="rId4" tooltip="https://www.pngall.com/phone-accessories-png"/>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34368229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506C-BE9D-15F7-76B5-E77377DF804C}"/>
              </a:ext>
            </a:extLst>
          </p:cNvPr>
          <p:cNvSpPr>
            <a:spLocks noGrp="1"/>
          </p:cNvSpPr>
          <p:nvPr>
            <p:ph type="title"/>
          </p:nvPr>
        </p:nvSpPr>
        <p:spPr>
          <a:xfrm>
            <a:off x="708029" y="1242324"/>
            <a:ext cx="4524973" cy="2076333"/>
          </a:xfrm>
        </p:spPr>
        <p:txBody>
          <a:bodyPr vert="horz" lIns="91440" tIns="45720" rIns="91440" bIns="45720" rtlCol="0" anchor="t">
            <a:normAutofit/>
          </a:bodyPr>
          <a:lstStyle/>
          <a:p>
            <a:r>
              <a:rPr lang="en-US" sz="4800" dirty="0"/>
              <a:t>Research Question</a:t>
            </a:r>
          </a:p>
        </p:txBody>
      </p:sp>
      <p:sp>
        <p:nvSpPr>
          <p:cNvPr id="3" name="Content Placeholder 2">
            <a:extLst>
              <a:ext uri="{FF2B5EF4-FFF2-40B4-BE49-F238E27FC236}">
                <a16:creationId xmlns:a16="http://schemas.microsoft.com/office/drawing/2014/main" id="{324B0F78-A452-3838-B928-2052FEE5E378}"/>
              </a:ext>
            </a:extLst>
          </p:cNvPr>
          <p:cNvSpPr>
            <a:spLocks noGrp="1"/>
          </p:cNvSpPr>
          <p:nvPr>
            <p:ph idx="1"/>
          </p:nvPr>
        </p:nvSpPr>
        <p:spPr>
          <a:xfrm>
            <a:off x="804673" y="2348680"/>
            <a:ext cx="4524973" cy="972180"/>
          </a:xfrm>
        </p:spPr>
        <p:txBody>
          <a:bodyPr vert="horz" lIns="91440" tIns="45720" rIns="91440" bIns="45720" rtlCol="0" anchor="b">
            <a:normAutofit/>
          </a:bodyPr>
          <a:lstStyle/>
          <a:p>
            <a:pPr marL="0" indent="0">
              <a:buNone/>
            </a:pPr>
            <a:r>
              <a:rPr lang="en-US" sz="2000">
                <a:effectLst/>
              </a:rPr>
              <a:t>What group of products are the customers most likely to purchase? </a:t>
            </a:r>
            <a:endParaRPr lang="en-US" sz="2000"/>
          </a:p>
        </p:txBody>
      </p:sp>
      <p:sp>
        <p:nvSpPr>
          <p:cNvPr id="15"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96F0F7B-6E1E-F816-5BBE-35E32B1F0786}"/>
              </a:ext>
            </a:extLst>
          </p:cNvPr>
          <p:cNvPicPr>
            <a:picLocks noChangeAspect="1"/>
          </p:cNvPicPr>
          <p:nvPr/>
        </p:nvPicPr>
        <p:blipFill>
          <a:blip r:embed="rId3">
            <a:extLst>
              <a:ext uri="{837473B0-CC2E-450A-ABE3-18F120FF3D39}">
                <a1611:picAttrSrcUrl xmlns:a1611="http://schemas.microsoft.com/office/drawing/2016/11/main" r:id="rId4"/>
              </a:ext>
            </a:extLst>
          </a:blip>
          <a:srcRect l="3800" r="3800"/>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6" name="TextBox 5">
            <a:extLst>
              <a:ext uri="{FF2B5EF4-FFF2-40B4-BE49-F238E27FC236}">
                <a16:creationId xmlns:a16="http://schemas.microsoft.com/office/drawing/2014/main" id="{356D58F7-7C94-F735-C7C0-E94A1B24AE27}"/>
              </a:ext>
            </a:extLst>
          </p:cNvPr>
          <p:cNvSpPr txBox="1"/>
          <p:nvPr/>
        </p:nvSpPr>
        <p:spPr>
          <a:xfrm>
            <a:off x="6021086" y="6858002"/>
            <a:ext cx="6170914" cy="230832"/>
          </a:xfrm>
          <a:prstGeom prst="rect">
            <a:avLst/>
          </a:prstGeom>
          <a:noFill/>
        </p:spPr>
        <p:txBody>
          <a:bodyPr wrap="square" rtlCol="0">
            <a:spAutoFit/>
          </a:bodyPr>
          <a:lstStyle/>
          <a:p>
            <a:r>
              <a:rPr lang="en-US" sz="900">
                <a:hlinkClick r:id="rId4" tooltip="https://pngimg.com/download/28828"/>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10108402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627BC-BF38-7D7F-8B39-EA6E83ECFEF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chemeClr val="bg1"/>
                </a:solidFill>
              </a:rPr>
              <a:t>Market Basket Analysis</a:t>
            </a:r>
            <a:endParaRPr lang="en-US" sz="4800" kern="1200" dirty="0">
              <a:solidFill>
                <a:schemeClr val="bg1"/>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21">
            <a:extLst>
              <a:ext uri="{FF2B5EF4-FFF2-40B4-BE49-F238E27FC236}">
                <a16:creationId xmlns:a16="http://schemas.microsoft.com/office/drawing/2014/main" id="{56C6AAAD-901A-3CB0-6AFD-6440C0EB754E}"/>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t="-194" r="34973"/>
          <a:stretch>
            <a:fillRect/>
          </a:stretch>
        </p:blipFill>
        <p:spPr bwMode="auto">
          <a:xfrm>
            <a:off x="5424683" y="782444"/>
            <a:ext cx="6093080" cy="529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3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627BC-BF38-7D7F-8B39-EA6E83ECFEF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Example Transaction &amp; Assumption</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7FFB582-BD81-F6E6-4B5B-2A3127E303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58873" y="492573"/>
            <a:ext cx="2543442" cy="5880796"/>
          </a:xfrm>
          <a:prstGeom prst="rect">
            <a:avLst/>
          </a:prstGeom>
        </p:spPr>
      </p:pic>
    </p:spTree>
    <p:extLst>
      <p:ext uri="{BB962C8B-B14F-4D97-AF65-F5344CB8AC3E}">
        <p14:creationId xmlns:p14="http://schemas.microsoft.com/office/powerpoint/2010/main" val="224300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0A085-62F6-341D-1527-8526B15084B7}"/>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Data Preparation</a:t>
            </a:r>
          </a:p>
        </p:txBody>
      </p:sp>
      <p:pic>
        <p:nvPicPr>
          <p:cNvPr id="5" name="Picture 4">
            <a:extLst>
              <a:ext uri="{FF2B5EF4-FFF2-40B4-BE49-F238E27FC236}">
                <a16:creationId xmlns:a16="http://schemas.microsoft.com/office/drawing/2014/main" id="{D9562C08-1366-A37F-CA35-098955254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68" y="433604"/>
            <a:ext cx="5121402" cy="4148335"/>
          </a:xfrm>
          <a:prstGeom prst="rect">
            <a:avLst/>
          </a:prstGeom>
        </p:spPr>
      </p:pic>
      <p:pic>
        <p:nvPicPr>
          <p:cNvPr id="4" name="Picture 3">
            <a:extLst>
              <a:ext uri="{FF2B5EF4-FFF2-40B4-BE49-F238E27FC236}">
                <a16:creationId xmlns:a16="http://schemas.microsoft.com/office/drawing/2014/main" id="{C79729AA-8DC2-D200-766A-519644F73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123" y="2082974"/>
            <a:ext cx="4230247" cy="1385452"/>
          </a:xfrm>
          <a:prstGeom prst="rect">
            <a:avLst/>
          </a:prstGeom>
        </p:spPr>
      </p:pic>
      <p:cxnSp>
        <p:nvCxnSpPr>
          <p:cNvPr id="39" name="Straight Connector 3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00D656C4-3DF7-7034-B7A8-C3C20B38D1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9725" y="433605"/>
            <a:ext cx="3423916" cy="3790517"/>
          </a:xfrm>
          <a:prstGeom prst="rect">
            <a:avLst/>
          </a:prstGeom>
        </p:spPr>
      </p:pic>
      <p:cxnSp>
        <p:nvCxnSpPr>
          <p:cNvPr id="41" name="Straight Connector 4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8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F9AB3-A83B-725D-245E-FAAEFEA7537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Data Preparation</a:t>
            </a:r>
          </a:p>
        </p:txBody>
      </p:sp>
      <p:pic>
        <p:nvPicPr>
          <p:cNvPr id="5" name="Picture 4" descr="Table&#10;&#10;Description automatically generated">
            <a:extLst>
              <a:ext uri="{FF2B5EF4-FFF2-40B4-BE49-F238E27FC236}">
                <a16:creationId xmlns:a16="http://schemas.microsoft.com/office/drawing/2014/main" id="{EB71B94F-EEE0-EC3F-FA6D-657E1715C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342" y="307731"/>
            <a:ext cx="1993312" cy="3997637"/>
          </a:xfrm>
          <a:prstGeom prst="rect">
            <a:avLst/>
          </a:prstGeom>
        </p:spPr>
      </p:pic>
      <p:pic>
        <p:nvPicPr>
          <p:cNvPr id="4" name="Picture 3" descr="Text, table&#10;&#10;Description automatically generated with medium confidence">
            <a:extLst>
              <a:ext uri="{FF2B5EF4-FFF2-40B4-BE49-F238E27FC236}">
                <a16:creationId xmlns:a16="http://schemas.microsoft.com/office/drawing/2014/main" id="{F07A2966-AA57-AD5B-1DA4-3CCF6ADD2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43" y="799353"/>
            <a:ext cx="5455917" cy="3014393"/>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95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C6468-FF3B-8008-70FD-C70B447051A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Data Preparation</a:t>
            </a:r>
          </a:p>
        </p:txBody>
      </p:sp>
      <p:pic>
        <p:nvPicPr>
          <p:cNvPr id="5" name="Picture 4" descr="Text&#10;&#10;Description automatically generated">
            <a:extLst>
              <a:ext uri="{FF2B5EF4-FFF2-40B4-BE49-F238E27FC236}">
                <a16:creationId xmlns:a16="http://schemas.microsoft.com/office/drawing/2014/main" id="{C17EC9E1-41E9-25E3-1F79-053863907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471998"/>
            <a:ext cx="5455917" cy="3669103"/>
          </a:xfrm>
          <a:prstGeom prst="rect">
            <a:avLst/>
          </a:prstGeom>
        </p:spPr>
      </p:pic>
      <p:pic>
        <p:nvPicPr>
          <p:cNvPr id="4" name="Picture 3" descr="Text&#10;&#10;Description automatically generated">
            <a:extLst>
              <a:ext uri="{FF2B5EF4-FFF2-40B4-BE49-F238E27FC236}">
                <a16:creationId xmlns:a16="http://schemas.microsoft.com/office/drawing/2014/main" id="{5920A322-B967-C705-C094-26689F833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43" y="1232327"/>
            <a:ext cx="5455917" cy="2148444"/>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45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31AD8-13A4-3B2E-A670-6A49BE259F6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Data Preparation</a:t>
            </a:r>
          </a:p>
        </p:txBody>
      </p:sp>
      <p:pic>
        <p:nvPicPr>
          <p:cNvPr id="5" name="Picture 4" descr="Table&#10;&#10;Description automatically generated">
            <a:extLst>
              <a:ext uri="{FF2B5EF4-FFF2-40B4-BE49-F238E27FC236}">
                <a16:creationId xmlns:a16="http://schemas.microsoft.com/office/drawing/2014/main" id="{50F4F43A-C225-6924-2B0A-7FAC0258C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938" y="307731"/>
            <a:ext cx="4310121" cy="3997637"/>
          </a:xfrm>
          <a:prstGeom prst="rect">
            <a:avLst/>
          </a:prstGeom>
        </p:spPr>
      </p:pic>
      <p:pic>
        <p:nvPicPr>
          <p:cNvPr id="4" name="Picture 3">
            <a:extLst>
              <a:ext uri="{FF2B5EF4-FFF2-40B4-BE49-F238E27FC236}">
                <a16:creationId xmlns:a16="http://schemas.microsoft.com/office/drawing/2014/main" id="{69E8CEA4-6345-DDBE-8A36-338071A093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0944" y="477749"/>
            <a:ext cx="5455917" cy="2209646"/>
          </a:xfrm>
          <a:prstGeom prst="rect">
            <a:avLst/>
          </a:prstGeom>
        </p:spPr>
      </p:pic>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67A7F1E-AE99-DD7B-17C0-9C35CBF8B8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0944" y="3458684"/>
            <a:ext cx="5455918" cy="558844"/>
          </a:xfrm>
          <a:prstGeom prst="rect">
            <a:avLst/>
          </a:prstGeom>
        </p:spPr>
      </p:pic>
    </p:spTree>
    <p:extLst>
      <p:ext uri="{BB962C8B-B14F-4D97-AF65-F5344CB8AC3E}">
        <p14:creationId xmlns:p14="http://schemas.microsoft.com/office/powerpoint/2010/main" val="3131616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1768</Words>
  <Application>Microsoft Macintosh PowerPoint</Application>
  <PresentationFormat>Widescreen</PresentationFormat>
  <Paragraphs>88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D212 Data Mining II Performance Assessment: Task 3 Market Basket Analysis</vt:lpstr>
      <vt:lpstr>Agenda</vt:lpstr>
      <vt:lpstr>Research Question</vt:lpstr>
      <vt:lpstr>Market Basket Analysis</vt:lpstr>
      <vt:lpstr>Example Transaction &amp; Assumption</vt:lpstr>
      <vt:lpstr>Data Preparation</vt:lpstr>
      <vt:lpstr>Data Preparation</vt:lpstr>
      <vt:lpstr>Data Preparation</vt:lpstr>
      <vt:lpstr>Data Preparation</vt:lpstr>
      <vt:lpstr>Data Analysis: Apriori Algorithm</vt:lpstr>
      <vt:lpstr>Data Analysis: Apriori Algorithm</vt:lpstr>
      <vt:lpstr>Data Analysis: Association Rules</vt:lpstr>
      <vt:lpstr>Data Analysis: Top 3 Rules</vt:lpstr>
      <vt:lpstr>Data Summary and Implications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D212 Data Mining II Performance Assessment: Task 3 Market Basket Analysis</dc:title>
  <dc:creator>Jill Rivera</dc:creator>
  <cp:lastModifiedBy>Jill Rivera</cp:lastModifiedBy>
  <cp:revision>4</cp:revision>
  <dcterms:created xsi:type="dcterms:W3CDTF">2022-10-14T00:13:10Z</dcterms:created>
  <dcterms:modified xsi:type="dcterms:W3CDTF">2022-10-14T22:12:39Z</dcterms:modified>
</cp:coreProperties>
</file>