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22"/>
  </p:notesMasterIdLst>
  <p:handoutMasterIdLst>
    <p:handoutMasterId r:id="rId23"/>
  </p:handoutMasterIdLst>
  <p:sldIdLst>
    <p:sldId id="347" r:id="rId5"/>
    <p:sldId id="348" r:id="rId6"/>
    <p:sldId id="375" r:id="rId7"/>
    <p:sldId id="372" r:id="rId8"/>
    <p:sldId id="268" r:id="rId9"/>
    <p:sldId id="374" r:id="rId10"/>
    <p:sldId id="371" r:id="rId11"/>
    <p:sldId id="349" r:id="rId12"/>
    <p:sldId id="366" r:id="rId13"/>
    <p:sldId id="367" r:id="rId14"/>
    <p:sldId id="377" r:id="rId15"/>
    <p:sldId id="376" r:id="rId16"/>
    <p:sldId id="378" r:id="rId17"/>
    <p:sldId id="369" r:id="rId18"/>
    <p:sldId id="370" r:id="rId19"/>
    <p:sldId id="379" r:id="rId20"/>
    <p:sldId id="34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5333F"/>
    <a:srgbClr val="E72D40"/>
    <a:srgbClr val="FFFFFF"/>
    <a:srgbClr val="FF0000"/>
    <a:srgbClr val="A500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385" autoAdjust="0"/>
  </p:normalViewPr>
  <p:slideViewPr>
    <p:cSldViewPr snapToGrid="0">
      <p:cViewPr>
        <p:scale>
          <a:sx n="80" d="100"/>
          <a:sy n="80" d="100"/>
        </p:scale>
        <p:origin x="174" y="-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1836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1B060-EFCB-49C6-AD32-1CF12F244323}" type="doc">
      <dgm:prSet loTypeId="urn:microsoft.com/office/officeart/2005/8/layout/hProcess9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BF2640B-7F85-4F7B-A9E2-3F1BECECFC2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Data Reading &amp; Inspection</a:t>
          </a:r>
          <a:endParaRPr lang="en-US" dirty="0"/>
        </a:p>
      </dgm:t>
    </dgm:pt>
    <dgm:pt modelId="{EEFE392B-89E6-400A-8C1A-1D4ED46FC654}" type="parTrans" cxnId="{616AB210-F7D4-4839-9468-5F89F45AE327}">
      <dgm:prSet/>
      <dgm:spPr/>
      <dgm:t>
        <a:bodyPr/>
        <a:lstStyle/>
        <a:p>
          <a:endParaRPr lang="en-US"/>
        </a:p>
      </dgm:t>
    </dgm:pt>
    <dgm:pt modelId="{427B12A6-7BA2-4940-8844-D42B82E762FE}" type="sibTrans" cxnId="{616AB210-F7D4-4839-9468-5F89F45AE327}">
      <dgm:prSet/>
      <dgm:spPr/>
      <dgm:t>
        <a:bodyPr/>
        <a:lstStyle/>
        <a:p>
          <a:endParaRPr lang="en-US"/>
        </a:p>
      </dgm:t>
    </dgm:pt>
    <dgm:pt modelId="{741D66A6-813D-4296-A807-26BE51B6D16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/>
            <a:t>EDA</a:t>
          </a:r>
          <a:endParaRPr lang="en-US" b="0" i="0"/>
        </a:p>
      </dgm:t>
    </dgm:pt>
    <dgm:pt modelId="{56E160D0-92F2-4AC6-9531-E66018FF6311}" type="parTrans" cxnId="{D42E6246-5198-41D5-8CC7-D75D7F95F2DE}">
      <dgm:prSet/>
      <dgm:spPr/>
      <dgm:t>
        <a:bodyPr/>
        <a:lstStyle/>
        <a:p>
          <a:endParaRPr lang="en-US"/>
        </a:p>
      </dgm:t>
    </dgm:pt>
    <dgm:pt modelId="{0298FFAE-2145-4F74-9337-5D7F3E13B79D}" type="sibTrans" cxnId="{D42E6246-5198-41D5-8CC7-D75D7F95F2DE}">
      <dgm:prSet/>
      <dgm:spPr/>
      <dgm:t>
        <a:bodyPr/>
        <a:lstStyle/>
        <a:p>
          <a:endParaRPr lang="en-US"/>
        </a:p>
      </dgm:t>
    </dgm:pt>
    <dgm:pt modelId="{9EC907EB-3F67-4469-BB4D-3E3B87EC89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Word length check</a:t>
          </a:r>
        </a:p>
      </dgm:t>
    </dgm:pt>
    <dgm:pt modelId="{322CF8B8-A8E8-4826-A330-74C827D78F25}" type="parTrans" cxnId="{CC2085C5-CC9E-469A-8A7C-E7DB0EEFEC42}">
      <dgm:prSet/>
      <dgm:spPr/>
      <dgm:t>
        <a:bodyPr/>
        <a:lstStyle/>
        <a:p>
          <a:endParaRPr lang="en-US"/>
        </a:p>
      </dgm:t>
    </dgm:pt>
    <dgm:pt modelId="{1A75B014-2FD7-40C4-8B0D-B1B054A8A620}" type="sibTrans" cxnId="{CC2085C5-CC9E-469A-8A7C-E7DB0EEFEC42}">
      <dgm:prSet/>
      <dgm:spPr/>
      <dgm:t>
        <a:bodyPr/>
        <a:lstStyle/>
        <a:p>
          <a:endParaRPr lang="en-US"/>
        </a:p>
      </dgm:t>
    </dgm:pt>
    <dgm:pt modelId="{E927FB09-3015-47E5-9B2A-AAA32895163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Model Building</a:t>
          </a:r>
          <a:endParaRPr lang="en-US" b="0" i="0" dirty="0"/>
        </a:p>
      </dgm:t>
    </dgm:pt>
    <dgm:pt modelId="{BEF1F973-336A-44B9-A769-961693CCA7BE}" type="parTrans" cxnId="{E4BEEC8C-18C7-4FB8-9238-5CB006B579B1}">
      <dgm:prSet/>
      <dgm:spPr/>
      <dgm:t>
        <a:bodyPr/>
        <a:lstStyle/>
        <a:p>
          <a:endParaRPr lang="en-US"/>
        </a:p>
      </dgm:t>
    </dgm:pt>
    <dgm:pt modelId="{3A1A86E1-8859-4704-A07C-D4CFCF11649B}" type="sibTrans" cxnId="{E4BEEC8C-18C7-4FB8-9238-5CB006B579B1}">
      <dgm:prSet/>
      <dgm:spPr/>
      <dgm:t>
        <a:bodyPr/>
        <a:lstStyle/>
        <a:p>
          <a:endParaRPr lang="en-US"/>
        </a:p>
      </dgm:t>
    </dgm:pt>
    <dgm:pt modelId="{64FE1467-71F7-4438-8620-DA44ACA0D70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Graph Construction</a:t>
          </a:r>
        </a:p>
      </dgm:t>
    </dgm:pt>
    <dgm:pt modelId="{0D8C0EFB-9FF4-40A5-B293-C5C46AE9E55C}" type="parTrans" cxnId="{1B7E9110-5C7B-4D50-B16A-0BCF70DB8CE9}">
      <dgm:prSet/>
      <dgm:spPr/>
      <dgm:t>
        <a:bodyPr/>
        <a:lstStyle/>
        <a:p>
          <a:endParaRPr lang="en-US"/>
        </a:p>
      </dgm:t>
    </dgm:pt>
    <dgm:pt modelId="{2C9FD73D-3E6A-4153-89B5-74D4F6FC6B97}" type="sibTrans" cxnId="{1B7E9110-5C7B-4D50-B16A-0BCF70DB8CE9}">
      <dgm:prSet/>
      <dgm:spPr/>
      <dgm:t>
        <a:bodyPr/>
        <a:lstStyle/>
        <a:p>
          <a:endParaRPr lang="en-US"/>
        </a:p>
      </dgm:t>
    </dgm:pt>
    <dgm:pt modelId="{5C094575-04F5-4840-9F56-0B31369B071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Graph convolution Neural network</a:t>
          </a:r>
        </a:p>
      </dgm:t>
    </dgm:pt>
    <dgm:pt modelId="{4AA5E852-3AD2-4E3C-850D-EF622B15866B}" type="parTrans" cxnId="{1D7EA670-274B-441C-893C-43DEE4E9A8C1}">
      <dgm:prSet/>
      <dgm:spPr/>
      <dgm:t>
        <a:bodyPr/>
        <a:lstStyle/>
        <a:p>
          <a:endParaRPr lang="en-US"/>
        </a:p>
      </dgm:t>
    </dgm:pt>
    <dgm:pt modelId="{8D0D1166-3807-4EBF-8E66-92D44B6D6215}" type="sibTrans" cxnId="{1D7EA670-274B-441C-893C-43DEE4E9A8C1}">
      <dgm:prSet/>
      <dgm:spPr/>
      <dgm:t>
        <a:bodyPr/>
        <a:lstStyle/>
        <a:p>
          <a:endParaRPr lang="en-US"/>
        </a:p>
      </dgm:t>
    </dgm:pt>
    <dgm:pt modelId="{D24FFCD7-F6C5-4D58-BE66-B0E6331D81F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Logistic Regression</a:t>
          </a:r>
        </a:p>
      </dgm:t>
    </dgm:pt>
    <dgm:pt modelId="{E566B10B-FD0C-4FE8-AA0F-3B4099529C5A}" type="parTrans" cxnId="{48964011-6A46-4496-8A35-976D6A338C3A}">
      <dgm:prSet/>
      <dgm:spPr/>
      <dgm:t>
        <a:bodyPr/>
        <a:lstStyle/>
        <a:p>
          <a:endParaRPr lang="en-US"/>
        </a:p>
      </dgm:t>
    </dgm:pt>
    <dgm:pt modelId="{D88B5152-34A4-47F1-8569-3B76C4E598B3}" type="sibTrans" cxnId="{48964011-6A46-4496-8A35-976D6A338C3A}">
      <dgm:prSet/>
      <dgm:spPr/>
      <dgm:t>
        <a:bodyPr/>
        <a:lstStyle/>
        <a:p>
          <a:endParaRPr lang="en-US"/>
        </a:p>
      </dgm:t>
    </dgm:pt>
    <dgm:pt modelId="{2A070FF8-C02C-42E5-9876-0CF289FA9E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Model Evaluation &amp; Comparison</a:t>
          </a:r>
          <a:endParaRPr lang="en-US" b="0" i="0" dirty="0"/>
        </a:p>
      </dgm:t>
    </dgm:pt>
    <dgm:pt modelId="{4B4CC780-867C-4ABE-B175-A9752D489F50}" type="parTrans" cxnId="{676CFB33-365F-41BF-B8C1-2385E7FBCD03}">
      <dgm:prSet/>
      <dgm:spPr/>
      <dgm:t>
        <a:bodyPr/>
        <a:lstStyle/>
        <a:p>
          <a:endParaRPr lang="en-US"/>
        </a:p>
      </dgm:t>
    </dgm:pt>
    <dgm:pt modelId="{113011D7-5FB9-4024-87DE-4526442A951D}" type="sibTrans" cxnId="{676CFB33-365F-41BF-B8C1-2385E7FBCD03}">
      <dgm:prSet/>
      <dgm:spPr/>
      <dgm:t>
        <a:bodyPr/>
        <a:lstStyle/>
        <a:p>
          <a:endParaRPr lang="en-US"/>
        </a:p>
      </dgm:t>
    </dgm:pt>
    <dgm:pt modelId="{76F4D1AA-F80F-4152-9DAF-9520AF74A96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Conclusion &amp; Recommendations</a:t>
          </a:r>
          <a:endParaRPr lang="en-US" b="0" i="0" dirty="0"/>
        </a:p>
      </dgm:t>
    </dgm:pt>
    <dgm:pt modelId="{6D041FDE-BF30-4D97-80D8-60271EA2EF8E}" type="parTrans" cxnId="{026C9F05-F7F4-40C8-AC5E-0B9DBE0828EC}">
      <dgm:prSet/>
      <dgm:spPr/>
      <dgm:t>
        <a:bodyPr/>
        <a:lstStyle/>
        <a:p>
          <a:endParaRPr lang="en-US"/>
        </a:p>
      </dgm:t>
    </dgm:pt>
    <dgm:pt modelId="{A50F78FD-A156-4944-B183-02039B614E56}" type="sibTrans" cxnId="{026C9F05-F7F4-40C8-AC5E-0B9DBE0828EC}">
      <dgm:prSet/>
      <dgm:spPr/>
      <dgm:t>
        <a:bodyPr/>
        <a:lstStyle/>
        <a:p>
          <a:endParaRPr lang="en-US"/>
        </a:p>
      </dgm:t>
    </dgm:pt>
    <dgm:pt modelId="{4E1D546F-8200-4BA8-A453-EC3D2B39E1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Accuracy</a:t>
          </a:r>
        </a:p>
      </dgm:t>
    </dgm:pt>
    <dgm:pt modelId="{3D54FE14-6BCE-4998-8592-3288C9E9CF8C}" type="parTrans" cxnId="{48333DBC-E55F-4A6D-90E8-E1D20076229F}">
      <dgm:prSet/>
      <dgm:spPr/>
      <dgm:t>
        <a:bodyPr/>
        <a:lstStyle/>
        <a:p>
          <a:endParaRPr lang="en-US"/>
        </a:p>
      </dgm:t>
    </dgm:pt>
    <dgm:pt modelId="{C7A773DF-59E0-463A-88B6-C6198232C071}" type="sibTrans" cxnId="{48333DBC-E55F-4A6D-90E8-E1D20076229F}">
      <dgm:prSet/>
      <dgm:spPr/>
      <dgm:t>
        <a:bodyPr/>
        <a:lstStyle/>
        <a:p>
          <a:endParaRPr lang="en-US"/>
        </a:p>
      </dgm:t>
    </dgm:pt>
    <dgm:pt modelId="{8B9AAE34-38FE-4087-9A9D-0ACF1F8C0FE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Import Data Set</a:t>
          </a:r>
        </a:p>
      </dgm:t>
    </dgm:pt>
    <dgm:pt modelId="{4EDC21A7-CC0C-4EA5-95FF-A28882DD7DE2}" type="parTrans" cxnId="{B4C086B7-9E0A-49FA-8AE0-27FB579BFA91}">
      <dgm:prSet/>
      <dgm:spPr/>
      <dgm:t>
        <a:bodyPr/>
        <a:lstStyle/>
        <a:p>
          <a:endParaRPr lang="en-US"/>
        </a:p>
      </dgm:t>
    </dgm:pt>
    <dgm:pt modelId="{BDF9FC1E-DF08-4C83-89B5-7F2A4A2AC697}" type="sibTrans" cxnId="{B4C086B7-9E0A-49FA-8AE0-27FB579BFA91}">
      <dgm:prSet/>
      <dgm:spPr/>
      <dgm:t>
        <a:bodyPr/>
        <a:lstStyle/>
        <a:p>
          <a:endParaRPr lang="en-US"/>
        </a:p>
      </dgm:t>
    </dgm:pt>
    <dgm:pt modelId="{4D3CD99D-7207-4E90-A7D7-A161398E427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Data Imbalance Check</a:t>
          </a:r>
        </a:p>
      </dgm:t>
    </dgm:pt>
    <dgm:pt modelId="{1AA06269-0762-4BFF-AC85-D7F0A0C5358C}" type="parTrans" cxnId="{DAA35136-409E-48B1-BE12-02EAE6F5336B}">
      <dgm:prSet/>
      <dgm:spPr/>
      <dgm:t>
        <a:bodyPr/>
        <a:lstStyle/>
        <a:p>
          <a:endParaRPr lang="en-GB"/>
        </a:p>
      </dgm:t>
    </dgm:pt>
    <dgm:pt modelId="{8B1D873D-A847-4952-B0F0-CBFECF41F800}" type="sibTrans" cxnId="{DAA35136-409E-48B1-BE12-02EAE6F5336B}">
      <dgm:prSet/>
      <dgm:spPr/>
      <dgm:t>
        <a:bodyPr/>
        <a:lstStyle/>
        <a:p>
          <a:endParaRPr lang="en-GB"/>
        </a:p>
      </dgm:t>
    </dgm:pt>
    <dgm:pt modelId="{1F888BDA-1EFB-49BD-9BFF-87F135853D8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Frequency count</a:t>
          </a:r>
        </a:p>
      </dgm:t>
    </dgm:pt>
    <dgm:pt modelId="{415D6812-75E5-4905-B699-5270FA1E598A}" type="parTrans" cxnId="{5C49E070-5848-4385-A672-1CB88B6B864B}">
      <dgm:prSet/>
      <dgm:spPr/>
      <dgm:t>
        <a:bodyPr/>
        <a:lstStyle/>
        <a:p>
          <a:endParaRPr lang="en-GB"/>
        </a:p>
      </dgm:t>
    </dgm:pt>
    <dgm:pt modelId="{E915F066-7110-43DA-8F2B-F88512B350F4}" type="sibTrans" cxnId="{5C49E070-5848-4385-A672-1CB88B6B864B}">
      <dgm:prSet/>
      <dgm:spPr/>
      <dgm:t>
        <a:bodyPr/>
        <a:lstStyle/>
        <a:p>
          <a:endParaRPr lang="en-GB"/>
        </a:p>
      </dgm:t>
    </dgm:pt>
    <dgm:pt modelId="{931D186D-0F84-41A3-BB31-E88467B1F0A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Loss</a:t>
          </a:r>
        </a:p>
      </dgm:t>
    </dgm:pt>
    <dgm:pt modelId="{916D193D-E351-4D37-A55A-8786259EA10F}" type="parTrans" cxnId="{C1177213-5155-42F0-BCB0-5E7CFD1B1B49}">
      <dgm:prSet/>
      <dgm:spPr/>
      <dgm:t>
        <a:bodyPr/>
        <a:lstStyle/>
        <a:p>
          <a:endParaRPr lang="en-GB"/>
        </a:p>
      </dgm:t>
    </dgm:pt>
    <dgm:pt modelId="{D9460AA2-AA69-405D-A5F0-910556D9ADE6}" type="sibTrans" cxnId="{C1177213-5155-42F0-BCB0-5E7CFD1B1B49}">
      <dgm:prSet/>
      <dgm:spPr/>
      <dgm:t>
        <a:bodyPr/>
        <a:lstStyle/>
        <a:p>
          <a:endParaRPr lang="en-GB"/>
        </a:p>
      </dgm:t>
    </dgm:pt>
    <dgm:pt modelId="{44979049-34B9-4AFA-966B-F6AC16BDE88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Model Output</a:t>
          </a:r>
        </a:p>
      </dgm:t>
    </dgm:pt>
    <dgm:pt modelId="{B168B11C-B1B4-445E-BB81-89687E8E2F42}" type="parTrans" cxnId="{68417308-80EF-42FB-B443-2244E1A57581}">
      <dgm:prSet/>
      <dgm:spPr/>
      <dgm:t>
        <a:bodyPr/>
        <a:lstStyle/>
        <a:p>
          <a:endParaRPr lang="en-GB"/>
        </a:p>
      </dgm:t>
    </dgm:pt>
    <dgm:pt modelId="{FED151C7-752D-45F6-B1B0-56875146BFB5}" type="sibTrans" cxnId="{68417308-80EF-42FB-B443-2244E1A57581}">
      <dgm:prSet/>
      <dgm:spPr/>
      <dgm:t>
        <a:bodyPr/>
        <a:lstStyle/>
        <a:p>
          <a:endParaRPr lang="en-GB"/>
        </a:p>
      </dgm:t>
    </dgm:pt>
    <dgm:pt modelId="{7A736F66-A59A-4523-9E63-058E9FA2DCC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Data Pre-processing</a:t>
          </a:r>
        </a:p>
      </dgm:t>
    </dgm:pt>
    <dgm:pt modelId="{6D881DF9-B66E-44A9-9564-363FBCB133EA}" type="sibTrans" cxnId="{2500D2BF-119C-4ACA-A242-BC27934A3909}">
      <dgm:prSet/>
      <dgm:spPr/>
      <dgm:t>
        <a:bodyPr/>
        <a:lstStyle/>
        <a:p>
          <a:endParaRPr lang="en-GB"/>
        </a:p>
      </dgm:t>
    </dgm:pt>
    <dgm:pt modelId="{4E43ADF1-9790-4E2F-A238-EC6C4A0E400E}" type="parTrans" cxnId="{2500D2BF-119C-4ACA-A242-BC27934A3909}">
      <dgm:prSet/>
      <dgm:spPr/>
      <dgm:t>
        <a:bodyPr/>
        <a:lstStyle/>
        <a:p>
          <a:endParaRPr lang="en-GB"/>
        </a:p>
      </dgm:t>
    </dgm:pt>
    <dgm:pt modelId="{9CAB1B29-92F7-4C78-8195-92F3BBACF37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Word cloud</a:t>
          </a:r>
        </a:p>
      </dgm:t>
    </dgm:pt>
    <dgm:pt modelId="{85F4E6F3-73E1-44F5-9421-BB9EA654095E}" type="parTrans" cxnId="{E404D436-7C5E-4368-8F75-BB287182A313}">
      <dgm:prSet/>
      <dgm:spPr/>
    </dgm:pt>
    <dgm:pt modelId="{7F353CBB-A7B8-4408-A7E1-CE9B3138DFF6}" type="sibTrans" cxnId="{E404D436-7C5E-4368-8F75-BB287182A313}">
      <dgm:prSet/>
      <dgm:spPr/>
    </dgm:pt>
    <dgm:pt modelId="{35E5F90A-A3AA-4A0C-B0C1-DE8A1CFACF08}" type="pres">
      <dgm:prSet presAssocID="{09E1B060-EFCB-49C6-AD32-1CF12F244323}" presName="CompostProcess" presStyleCnt="0">
        <dgm:presLayoutVars>
          <dgm:dir/>
          <dgm:resizeHandles val="exact"/>
        </dgm:presLayoutVars>
      </dgm:prSet>
      <dgm:spPr/>
    </dgm:pt>
    <dgm:pt modelId="{61EDFCC5-911F-42B9-B05B-0257057736D6}" type="pres">
      <dgm:prSet presAssocID="{09E1B060-EFCB-49C6-AD32-1CF12F244323}" presName="arrow" presStyleLbl="bgShp" presStyleIdx="0" presStyleCnt="1"/>
      <dgm:spPr/>
    </dgm:pt>
    <dgm:pt modelId="{9629F3D1-54F6-48D5-9DEE-C656B9671ABD}" type="pres">
      <dgm:prSet presAssocID="{09E1B060-EFCB-49C6-AD32-1CF12F244323}" presName="linearProcess" presStyleCnt="0"/>
      <dgm:spPr/>
    </dgm:pt>
    <dgm:pt modelId="{20C333BD-ED8E-4BD0-AB30-304A694F39CE}" type="pres">
      <dgm:prSet presAssocID="{2BF2640B-7F85-4F7B-A9E2-3F1BECECFC21}" presName="textNode" presStyleLbl="node1" presStyleIdx="0" presStyleCnt="5">
        <dgm:presLayoutVars>
          <dgm:bulletEnabled val="1"/>
        </dgm:presLayoutVars>
      </dgm:prSet>
      <dgm:spPr/>
    </dgm:pt>
    <dgm:pt modelId="{613BD2D6-DDF0-4DFB-AED5-3498049FEFD5}" type="pres">
      <dgm:prSet presAssocID="{427B12A6-7BA2-4940-8844-D42B82E762FE}" presName="sibTrans" presStyleCnt="0"/>
      <dgm:spPr/>
    </dgm:pt>
    <dgm:pt modelId="{56AA6C56-5A49-4FE8-A13D-1364863D3749}" type="pres">
      <dgm:prSet presAssocID="{741D66A6-813D-4296-A807-26BE51B6D16C}" presName="textNode" presStyleLbl="node1" presStyleIdx="1" presStyleCnt="5">
        <dgm:presLayoutVars>
          <dgm:bulletEnabled val="1"/>
        </dgm:presLayoutVars>
      </dgm:prSet>
      <dgm:spPr/>
    </dgm:pt>
    <dgm:pt modelId="{58EBE790-87A4-4286-83CA-95350EEC5B8C}" type="pres">
      <dgm:prSet presAssocID="{0298FFAE-2145-4F74-9337-5D7F3E13B79D}" presName="sibTrans" presStyleCnt="0"/>
      <dgm:spPr/>
    </dgm:pt>
    <dgm:pt modelId="{4D4D7F36-049C-4583-A2A0-2D6D83133723}" type="pres">
      <dgm:prSet presAssocID="{E927FB09-3015-47E5-9B2A-AAA32895163E}" presName="textNode" presStyleLbl="node1" presStyleIdx="2" presStyleCnt="5" custLinFactNeighborX="1" custLinFactNeighborY="0">
        <dgm:presLayoutVars>
          <dgm:bulletEnabled val="1"/>
        </dgm:presLayoutVars>
      </dgm:prSet>
      <dgm:spPr/>
    </dgm:pt>
    <dgm:pt modelId="{BBB5D54A-86A0-4838-A51F-90D9D1009B48}" type="pres">
      <dgm:prSet presAssocID="{3A1A86E1-8859-4704-A07C-D4CFCF11649B}" presName="sibTrans" presStyleCnt="0"/>
      <dgm:spPr/>
    </dgm:pt>
    <dgm:pt modelId="{6E3D0707-1054-448A-AEC4-B856094E3578}" type="pres">
      <dgm:prSet presAssocID="{2A070FF8-C02C-42E5-9876-0CF289FA9E69}" presName="textNode" presStyleLbl="node1" presStyleIdx="3" presStyleCnt="5">
        <dgm:presLayoutVars>
          <dgm:bulletEnabled val="1"/>
        </dgm:presLayoutVars>
      </dgm:prSet>
      <dgm:spPr/>
    </dgm:pt>
    <dgm:pt modelId="{6C088B12-535E-4CD7-AAC6-CC31965DD14F}" type="pres">
      <dgm:prSet presAssocID="{113011D7-5FB9-4024-87DE-4526442A951D}" presName="sibTrans" presStyleCnt="0"/>
      <dgm:spPr/>
    </dgm:pt>
    <dgm:pt modelId="{03C29901-8442-458B-B8DE-EE573026C203}" type="pres">
      <dgm:prSet presAssocID="{76F4D1AA-F80F-4152-9DAF-9520AF74A960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26C9F05-F7F4-40C8-AC5E-0B9DBE0828EC}" srcId="{09E1B060-EFCB-49C6-AD32-1CF12F244323}" destId="{76F4D1AA-F80F-4152-9DAF-9520AF74A960}" srcOrd="4" destOrd="0" parTransId="{6D041FDE-BF30-4D97-80D8-60271EA2EF8E}" sibTransId="{A50F78FD-A156-4944-B183-02039B614E56}"/>
    <dgm:cxn modelId="{68417308-80EF-42FB-B443-2244E1A57581}" srcId="{2A070FF8-C02C-42E5-9876-0CF289FA9E69}" destId="{44979049-34B9-4AFA-966B-F6AC16BDE887}" srcOrd="0" destOrd="0" parTransId="{B168B11C-B1B4-445E-BB81-89687E8E2F42}" sibTransId="{FED151C7-752D-45F6-B1B0-56875146BFB5}"/>
    <dgm:cxn modelId="{02E7C50E-ED51-4427-A8EA-702D4C169A14}" type="presOf" srcId="{09E1B060-EFCB-49C6-AD32-1CF12F244323}" destId="{35E5F90A-A3AA-4A0C-B0C1-DE8A1CFACF08}" srcOrd="0" destOrd="0" presId="urn:microsoft.com/office/officeart/2005/8/layout/hProcess9"/>
    <dgm:cxn modelId="{1B7E9110-5C7B-4D50-B16A-0BCF70DB8CE9}" srcId="{E927FB09-3015-47E5-9B2A-AAA32895163E}" destId="{64FE1467-71F7-4438-8620-DA44ACA0D705}" srcOrd="0" destOrd="0" parTransId="{0D8C0EFB-9FF4-40A5-B293-C5C46AE9E55C}" sibTransId="{2C9FD73D-3E6A-4153-89B5-74D4F6FC6B97}"/>
    <dgm:cxn modelId="{616AB210-F7D4-4839-9468-5F89F45AE327}" srcId="{09E1B060-EFCB-49C6-AD32-1CF12F244323}" destId="{2BF2640B-7F85-4F7B-A9E2-3F1BECECFC21}" srcOrd="0" destOrd="0" parTransId="{EEFE392B-89E6-400A-8C1A-1D4ED46FC654}" sibTransId="{427B12A6-7BA2-4940-8844-D42B82E762FE}"/>
    <dgm:cxn modelId="{48964011-6A46-4496-8A35-976D6A338C3A}" srcId="{E927FB09-3015-47E5-9B2A-AAA32895163E}" destId="{D24FFCD7-F6C5-4D58-BE66-B0E6331D81F1}" srcOrd="2" destOrd="0" parTransId="{E566B10B-FD0C-4FE8-AA0F-3B4099529C5A}" sibTransId="{D88B5152-34A4-47F1-8569-3B76C4E598B3}"/>
    <dgm:cxn modelId="{C1177213-5155-42F0-BCB0-5E7CFD1B1B49}" srcId="{2A070FF8-C02C-42E5-9876-0CF289FA9E69}" destId="{931D186D-0F84-41A3-BB31-E88467B1F0AC}" srcOrd="2" destOrd="0" parTransId="{916D193D-E351-4D37-A55A-8786259EA10F}" sibTransId="{D9460AA2-AA69-405D-A5F0-910556D9ADE6}"/>
    <dgm:cxn modelId="{62858415-B1AF-4C6E-BCFD-C2A2CBD390A0}" type="presOf" srcId="{2A070FF8-C02C-42E5-9876-0CF289FA9E69}" destId="{6E3D0707-1054-448A-AEC4-B856094E3578}" srcOrd="0" destOrd="0" presId="urn:microsoft.com/office/officeart/2005/8/layout/hProcess9"/>
    <dgm:cxn modelId="{676CFB33-365F-41BF-B8C1-2385E7FBCD03}" srcId="{09E1B060-EFCB-49C6-AD32-1CF12F244323}" destId="{2A070FF8-C02C-42E5-9876-0CF289FA9E69}" srcOrd="3" destOrd="0" parTransId="{4B4CC780-867C-4ABE-B175-A9752D489F50}" sibTransId="{113011D7-5FB9-4024-87DE-4526442A951D}"/>
    <dgm:cxn modelId="{DAA35136-409E-48B1-BE12-02EAE6F5336B}" srcId="{741D66A6-813D-4296-A807-26BE51B6D16C}" destId="{4D3CD99D-7207-4E90-A7D7-A161398E427C}" srcOrd="0" destOrd="0" parTransId="{1AA06269-0762-4BFF-AC85-D7F0A0C5358C}" sibTransId="{8B1D873D-A847-4952-B0F0-CBFECF41F800}"/>
    <dgm:cxn modelId="{E404D436-7C5E-4368-8F75-BB287182A313}" srcId="{741D66A6-813D-4296-A807-26BE51B6D16C}" destId="{9CAB1B29-92F7-4C78-8195-92F3BBACF37A}" srcOrd="3" destOrd="0" parTransId="{85F4E6F3-73E1-44F5-9421-BB9EA654095E}" sibTransId="{7F353CBB-A7B8-4408-A7E1-CE9B3138DFF6}"/>
    <dgm:cxn modelId="{6AAB3D44-F5CD-4935-8D1F-5EA2FBEE7E2A}" type="presOf" srcId="{76F4D1AA-F80F-4152-9DAF-9520AF74A960}" destId="{03C29901-8442-458B-B8DE-EE573026C203}" srcOrd="0" destOrd="0" presId="urn:microsoft.com/office/officeart/2005/8/layout/hProcess9"/>
    <dgm:cxn modelId="{D42E6246-5198-41D5-8CC7-D75D7F95F2DE}" srcId="{09E1B060-EFCB-49C6-AD32-1CF12F244323}" destId="{741D66A6-813D-4296-A807-26BE51B6D16C}" srcOrd="1" destOrd="0" parTransId="{56E160D0-92F2-4AC6-9531-E66018FF6311}" sibTransId="{0298FFAE-2145-4F74-9337-5D7F3E13B79D}"/>
    <dgm:cxn modelId="{D41B566D-5DB4-4C0F-BF9F-00145FCA6D2C}" type="presOf" srcId="{2BF2640B-7F85-4F7B-A9E2-3F1BECECFC21}" destId="{20C333BD-ED8E-4BD0-AB30-304A694F39CE}" srcOrd="0" destOrd="0" presId="urn:microsoft.com/office/officeart/2005/8/layout/hProcess9"/>
    <dgm:cxn modelId="{A21B164F-49F5-44C9-8EF8-ED4D29C1B2F3}" type="presOf" srcId="{9EC907EB-3F67-4469-BB4D-3E3B87EC892A}" destId="{56AA6C56-5A49-4FE8-A13D-1364863D3749}" srcOrd="0" destOrd="2" presId="urn:microsoft.com/office/officeart/2005/8/layout/hProcess9"/>
    <dgm:cxn modelId="{1D7EA670-274B-441C-893C-43DEE4E9A8C1}" srcId="{E927FB09-3015-47E5-9B2A-AAA32895163E}" destId="{5C094575-04F5-4840-9F56-0B31369B071B}" srcOrd="1" destOrd="0" parTransId="{4AA5E852-3AD2-4E3C-850D-EF622B15866B}" sibTransId="{8D0D1166-3807-4EBF-8E66-92D44B6D6215}"/>
    <dgm:cxn modelId="{5C49E070-5848-4385-A672-1CB88B6B864B}" srcId="{741D66A6-813D-4296-A807-26BE51B6D16C}" destId="{1F888BDA-1EFB-49BD-9BFF-87F135853D80}" srcOrd="2" destOrd="0" parTransId="{415D6812-75E5-4905-B699-5270FA1E598A}" sibTransId="{E915F066-7110-43DA-8F2B-F88512B350F4}"/>
    <dgm:cxn modelId="{4C3A3F74-6912-4005-BA0E-6D40C19ABD92}" type="presOf" srcId="{931D186D-0F84-41A3-BB31-E88467B1F0AC}" destId="{6E3D0707-1054-448A-AEC4-B856094E3578}" srcOrd="0" destOrd="3" presId="urn:microsoft.com/office/officeart/2005/8/layout/hProcess9"/>
    <dgm:cxn modelId="{4DBAD657-36D1-4DCE-82BE-6B227AE3331B}" type="presOf" srcId="{9CAB1B29-92F7-4C78-8195-92F3BBACF37A}" destId="{56AA6C56-5A49-4FE8-A13D-1364863D3749}" srcOrd="0" destOrd="4" presId="urn:microsoft.com/office/officeart/2005/8/layout/hProcess9"/>
    <dgm:cxn modelId="{46DCE08B-1A24-4FBE-ADA5-3E2987D4DB13}" type="presOf" srcId="{64FE1467-71F7-4438-8620-DA44ACA0D705}" destId="{4D4D7F36-049C-4583-A2A0-2D6D83133723}" srcOrd="0" destOrd="1" presId="urn:microsoft.com/office/officeart/2005/8/layout/hProcess9"/>
    <dgm:cxn modelId="{E4BEEC8C-18C7-4FB8-9238-5CB006B579B1}" srcId="{09E1B060-EFCB-49C6-AD32-1CF12F244323}" destId="{E927FB09-3015-47E5-9B2A-AAA32895163E}" srcOrd="2" destOrd="0" parTransId="{BEF1F973-336A-44B9-A769-961693CCA7BE}" sibTransId="{3A1A86E1-8859-4704-A07C-D4CFCF11649B}"/>
    <dgm:cxn modelId="{8F626E9E-CD07-400D-9901-E1A0101F2C11}" type="presOf" srcId="{1F888BDA-1EFB-49BD-9BFF-87F135853D80}" destId="{56AA6C56-5A49-4FE8-A13D-1364863D3749}" srcOrd="0" destOrd="3" presId="urn:microsoft.com/office/officeart/2005/8/layout/hProcess9"/>
    <dgm:cxn modelId="{A82DCDA0-9FF5-4596-A016-51DFB6AF2A1C}" type="presOf" srcId="{7A736F66-A59A-4523-9E63-058E9FA2DCCF}" destId="{20C333BD-ED8E-4BD0-AB30-304A694F39CE}" srcOrd="0" destOrd="2" presId="urn:microsoft.com/office/officeart/2005/8/layout/hProcess9"/>
    <dgm:cxn modelId="{1F2319A8-A15A-4927-98BF-87420061127F}" type="presOf" srcId="{E927FB09-3015-47E5-9B2A-AAA32895163E}" destId="{4D4D7F36-049C-4583-A2A0-2D6D83133723}" srcOrd="0" destOrd="0" presId="urn:microsoft.com/office/officeart/2005/8/layout/hProcess9"/>
    <dgm:cxn modelId="{F7E5FBAB-3A29-4FF2-A32C-5F55A22D3806}" type="presOf" srcId="{741D66A6-813D-4296-A807-26BE51B6D16C}" destId="{56AA6C56-5A49-4FE8-A13D-1364863D3749}" srcOrd="0" destOrd="0" presId="urn:microsoft.com/office/officeart/2005/8/layout/hProcess9"/>
    <dgm:cxn modelId="{167656B6-4D8C-4B2A-A03B-DE26E57A18AB}" type="presOf" srcId="{4D3CD99D-7207-4E90-A7D7-A161398E427C}" destId="{56AA6C56-5A49-4FE8-A13D-1364863D3749}" srcOrd="0" destOrd="1" presId="urn:microsoft.com/office/officeart/2005/8/layout/hProcess9"/>
    <dgm:cxn modelId="{B4C086B7-9E0A-49FA-8AE0-27FB579BFA91}" srcId="{2BF2640B-7F85-4F7B-A9E2-3F1BECECFC21}" destId="{8B9AAE34-38FE-4087-9A9D-0ACF1F8C0FEC}" srcOrd="0" destOrd="0" parTransId="{4EDC21A7-CC0C-4EA5-95FF-A28882DD7DE2}" sibTransId="{BDF9FC1E-DF08-4C83-89B5-7F2A4A2AC697}"/>
    <dgm:cxn modelId="{48333DBC-E55F-4A6D-90E8-E1D20076229F}" srcId="{2A070FF8-C02C-42E5-9876-0CF289FA9E69}" destId="{4E1D546F-8200-4BA8-A453-EC3D2B39E12C}" srcOrd="1" destOrd="0" parTransId="{3D54FE14-6BCE-4998-8592-3288C9E9CF8C}" sibTransId="{C7A773DF-59E0-463A-88B6-C6198232C071}"/>
    <dgm:cxn modelId="{2500D2BF-119C-4ACA-A242-BC27934A3909}" srcId="{2BF2640B-7F85-4F7B-A9E2-3F1BECECFC21}" destId="{7A736F66-A59A-4523-9E63-058E9FA2DCCF}" srcOrd="1" destOrd="0" parTransId="{4E43ADF1-9790-4E2F-A238-EC6C4A0E400E}" sibTransId="{6D881DF9-B66E-44A9-9564-363FBCB133EA}"/>
    <dgm:cxn modelId="{229D8AC2-0D8D-4150-ADEC-FD7AACF49A3F}" type="presOf" srcId="{D24FFCD7-F6C5-4D58-BE66-B0E6331D81F1}" destId="{4D4D7F36-049C-4583-A2A0-2D6D83133723}" srcOrd="0" destOrd="3" presId="urn:microsoft.com/office/officeart/2005/8/layout/hProcess9"/>
    <dgm:cxn modelId="{11CD92C3-D00D-49F5-B620-F2D0770DC3B3}" type="presOf" srcId="{4E1D546F-8200-4BA8-A453-EC3D2B39E12C}" destId="{6E3D0707-1054-448A-AEC4-B856094E3578}" srcOrd="0" destOrd="2" presId="urn:microsoft.com/office/officeart/2005/8/layout/hProcess9"/>
    <dgm:cxn modelId="{CC2085C5-CC9E-469A-8A7C-E7DB0EEFEC42}" srcId="{741D66A6-813D-4296-A807-26BE51B6D16C}" destId="{9EC907EB-3F67-4469-BB4D-3E3B87EC892A}" srcOrd="1" destOrd="0" parTransId="{322CF8B8-A8E8-4826-A330-74C827D78F25}" sibTransId="{1A75B014-2FD7-40C4-8B0D-B1B054A8A620}"/>
    <dgm:cxn modelId="{5FB8ECD3-EAC3-495C-95D5-2F87727D81BE}" type="presOf" srcId="{5C094575-04F5-4840-9F56-0B31369B071B}" destId="{4D4D7F36-049C-4583-A2A0-2D6D83133723}" srcOrd="0" destOrd="2" presId="urn:microsoft.com/office/officeart/2005/8/layout/hProcess9"/>
    <dgm:cxn modelId="{413F5ED9-C1CD-47BC-AA6F-7F7DBE446C06}" type="presOf" srcId="{8B9AAE34-38FE-4087-9A9D-0ACF1F8C0FEC}" destId="{20C333BD-ED8E-4BD0-AB30-304A694F39CE}" srcOrd="0" destOrd="1" presId="urn:microsoft.com/office/officeart/2005/8/layout/hProcess9"/>
    <dgm:cxn modelId="{D6B61BF4-2CE1-4993-A688-54673D8ABDBD}" type="presOf" srcId="{44979049-34B9-4AFA-966B-F6AC16BDE887}" destId="{6E3D0707-1054-448A-AEC4-B856094E3578}" srcOrd="0" destOrd="1" presId="urn:microsoft.com/office/officeart/2005/8/layout/hProcess9"/>
    <dgm:cxn modelId="{E7C8A4FA-F18B-475F-BF01-7378AFF62DAC}" type="presParOf" srcId="{35E5F90A-A3AA-4A0C-B0C1-DE8A1CFACF08}" destId="{61EDFCC5-911F-42B9-B05B-0257057736D6}" srcOrd="0" destOrd="0" presId="urn:microsoft.com/office/officeart/2005/8/layout/hProcess9"/>
    <dgm:cxn modelId="{B2750802-03DB-4BB1-88D3-AC564DFA3A51}" type="presParOf" srcId="{35E5F90A-A3AA-4A0C-B0C1-DE8A1CFACF08}" destId="{9629F3D1-54F6-48D5-9DEE-C656B9671ABD}" srcOrd="1" destOrd="0" presId="urn:microsoft.com/office/officeart/2005/8/layout/hProcess9"/>
    <dgm:cxn modelId="{F53C5750-B1B5-4E98-93B5-7E63B202CA83}" type="presParOf" srcId="{9629F3D1-54F6-48D5-9DEE-C656B9671ABD}" destId="{20C333BD-ED8E-4BD0-AB30-304A694F39CE}" srcOrd="0" destOrd="0" presId="urn:microsoft.com/office/officeart/2005/8/layout/hProcess9"/>
    <dgm:cxn modelId="{FA0F0CAC-075F-4FB9-B9B9-D96BDF5A5B89}" type="presParOf" srcId="{9629F3D1-54F6-48D5-9DEE-C656B9671ABD}" destId="{613BD2D6-DDF0-4DFB-AED5-3498049FEFD5}" srcOrd="1" destOrd="0" presId="urn:microsoft.com/office/officeart/2005/8/layout/hProcess9"/>
    <dgm:cxn modelId="{2B3908DD-49EC-4C78-BFEF-1A2ABD78CD82}" type="presParOf" srcId="{9629F3D1-54F6-48D5-9DEE-C656B9671ABD}" destId="{56AA6C56-5A49-4FE8-A13D-1364863D3749}" srcOrd="2" destOrd="0" presId="urn:microsoft.com/office/officeart/2005/8/layout/hProcess9"/>
    <dgm:cxn modelId="{2D8F0902-1DAD-4428-923E-42B9EF34F89F}" type="presParOf" srcId="{9629F3D1-54F6-48D5-9DEE-C656B9671ABD}" destId="{58EBE790-87A4-4286-83CA-95350EEC5B8C}" srcOrd="3" destOrd="0" presId="urn:microsoft.com/office/officeart/2005/8/layout/hProcess9"/>
    <dgm:cxn modelId="{6E076E3D-F92A-4A85-9098-E07460674F9F}" type="presParOf" srcId="{9629F3D1-54F6-48D5-9DEE-C656B9671ABD}" destId="{4D4D7F36-049C-4583-A2A0-2D6D83133723}" srcOrd="4" destOrd="0" presId="urn:microsoft.com/office/officeart/2005/8/layout/hProcess9"/>
    <dgm:cxn modelId="{7ADB2361-36AC-4CB0-AD78-D216B53FFB6B}" type="presParOf" srcId="{9629F3D1-54F6-48D5-9DEE-C656B9671ABD}" destId="{BBB5D54A-86A0-4838-A51F-90D9D1009B48}" srcOrd="5" destOrd="0" presId="urn:microsoft.com/office/officeart/2005/8/layout/hProcess9"/>
    <dgm:cxn modelId="{37A9A351-D473-4944-A586-C1BDEBDF3999}" type="presParOf" srcId="{9629F3D1-54F6-48D5-9DEE-C656B9671ABD}" destId="{6E3D0707-1054-448A-AEC4-B856094E3578}" srcOrd="6" destOrd="0" presId="urn:microsoft.com/office/officeart/2005/8/layout/hProcess9"/>
    <dgm:cxn modelId="{A2D6A890-07E3-4331-B4C8-F9696FE53C73}" type="presParOf" srcId="{9629F3D1-54F6-48D5-9DEE-C656B9671ABD}" destId="{6C088B12-535E-4CD7-AAC6-CC31965DD14F}" srcOrd="7" destOrd="0" presId="urn:microsoft.com/office/officeart/2005/8/layout/hProcess9"/>
    <dgm:cxn modelId="{655D1C6C-26F8-4A9F-B01F-DEC757F79474}" type="presParOf" srcId="{9629F3D1-54F6-48D5-9DEE-C656B9671ABD}" destId="{03C29901-8442-458B-B8DE-EE573026C20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DFCC5-911F-42B9-B05B-0257057736D6}">
      <dsp:nvSpPr>
        <dsp:cNvPr id="0" name=""/>
        <dsp:cNvSpPr/>
      </dsp:nvSpPr>
      <dsp:spPr>
        <a:xfrm>
          <a:off x="837751" y="0"/>
          <a:ext cx="9494519" cy="4160321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333BD-ED8E-4BD0-AB30-304A694F39CE}">
      <dsp:nvSpPr>
        <dsp:cNvPr id="0" name=""/>
        <dsp:cNvSpPr/>
      </dsp:nvSpPr>
      <dsp:spPr>
        <a:xfrm>
          <a:off x="4942" y="1248096"/>
          <a:ext cx="2140398" cy="1664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 dirty="0"/>
            <a:t>Data Reading &amp; Inspection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Import Data 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Data Pre-processing</a:t>
          </a:r>
        </a:p>
      </dsp:txBody>
      <dsp:txXfrm>
        <a:off x="86178" y="1329332"/>
        <a:ext cx="1977926" cy="1501656"/>
      </dsp:txXfrm>
    </dsp:sp>
    <dsp:sp modelId="{56AA6C56-5A49-4FE8-A13D-1364863D3749}">
      <dsp:nvSpPr>
        <dsp:cNvPr id="0" name=""/>
        <dsp:cNvSpPr/>
      </dsp:nvSpPr>
      <dsp:spPr>
        <a:xfrm>
          <a:off x="2259877" y="1248096"/>
          <a:ext cx="2140398" cy="1664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/>
            <a:t>EDA</a:t>
          </a:r>
          <a:endParaRPr lang="en-US" sz="1800" b="0" i="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Data Imbalance Check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Word length check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Frequency count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Word cloud</a:t>
          </a:r>
        </a:p>
      </dsp:txBody>
      <dsp:txXfrm>
        <a:off x="2341113" y="1329332"/>
        <a:ext cx="1977926" cy="1501656"/>
      </dsp:txXfrm>
    </dsp:sp>
    <dsp:sp modelId="{4D4D7F36-049C-4583-A2A0-2D6D83133723}">
      <dsp:nvSpPr>
        <dsp:cNvPr id="0" name=""/>
        <dsp:cNvSpPr/>
      </dsp:nvSpPr>
      <dsp:spPr>
        <a:xfrm>
          <a:off x="4514813" y="1248096"/>
          <a:ext cx="2140398" cy="1664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 dirty="0"/>
            <a:t>Model Building</a:t>
          </a:r>
          <a:endParaRPr lang="en-US" sz="18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Graph Construction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Graph convolution Neural network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Logistic Regression</a:t>
          </a:r>
        </a:p>
      </dsp:txBody>
      <dsp:txXfrm>
        <a:off x="4596049" y="1329332"/>
        <a:ext cx="1977926" cy="1501656"/>
      </dsp:txXfrm>
    </dsp:sp>
    <dsp:sp modelId="{6E3D0707-1054-448A-AEC4-B856094E3578}">
      <dsp:nvSpPr>
        <dsp:cNvPr id="0" name=""/>
        <dsp:cNvSpPr/>
      </dsp:nvSpPr>
      <dsp:spPr>
        <a:xfrm>
          <a:off x="6769747" y="1248096"/>
          <a:ext cx="2140398" cy="1664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 dirty="0"/>
            <a:t>Model Evaluation &amp; Comparison</a:t>
          </a:r>
          <a:endParaRPr lang="en-US" sz="18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Model Output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Accuracy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Loss</a:t>
          </a:r>
        </a:p>
      </dsp:txBody>
      <dsp:txXfrm>
        <a:off x="6850983" y="1329332"/>
        <a:ext cx="1977926" cy="1501656"/>
      </dsp:txXfrm>
    </dsp:sp>
    <dsp:sp modelId="{03C29901-8442-458B-B8DE-EE573026C203}">
      <dsp:nvSpPr>
        <dsp:cNvPr id="0" name=""/>
        <dsp:cNvSpPr/>
      </dsp:nvSpPr>
      <dsp:spPr>
        <a:xfrm>
          <a:off x="9024681" y="1248096"/>
          <a:ext cx="2140398" cy="16641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 dirty="0"/>
            <a:t>Conclusion &amp; Recommendations</a:t>
          </a:r>
          <a:endParaRPr lang="en-US" sz="1800" b="0" i="0" kern="1200" dirty="0"/>
        </a:p>
      </dsp:txBody>
      <dsp:txXfrm>
        <a:off x="9105917" y="1329332"/>
        <a:ext cx="1977926" cy="1501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5061098"/>
            <a:ext cx="10993550" cy="1362814"/>
          </a:xfrm>
          <a:prstGeom prst="rect">
            <a:avLst/>
          </a:prstGeom>
          <a:solidFill>
            <a:srgbClr val="F533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CC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BB66-BDB6-4F96-B90C-856133A7ADE6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5651420"/>
            <a:ext cx="1016001" cy="381001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1" y="1344869"/>
            <a:ext cx="4909875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5220587"/>
            <a:ext cx="11029616" cy="1050928"/>
          </a:xfrm>
        </p:spPr>
        <p:txBody>
          <a:bodyPr anchor="t">
            <a:normAutofit/>
          </a:bodyPr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3996" y="1330434"/>
            <a:ext cx="5006797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0" y="2158410"/>
            <a:ext cx="5006797" cy="2913320"/>
          </a:xfrm>
        </p:spPr>
        <p:txBody>
          <a:bodyPr anchor="t">
            <a:normAutofit/>
          </a:bodyPr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098-DEAB-4227-8912-7396B266A27F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56475"/>
            <a:ext cx="11029616" cy="740156"/>
          </a:xfrm>
        </p:spPr>
        <p:txBody>
          <a:bodyPr anchor="t">
            <a:normAutofit/>
          </a:bodyPr>
          <a:lstStyle>
            <a:lvl1pPr>
              <a:defRPr sz="3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445031"/>
            <a:ext cx="453601" cy="363044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588001" y="1344869"/>
            <a:ext cx="891336" cy="4745242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solidFill>
              <a:srgbClr val="CC0000"/>
            </a:solidFill>
            <a:ln w="12700">
              <a:miter lim="400000"/>
            </a:ln>
          </p:spPr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rgbClr val="E72D40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 algn="ctr" defTabSz="412750" hangingPunct="0"/>
              <a:r>
                <a:rPr lang="en-US" sz="1600" kern="0" spc="0" noProof="0" dirty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8B4EC39-1C78-42CE-A704-95B074B4F49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1192" y="2310809"/>
            <a:ext cx="4909881" cy="2760921"/>
          </a:xfrm>
        </p:spPr>
        <p:txBody>
          <a:bodyPr anchor="t">
            <a:normAutofit/>
          </a:bodyPr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333F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>
            <a:lvl1pPr>
              <a:buClr>
                <a:srgbClr val="CC0000"/>
              </a:buClr>
              <a:defRPr/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FBF-04C0-4868-B698-2362E0188CEA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4962526"/>
            <a:ext cx="11029615" cy="1438276"/>
          </a:xfrm>
          <a:prstGeom prst="rect">
            <a:avLst/>
          </a:prstGeom>
          <a:solidFill>
            <a:srgbClr val="F533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1673225"/>
          </a:xfrm>
        </p:spPr>
        <p:txBody>
          <a:bodyPr anchor="b">
            <a:normAutofit/>
          </a:bodyPr>
          <a:lstStyle>
            <a:lvl1pPr algn="l">
              <a:defRPr sz="40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343400"/>
            <a:ext cx="11029615" cy="798573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864F-940A-44BF-9E28-ACBF7619CFE3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581190" y="6047232"/>
            <a:ext cx="11029615" cy="365125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1F48-E971-48FE-8D0F-3235C5F209F7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1507"/>
            <a:ext cx="11029616" cy="719298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445031"/>
            <a:ext cx="453601" cy="363044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E757-DC64-430F-A007-4E6F9208F7EE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rgbClr val="F5333F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7B33-4BB5-473F-9CE6-D7B9B68BFC9D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5243-F4B6-4F67-B4E1-C00F623FF9BE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rgbClr val="F5333F"/>
          </a:solidFill>
        </p:spPr>
        <p:txBody>
          <a:bodyPr wrap="square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B2A3-734B-46AC-B24F-2EDA65FBA1EE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rgbClr val="F5333F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rgbClr val="F5333F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rgbClr val="F5333F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5BE6-6DEC-475B-BF34-0D4BE70C0045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4E96-95EC-479C-8B68-0C60E37ECDB9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329608"/>
            <a:ext cx="11029616" cy="658451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37684"/>
            <a:ext cx="11029615" cy="5103628"/>
          </a:xfrm>
        </p:spPr>
        <p:txBody>
          <a:bodyPr/>
          <a:lstStyle>
            <a:lvl1pPr>
              <a:buClr>
                <a:srgbClr val="CC0000"/>
              </a:buClr>
              <a:defRPr/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436460"/>
            <a:ext cx="453601" cy="363044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A76331AA-2495-4FDA-9B28-9FC556AF51E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DF4EB520-85EE-4865-925A-31D4542FB1A9}" type="datetime1">
              <a:rPr lang="en-IN" smtClean="0"/>
              <a:pPr/>
              <a:t>18-12-2021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B69A07D-F162-4E80-9B02-4523D24C825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Clustering Assignment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8B9812E-36EF-4931-A96B-4047CA34B3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9864-C2ED-4EA8-91C3-F73FE916E6EB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33FE-FFA4-40A7-AFEC-40D16FE4D726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rgbClr val="F5333F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F6B0-93BF-465C-9AC4-1B7EF71271C9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rgbClr val="F5333F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329608"/>
            <a:ext cx="11029616" cy="658451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37898"/>
            <a:ext cx="11029615" cy="4403414"/>
          </a:xfrm>
        </p:spPr>
        <p:txBody>
          <a:bodyPr/>
          <a:lstStyle>
            <a:lvl1pPr>
              <a:buClr>
                <a:srgbClr val="CC0000"/>
              </a:buClr>
              <a:defRPr/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F606-12AC-4790-AAC7-FAAC5FD0A6E5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436460"/>
            <a:ext cx="453601" cy="363044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454246B2-281D-4292-A786-8927673125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1025" y="1170194"/>
            <a:ext cx="11029950" cy="48556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CC0000"/>
                </a:solidFill>
              </a:defRPr>
            </a:lvl2pPr>
            <a:lvl3pPr>
              <a:defRPr>
                <a:solidFill>
                  <a:srgbClr val="CC0000"/>
                </a:solidFill>
              </a:defRPr>
            </a:lvl3pPr>
            <a:lvl4pPr>
              <a:defRPr>
                <a:solidFill>
                  <a:srgbClr val="CC0000"/>
                </a:solidFill>
              </a:defRPr>
            </a:lvl4pPr>
            <a:lvl5pPr>
              <a:defRPr>
                <a:solidFill>
                  <a:srgbClr val="CC0000"/>
                </a:solidFill>
              </a:defRPr>
            </a:lvl5pPr>
          </a:lstStyle>
          <a:p>
            <a:pPr lvl="0"/>
            <a:r>
              <a:rPr lang="en-US" dirty="0"/>
              <a:t>CLICK TO EDIT SUB HEADING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E11E9A-CD37-47DA-AD3E-DA07184B80CA}"/>
              </a:ext>
            </a:extLst>
          </p:cNvPr>
          <p:cNvCxnSpPr>
            <a:cxnSpLocks/>
          </p:cNvCxnSpPr>
          <p:nvPr userDrawn="1"/>
        </p:nvCxnSpPr>
        <p:spPr>
          <a:xfrm>
            <a:off x="581025" y="1655763"/>
            <a:ext cx="11029782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79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329608"/>
            <a:ext cx="11029616" cy="658451"/>
          </a:xfrm>
        </p:spPr>
        <p:txBody>
          <a:bodyPr anchor="t">
            <a:normAutofit/>
          </a:bodyPr>
          <a:lstStyle>
            <a:lvl1pPr>
              <a:defRPr sz="3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37898"/>
            <a:ext cx="4724454" cy="4403414"/>
          </a:xfrm>
        </p:spPr>
        <p:txBody>
          <a:bodyPr/>
          <a:lstStyle>
            <a:lvl1pPr marL="285750" indent="-285750">
              <a:buClr>
                <a:srgbClr val="CC0000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750" indent="-285750">
              <a:buClr>
                <a:srgbClr val="CC0000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5750" indent="-285750">
              <a:buClr>
                <a:srgbClr val="CC0000"/>
              </a:buClr>
              <a:buFont typeface="Wingdings" panose="05000000000000000000" pitchFamily="2" charset="2"/>
              <a:buChar char="§"/>
              <a:defRPr/>
            </a:lvl3pPr>
            <a:lvl4pPr marL="1179450" indent="-171450">
              <a:buClr>
                <a:srgbClr val="CC0000"/>
              </a:buClr>
              <a:buFont typeface="Wingdings" panose="05000000000000000000" pitchFamily="2" charset="2"/>
              <a:buChar char="§"/>
              <a:defRPr/>
            </a:lvl4pPr>
            <a:lvl5pPr marL="1539450" indent="-171450">
              <a:buClr>
                <a:srgbClr val="CC000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22/06/2020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436460"/>
            <a:ext cx="453601" cy="363044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5148C6-69D6-468D-95AA-B852E42904A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486400" y="1170194"/>
            <a:ext cx="6124407" cy="5071118"/>
          </a:xfrm>
        </p:spPr>
        <p:txBody>
          <a:bodyPr/>
          <a:lstStyle>
            <a:lvl1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8A6904-96E1-4B5A-8FF1-F62D81623E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1025" y="1170194"/>
            <a:ext cx="4724454" cy="48556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CC0000"/>
                </a:solidFill>
              </a:defRPr>
            </a:lvl2pPr>
            <a:lvl3pPr>
              <a:defRPr>
                <a:solidFill>
                  <a:srgbClr val="CC0000"/>
                </a:solidFill>
              </a:defRPr>
            </a:lvl3pPr>
            <a:lvl4pPr>
              <a:defRPr>
                <a:solidFill>
                  <a:srgbClr val="CC0000"/>
                </a:solidFill>
              </a:defRPr>
            </a:lvl4pPr>
            <a:lvl5pPr>
              <a:defRPr>
                <a:solidFill>
                  <a:srgbClr val="CC0000"/>
                </a:solidFill>
              </a:defRPr>
            </a:lvl5pPr>
          </a:lstStyle>
          <a:p>
            <a:pPr lvl="0"/>
            <a:r>
              <a:rPr lang="en-US" dirty="0"/>
              <a:t>CLICK TO EDIT SUB HEADING</a:t>
            </a:r>
          </a:p>
        </p:txBody>
      </p:sp>
    </p:spTree>
    <p:extLst>
      <p:ext uri="{BB962C8B-B14F-4D97-AF65-F5344CB8AC3E}">
        <p14:creationId xmlns:p14="http://schemas.microsoft.com/office/powerpoint/2010/main" val="369979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329608"/>
            <a:ext cx="11029616" cy="658451"/>
          </a:xfrm>
        </p:spPr>
        <p:txBody>
          <a:bodyPr anchor="t">
            <a:normAutofit/>
          </a:bodyPr>
          <a:lstStyle>
            <a:lvl1pPr>
              <a:defRPr sz="3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37898"/>
            <a:ext cx="4724454" cy="3510279"/>
          </a:xfrm>
        </p:spPr>
        <p:txBody>
          <a:bodyPr/>
          <a:lstStyle>
            <a:lvl1pPr marL="285750" indent="-285750">
              <a:buClr>
                <a:srgbClr val="CC0000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750" indent="-285750">
              <a:buClr>
                <a:srgbClr val="CC0000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5750" indent="-285750">
              <a:buClr>
                <a:srgbClr val="CC0000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79450" indent="-171450">
              <a:buClr>
                <a:srgbClr val="CC0000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39450" indent="-171450">
              <a:buClr>
                <a:srgbClr val="CC0000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16D8-25E7-4586-98A2-488639B0CB43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436460"/>
            <a:ext cx="453601" cy="363044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5148C6-69D6-468D-95AA-B852E42904A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486400" y="1170194"/>
            <a:ext cx="6124407" cy="4177983"/>
          </a:xfrm>
        </p:spPr>
        <p:txBody>
          <a:bodyPr/>
          <a:lstStyle>
            <a:lvl1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8A6904-96E1-4B5A-8FF1-F62D81623E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1025" y="1170194"/>
            <a:ext cx="4724454" cy="48556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CC0000"/>
                </a:solidFill>
              </a:defRPr>
            </a:lvl2pPr>
            <a:lvl3pPr>
              <a:defRPr>
                <a:solidFill>
                  <a:srgbClr val="CC0000"/>
                </a:solidFill>
              </a:defRPr>
            </a:lvl3pPr>
            <a:lvl4pPr>
              <a:defRPr>
                <a:solidFill>
                  <a:srgbClr val="CC0000"/>
                </a:solidFill>
              </a:defRPr>
            </a:lvl4pPr>
            <a:lvl5pPr>
              <a:defRPr>
                <a:solidFill>
                  <a:srgbClr val="CC0000"/>
                </a:solidFill>
              </a:defRPr>
            </a:lvl5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01E5CD-0150-4200-834E-F6B3B264202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81025" y="5454502"/>
            <a:ext cx="11029782" cy="786810"/>
          </a:xfrm>
        </p:spPr>
        <p:txBody>
          <a:bodyPr/>
          <a:lstStyle>
            <a:lvl1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30000" indent="0">
              <a:buClr>
                <a:srgbClr val="CC0000"/>
              </a:buClr>
              <a:buNone/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536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329608"/>
            <a:ext cx="4809347" cy="579941"/>
          </a:xfrm>
        </p:spPr>
        <p:txBody>
          <a:bodyPr anchor="t"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458510"/>
            <a:ext cx="4809514" cy="4027890"/>
          </a:xfrm>
        </p:spPr>
        <p:txBody>
          <a:bodyPr anchor="t" anchorCtr="0"/>
          <a:lstStyle>
            <a:lvl1pPr marL="285750" indent="-285750">
              <a:buClr>
                <a:srgbClr val="CC0000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750" indent="-285750">
              <a:buClr>
                <a:srgbClr val="CC0000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5750" indent="-285750">
              <a:buClr>
                <a:srgbClr val="CC0000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79450" indent="-171450">
              <a:buClr>
                <a:srgbClr val="CC0000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39450" indent="-171450">
              <a:buClr>
                <a:srgbClr val="CC0000"/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8B87-949A-49DD-831E-0D48666CCDF7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436460"/>
            <a:ext cx="453601" cy="363044"/>
          </a:xfrm>
          <a:prstGeom prst="rect">
            <a:avLst/>
          </a:prstGeom>
          <a:solidFill>
            <a:srgbClr val="F5333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5148C6-69D6-468D-95AA-B852E42904A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486400" y="329608"/>
            <a:ext cx="6124407" cy="6007396"/>
          </a:xfrm>
        </p:spPr>
        <p:txBody>
          <a:bodyPr anchor="t" anchorCtr="0"/>
          <a:lstStyle>
            <a:lvl1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8A6904-96E1-4B5A-8FF1-F62D81623E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1025" y="996459"/>
            <a:ext cx="4809514" cy="37514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CC0000"/>
                </a:solidFill>
              </a:defRPr>
            </a:lvl2pPr>
            <a:lvl3pPr>
              <a:defRPr>
                <a:solidFill>
                  <a:srgbClr val="CC0000"/>
                </a:solidFill>
              </a:defRPr>
            </a:lvl3pPr>
            <a:lvl4pPr>
              <a:defRPr>
                <a:solidFill>
                  <a:srgbClr val="CC0000"/>
                </a:solidFill>
              </a:defRPr>
            </a:lvl4pPr>
            <a:lvl5pPr>
              <a:defRPr>
                <a:solidFill>
                  <a:srgbClr val="CC0000"/>
                </a:solidFill>
              </a:defRPr>
            </a:lvl5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01E5CD-0150-4200-834E-F6B3B264202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81025" y="5573310"/>
            <a:ext cx="4809514" cy="763694"/>
          </a:xfrm>
        </p:spPr>
        <p:txBody>
          <a:bodyPr anchor="t" anchorCtr="0"/>
          <a:lstStyle>
            <a:lvl1pPr>
              <a:buClr>
                <a:srgbClr val="CC0000"/>
              </a:buCl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CC0000"/>
              </a:buCl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30000" indent="0">
              <a:buClr>
                <a:srgbClr val="CC0000"/>
              </a:buClr>
              <a:buNone/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870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414131"/>
            <a:ext cx="3863216" cy="5009784"/>
          </a:xfrm>
        </p:spPr>
        <p:txBody>
          <a:bodyPr anchor="t">
            <a:normAutofit/>
          </a:bodyPr>
          <a:lstStyle>
            <a:lvl1pPr>
              <a:buClr>
                <a:srgbClr val="CC000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CC0000"/>
              </a:buCl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CC0000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CC0000"/>
              </a:buClr>
              <a:defRPr sz="11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CC0000"/>
              </a:buClr>
              <a:defRPr sz="11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414131"/>
            <a:ext cx="6917210" cy="5009783"/>
          </a:xfrm>
        </p:spPr>
        <p:txBody>
          <a:bodyPr anchor="t">
            <a:normAutofit/>
          </a:bodyPr>
          <a:lstStyle>
            <a:lvl1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0C89-932D-4748-B77B-76D6381B331D}" type="datetime1">
              <a:rPr lang="en-US" smtClean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32078"/>
            <a:ext cx="11029616" cy="740156"/>
          </a:xfrm>
        </p:spPr>
        <p:txBody>
          <a:bodyPr anchor="t">
            <a:normAutofit/>
          </a:bodyPr>
          <a:lstStyle>
            <a:lvl1pPr>
              <a:defRPr sz="3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520634"/>
            <a:ext cx="453601" cy="363044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 algn="ctr" defTabSz="412750" hangingPunct="0"/>
            <a:endParaRPr lang="en-US" sz="1600" kern="0" spc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850065"/>
            <a:ext cx="3863216" cy="4573850"/>
          </a:xfrm>
        </p:spPr>
        <p:txBody>
          <a:bodyPr anchor="t">
            <a:normAutofit/>
          </a:bodyPr>
          <a:lstStyle>
            <a:lvl1pPr>
              <a:buClr>
                <a:srgbClr val="CC0000"/>
              </a:buCl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CC0000"/>
              </a:buCl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CC0000"/>
              </a:buCl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CC0000"/>
              </a:buClr>
              <a:defRPr sz="11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CC0000"/>
              </a:buClr>
              <a:defRPr sz="11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170194"/>
            <a:ext cx="6917210" cy="5253720"/>
          </a:xfrm>
        </p:spPr>
        <p:txBody>
          <a:bodyPr anchor="t">
            <a:normAutofit/>
          </a:bodyPr>
          <a:lstStyle>
            <a:lvl1pPr>
              <a:buClr>
                <a:srgbClr val="CC0000"/>
              </a:buCl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DD8E-A446-45BC-95D8-E930A400249F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32078"/>
            <a:ext cx="11029616" cy="740156"/>
          </a:xfrm>
        </p:spPr>
        <p:txBody>
          <a:bodyPr anchor="t">
            <a:normAutofit/>
          </a:bodyPr>
          <a:lstStyle>
            <a:lvl1pPr>
              <a:defRPr sz="3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520634"/>
            <a:ext cx="453601" cy="363044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 algn="ctr" defTabSz="412750" hangingPunct="0"/>
            <a:endParaRPr lang="en-US" sz="1600" kern="0" spc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1A94DEE-4039-47EB-A3A5-4D5460EDA1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1025" y="1170194"/>
            <a:ext cx="3863216" cy="48556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CC0000"/>
                </a:solidFill>
              </a:defRPr>
            </a:lvl2pPr>
            <a:lvl3pPr>
              <a:defRPr>
                <a:solidFill>
                  <a:srgbClr val="CC0000"/>
                </a:solidFill>
              </a:defRPr>
            </a:lvl3pPr>
            <a:lvl4pPr>
              <a:defRPr>
                <a:solidFill>
                  <a:srgbClr val="CC0000"/>
                </a:solidFill>
              </a:defRPr>
            </a:lvl4pPr>
            <a:lvl5pPr>
              <a:defRPr>
                <a:solidFill>
                  <a:srgbClr val="CC0000"/>
                </a:solidFill>
              </a:defRPr>
            </a:lvl5pPr>
          </a:lstStyle>
          <a:p>
            <a:pPr lvl="0"/>
            <a:r>
              <a:rPr lang="en-US" dirty="0"/>
              <a:t>CLICK TO EDIT SUB HEADING</a:t>
            </a:r>
          </a:p>
        </p:txBody>
      </p:sp>
    </p:spTree>
    <p:extLst>
      <p:ext uri="{BB962C8B-B14F-4D97-AF65-F5344CB8AC3E}">
        <p14:creationId xmlns:p14="http://schemas.microsoft.com/office/powerpoint/2010/main" val="355083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025" y="1627917"/>
            <a:ext cx="4882314" cy="43797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5220587"/>
            <a:ext cx="11029616" cy="1050928"/>
          </a:xfrm>
        </p:spPr>
        <p:txBody>
          <a:bodyPr anchor="t">
            <a:normAutofit/>
          </a:bodyPr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98118" y="1627917"/>
            <a:ext cx="5006797" cy="376087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 cap="all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0" y="2194559"/>
            <a:ext cx="5006797" cy="2877171"/>
          </a:xfrm>
        </p:spPr>
        <p:txBody>
          <a:bodyPr anchor="t">
            <a:normAutofit/>
          </a:bodyPr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53E8-275E-4184-A347-14ACF5E324D0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25835"/>
            <a:ext cx="11029616" cy="551599"/>
          </a:xfrm>
        </p:spPr>
        <p:txBody>
          <a:bodyPr anchor="t">
            <a:normAutofit/>
          </a:bodyPr>
          <a:lstStyle>
            <a:lvl1pPr>
              <a:defRPr sz="3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445031"/>
            <a:ext cx="453601" cy="363044"/>
          </a:xfrm>
          <a:prstGeom prst="rect">
            <a:avLst/>
          </a:prstGeom>
          <a:solidFill>
            <a:srgbClr val="E72D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775157" y="1722922"/>
            <a:ext cx="548641" cy="4367188"/>
            <a:chOff x="5510085" y="2208345"/>
            <a:chExt cx="1016001" cy="388176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solidFill>
              <a:srgbClr val="CC0000"/>
            </a:solidFill>
            <a:ln w="12700">
              <a:miter lim="400000"/>
            </a:ln>
          </p:spPr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08345"/>
              <a:ext cx="1016001" cy="249839"/>
            </a:xfrm>
            <a:prstGeom prst="rect">
              <a:avLst/>
            </a:prstGeom>
            <a:solidFill>
              <a:srgbClr val="E72D40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 algn="ctr" defTabSz="412750" hangingPunct="0"/>
              <a:r>
                <a:rPr lang="en-US" sz="1600" kern="0" spc="0" noProof="0" dirty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8B4EC39-1C78-42CE-A704-95B074B4F49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1026" y="2194559"/>
            <a:ext cx="4910048" cy="2877171"/>
          </a:xfrm>
        </p:spPr>
        <p:txBody>
          <a:bodyPr anchor="t">
            <a:normAutofit/>
          </a:bodyPr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AB87E64-410F-4D82-98E4-AB74F7764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1025" y="953634"/>
            <a:ext cx="4882314" cy="374652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CC0000"/>
                </a:solidFill>
              </a:defRPr>
            </a:lvl2pPr>
            <a:lvl3pPr>
              <a:defRPr>
                <a:solidFill>
                  <a:srgbClr val="CC0000"/>
                </a:solidFill>
              </a:defRPr>
            </a:lvl3pPr>
            <a:lvl4pPr>
              <a:defRPr>
                <a:solidFill>
                  <a:srgbClr val="CC0000"/>
                </a:solidFill>
              </a:defRPr>
            </a:lvl4pPr>
            <a:lvl5pPr>
              <a:defRPr>
                <a:solidFill>
                  <a:srgbClr val="CC0000"/>
                </a:solidFill>
              </a:defRPr>
            </a:lvl5pPr>
          </a:lstStyle>
          <a:p>
            <a:pPr lvl="0"/>
            <a:r>
              <a:rPr lang="en-US" dirty="0"/>
              <a:t>CLICK TO EDIT SUB HEADING</a:t>
            </a:r>
          </a:p>
        </p:txBody>
      </p:sp>
    </p:spTree>
    <p:extLst>
      <p:ext uri="{BB962C8B-B14F-4D97-AF65-F5344CB8AC3E}">
        <p14:creationId xmlns:p14="http://schemas.microsoft.com/office/powerpoint/2010/main" val="306500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86150A-E54C-4AF4-9523-FD5AD2E06850}" type="datetime1">
              <a:rPr lang="en-GB" smtClean="0"/>
              <a:pPr/>
              <a:t>18/12/2021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9" r:id="rId3"/>
    <p:sldLayoutId id="2147483700" r:id="rId4"/>
    <p:sldLayoutId id="2147483702" r:id="rId5"/>
    <p:sldLayoutId id="2147483703" r:id="rId6"/>
    <p:sldLayoutId id="2147483677" r:id="rId7"/>
    <p:sldLayoutId id="2147483701" r:id="rId8"/>
    <p:sldLayoutId id="2147483704" r:id="rId9"/>
    <p:sldLayoutId id="2147483684" r:id="rId10"/>
    <p:sldLayoutId id="2147483695" r:id="rId11"/>
    <p:sldLayoutId id="2147483676" r:id="rId12"/>
    <p:sldLayoutId id="2147483678" r:id="rId13"/>
    <p:sldLayoutId id="2147483679" r:id="rId14"/>
    <p:sldLayoutId id="2147483698" r:id="rId15"/>
    <p:sldLayoutId id="2147483697" r:id="rId16"/>
    <p:sldLayoutId id="2147483696" r:id="rId17"/>
    <p:sldLayoutId id="2147483693" r:id="rId18"/>
    <p:sldLayoutId id="2147483694" r:id="rId19"/>
    <p:sldLayoutId id="2147483692" r:id="rId20"/>
    <p:sldLayoutId id="2147483691" r:id="rId21"/>
    <p:sldLayoutId id="2147483689" r:id="rId22"/>
    <p:sldLayoutId id="2147483690" r:id="rId2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rgbClr val="CC0000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rgbClr val="CC0000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rgbClr val="CC0000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rgbClr val="CC0000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rgbClr val="CC0000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393951"/>
            <a:ext cx="11029616" cy="1168399"/>
          </a:xfrm>
        </p:spPr>
        <p:txBody>
          <a:bodyPr>
            <a:normAutofit/>
          </a:bodyPr>
          <a:lstStyle/>
          <a:p>
            <a:r>
              <a:rPr lang="en-US" b="1" dirty="0"/>
              <a:t>Suicidal Ideation Detection Using Text GCN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3714750"/>
            <a:ext cx="11029615" cy="1085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 by: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Sunil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Sharanappa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AE61-DCCC-4863-A227-C886102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AD9345-1F52-4452-9FD7-4C3B6720C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965911"/>
            <a:ext cx="7332741" cy="5264767"/>
          </a:xfrm>
        </p:spPr>
        <p:txBody>
          <a:bodyPr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/>
              <a:t> </a:t>
            </a:r>
            <a:r>
              <a:rPr lang="en-IN" sz="2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Evaluation of the Model Varying the Volume of Train Size </a:t>
            </a:r>
            <a:endParaRPr lang="en-US" sz="2200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FAD4FD-6B0D-40AB-ACEA-9AE4AA97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r>
              <a:rPr lang="en-US" b="1" dirty="0"/>
              <a:t>Suicidal Ideation Detection Using Text GCN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AAA5D52-2F70-4306-B58E-0735BAC8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99234D-87B3-45BB-BEA0-4FCE8935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25756"/>
            <a:ext cx="11029616" cy="740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Model Building - 1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F3CC08-A9DB-4161-BA48-F433BE828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10205"/>
              </p:ext>
            </p:extLst>
          </p:nvPr>
        </p:nvGraphicFramePr>
        <p:xfrm>
          <a:off x="108283" y="1694213"/>
          <a:ext cx="7796465" cy="3334988"/>
        </p:xfrm>
        <a:graphic>
          <a:graphicData uri="http://schemas.openxmlformats.org/drawingml/2006/table">
            <a:tbl>
              <a:tblPr firstRow="1">
                <a:effectLst/>
                <a:tableStyleId>{BDBED569-4797-4DF1-A0F4-6AAB3CD982D8}</a:tableStyleId>
              </a:tblPr>
              <a:tblGrid>
                <a:gridCol w="770022">
                  <a:extLst>
                    <a:ext uri="{9D8B030D-6E8A-4147-A177-3AD203B41FA5}">
                      <a16:colId xmlns:a16="http://schemas.microsoft.com/office/drawing/2014/main" val="2655930395"/>
                    </a:ext>
                  </a:extLst>
                </a:gridCol>
                <a:gridCol w="413083">
                  <a:extLst>
                    <a:ext uri="{9D8B030D-6E8A-4147-A177-3AD203B41FA5}">
                      <a16:colId xmlns:a16="http://schemas.microsoft.com/office/drawing/2014/main" val="4136337355"/>
                    </a:ext>
                  </a:extLst>
                </a:gridCol>
                <a:gridCol w="555855">
                  <a:extLst>
                    <a:ext uri="{9D8B030D-6E8A-4147-A177-3AD203B41FA5}">
                      <a16:colId xmlns:a16="http://schemas.microsoft.com/office/drawing/2014/main" val="127655181"/>
                    </a:ext>
                  </a:extLst>
                </a:gridCol>
                <a:gridCol w="469646">
                  <a:extLst>
                    <a:ext uri="{9D8B030D-6E8A-4147-A177-3AD203B41FA5}">
                      <a16:colId xmlns:a16="http://schemas.microsoft.com/office/drawing/2014/main" val="2071270421"/>
                    </a:ext>
                  </a:extLst>
                </a:gridCol>
                <a:gridCol w="380794">
                  <a:extLst>
                    <a:ext uri="{9D8B030D-6E8A-4147-A177-3AD203B41FA5}">
                      <a16:colId xmlns:a16="http://schemas.microsoft.com/office/drawing/2014/main" val="1862211945"/>
                    </a:ext>
                  </a:extLst>
                </a:gridCol>
                <a:gridCol w="393487">
                  <a:extLst>
                    <a:ext uri="{9D8B030D-6E8A-4147-A177-3AD203B41FA5}">
                      <a16:colId xmlns:a16="http://schemas.microsoft.com/office/drawing/2014/main" val="1190151474"/>
                    </a:ext>
                  </a:extLst>
                </a:gridCol>
                <a:gridCol w="436133">
                  <a:extLst>
                    <a:ext uri="{9D8B030D-6E8A-4147-A177-3AD203B41FA5}">
                      <a16:colId xmlns:a16="http://schemas.microsoft.com/office/drawing/2014/main" val="3547778849"/>
                    </a:ext>
                  </a:extLst>
                </a:gridCol>
                <a:gridCol w="486078">
                  <a:extLst>
                    <a:ext uri="{9D8B030D-6E8A-4147-A177-3AD203B41FA5}">
                      <a16:colId xmlns:a16="http://schemas.microsoft.com/office/drawing/2014/main" val="1619537187"/>
                    </a:ext>
                  </a:extLst>
                </a:gridCol>
                <a:gridCol w="527271">
                  <a:extLst>
                    <a:ext uri="{9D8B030D-6E8A-4147-A177-3AD203B41FA5}">
                      <a16:colId xmlns:a16="http://schemas.microsoft.com/office/drawing/2014/main" val="596549487"/>
                    </a:ext>
                  </a:extLst>
                </a:gridCol>
                <a:gridCol w="578528">
                  <a:extLst>
                    <a:ext uri="{9D8B030D-6E8A-4147-A177-3AD203B41FA5}">
                      <a16:colId xmlns:a16="http://schemas.microsoft.com/office/drawing/2014/main" val="2517889445"/>
                    </a:ext>
                  </a:extLst>
                </a:gridCol>
                <a:gridCol w="599468">
                  <a:extLst>
                    <a:ext uri="{9D8B030D-6E8A-4147-A177-3AD203B41FA5}">
                      <a16:colId xmlns:a16="http://schemas.microsoft.com/office/drawing/2014/main" val="766528046"/>
                    </a:ext>
                  </a:extLst>
                </a:gridCol>
                <a:gridCol w="533112">
                  <a:extLst>
                    <a:ext uri="{9D8B030D-6E8A-4147-A177-3AD203B41FA5}">
                      <a16:colId xmlns:a16="http://schemas.microsoft.com/office/drawing/2014/main" val="2264477772"/>
                    </a:ext>
                  </a:extLst>
                </a:gridCol>
                <a:gridCol w="469647">
                  <a:extLst>
                    <a:ext uri="{9D8B030D-6E8A-4147-A177-3AD203B41FA5}">
                      <a16:colId xmlns:a16="http://schemas.microsoft.com/office/drawing/2014/main" val="4164883317"/>
                    </a:ext>
                  </a:extLst>
                </a:gridCol>
                <a:gridCol w="406180">
                  <a:extLst>
                    <a:ext uri="{9D8B030D-6E8A-4147-A177-3AD203B41FA5}">
                      <a16:colId xmlns:a16="http://schemas.microsoft.com/office/drawing/2014/main" val="4228962608"/>
                    </a:ext>
                  </a:extLst>
                </a:gridCol>
                <a:gridCol w="495033">
                  <a:extLst>
                    <a:ext uri="{9D8B030D-6E8A-4147-A177-3AD203B41FA5}">
                      <a16:colId xmlns:a16="http://schemas.microsoft.com/office/drawing/2014/main" val="2469435889"/>
                    </a:ext>
                  </a:extLst>
                </a:gridCol>
                <a:gridCol w="282128">
                  <a:extLst>
                    <a:ext uri="{9D8B030D-6E8A-4147-A177-3AD203B41FA5}">
                      <a16:colId xmlns:a16="http://schemas.microsoft.com/office/drawing/2014/main" val="3658913017"/>
                    </a:ext>
                  </a:extLst>
                </a:gridCol>
              </a:tblGrid>
              <a:tr h="1031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Perc of Train &amp; Test split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(Train %|| Test 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Text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 corpus size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Training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   data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Test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Data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window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size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Learning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Rate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Embedding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 Dim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Training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accuracy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Training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loss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Val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accuracy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Val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loss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Test 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 err="1">
                          <a:effectLst/>
                        </a:rPr>
                        <a:t>accu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Test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 loss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Precision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F1-Score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69800"/>
                  </a:ext>
                </a:extLst>
              </a:tr>
              <a:tr h="575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50% || 50%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231973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116973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0.9506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0.13929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0.92617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0.18442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0.92803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0.18868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0.928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317662"/>
                  </a:ext>
                </a:extLst>
              </a:tr>
              <a:tr h="575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50%||50%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57500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57500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0.94778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0.1472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0.91946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0.21421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0.92388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0.19789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0.9244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622017"/>
                  </a:ext>
                </a:extLst>
              </a:tr>
              <a:tr h="575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10%||90%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231973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23197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208776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0.96633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0.10378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0.91548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0.22016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0.92105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0.20522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4020"/>
                  </a:ext>
                </a:extLst>
              </a:tr>
              <a:tr h="575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20%||80%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231973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46394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185579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0.96094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0.11687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0.92197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0.20117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0.1964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0.9251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0.9251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7988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D4D4328-264B-4D58-8381-9B9E99703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935" y="1694213"/>
            <a:ext cx="4241721" cy="2905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BF2DAC-077D-46B9-A2F1-AD748E2E3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935" y="4556812"/>
            <a:ext cx="4241721" cy="22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3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AD9345-1F52-4452-9FD7-4C3B6720C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954057"/>
            <a:ext cx="6361027" cy="5276622"/>
          </a:xfrm>
        </p:spPr>
        <p:txBody>
          <a:bodyPr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/>
              <a:t> </a:t>
            </a:r>
            <a:r>
              <a:rPr lang="en-IN" sz="2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Evaluation of the Model Varying the Window Size </a:t>
            </a:r>
            <a:endParaRPr lang="en-US" sz="2200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FAD4FD-6B0D-40AB-ACEA-9AE4AA97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0" y="6423914"/>
            <a:ext cx="6917210" cy="365125"/>
          </a:xfrm>
        </p:spPr>
        <p:txBody>
          <a:bodyPr anchor="ctr">
            <a:normAutofit/>
          </a:bodyPr>
          <a:lstStyle/>
          <a:p>
            <a:r>
              <a:rPr lang="en-US" b="1" dirty="0"/>
              <a:t>Suicidal Ideation Detection Using Text GCN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AAA5D52-2F70-4306-B58E-0735BAC8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99234D-87B3-45BB-BEA0-4FCE8935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25756"/>
            <a:ext cx="11029616" cy="740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Model Building - 2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593A07-FDD3-47F5-85D9-80F2D7C50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03370"/>
              </p:ext>
            </p:extLst>
          </p:nvPr>
        </p:nvGraphicFramePr>
        <p:xfrm>
          <a:off x="214563" y="1694213"/>
          <a:ext cx="9290383" cy="222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482">
                  <a:extLst>
                    <a:ext uri="{9D8B030D-6E8A-4147-A177-3AD203B41FA5}">
                      <a16:colId xmlns:a16="http://schemas.microsoft.com/office/drawing/2014/main" val="2226246608"/>
                    </a:ext>
                  </a:extLst>
                </a:gridCol>
                <a:gridCol w="730357">
                  <a:extLst>
                    <a:ext uri="{9D8B030D-6E8A-4147-A177-3AD203B41FA5}">
                      <a16:colId xmlns:a16="http://schemas.microsoft.com/office/drawing/2014/main" val="1125896640"/>
                    </a:ext>
                  </a:extLst>
                </a:gridCol>
                <a:gridCol w="532294">
                  <a:extLst>
                    <a:ext uri="{9D8B030D-6E8A-4147-A177-3AD203B41FA5}">
                      <a16:colId xmlns:a16="http://schemas.microsoft.com/office/drawing/2014/main" val="4282774849"/>
                    </a:ext>
                  </a:extLst>
                </a:gridCol>
                <a:gridCol w="470399">
                  <a:extLst>
                    <a:ext uri="{9D8B030D-6E8A-4147-A177-3AD203B41FA5}">
                      <a16:colId xmlns:a16="http://schemas.microsoft.com/office/drawing/2014/main" val="7718939"/>
                    </a:ext>
                  </a:extLst>
                </a:gridCol>
                <a:gridCol w="532294">
                  <a:extLst>
                    <a:ext uri="{9D8B030D-6E8A-4147-A177-3AD203B41FA5}">
                      <a16:colId xmlns:a16="http://schemas.microsoft.com/office/drawing/2014/main" val="986961341"/>
                    </a:ext>
                  </a:extLst>
                </a:gridCol>
                <a:gridCol w="557051">
                  <a:extLst>
                    <a:ext uri="{9D8B030D-6E8A-4147-A177-3AD203B41FA5}">
                      <a16:colId xmlns:a16="http://schemas.microsoft.com/office/drawing/2014/main" val="311428782"/>
                    </a:ext>
                  </a:extLst>
                </a:gridCol>
                <a:gridCol w="717977">
                  <a:extLst>
                    <a:ext uri="{9D8B030D-6E8A-4147-A177-3AD203B41FA5}">
                      <a16:colId xmlns:a16="http://schemas.microsoft.com/office/drawing/2014/main" val="1942035480"/>
                    </a:ext>
                  </a:extLst>
                </a:gridCol>
                <a:gridCol w="547768">
                  <a:extLst>
                    <a:ext uri="{9D8B030D-6E8A-4147-A177-3AD203B41FA5}">
                      <a16:colId xmlns:a16="http://schemas.microsoft.com/office/drawing/2014/main" val="1087624212"/>
                    </a:ext>
                  </a:extLst>
                </a:gridCol>
                <a:gridCol w="767493">
                  <a:extLst>
                    <a:ext uri="{9D8B030D-6E8A-4147-A177-3AD203B41FA5}">
                      <a16:colId xmlns:a16="http://schemas.microsoft.com/office/drawing/2014/main" val="1484686255"/>
                    </a:ext>
                  </a:extLst>
                </a:gridCol>
                <a:gridCol w="547768">
                  <a:extLst>
                    <a:ext uri="{9D8B030D-6E8A-4147-A177-3AD203B41FA5}">
                      <a16:colId xmlns:a16="http://schemas.microsoft.com/office/drawing/2014/main" val="3914592703"/>
                    </a:ext>
                  </a:extLst>
                </a:gridCol>
                <a:gridCol w="519915">
                  <a:extLst>
                    <a:ext uri="{9D8B030D-6E8A-4147-A177-3AD203B41FA5}">
                      <a16:colId xmlns:a16="http://schemas.microsoft.com/office/drawing/2014/main" val="769838446"/>
                    </a:ext>
                  </a:extLst>
                </a:gridCol>
                <a:gridCol w="618946">
                  <a:extLst>
                    <a:ext uri="{9D8B030D-6E8A-4147-A177-3AD203B41FA5}">
                      <a16:colId xmlns:a16="http://schemas.microsoft.com/office/drawing/2014/main" val="1455970820"/>
                    </a:ext>
                  </a:extLst>
                </a:gridCol>
                <a:gridCol w="581809">
                  <a:extLst>
                    <a:ext uri="{9D8B030D-6E8A-4147-A177-3AD203B41FA5}">
                      <a16:colId xmlns:a16="http://schemas.microsoft.com/office/drawing/2014/main" val="26802522"/>
                    </a:ext>
                  </a:extLst>
                </a:gridCol>
                <a:gridCol w="519915">
                  <a:extLst>
                    <a:ext uri="{9D8B030D-6E8A-4147-A177-3AD203B41FA5}">
                      <a16:colId xmlns:a16="http://schemas.microsoft.com/office/drawing/2014/main" val="3152511746"/>
                    </a:ext>
                  </a:extLst>
                </a:gridCol>
                <a:gridCol w="519915">
                  <a:extLst>
                    <a:ext uri="{9D8B030D-6E8A-4147-A177-3AD203B41FA5}">
                      <a16:colId xmlns:a16="http://schemas.microsoft.com/office/drawing/2014/main" val="2974793486"/>
                    </a:ext>
                  </a:extLst>
                </a:gridCol>
              </a:tblGrid>
              <a:tr h="1050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Perc of Train &amp; Test split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(Train %|| Test 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Text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 corpus size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Training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   data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Test </a:t>
                      </a:r>
                      <a:br>
                        <a:rPr lang="en-IN" sz="1100" b="1" u="none" strike="noStrike">
                          <a:effectLst/>
                        </a:rPr>
                      </a:br>
                      <a:r>
                        <a:rPr lang="en-IN" sz="1100" b="1" u="none" strike="noStrike">
                          <a:effectLst/>
                        </a:rPr>
                        <a:t>Data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window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size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Learning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Rate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Embedding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 Dim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Training </a:t>
                      </a:r>
                      <a:br>
                        <a:rPr lang="en-IN" sz="1100" b="1" u="none" strike="noStrike">
                          <a:effectLst/>
                        </a:rPr>
                      </a:br>
                      <a:r>
                        <a:rPr lang="en-IN" sz="1100" b="1" u="none" strike="noStrike">
                          <a:effectLst/>
                        </a:rPr>
                        <a:t>accuracy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Training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loss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Val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accuracy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Val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loss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Test 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 err="1">
                          <a:effectLst/>
                        </a:rPr>
                        <a:t>accu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Precision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F1-Score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87052"/>
                  </a:ext>
                </a:extLst>
              </a:tr>
              <a:tr h="2943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40%||60%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0.95503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0.13288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0.9225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0.25868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0.89547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0.8955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025994"/>
                  </a:ext>
                </a:extLst>
              </a:tr>
              <a:tr h="2943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40%||60%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0.97474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0.09286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0.9025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0.23528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92159"/>
                  </a:ext>
                </a:extLst>
              </a:tr>
              <a:tr h="2943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40%||60%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0.95586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0.13839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0.9025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0.26771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0.89664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114194"/>
                  </a:ext>
                </a:extLst>
              </a:tr>
              <a:tr h="2943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40%||60%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0.95586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0.13941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0.8825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0.25077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0.89464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0.895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0.8946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9288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5909C56-72EE-46C0-B35D-856E5E66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" y="3967442"/>
            <a:ext cx="5498431" cy="2228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EC5DC-072A-4038-8FFD-C5B020AA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451" y="4054261"/>
            <a:ext cx="5254624" cy="2237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98738B-0722-479A-A392-3B7F18EFD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131" y="1694213"/>
            <a:ext cx="2531647" cy="23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5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FAD4FD-6B0D-40AB-ACEA-9AE4AA97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r>
              <a:rPr lang="en-US" b="1" dirty="0"/>
              <a:t>Suicidal Ideation Detection Using Text GCN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AAA5D52-2F70-4306-B58E-0735BAC8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99234D-87B3-45BB-BEA0-4FCE8935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3136"/>
            <a:ext cx="11029616" cy="365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IN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Evaluation of the Model varying the Embedding size</a:t>
            </a:r>
            <a:br>
              <a:rPr lang="en-IN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B9ED73-1741-4C84-96E7-9FA7D0CFF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36635"/>
              </p:ext>
            </p:extLst>
          </p:nvPr>
        </p:nvGraphicFramePr>
        <p:xfrm>
          <a:off x="431130" y="1630278"/>
          <a:ext cx="10481508" cy="17987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909">
                  <a:extLst>
                    <a:ext uri="{9D8B030D-6E8A-4147-A177-3AD203B41FA5}">
                      <a16:colId xmlns:a16="http://schemas.microsoft.com/office/drawing/2014/main" val="357001602"/>
                    </a:ext>
                  </a:extLst>
                </a:gridCol>
                <a:gridCol w="823996">
                  <a:extLst>
                    <a:ext uri="{9D8B030D-6E8A-4147-A177-3AD203B41FA5}">
                      <a16:colId xmlns:a16="http://schemas.microsoft.com/office/drawing/2014/main" val="1000976002"/>
                    </a:ext>
                  </a:extLst>
                </a:gridCol>
                <a:gridCol w="600539">
                  <a:extLst>
                    <a:ext uri="{9D8B030D-6E8A-4147-A177-3AD203B41FA5}">
                      <a16:colId xmlns:a16="http://schemas.microsoft.com/office/drawing/2014/main" val="3661317377"/>
                    </a:ext>
                  </a:extLst>
                </a:gridCol>
                <a:gridCol w="530709">
                  <a:extLst>
                    <a:ext uri="{9D8B030D-6E8A-4147-A177-3AD203B41FA5}">
                      <a16:colId xmlns:a16="http://schemas.microsoft.com/office/drawing/2014/main" val="1661218374"/>
                    </a:ext>
                  </a:extLst>
                </a:gridCol>
                <a:gridCol w="600539">
                  <a:extLst>
                    <a:ext uri="{9D8B030D-6E8A-4147-A177-3AD203B41FA5}">
                      <a16:colId xmlns:a16="http://schemas.microsoft.com/office/drawing/2014/main" val="45871051"/>
                    </a:ext>
                  </a:extLst>
                </a:gridCol>
                <a:gridCol w="628471">
                  <a:extLst>
                    <a:ext uri="{9D8B030D-6E8A-4147-A177-3AD203B41FA5}">
                      <a16:colId xmlns:a16="http://schemas.microsoft.com/office/drawing/2014/main" val="2341414507"/>
                    </a:ext>
                  </a:extLst>
                </a:gridCol>
                <a:gridCol w="810030">
                  <a:extLst>
                    <a:ext uri="{9D8B030D-6E8A-4147-A177-3AD203B41FA5}">
                      <a16:colId xmlns:a16="http://schemas.microsoft.com/office/drawing/2014/main" val="353194962"/>
                    </a:ext>
                  </a:extLst>
                </a:gridCol>
                <a:gridCol w="617997">
                  <a:extLst>
                    <a:ext uri="{9D8B030D-6E8A-4147-A177-3AD203B41FA5}">
                      <a16:colId xmlns:a16="http://schemas.microsoft.com/office/drawing/2014/main" val="3702805079"/>
                    </a:ext>
                  </a:extLst>
                </a:gridCol>
                <a:gridCol w="865894">
                  <a:extLst>
                    <a:ext uri="{9D8B030D-6E8A-4147-A177-3AD203B41FA5}">
                      <a16:colId xmlns:a16="http://schemas.microsoft.com/office/drawing/2014/main" val="1110228266"/>
                    </a:ext>
                  </a:extLst>
                </a:gridCol>
                <a:gridCol w="617997">
                  <a:extLst>
                    <a:ext uri="{9D8B030D-6E8A-4147-A177-3AD203B41FA5}">
                      <a16:colId xmlns:a16="http://schemas.microsoft.com/office/drawing/2014/main" val="2850708115"/>
                    </a:ext>
                  </a:extLst>
                </a:gridCol>
                <a:gridCol w="586574">
                  <a:extLst>
                    <a:ext uri="{9D8B030D-6E8A-4147-A177-3AD203B41FA5}">
                      <a16:colId xmlns:a16="http://schemas.microsoft.com/office/drawing/2014/main" val="3736562922"/>
                    </a:ext>
                  </a:extLst>
                </a:gridCol>
                <a:gridCol w="698302">
                  <a:extLst>
                    <a:ext uri="{9D8B030D-6E8A-4147-A177-3AD203B41FA5}">
                      <a16:colId xmlns:a16="http://schemas.microsoft.com/office/drawing/2014/main" val="1046468978"/>
                    </a:ext>
                  </a:extLst>
                </a:gridCol>
                <a:gridCol w="656403">
                  <a:extLst>
                    <a:ext uri="{9D8B030D-6E8A-4147-A177-3AD203B41FA5}">
                      <a16:colId xmlns:a16="http://schemas.microsoft.com/office/drawing/2014/main" val="3105093407"/>
                    </a:ext>
                  </a:extLst>
                </a:gridCol>
                <a:gridCol w="586574">
                  <a:extLst>
                    <a:ext uri="{9D8B030D-6E8A-4147-A177-3AD203B41FA5}">
                      <a16:colId xmlns:a16="http://schemas.microsoft.com/office/drawing/2014/main" val="4182058000"/>
                    </a:ext>
                  </a:extLst>
                </a:gridCol>
                <a:gridCol w="586574">
                  <a:extLst>
                    <a:ext uri="{9D8B030D-6E8A-4147-A177-3AD203B41FA5}">
                      <a16:colId xmlns:a16="http://schemas.microsoft.com/office/drawing/2014/main" val="291906743"/>
                    </a:ext>
                  </a:extLst>
                </a:gridCol>
              </a:tblGrid>
              <a:tr h="9773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Perc of Train &amp; Test split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(Train %|| Test 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Text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 corpus size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Training </a:t>
                      </a:r>
                      <a:br>
                        <a:rPr lang="en-IN" sz="1100" b="1" u="none" strike="noStrike">
                          <a:effectLst/>
                        </a:rPr>
                      </a:br>
                      <a:r>
                        <a:rPr lang="en-IN" sz="1100" b="1" u="none" strike="noStrike">
                          <a:effectLst/>
                        </a:rPr>
                        <a:t>   data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Test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Data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window</a:t>
                      </a:r>
                      <a:br>
                        <a:rPr lang="en-IN" sz="1100" b="1" u="none" strike="noStrike">
                          <a:effectLst/>
                        </a:rPr>
                      </a:br>
                      <a:r>
                        <a:rPr lang="en-IN" sz="1100" b="1" u="none" strike="noStrike">
                          <a:effectLst/>
                        </a:rPr>
                        <a:t>size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Learning </a:t>
                      </a:r>
                      <a:br>
                        <a:rPr lang="en-IN" sz="1100" b="1" u="none" strike="noStrike">
                          <a:effectLst/>
                        </a:rPr>
                      </a:br>
                      <a:r>
                        <a:rPr lang="en-IN" sz="1100" b="1" u="none" strike="noStrike">
                          <a:effectLst/>
                        </a:rPr>
                        <a:t>Rate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Embedding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 Dim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Training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accuracy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Training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loss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Val </a:t>
                      </a:r>
                      <a:br>
                        <a:rPr lang="en-IN" sz="1100" b="1" u="none" strike="noStrike">
                          <a:effectLst/>
                        </a:rPr>
                      </a:br>
                      <a:r>
                        <a:rPr lang="en-IN" sz="1100" b="1" u="none" strike="noStrike">
                          <a:effectLst/>
                        </a:rPr>
                        <a:t>accuracy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Val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loss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Test  </a:t>
                      </a:r>
                      <a:br>
                        <a:rPr lang="en-IN" sz="1100" b="1" u="none" strike="noStrike">
                          <a:effectLst/>
                        </a:rPr>
                      </a:br>
                      <a:r>
                        <a:rPr lang="en-IN" sz="1100" b="1" u="none" strike="noStrike">
                          <a:effectLst/>
                        </a:rPr>
                        <a:t>accu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Precision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F1-Score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16420"/>
                  </a:ext>
                </a:extLst>
              </a:tr>
              <a:tr h="2737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40%||60%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10000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6000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0.02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0.94003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0.16894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0.8825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0.29071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0.8881</a:t>
                      </a:r>
                      <a:endParaRPr lang="en-IN" sz="1100" b="0" i="0" u="none" strike="noStrike" dirty="0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0.8906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0.8891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0.8881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3268"/>
                  </a:ext>
                </a:extLst>
              </a:tr>
              <a:tr h="2737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40%||60%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10000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6000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0.02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600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0.92865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0.19147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0.8875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0.34576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0.8943</a:t>
                      </a:r>
                      <a:endParaRPr lang="en-IN" sz="1100" b="0" i="0" u="none" strike="noStrike">
                        <a:solidFill>
                          <a:srgbClr val="21212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0.8953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0.895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0.8943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059731"/>
                  </a:ext>
                </a:extLst>
              </a:tr>
              <a:tr h="2737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40%||60%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6000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effectLst/>
                        </a:rPr>
                        <a:t>0.95947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0.11606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0.89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0.27524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0.8953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0.8957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0.8958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effectLst/>
                        </a:rPr>
                        <a:t>0.8953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9739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07A82A8-7AB2-47BB-A586-9879C9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50" y="3428999"/>
            <a:ext cx="6274969" cy="264315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3B820F8-856B-452F-8F5A-3B48436F26A5}"/>
              </a:ext>
            </a:extLst>
          </p:cNvPr>
          <p:cNvSpPr txBox="1">
            <a:spLocks/>
          </p:cNvSpPr>
          <p:nvPr/>
        </p:nvSpPr>
        <p:spPr>
          <a:xfrm>
            <a:off x="581192" y="225756"/>
            <a:ext cx="11029616" cy="740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Model Building - 3</a:t>
            </a:r>
          </a:p>
        </p:txBody>
      </p:sp>
    </p:spTree>
    <p:extLst>
      <p:ext uri="{BB962C8B-B14F-4D97-AF65-F5344CB8AC3E}">
        <p14:creationId xmlns:p14="http://schemas.microsoft.com/office/powerpoint/2010/main" val="157758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AD9345-1F52-4452-9FD7-4C3B6720C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954057"/>
            <a:ext cx="10235196" cy="5276622"/>
          </a:xfrm>
        </p:spPr>
        <p:txBody>
          <a:bodyPr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Comparison of Traditional model against Text GCN with the Volume of Train Data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200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endParaRPr lang="en-US" sz="2200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FAD4FD-6B0D-40AB-ACEA-9AE4AA97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0" y="6423914"/>
            <a:ext cx="6917210" cy="365125"/>
          </a:xfrm>
        </p:spPr>
        <p:txBody>
          <a:bodyPr anchor="ctr">
            <a:normAutofit/>
          </a:bodyPr>
          <a:lstStyle/>
          <a:p>
            <a:r>
              <a:rPr lang="en-US" b="1" dirty="0"/>
              <a:t>Suicidal Ideation Detection Using Text GCN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AAA5D52-2F70-4306-B58E-0735BAC8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99234D-87B3-45BB-BEA0-4FCE8935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25756"/>
            <a:ext cx="11029616" cy="740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Model Building - 4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0A9743-F0DB-4AC7-B6B7-A7FB891A7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89896"/>
              </p:ext>
            </p:extLst>
          </p:nvPr>
        </p:nvGraphicFramePr>
        <p:xfrm>
          <a:off x="998621" y="2382252"/>
          <a:ext cx="10343482" cy="2028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173">
                  <a:extLst>
                    <a:ext uri="{9D8B030D-6E8A-4147-A177-3AD203B41FA5}">
                      <a16:colId xmlns:a16="http://schemas.microsoft.com/office/drawing/2014/main" val="1157647283"/>
                    </a:ext>
                  </a:extLst>
                </a:gridCol>
                <a:gridCol w="813145">
                  <a:extLst>
                    <a:ext uri="{9D8B030D-6E8A-4147-A177-3AD203B41FA5}">
                      <a16:colId xmlns:a16="http://schemas.microsoft.com/office/drawing/2014/main" val="2262291189"/>
                    </a:ext>
                  </a:extLst>
                </a:gridCol>
                <a:gridCol w="592631">
                  <a:extLst>
                    <a:ext uri="{9D8B030D-6E8A-4147-A177-3AD203B41FA5}">
                      <a16:colId xmlns:a16="http://schemas.microsoft.com/office/drawing/2014/main" val="4267151180"/>
                    </a:ext>
                  </a:extLst>
                </a:gridCol>
                <a:gridCol w="523720">
                  <a:extLst>
                    <a:ext uri="{9D8B030D-6E8A-4147-A177-3AD203B41FA5}">
                      <a16:colId xmlns:a16="http://schemas.microsoft.com/office/drawing/2014/main" val="1237825065"/>
                    </a:ext>
                  </a:extLst>
                </a:gridCol>
                <a:gridCol w="592631">
                  <a:extLst>
                    <a:ext uri="{9D8B030D-6E8A-4147-A177-3AD203B41FA5}">
                      <a16:colId xmlns:a16="http://schemas.microsoft.com/office/drawing/2014/main" val="871950183"/>
                    </a:ext>
                  </a:extLst>
                </a:gridCol>
                <a:gridCol w="620196">
                  <a:extLst>
                    <a:ext uri="{9D8B030D-6E8A-4147-A177-3AD203B41FA5}">
                      <a16:colId xmlns:a16="http://schemas.microsoft.com/office/drawing/2014/main" val="2147369696"/>
                    </a:ext>
                  </a:extLst>
                </a:gridCol>
                <a:gridCol w="799362">
                  <a:extLst>
                    <a:ext uri="{9D8B030D-6E8A-4147-A177-3AD203B41FA5}">
                      <a16:colId xmlns:a16="http://schemas.microsoft.com/office/drawing/2014/main" val="2641427490"/>
                    </a:ext>
                  </a:extLst>
                </a:gridCol>
                <a:gridCol w="609860">
                  <a:extLst>
                    <a:ext uri="{9D8B030D-6E8A-4147-A177-3AD203B41FA5}">
                      <a16:colId xmlns:a16="http://schemas.microsoft.com/office/drawing/2014/main" val="1630352563"/>
                    </a:ext>
                  </a:extLst>
                </a:gridCol>
                <a:gridCol w="854491">
                  <a:extLst>
                    <a:ext uri="{9D8B030D-6E8A-4147-A177-3AD203B41FA5}">
                      <a16:colId xmlns:a16="http://schemas.microsoft.com/office/drawing/2014/main" val="2069996460"/>
                    </a:ext>
                  </a:extLst>
                </a:gridCol>
                <a:gridCol w="609860">
                  <a:extLst>
                    <a:ext uri="{9D8B030D-6E8A-4147-A177-3AD203B41FA5}">
                      <a16:colId xmlns:a16="http://schemas.microsoft.com/office/drawing/2014/main" val="1367245581"/>
                    </a:ext>
                  </a:extLst>
                </a:gridCol>
                <a:gridCol w="578850">
                  <a:extLst>
                    <a:ext uri="{9D8B030D-6E8A-4147-A177-3AD203B41FA5}">
                      <a16:colId xmlns:a16="http://schemas.microsoft.com/office/drawing/2014/main" val="4143747051"/>
                    </a:ext>
                  </a:extLst>
                </a:gridCol>
                <a:gridCol w="689105">
                  <a:extLst>
                    <a:ext uri="{9D8B030D-6E8A-4147-A177-3AD203B41FA5}">
                      <a16:colId xmlns:a16="http://schemas.microsoft.com/office/drawing/2014/main" val="1389184331"/>
                    </a:ext>
                  </a:extLst>
                </a:gridCol>
                <a:gridCol w="647758">
                  <a:extLst>
                    <a:ext uri="{9D8B030D-6E8A-4147-A177-3AD203B41FA5}">
                      <a16:colId xmlns:a16="http://schemas.microsoft.com/office/drawing/2014/main" val="1812996153"/>
                    </a:ext>
                  </a:extLst>
                </a:gridCol>
                <a:gridCol w="578850">
                  <a:extLst>
                    <a:ext uri="{9D8B030D-6E8A-4147-A177-3AD203B41FA5}">
                      <a16:colId xmlns:a16="http://schemas.microsoft.com/office/drawing/2014/main" val="4196168652"/>
                    </a:ext>
                  </a:extLst>
                </a:gridCol>
                <a:gridCol w="578850">
                  <a:extLst>
                    <a:ext uri="{9D8B030D-6E8A-4147-A177-3AD203B41FA5}">
                      <a16:colId xmlns:a16="http://schemas.microsoft.com/office/drawing/2014/main" val="3634647450"/>
                    </a:ext>
                  </a:extLst>
                </a:gridCol>
              </a:tblGrid>
              <a:tr h="4090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Perc of Train &amp; Test split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(Train %|| Test 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Text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 corpus size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Training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   data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Test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Data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window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size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Learning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Rate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Embedding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 Dim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Training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accuracy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Training </a:t>
                      </a:r>
                      <a:br>
                        <a:rPr lang="en-IN" sz="1100" b="1" u="none" strike="noStrike">
                          <a:effectLst/>
                        </a:rPr>
                      </a:br>
                      <a:r>
                        <a:rPr lang="en-IN" sz="1100" b="1" u="none" strike="noStrike">
                          <a:effectLst/>
                        </a:rPr>
                        <a:t>loss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Val </a:t>
                      </a:r>
                      <a:br>
                        <a:rPr lang="en-IN" sz="1100" b="1" u="none" strike="noStrike">
                          <a:effectLst/>
                        </a:rPr>
                      </a:br>
                      <a:r>
                        <a:rPr lang="en-IN" sz="1100" b="1" u="none" strike="noStrike">
                          <a:effectLst/>
                        </a:rPr>
                        <a:t>accuracy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Val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>
                          <a:effectLst/>
                        </a:rPr>
                        <a:t>loss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Test  </a:t>
                      </a:r>
                      <a:br>
                        <a:rPr lang="en-IN" sz="1100" b="1" u="none" strike="noStrike" dirty="0">
                          <a:effectLst/>
                        </a:rPr>
                      </a:br>
                      <a:r>
                        <a:rPr lang="en-IN" sz="1100" b="1" u="none" strike="noStrike" dirty="0" err="1">
                          <a:effectLst/>
                        </a:rPr>
                        <a:t>accu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Precision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Recall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F1-Score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946508"/>
                  </a:ext>
                </a:extLst>
              </a:tr>
              <a:tr h="7581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10%||90%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231973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23197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208776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0.02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0.96633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0.10378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0.91548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0.22016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0.92105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0.922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0.921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0.921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50236"/>
                  </a:ext>
                </a:extLst>
              </a:tr>
              <a:tr h="7581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10%||90%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231973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23197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208776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0.86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0.86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0.86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0.86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59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99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FAD4FD-6B0D-40AB-ACEA-9AE4AA97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r>
              <a:rPr lang="en-US" b="1" dirty="0"/>
              <a:t>Suicidal Ideation Detection Using Text GCN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AAA5D52-2F70-4306-B58E-0735BAC8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99234D-87B3-45BB-BEA0-4FCE8935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47018"/>
            <a:ext cx="11029616" cy="740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Results &amp; Discussion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F04FE3-0B71-41C8-8AF0-5A74C2C8F57E}"/>
              </a:ext>
            </a:extLst>
          </p:cNvPr>
          <p:cNvCxnSpPr>
            <a:cxnSpLocks/>
          </p:cNvCxnSpPr>
          <p:nvPr/>
        </p:nvCxnSpPr>
        <p:spPr>
          <a:xfrm>
            <a:off x="581192" y="3590876"/>
            <a:ext cx="37954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3DF0C3F-3C5B-482C-93A1-0EF413192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072233"/>
            <a:ext cx="11380435" cy="5371098"/>
          </a:xfrm>
        </p:spPr>
        <p:txBody>
          <a:bodyPr anchor="t" anchorCtr="0">
            <a:no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This work demonstrated the efficacy of Text GCN with relatively less training data.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We had some limitations when working with the Text GCN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Calibri" panose="020F0502020204030204" pitchFamily="34" charset="0"/>
              </a:rPr>
              <a:t>The first issue we ran into was </a:t>
            </a:r>
            <a:r>
              <a:rPr lang="en-US" sz="2000" dirty="0">
                <a:ea typeface="Calibri" panose="020F0502020204030204" pitchFamily="34" charset="0"/>
              </a:rPr>
              <a:t>overload on </a:t>
            </a:r>
            <a:r>
              <a:rPr lang="en-US" sz="2000" dirty="0">
                <a:effectLst/>
                <a:ea typeface="Calibri" panose="020F0502020204030204" pitchFamily="34" charset="0"/>
              </a:rPr>
              <a:t>RAM since we had huge corpus and constructing with different window size lead to some processing </a:t>
            </a:r>
            <a:r>
              <a:rPr lang="en-US" sz="2000" dirty="0">
                <a:ea typeface="Calibri" panose="020F0502020204030204" pitchFamily="34" charset="0"/>
              </a:rPr>
              <a:t>delays with our 12GB google </a:t>
            </a:r>
            <a:r>
              <a:rPr lang="en-US" sz="2000" dirty="0" err="1">
                <a:ea typeface="Calibri" panose="020F0502020204030204" pitchFamily="34" charset="0"/>
              </a:rPr>
              <a:t>colab</a:t>
            </a:r>
            <a:r>
              <a:rPr lang="en-US" sz="2000" dirty="0">
                <a:ea typeface="Calibri" panose="020F0502020204030204" pitchFamily="34" charset="0"/>
              </a:rPr>
              <a:t> plus RAM.</a:t>
            </a:r>
          </a:p>
          <a:p>
            <a:pPr marL="324000" lvl="1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a typeface="Calibri" panose="020F0502020204030204" pitchFamily="34" charset="0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ea typeface="Calibri" panose="020F0502020204030204" pitchFamily="34" charset="0"/>
              </a:rPr>
              <a:t> </a:t>
            </a:r>
            <a:r>
              <a:rPr lang="en-IN" sz="2000" dirty="0">
                <a:effectLst/>
                <a:ea typeface="Calibri" panose="020F0502020204030204" pitchFamily="34" charset="0"/>
              </a:rPr>
              <a:t>A</a:t>
            </a:r>
            <a:r>
              <a:rPr lang="en-IN" sz="2000" dirty="0"/>
              <a:t>nother limitation we faced is GCN neural network algorithms require a lot of GPU power Due to the limited availability of GPUs, thorough training for deep learning algorithms was limited</a:t>
            </a:r>
            <a:endParaRPr lang="en-US" sz="2000" dirty="0"/>
          </a:p>
          <a:p>
            <a:pPr lvl="1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190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FAD4FD-6B0D-40AB-ACEA-9AE4AA97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r>
              <a:rPr lang="en-US" b="1" dirty="0"/>
              <a:t>Suicidal Ideation Detection Using Text GCN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AAA5D52-2F70-4306-B58E-0735BAC8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99234D-87B3-45BB-BEA0-4FCE8935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93849"/>
            <a:ext cx="11029616" cy="740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Conclusion &amp; Future Works -01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AD9345-1F52-4452-9FD7-4C3B6720C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072234"/>
            <a:ext cx="9846175" cy="4205620"/>
          </a:xfrm>
        </p:spPr>
        <p:txBody>
          <a:bodyPr anchor="t" anchorCtr="0"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We were able to list out common emotional words which are part of Suicidal Ideation text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We were able to see some major patterns like Desire, People topic &amp; State of Mind or Body in the Suicidal ideation corpus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Text GCN performs better compared to traditional model since graph is made of word-word and doc-word nodes which carries contextual information compared to traditional models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IN" sz="2400" dirty="0"/>
              <a:t> Text-GCN performs very well even with less Volume of train data even  training the model with 10% gives better result compared to traditional Machine learning algorithms.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AE" sz="24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67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FAD4FD-6B0D-40AB-ACEA-9AE4AA97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r>
              <a:rPr lang="en-US" b="1" dirty="0"/>
              <a:t>Suicidal Ideation Detection Using Text GCN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AAA5D52-2F70-4306-B58E-0735BAC8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99234D-87B3-45BB-BEA0-4FCE8935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93849"/>
            <a:ext cx="11029616" cy="740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Conclusion &amp; Future Works -02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EAD9345-1F52-4452-9FD7-4C3B6720C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072234"/>
            <a:ext cx="9846175" cy="4205620"/>
          </a:xfrm>
        </p:spPr>
        <p:txBody>
          <a:bodyPr anchor="t" anchorCtr="0">
            <a:no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u="sng" dirty="0"/>
              <a:t>FUTURE WORKS</a:t>
            </a:r>
            <a:r>
              <a:rPr lang="en-US" sz="2400" dirty="0"/>
              <a:t>:-</a:t>
            </a:r>
          </a:p>
          <a:p>
            <a:pPr lvl="1" algn="just">
              <a:spcAft>
                <a:spcPts val="800"/>
              </a:spcAft>
            </a:pPr>
            <a:r>
              <a:rPr lang="en-US" sz="2400" dirty="0"/>
              <a:t>Due to the time and hardware resource constraint, </a:t>
            </a:r>
            <a:r>
              <a:rPr lang="en-IN" sz="2400" dirty="0"/>
              <a:t>we refrained using multiple dense layers and refrained to only 2 hidden layers however using multiple dense layer can improve the performance if used in the future</a:t>
            </a:r>
          </a:p>
          <a:p>
            <a:pPr marL="324000" lvl="1" indent="0" algn="just">
              <a:spcAft>
                <a:spcPts val="800"/>
              </a:spcAft>
              <a:buNone/>
            </a:pPr>
            <a:endParaRPr lang="en-IN" sz="2400" dirty="0"/>
          </a:p>
          <a:p>
            <a:pPr lvl="1" algn="just">
              <a:spcAft>
                <a:spcPts val="800"/>
              </a:spcAft>
            </a:pPr>
            <a:r>
              <a:rPr lang="en-IN" sz="2400" dirty="0"/>
              <a:t> We recommend to explore different word embeddings and different embedding dimensions to construct sparse matrix to see how well they work also we also recommend to explore pre-trained embeddings such glove to construct graphs</a:t>
            </a:r>
          </a:p>
          <a:p>
            <a:pPr lvl="1" algn="just">
              <a:spcAft>
                <a:spcPts val="800"/>
              </a:spcAft>
            </a:pPr>
            <a:endParaRPr lang="en-IN" sz="22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AE" sz="22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570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880" y="955040"/>
            <a:ext cx="4450079" cy="4927600"/>
          </a:xfrm>
        </p:spPr>
        <p:txBody>
          <a:bodyPr/>
          <a:lstStyle/>
          <a:p>
            <a:pPr defTabSz="412750" hangingPunct="0"/>
            <a:r>
              <a:rPr lang="en-US" kern="0" spc="340" dirty="0">
                <a:latin typeface="Garamond" panose="02020404030301010803" pitchFamily="18" charset="0"/>
                <a:sym typeface="Bodoni SvtyTwo ITC TT-Book"/>
              </a:rPr>
              <a:t>“thank you…</a:t>
            </a:r>
          </a:p>
        </p:txBody>
      </p:sp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170120"/>
            <a:ext cx="11029616" cy="658451"/>
          </a:xfrm>
        </p:spPr>
        <p:txBody>
          <a:bodyPr anchor="ctr">
            <a:normAutofit/>
          </a:bodyPr>
          <a:lstStyle/>
          <a:p>
            <a:r>
              <a:rPr lang="en-US" b="1" dirty="0"/>
              <a:t>contents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CF2CE3-1086-494E-9232-CAFE0A2E6EAC}"/>
              </a:ext>
            </a:extLst>
          </p:cNvPr>
          <p:cNvCxnSpPr/>
          <p:nvPr/>
        </p:nvCxnSpPr>
        <p:spPr>
          <a:xfrm>
            <a:off x="425302" y="6166884"/>
            <a:ext cx="11398103" cy="0"/>
          </a:xfrm>
          <a:prstGeom prst="line">
            <a:avLst/>
          </a:prstGeom>
          <a:ln>
            <a:solidFill>
              <a:srgbClr val="F533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59A3-A1C1-4280-88B2-F9D40E67F4F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b="1" dirty="0"/>
              <a:t>Suicidal Ideation Detection Using Text GCN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2DF3-A52D-4367-A176-D46C5CFECA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A98EE3D-8CD1-4C3F-BD1C-C98C9596463C}" type="slidenum">
              <a:rPr lang="en-US" sz="900" smtClean="0"/>
              <a:pPr/>
              <a:t>2</a:t>
            </a:fld>
            <a:endParaRPr lang="en-US" sz="900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971F6F-A66B-414F-B67C-C68E4D56D7B6}"/>
              </a:ext>
            </a:extLst>
          </p:cNvPr>
          <p:cNvSpPr txBox="1">
            <a:spLocks/>
          </p:cNvSpPr>
          <p:nvPr/>
        </p:nvSpPr>
        <p:spPr>
          <a:xfrm>
            <a:off x="581190" y="929417"/>
            <a:ext cx="6146781" cy="514072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E" sz="2400" dirty="0"/>
              <a:t>Background</a:t>
            </a:r>
          </a:p>
          <a:p>
            <a:r>
              <a:rPr lang="en-AE" sz="2400" dirty="0"/>
              <a:t>Problem Statement</a:t>
            </a:r>
          </a:p>
          <a:p>
            <a:r>
              <a:rPr lang="en-AE" sz="2400" dirty="0"/>
              <a:t>Literature Review</a:t>
            </a:r>
          </a:p>
          <a:p>
            <a:r>
              <a:rPr lang="en-AE" sz="2400" dirty="0"/>
              <a:t>Aim &amp; Objectives</a:t>
            </a:r>
          </a:p>
          <a:p>
            <a:r>
              <a:rPr lang="en-AE" sz="2400" dirty="0"/>
              <a:t>Methodology</a:t>
            </a:r>
          </a:p>
          <a:p>
            <a:r>
              <a:rPr lang="en-AE" sz="2400" dirty="0"/>
              <a:t>Dataset</a:t>
            </a:r>
          </a:p>
          <a:p>
            <a:r>
              <a:rPr lang="en-AE" sz="2400" dirty="0"/>
              <a:t>Exploratory data analysis (EDA)</a:t>
            </a:r>
          </a:p>
          <a:p>
            <a:r>
              <a:rPr lang="en-AE" sz="2400" dirty="0"/>
              <a:t>Model Building</a:t>
            </a:r>
          </a:p>
          <a:p>
            <a:r>
              <a:rPr lang="en-AE" sz="2400" dirty="0"/>
              <a:t>Results &amp; Discussion</a:t>
            </a:r>
          </a:p>
          <a:p>
            <a:r>
              <a:rPr lang="en-AE" sz="2400" dirty="0"/>
              <a:t>Conclusion &amp; Future 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938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65119"/>
            <a:ext cx="11029616" cy="658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Background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CF2CE3-1086-494E-9232-CAFE0A2E6EAC}"/>
              </a:ext>
            </a:extLst>
          </p:cNvPr>
          <p:cNvCxnSpPr/>
          <p:nvPr/>
        </p:nvCxnSpPr>
        <p:spPr>
          <a:xfrm>
            <a:off x="425302" y="6166884"/>
            <a:ext cx="11398103" cy="0"/>
          </a:xfrm>
          <a:prstGeom prst="line">
            <a:avLst/>
          </a:prstGeom>
          <a:ln>
            <a:solidFill>
              <a:srgbClr val="F533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59A3-A1C1-4280-88B2-F9D40E67F4F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b="1" dirty="0"/>
              <a:t>Suicidal Ideation Detection Using Text GCN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2DF3-A52D-4367-A176-D46C5CFECA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A98EE3D-8CD1-4C3F-BD1C-C98C9596463C}" type="slidenum">
              <a:rPr lang="en-US" sz="900" smtClean="0"/>
              <a:pPr/>
              <a:t>3</a:t>
            </a:fld>
            <a:endParaRPr lang="en-US" sz="900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971F6F-A66B-414F-B67C-C68E4D56D7B6}"/>
              </a:ext>
            </a:extLst>
          </p:cNvPr>
          <p:cNvSpPr txBox="1">
            <a:spLocks/>
          </p:cNvSpPr>
          <p:nvPr/>
        </p:nvSpPr>
        <p:spPr>
          <a:xfrm>
            <a:off x="581190" y="929417"/>
            <a:ext cx="6146781" cy="514072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1700" dirty="0"/>
              <a:t>Suicide is 4</a:t>
            </a:r>
            <a:r>
              <a:rPr lang="en-US" sz="1700" baseline="30000" dirty="0"/>
              <a:t>th</a:t>
            </a:r>
            <a:r>
              <a:rPr lang="en-US" sz="1700" dirty="0"/>
              <a:t> most cause of Death as per WHO</a:t>
            </a:r>
          </a:p>
          <a:p>
            <a:pPr lvl="1" algn="just"/>
            <a:r>
              <a:rPr lang="en-US" sz="1700" dirty="0"/>
              <a:t>Causes of Suicide are: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700" dirty="0"/>
              <a:t>Depression 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700" dirty="0"/>
              <a:t>Worry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700" dirty="0"/>
              <a:t>Impulsivity 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700" dirty="0"/>
              <a:t>Unpleasant life experience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1700" dirty="0"/>
              <a:t>Previous Suicide attempt  </a:t>
            </a:r>
          </a:p>
          <a:p>
            <a:pPr lvl="1" algn="just"/>
            <a:r>
              <a:rPr lang="en-US" sz="1700" dirty="0"/>
              <a:t>Prevention of Suicide is Worldwide Community Health Goal</a:t>
            </a:r>
          </a:p>
          <a:p>
            <a:pPr lvl="1" algn="just"/>
            <a:r>
              <a:rPr lang="en-US" sz="1700" dirty="0"/>
              <a:t>Since increase in social media platform People express their Pain, sentiments and suicidal intentions.</a:t>
            </a:r>
          </a:p>
          <a:p>
            <a:pPr lvl="1" algn="just"/>
            <a:r>
              <a:rPr lang="en-US" sz="1700" dirty="0"/>
              <a:t>As a Result, online Social Media have become Screening Tool    for suicidal ideations.</a:t>
            </a:r>
          </a:p>
          <a:p>
            <a:pPr lvl="1" algn="just"/>
            <a:r>
              <a:rPr lang="en-US" sz="1700" dirty="0"/>
              <a:t>Early Detection of suicidal thoughts can help people and create a consultation portal where social worker or psychiatrist or family members can help to overcome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61142" y="4759714"/>
            <a:ext cx="3262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Image Credit:gateway2counseling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5188A-82E7-48A5-9C3C-9F833A3DB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35038"/>
            <a:ext cx="5162646" cy="322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67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76" y="116957"/>
            <a:ext cx="11029616" cy="658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 Statement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CF2CE3-1086-494E-9232-CAFE0A2E6EAC}"/>
              </a:ext>
            </a:extLst>
          </p:cNvPr>
          <p:cNvCxnSpPr/>
          <p:nvPr/>
        </p:nvCxnSpPr>
        <p:spPr>
          <a:xfrm>
            <a:off x="425302" y="6166884"/>
            <a:ext cx="11398103" cy="0"/>
          </a:xfrm>
          <a:prstGeom prst="line">
            <a:avLst/>
          </a:prstGeom>
          <a:ln>
            <a:solidFill>
              <a:srgbClr val="F533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59A3-A1C1-4280-88B2-F9D40E67F4F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b="1" dirty="0"/>
              <a:t>Suicidal Ideation Detection Using Text GCN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2DF3-A52D-4367-A176-D46C5CFECA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A98EE3D-8CD1-4C3F-BD1C-C98C9596463C}" type="slidenum">
              <a:rPr lang="en-US" sz="900" smtClean="0"/>
              <a:pPr/>
              <a:t>4</a:t>
            </a:fld>
            <a:endParaRPr lang="en-US" sz="900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A971F6F-A66B-414F-B67C-C68E4D56D7B6}"/>
              </a:ext>
            </a:extLst>
          </p:cNvPr>
          <p:cNvSpPr txBox="1">
            <a:spLocks/>
          </p:cNvSpPr>
          <p:nvPr/>
        </p:nvSpPr>
        <p:spPr>
          <a:xfrm>
            <a:off x="252664" y="1057016"/>
            <a:ext cx="5727032" cy="416469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900" dirty="0"/>
              <a:t>Availability of free available labelled Dataset</a:t>
            </a:r>
          </a:p>
          <a:p>
            <a:pPr algn="just"/>
            <a:r>
              <a:rPr lang="en-US" sz="1900" dirty="0"/>
              <a:t> Online prediction of suicidal ideation is not common and suicidal ideation signs needs to be manually recognized by peers or family.</a:t>
            </a:r>
          </a:p>
          <a:p>
            <a:pPr algn="just"/>
            <a:r>
              <a:rPr lang="en-US" sz="1900" dirty="0"/>
              <a:t>On online social platform people are expressive and shares there feeling most of the time before they take any extreme steps</a:t>
            </a:r>
          </a:p>
          <a:p>
            <a:pPr algn="just"/>
            <a:r>
              <a:rPr lang="en-US" sz="1900" dirty="0"/>
              <a:t>Just 1% increase in accuracy of correctly  predicting the suicidal Ideation can save hundreds of lives</a:t>
            </a:r>
          </a:p>
          <a:p>
            <a:pPr algn="just"/>
            <a:r>
              <a:rPr lang="en-US" sz="1900" dirty="0"/>
              <a:t>Tradition models fails to extract contextual,syntatics or pragmatic features</a:t>
            </a:r>
          </a:p>
          <a:p>
            <a:pPr algn="just"/>
            <a:endParaRPr lang="en-US" sz="1900" dirty="0"/>
          </a:p>
          <a:p>
            <a:pPr algn="just"/>
            <a:endParaRPr lang="en-US" sz="1900" dirty="0"/>
          </a:p>
        </p:txBody>
      </p:sp>
      <p:sp>
        <p:nvSpPr>
          <p:cNvPr id="14" name="Rectangle 13"/>
          <p:cNvSpPr/>
          <p:nvPr/>
        </p:nvSpPr>
        <p:spPr>
          <a:xfrm>
            <a:off x="8326342" y="5226341"/>
            <a:ext cx="223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GB" dirty="0"/>
              <a:t>Image Credit:-</a:t>
            </a:r>
            <a:r>
              <a:rPr lang="en-GB" dirty="0" err="1"/>
              <a:t>Sprc</a:t>
            </a:r>
            <a:r>
              <a:rPr lang="en-GB" dirty="0"/>
              <a:t> org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9E4CF-62BC-4623-942C-9B9459FF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8307"/>
            <a:ext cx="5927700" cy="43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3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E28EC69-44CE-422B-83B5-53F376F9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Suicidal Ideation Detection Using Text GCN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C04FC57-304C-4DF8-98DE-C81F07E5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93849"/>
            <a:ext cx="11029616" cy="740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Literature Review</a:t>
            </a:r>
            <a:endParaRPr lang="en-US" b="1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A971F6F-A66B-414F-B67C-C68E4D56D7B6}"/>
              </a:ext>
            </a:extLst>
          </p:cNvPr>
          <p:cNvSpPr txBox="1">
            <a:spLocks/>
          </p:cNvSpPr>
          <p:nvPr/>
        </p:nvSpPr>
        <p:spPr>
          <a:xfrm>
            <a:off x="538349" y="952111"/>
            <a:ext cx="4929195" cy="495377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Graph Usages in the Real world</a:t>
            </a:r>
          </a:p>
          <a:p>
            <a:r>
              <a:rPr lang="en-IN" sz="2200" dirty="0"/>
              <a:t>Types of Graphs present</a:t>
            </a:r>
            <a:endParaRPr lang="en-AE" sz="2200" dirty="0"/>
          </a:p>
          <a:p>
            <a:r>
              <a:rPr lang="en-US" sz="2200" dirty="0"/>
              <a:t>Components required to Create Graph</a:t>
            </a:r>
          </a:p>
          <a:p>
            <a:r>
              <a:rPr lang="en-IN" sz="2200" dirty="0"/>
              <a:t>Representation of Encoder &amp; Decoder on Graph data</a:t>
            </a:r>
          </a:p>
          <a:p>
            <a:r>
              <a:rPr lang="en-IN" sz="2200" dirty="0"/>
              <a:t>CNN vs Graph GCN</a:t>
            </a:r>
          </a:p>
          <a:p>
            <a:r>
              <a:rPr lang="en-IN" sz="2200" dirty="0"/>
              <a:t>Normalizing Feature nodes</a:t>
            </a:r>
          </a:p>
          <a:p>
            <a:r>
              <a:rPr lang="en-IN" sz="2200" dirty="0"/>
              <a:t> Text GCN</a:t>
            </a:r>
            <a:endParaRPr lang="en-US" sz="22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066E114-D564-4461-8E1B-B62B5691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477" y="1133476"/>
            <a:ext cx="5731510" cy="21906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4DE3C5-9FB6-465D-BC43-21A934222B42}"/>
              </a:ext>
            </a:extLst>
          </p:cNvPr>
          <p:cNvSpPr/>
          <p:nvPr/>
        </p:nvSpPr>
        <p:spPr>
          <a:xfrm>
            <a:off x="7867601" y="3309627"/>
            <a:ext cx="1321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GB" dirty="0"/>
              <a:t>Graph usage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BE16DA-CD3B-4484-A405-42B80F522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0531"/>
            <a:ext cx="53911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A4F0E5-EC15-4D20-A890-44C73A2181F0}"/>
              </a:ext>
            </a:extLst>
          </p:cNvPr>
          <p:cNvSpPr/>
          <p:nvPr/>
        </p:nvSpPr>
        <p:spPr>
          <a:xfrm>
            <a:off x="7995938" y="4874006"/>
            <a:ext cx="1625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GB" dirty="0"/>
              <a:t>Types of Graph</a:t>
            </a:r>
          </a:p>
        </p:txBody>
      </p:sp>
    </p:spTree>
    <p:extLst>
      <p:ext uri="{BB962C8B-B14F-4D97-AF65-F5344CB8AC3E}">
        <p14:creationId xmlns:p14="http://schemas.microsoft.com/office/powerpoint/2010/main" val="197697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80752"/>
            <a:ext cx="11029616" cy="658451"/>
          </a:xfrm>
        </p:spPr>
        <p:txBody>
          <a:bodyPr anchor="ctr">
            <a:normAutofit/>
          </a:bodyPr>
          <a:lstStyle/>
          <a:p>
            <a:r>
              <a:rPr lang="en-US" b="1" dirty="0"/>
              <a:t>Aim &amp; Objectives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CF2CE3-1086-494E-9232-CAFE0A2E6EAC}"/>
              </a:ext>
            </a:extLst>
          </p:cNvPr>
          <p:cNvCxnSpPr/>
          <p:nvPr/>
        </p:nvCxnSpPr>
        <p:spPr>
          <a:xfrm>
            <a:off x="425302" y="6166884"/>
            <a:ext cx="11398103" cy="0"/>
          </a:xfrm>
          <a:prstGeom prst="line">
            <a:avLst/>
          </a:prstGeom>
          <a:ln>
            <a:solidFill>
              <a:srgbClr val="F533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59A3-A1C1-4280-88B2-F9D40E67F4F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b="1" dirty="0"/>
              <a:t>Suicidal Ideation Detection Using Text GCN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2DF3-A52D-4367-A176-D46C5CFECA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A98EE3D-8CD1-4C3F-BD1C-C98C9596463C}" type="slidenum">
              <a:rPr lang="en-US" sz="900" smtClean="0"/>
              <a:pPr/>
              <a:t>6</a:t>
            </a:fld>
            <a:endParaRPr lang="en-US" sz="900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A971F6F-A66B-414F-B67C-C68E4D56D7B6}"/>
              </a:ext>
            </a:extLst>
          </p:cNvPr>
          <p:cNvSpPr txBox="1">
            <a:spLocks/>
          </p:cNvSpPr>
          <p:nvPr/>
        </p:nvSpPr>
        <p:spPr>
          <a:xfrm>
            <a:off x="581191" y="1057013"/>
            <a:ext cx="11242214" cy="3145871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E" sz="2400" dirty="0"/>
              <a:t>To study the feasibility of using</a:t>
            </a:r>
            <a:r>
              <a:rPr lang="en-IN" sz="2400" dirty="0"/>
              <a:t> Text GCN on social media corpus</a:t>
            </a:r>
            <a:endParaRPr lang="en-AE" sz="2400" dirty="0"/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ea typeface="Calibri" panose="020F0502020204030204" pitchFamily="34" charset="0"/>
              </a:rPr>
              <a:t>To assess effect of the size of the target data with different sizes of the training data against traditional models. </a:t>
            </a:r>
            <a:endParaRPr lang="en-IN" sz="2400" dirty="0">
              <a:effectLst/>
              <a:ea typeface="Calibri" panose="020F0502020204030204" pitchFamily="34" charset="0"/>
            </a:endParaRPr>
          </a:p>
          <a:p>
            <a:r>
              <a:rPr lang="en-US" sz="2400" dirty="0">
                <a:effectLst/>
                <a:ea typeface="Calibri" panose="020F0502020204030204" pitchFamily="34" charset="0"/>
              </a:rPr>
              <a:t>To evaluate the results by varying window size, embedding dimensions, dense layers, drop out and learning rates and compare the results with traditional classification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12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E28EC69-44CE-422B-83B5-53F376F9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Suicidal Ideation Detection Using Text GCN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C04FC57-304C-4DF8-98DE-C81F07E5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15120"/>
            <a:ext cx="11029616" cy="740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Methodology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163620C-935C-4E79-9E72-1ECD45E44B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4929773"/>
              </p:ext>
            </p:extLst>
          </p:nvPr>
        </p:nvGraphicFramePr>
        <p:xfrm>
          <a:off x="510988" y="1348839"/>
          <a:ext cx="11170023" cy="4160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783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599234D-87B3-45BB-BEA0-4FCE8935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02018"/>
            <a:ext cx="11029616" cy="658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Dataset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FAD4FD-6B0D-40AB-ACEA-9AE4AA97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Human Activity recognition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AAA5D52-2F70-4306-B58E-0735BAC8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971F6F-A66B-414F-B67C-C68E4D56D7B6}"/>
              </a:ext>
            </a:extLst>
          </p:cNvPr>
          <p:cNvSpPr txBox="1">
            <a:spLocks/>
          </p:cNvSpPr>
          <p:nvPr/>
        </p:nvSpPr>
        <p:spPr>
          <a:xfrm>
            <a:off x="673548" y="1350344"/>
            <a:ext cx="11431514" cy="189818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CC0000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effectLst/>
                <a:ea typeface="Calibri" panose="020F0502020204030204" pitchFamily="34" charset="0"/>
              </a:rPr>
              <a:t>Collection of posts from “depression" and “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SuicideWatch</a:t>
            </a:r>
            <a:r>
              <a:rPr lang="en-US" sz="2000" dirty="0">
                <a:effectLst/>
                <a:ea typeface="Calibri" panose="020F0502020204030204" pitchFamily="34" charset="0"/>
              </a:rPr>
              <a:t>" of the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reddits</a:t>
            </a:r>
            <a:r>
              <a:rPr lang="en-US" sz="2000" dirty="0">
                <a:effectLst/>
                <a:ea typeface="Calibri" panose="020F0502020204030204" pitchFamily="34" charset="0"/>
              </a:rPr>
              <a:t> platform</a:t>
            </a:r>
            <a:endParaRPr lang="en-AE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All the posts are extracted through push shift API from Dec 16,2008 till Jan 2,2021 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Data has 2 labels “text” and “label”, text contains corpus and label contains whether text is suicidal or non-suicidal</a:t>
            </a:r>
            <a:endParaRPr lang="en-AE" sz="2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599234D-87B3-45BB-BEA0-4FCE89354670}"/>
              </a:ext>
            </a:extLst>
          </p:cNvPr>
          <p:cNvSpPr txBox="1">
            <a:spLocks/>
          </p:cNvSpPr>
          <p:nvPr/>
        </p:nvSpPr>
        <p:spPr>
          <a:xfrm>
            <a:off x="599117" y="957153"/>
            <a:ext cx="11029616" cy="329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/>
              <a:t>Dataset properties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599234D-87B3-45BB-BEA0-4FCE89354670}"/>
              </a:ext>
            </a:extLst>
          </p:cNvPr>
          <p:cNvSpPr txBox="1">
            <a:spLocks/>
          </p:cNvSpPr>
          <p:nvPr/>
        </p:nvSpPr>
        <p:spPr>
          <a:xfrm>
            <a:off x="516200" y="3170572"/>
            <a:ext cx="11029616" cy="320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/>
              <a:t>data preparation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EAD9345-1F52-4452-9FD7-4C3B6720C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3596481"/>
            <a:ext cx="6830262" cy="1911175"/>
          </a:xfrm>
        </p:spPr>
        <p:txBody>
          <a:bodyPr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Data preprocessing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Removing Null Values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Removing Data Duplication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Removing Junk or special characters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Removing extra spaces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063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AD9345-1F52-4452-9FD7-4C3B6720C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1179094"/>
            <a:ext cx="4531562" cy="5244820"/>
          </a:xfrm>
        </p:spPr>
        <p:txBody>
          <a:bodyPr anchor="t" anchorCtr="0">
            <a:noAutofit/>
          </a:bodyPr>
          <a:lstStyle/>
          <a:p>
            <a:pPr marL="0" indent="0" algn="just">
              <a:buNone/>
            </a:pPr>
            <a:r>
              <a:rPr lang="en-US" sz="1800" b="1" dirty="0"/>
              <a:t>      DATA IMBALANCE CHECK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AE" sz="1800" dirty="0"/>
              <a:t>There is no data imbalance in the given dataset</a:t>
            </a:r>
            <a:r>
              <a:rPr lang="en-IN" sz="1800" dirty="0"/>
              <a:t> as seen in the bar chart.</a:t>
            </a:r>
            <a:endParaRPr lang="en-US" sz="1800" b="1" dirty="0"/>
          </a:p>
          <a:p>
            <a:pPr marL="0" indent="0" algn="just">
              <a:buNone/>
            </a:pPr>
            <a:r>
              <a:rPr lang="en-US" sz="1800" b="1" dirty="0"/>
              <a:t>      WORD LENGTH BEFORE &amp; AFTER CLEANUP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We plotted the word length of each sentences before and after clean up and we can see the change the word length</a:t>
            </a:r>
            <a:r>
              <a:rPr lang="en-US" sz="1800" dirty="0"/>
              <a:t>.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IN" sz="1800" dirty="0"/>
              <a:t>We also listed out Top 15 rank words under both suicidal and non-suicidal text</a:t>
            </a:r>
            <a:endParaRPr lang="en-US" sz="1800" b="1" dirty="0"/>
          </a:p>
          <a:p>
            <a:pPr marL="0" indent="0" algn="just">
              <a:buNone/>
            </a:pPr>
            <a:r>
              <a:rPr lang="en-US" sz="1800" b="1" dirty="0"/>
              <a:t>      INFERENCE FROM WORDCLOUD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In the word cloud we were clearly able to see positive words in non-suicidal text and negative words in suicidal text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FAD4FD-6B0D-40AB-ACEA-9AE4AA97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r>
              <a:rPr lang="en-US" b="1" dirty="0"/>
              <a:t>Suicidal Ideation Detection Using Text GCN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AAA5D52-2F70-4306-B58E-0735BAC8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99234D-87B3-45BB-BEA0-4FCE8935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04487"/>
            <a:ext cx="11029616" cy="7401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Exploratory data analysis (EDA)</a:t>
            </a: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009FDD60-7DE0-44D6-A88C-68444953B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89" y="3497261"/>
            <a:ext cx="3236495" cy="240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ED87E3-0EA6-4C40-ADBE-D5E5F4847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90" y="952363"/>
            <a:ext cx="4009787" cy="240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AB037ED7-B61C-47A3-9A21-377F66AC8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205" y="892856"/>
            <a:ext cx="3340436" cy="24083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9360AA-E785-404E-B89F-5CEC3517D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84" y="3497261"/>
            <a:ext cx="4200657" cy="2578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9798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documentManagement/types"/>
    <ds:schemaRef ds:uri="http://www.w3.org/XML/1998/namespace"/>
    <ds:schemaRef ds:uri="http://purl.org/dc/dcmitype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Microsoft Office PowerPoint</Application>
  <PresentationFormat>Widescreen</PresentationFormat>
  <Paragraphs>409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Garamond</vt:lpstr>
      <vt:lpstr>Helvetica Light</vt:lpstr>
      <vt:lpstr>Symbol</vt:lpstr>
      <vt:lpstr>Wingdings</vt:lpstr>
      <vt:lpstr>Wingdings 2</vt:lpstr>
      <vt:lpstr>DividendVTI</vt:lpstr>
      <vt:lpstr>Suicidal Ideation Detection Using Text GCN</vt:lpstr>
      <vt:lpstr>contents</vt:lpstr>
      <vt:lpstr>Background</vt:lpstr>
      <vt:lpstr>Problem Statement</vt:lpstr>
      <vt:lpstr>Literature Review</vt:lpstr>
      <vt:lpstr>Aim &amp; Objectives</vt:lpstr>
      <vt:lpstr>Methodology</vt:lpstr>
      <vt:lpstr>Dataset</vt:lpstr>
      <vt:lpstr>Exploratory data analysis (EDA)</vt:lpstr>
      <vt:lpstr>Model Building - 1</vt:lpstr>
      <vt:lpstr>Model Building - 2</vt:lpstr>
      <vt:lpstr> Evaluation of the Model varying the Embedding size </vt:lpstr>
      <vt:lpstr>Model Building - 4</vt:lpstr>
      <vt:lpstr>Results &amp; Discussion</vt:lpstr>
      <vt:lpstr>Conclusion &amp; Future Works -01</vt:lpstr>
      <vt:lpstr>Conclusion &amp; Future Works -02</vt:lpstr>
      <vt:lpstr>“thank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2020-08-23T13:37:43Z</dcterms:created>
  <dcterms:modified xsi:type="dcterms:W3CDTF">2021-12-19T13:14:47Z</dcterms:modified>
</cp:coreProperties>
</file>