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9" r:id="rId5"/>
    <p:sldId id="289" r:id="rId6"/>
    <p:sldId id="290" r:id="rId7"/>
    <p:sldId id="288" r:id="rId8"/>
    <p:sldId id="291" r:id="rId9"/>
    <p:sldId id="292" r:id="rId10"/>
    <p:sldId id="287" r:id="rId11"/>
    <p:sldId id="293" r:id="rId12"/>
    <p:sldId id="294" r:id="rId13"/>
    <p:sldId id="285" r:id="rId14"/>
  </p:sldIdLst>
  <p:sldSz cx="12192000" cy="6858000"/>
  <p:notesSz cx="6858000" cy="9144000"/>
  <p:embeddedFontLst>
    <p:embeddedFont>
      <p:font typeface="等线" panose="02010600030101010101" pitchFamily="2" charset="-122"/>
      <p:regular r:id="rId17"/>
      <p:bold r:id="rId18"/>
    </p:embeddedFont>
  </p:embeddedFontLst>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829A"/>
    <a:srgbClr val="435990"/>
    <a:srgbClr val="2E558D"/>
    <a:srgbClr val="0711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3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73" d="100"/>
          <a:sy n="73" d="100"/>
        </p:scale>
        <p:origin x="34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D591ED-B613-439A-9ACD-88A3B592C471}" type="datetimeFigureOut">
              <a:rPr lang="zh-CN" altLang="en-US" smtClean="0"/>
              <a:t>2021/9/19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C6601-019F-4DBB-A64B-2C99FEB4EF09}" type="slidenum">
              <a:rPr lang="zh-CN" altLang="en-US" smtClean="0"/>
              <a:t>‹#›</a:t>
            </a:fld>
            <a:endParaRPr lang="zh-CN" altLang="en-US"/>
          </a:p>
        </p:txBody>
      </p:sp>
    </p:spTree>
    <p:extLst>
      <p:ext uri="{BB962C8B-B14F-4D97-AF65-F5344CB8AC3E}">
        <p14:creationId xmlns:p14="http://schemas.microsoft.com/office/powerpoint/2010/main" val="3178541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AF39E-0FAC-4827-9B74-B543025B409F}" type="datetimeFigureOut">
              <a:rPr lang="zh-CN" altLang="en-US" smtClean="0"/>
              <a:t>2021/9/19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926C-1729-4082-9FD8-EFF2941FE1CA}" type="slidenum">
              <a:rPr lang="zh-CN" altLang="en-US" smtClean="0"/>
              <a:t>‹#›</a:t>
            </a:fld>
            <a:endParaRPr lang="zh-CN" altLang="en-US"/>
          </a:p>
        </p:txBody>
      </p:sp>
    </p:spTree>
    <p:extLst>
      <p:ext uri="{BB962C8B-B14F-4D97-AF65-F5344CB8AC3E}">
        <p14:creationId xmlns:p14="http://schemas.microsoft.com/office/powerpoint/2010/main" val="88931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926C-1729-4082-9FD8-EFF2941FE1CA}" type="slidenum">
              <a:rPr lang="zh-CN" altLang="en-US" smtClean="0"/>
              <a:t>1</a:t>
            </a:fld>
            <a:endParaRPr lang="zh-CN" altLang="en-US"/>
          </a:p>
        </p:txBody>
      </p:sp>
    </p:spTree>
    <p:extLst>
      <p:ext uri="{BB962C8B-B14F-4D97-AF65-F5344CB8AC3E}">
        <p14:creationId xmlns:p14="http://schemas.microsoft.com/office/powerpoint/2010/main" val="924170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E926C-1729-4082-9FD8-EFF2941FE1CA}" type="slidenum">
              <a:rPr lang="zh-CN" altLang="en-US" smtClean="0"/>
              <a:t>10</a:t>
            </a:fld>
            <a:endParaRPr lang="zh-CN" altLang="en-US"/>
          </a:p>
        </p:txBody>
      </p:sp>
    </p:spTree>
    <p:extLst>
      <p:ext uri="{BB962C8B-B14F-4D97-AF65-F5344CB8AC3E}">
        <p14:creationId xmlns:p14="http://schemas.microsoft.com/office/powerpoint/2010/main" val="1563611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11</a:t>
            </a:fld>
            <a:endParaRPr lang="zh-CN" altLang="en-US"/>
          </a:p>
        </p:txBody>
      </p:sp>
    </p:spTree>
    <p:extLst>
      <p:ext uri="{BB962C8B-B14F-4D97-AF65-F5344CB8AC3E}">
        <p14:creationId xmlns:p14="http://schemas.microsoft.com/office/powerpoint/2010/main" val="290440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12</a:t>
            </a:fld>
            <a:endParaRPr lang="zh-CN" altLang="en-US"/>
          </a:p>
        </p:txBody>
      </p:sp>
    </p:spTree>
    <p:extLst>
      <p:ext uri="{BB962C8B-B14F-4D97-AF65-F5344CB8AC3E}">
        <p14:creationId xmlns:p14="http://schemas.microsoft.com/office/powerpoint/2010/main" val="73538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E926C-1729-4082-9FD8-EFF2941FE1CA}" type="slidenum">
              <a:rPr lang="zh-CN" altLang="en-US" smtClean="0"/>
              <a:t>13</a:t>
            </a:fld>
            <a:endParaRPr lang="zh-CN" altLang="en-US"/>
          </a:p>
        </p:txBody>
      </p:sp>
    </p:spTree>
    <p:extLst>
      <p:ext uri="{BB962C8B-B14F-4D97-AF65-F5344CB8AC3E}">
        <p14:creationId xmlns:p14="http://schemas.microsoft.com/office/powerpoint/2010/main" val="140914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E926C-1729-4082-9FD8-EFF2941FE1CA}" type="slidenum">
              <a:rPr lang="zh-CN" altLang="en-US" smtClean="0"/>
              <a:t>2</a:t>
            </a:fld>
            <a:endParaRPr lang="zh-CN" altLang="en-US"/>
          </a:p>
        </p:txBody>
      </p:sp>
    </p:spTree>
    <p:extLst>
      <p:ext uri="{BB962C8B-B14F-4D97-AF65-F5344CB8AC3E}">
        <p14:creationId xmlns:p14="http://schemas.microsoft.com/office/powerpoint/2010/main" val="126243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E926C-1729-4082-9FD8-EFF2941FE1CA}" type="slidenum">
              <a:rPr lang="zh-CN" altLang="en-US" smtClean="0"/>
              <a:t>3</a:t>
            </a:fld>
            <a:endParaRPr lang="zh-CN" altLang="en-US"/>
          </a:p>
        </p:txBody>
      </p:sp>
    </p:spTree>
    <p:extLst>
      <p:ext uri="{BB962C8B-B14F-4D97-AF65-F5344CB8AC3E}">
        <p14:creationId xmlns:p14="http://schemas.microsoft.com/office/powerpoint/2010/main" val="15636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4</a:t>
            </a:fld>
            <a:endParaRPr lang="zh-CN" altLang="en-US"/>
          </a:p>
        </p:txBody>
      </p:sp>
    </p:spTree>
    <p:extLst>
      <p:ext uri="{BB962C8B-B14F-4D97-AF65-F5344CB8AC3E}">
        <p14:creationId xmlns:p14="http://schemas.microsoft.com/office/powerpoint/2010/main" val="160815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5</a:t>
            </a:fld>
            <a:endParaRPr lang="zh-CN" altLang="en-US"/>
          </a:p>
        </p:txBody>
      </p:sp>
    </p:spTree>
    <p:extLst>
      <p:ext uri="{BB962C8B-B14F-4D97-AF65-F5344CB8AC3E}">
        <p14:creationId xmlns:p14="http://schemas.microsoft.com/office/powerpoint/2010/main" val="426868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6</a:t>
            </a:fld>
            <a:endParaRPr lang="zh-CN" altLang="en-US"/>
          </a:p>
        </p:txBody>
      </p:sp>
    </p:spTree>
    <p:extLst>
      <p:ext uri="{BB962C8B-B14F-4D97-AF65-F5344CB8AC3E}">
        <p14:creationId xmlns:p14="http://schemas.microsoft.com/office/powerpoint/2010/main" val="3613203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5E926C-1729-4082-9FD8-EFF2941FE1CA}" type="slidenum">
              <a:rPr lang="zh-CN" altLang="en-US" smtClean="0"/>
              <a:t>7</a:t>
            </a:fld>
            <a:endParaRPr lang="zh-CN" altLang="en-US"/>
          </a:p>
        </p:txBody>
      </p:sp>
    </p:spTree>
    <p:extLst>
      <p:ext uri="{BB962C8B-B14F-4D97-AF65-F5344CB8AC3E}">
        <p14:creationId xmlns:p14="http://schemas.microsoft.com/office/powerpoint/2010/main" val="1563611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8</a:t>
            </a:fld>
            <a:endParaRPr lang="zh-CN" altLang="en-US"/>
          </a:p>
        </p:txBody>
      </p:sp>
    </p:spTree>
    <p:extLst>
      <p:ext uri="{BB962C8B-B14F-4D97-AF65-F5344CB8AC3E}">
        <p14:creationId xmlns:p14="http://schemas.microsoft.com/office/powerpoint/2010/main" val="377464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6C68E7-F3F1-46EB-A7D7-1BFF54ED68F0}" type="slidenum">
              <a:rPr lang="zh-CN" altLang="en-US" smtClean="0"/>
              <a:t>9</a:t>
            </a:fld>
            <a:endParaRPr lang="zh-CN" altLang="en-US"/>
          </a:p>
        </p:txBody>
      </p:sp>
    </p:spTree>
    <p:extLst>
      <p:ext uri="{BB962C8B-B14F-4D97-AF65-F5344CB8AC3E}">
        <p14:creationId xmlns:p14="http://schemas.microsoft.com/office/powerpoint/2010/main" val="2597467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7" name="图片 76" descr="56723736d1ddd.jpg"/>
          <p:cNvPicPr>
            <a:picLocks noChangeAspect="1"/>
          </p:cNvPicPr>
          <p:nvPr userDrawn="1"/>
        </p:nvPicPr>
        <p:blipFill rotWithShape="1">
          <a:blip r:embed="rId2">
            <a:extLst>
              <a:ext uri="{28A0092B-C50C-407E-A947-70E740481C1C}">
                <a14:useLocalDpi xmlns:a14="http://schemas.microsoft.com/office/drawing/2010/main" val="0"/>
              </a:ext>
            </a:extLst>
          </a:blip>
          <a:srcRect t="12500" b="12500"/>
          <a:stretch/>
        </p:blipFill>
        <p:spPr>
          <a:xfrm>
            <a:off x="0" y="0"/>
            <a:ext cx="12192000" cy="6858000"/>
          </a:xfrm>
          <a:prstGeom prst="rect">
            <a:avLst/>
          </a:prstGeom>
        </p:spPr>
      </p:pic>
    </p:spTree>
    <p:extLst>
      <p:ext uri="{BB962C8B-B14F-4D97-AF65-F5344CB8AC3E}">
        <p14:creationId xmlns:p14="http://schemas.microsoft.com/office/powerpoint/2010/main" val="1395512545"/>
      </p:ext>
    </p:extLst>
  </p:cSld>
  <p:clrMapOvr>
    <a:masterClrMapping/>
  </p:clrMapOvr>
  <mc:AlternateContent xmlns:mc="http://schemas.openxmlformats.org/markup-compatibility/2006" xmlns:p14="http://schemas.microsoft.com/office/powerpoint/2010/main">
    <mc:Choice Requires="p14">
      <p:transition spd="slow" p14:dur="30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18613"/>
      </p:ext>
    </p:extLst>
  </p:cSld>
  <p:clrMapOvr>
    <a:masterClrMapping/>
  </p:clrMapOvr>
  <mc:AlternateContent xmlns:mc="http://schemas.openxmlformats.org/markup-compatibility/2006" xmlns:p14="http://schemas.microsoft.com/office/powerpoint/2010/main">
    <mc:Choice Requires="p14">
      <p:transition spd="slow" p14:dur="30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403655"/>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6" name="矩形 65"/>
          <p:cNvSpPr/>
          <p:nvPr userDrawn="1"/>
        </p:nvSpPr>
        <p:spPr>
          <a:xfrm>
            <a:off x="425450" y="349250"/>
            <a:ext cx="11341100" cy="6159500"/>
          </a:xfrm>
          <a:prstGeom prst="rect">
            <a:avLst/>
          </a:prstGeom>
          <a:solidFill>
            <a:srgbClr val="2E558D">
              <a:alpha val="77000"/>
            </a:srgbClr>
          </a:solidFill>
          <a:ln>
            <a:noFill/>
          </a:ln>
          <a:effectLst>
            <a:outerShdw blurRad="5080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3" name="Oval 51"/>
          <p:cNvSpPr>
            <a:spLocks noChangeArrowheads="1"/>
          </p:cNvSpPr>
          <p:nvPr userDrawn="1"/>
        </p:nvSpPr>
        <p:spPr bwMode="auto">
          <a:xfrm>
            <a:off x="2955888" y="1181023"/>
            <a:ext cx="45014" cy="43462"/>
          </a:xfrm>
          <a:prstGeom prst="ellipse">
            <a:avLst/>
          </a:prstGeom>
          <a:solidFill>
            <a:srgbClr val="FAFAFA">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54"/>
          <p:cNvSpPr>
            <a:spLocks noChangeArrowheads="1"/>
          </p:cNvSpPr>
          <p:nvPr userDrawn="1"/>
        </p:nvSpPr>
        <p:spPr bwMode="auto">
          <a:xfrm>
            <a:off x="5647429" y="254350"/>
            <a:ext cx="83820" cy="83820"/>
          </a:xfrm>
          <a:prstGeom prst="ellipse">
            <a:avLst/>
          </a:prstGeom>
          <a:solidFill>
            <a:srgbClr val="FAFAFA">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57"/>
          <p:cNvSpPr>
            <a:spLocks noChangeArrowheads="1"/>
          </p:cNvSpPr>
          <p:nvPr userDrawn="1"/>
        </p:nvSpPr>
        <p:spPr bwMode="auto">
          <a:xfrm>
            <a:off x="7680831" y="265639"/>
            <a:ext cx="43462" cy="43462"/>
          </a:xfrm>
          <a:prstGeom prst="ellipse">
            <a:avLst/>
          </a:prstGeom>
          <a:solidFill>
            <a:srgbClr val="FAFAFA">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58"/>
          <p:cNvSpPr>
            <a:spLocks noChangeArrowheads="1"/>
          </p:cNvSpPr>
          <p:nvPr userDrawn="1"/>
        </p:nvSpPr>
        <p:spPr bwMode="auto">
          <a:xfrm>
            <a:off x="10494997" y="265639"/>
            <a:ext cx="43462" cy="43462"/>
          </a:xfrm>
          <a:prstGeom prst="ellipse">
            <a:avLst/>
          </a:prstGeom>
          <a:solidFill>
            <a:srgbClr val="FAFAFA">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文本占位符 7"/>
          <p:cNvSpPr>
            <a:spLocks noGrp="1"/>
          </p:cNvSpPr>
          <p:nvPr>
            <p:ph type="body" sz="quarter" idx="10" hasCustomPrompt="1"/>
          </p:nvPr>
        </p:nvSpPr>
        <p:spPr>
          <a:xfrm>
            <a:off x="1437727" y="483936"/>
            <a:ext cx="4504268" cy="439738"/>
          </a:xfrm>
          <a:prstGeom prst="rect">
            <a:avLst/>
          </a:prstGeom>
        </p:spPr>
        <p:txBody>
          <a:bodyPr/>
          <a:lstStyle>
            <a:lvl1pPr marL="0" indent="0">
              <a:lnSpc>
                <a:spcPct val="100000"/>
              </a:lnSpc>
              <a:spcBef>
                <a:spcPts val="0"/>
              </a:spcBef>
              <a:buNone/>
              <a:defRPr spc="300">
                <a:solidFill>
                  <a:schemeClr val="bg1"/>
                </a:solidFill>
              </a:defRPr>
            </a:lvl1pPr>
          </a:lstStyle>
          <a:p>
            <a:pPr lvl="0"/>
            <a:r>
              <a:rPr lang="zh-CN" altLang="en-US" dirty="0"/>
              <a:t>请在此处添加标题</a:t>
            </a:r>
          </a:p>
        </p:txBody>
      </p:sp>
      <p:sp>
        <p:nvSpPr>
          <p:cNvPr id="22" name="文本占位符 7"/>
          <p:cNvSpPr>
            <a:spLocks noGrp="1"/>
          </p:cNvSpPr>
          <p:nvPr>
            <p:ph type="body" sz="quarter" idx="11" hasCustomPrompt="1"/>
          </p:nvPr>
        </p:nvSpPr>
        <p:spPr>
          <a:xfrm>
            <a:off x="1437727" y="897434"/>
            <a:ext cx="4504268" cy="238813"/>
          </a:xfrm>
          <a:prstGeom prst="rect">
            <a:avLst/>
          </a:prstGeom>
        </p:spPr>
        <p:txBody>
          <a:bodyPr/>
          <a:lstStyle>
            <a:lvl1pPr marL="0" indent="0">
              <a:lnSpc>
                <a:spcPct val="100000"/>
              </a:lnSpc>
              <a:spcBef>
                <a:spcPts val="0"/>
              </a:spcBef>
              <a:buNone/>
              <a:defRPr sz="1000" spc="100" baseline="0">
                <a:solidFill>
                  <a:schemeClr val="bg1"/>
                </a:solidFill>
              </a:defRPr>
            </a:lvl1pPr>
          </a:lstStyle>
          <a:p>
            <a:pPr lvl="0"/>
            <a:r>
              <a:rPr lang="en-US" altLang="zh-CN" dirty="0"/>
              <a:t>Creativity / Innovation / Specialty / Exquisite</a:t>
            </a:r>
          </a:p>
        </p:txBody>
      </p:sp>
    </p:spTree>
    <p:extLst>
      <p:ext uri="{BB962C8B-B14F-4D97-AF65-F5344CB8AC3E}">
        <p14:creationId xmlns:p14="http://schemas.microsoft.com/office/powerpoint/2010/main" val="97424532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1000"/>
                                        <p:tgtEl>
                                          <p:spTgt spid="2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wipe(left)">
                                      <p:cBhvr>
                                        <p:cTn id="10"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1000"/>
                        <p:tgtEl>
                          <p:spTgt spid="21"/>
                        </p:tgtEl>
                      </p:cBhvr>
                    </p:animEffect>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348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56723736d1ddd.jpg"/>
          <p:cNvPicPr>
            <a:picLocks noChangeAspect="1"/>
          </p:cNvPicPr>
          <p:nvPr userDrawn="1"/>
        </p:nvPicPr>
        <p:blipFill rotWithShape="1">
          <a:blip r:embed="rId7">
            <a:extLst>
              <a:ext uri="{28A0092B-C50C-407E-A947-70E740481C1C}">
                <a14:useLocalDpi xmlns:a14="http://schemas.microsoft.com/office/drawing/2010/main" val="0"/>
              </a:ext>
            </a:extLst>
          </a:blip>
          <a:srcRect t="12500" b="12500"/>
          <a:stretch/>
        </p:blipFill>
        <p:spPr>
          <a:xfrm>
            <a:off x="0" y="0"/>
            <a:ext cx="12192000" cy="6858000"/>
          </a:xfrm>
          <a:prstGeom prst="rect">
            <a:avLst/>
          </a:prstGeom>
        </p:spPr>
      </p:pic>
    </p:spTree>
    <p:extLst>
      <p:ext uri="{BB962C8B-B14F-4D97-AF65-F5344CB8AC3E}">
        <p14:creationId xmlns:p14="http://schemas.microsoft.com/office/powerpoint/2010/main" val="1826450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806700" y="762000"/>
            <a:ext cx="6578600" cy="5181600"/>
          </a:xfrm>
          <a:prstGeom prst="rect">
            <a:avLst/>
          </a:prstGeom>
          <a:solidFill>
            <a:srgbClr val="2E558D">
              <a:alpha val="77000"/>
            </a:srgbClr>
          </a:solidFill>
          <a:ln>
            <a:noFill/>
          </a:ln>
          <a:effectLst>
            <a:outerShdw blurRad="5080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zh-CN" altLang="en-US" dirty="0">
              <a:solidFill>
                <a:schemeClr val="tx1"/>
              </a:solidFill>
            </a:endParaRPr>
          </a:p>
        </p:txBody>
      </p:sp>
      <p:sp>
        <p:nvSpPr>
          <p:cNvPr id="148" name="文本框 147"/>
          <p:cNvSpPr txBox="1"/>
          <p:nvPr/>
        </p:nvSpPr>
        <p:spPr>
          <a:xfrm>
            <a:off x="4272429" y="2699252"/>
            <a:ext cx="3647153" cy="923330"/>
          </a:xfrm>
          <a:prstGeom prst="rect">
            <a:avLst/>
          </a:prstGeom>
          <a:noFill/>
        </p:spPr>
        <p:txBody>
          <a:bodyPr wrap="none" rtlCol="0">
            <a:spAutoFit/>
          </a:bodyPr>
          <a:lstStyle/>
          <a:p>
            <a:pPr algn="ctr"/>
            <a:r>
              <a:rPr lang="zh-CN" altLang="en-US" sz="5400" b="1" dirty="0">
                <a:solidFill>
                  <a:schemeClr val="bg1"/>
                </a:solidFill>
              </a:rPr>
              <a:t>第一讲作业</a:t>
            </a:r>
          </a:p>
        </p:txBody>
      </p:sp>
      <p:sp>
        <p:nvSpPr>
          <p:cNvPr id="149" name="文本框 148"/>
          <p:cNvSpPr txBox="1"/>
          <p:nvPr/>
        </p:nvSpPr>
        <p:spPr>
          <a:xfrm>
            <a:off x="4074455" y="3635280"/>
            <a:ext cx="4043094" cy="400110"/>
          </a:xfrm>
          <a:prstGeom prst="rect">
            <a:avLst/>
          </a:prstGeom>
          <a:noFill/>
        </p:spPr>
        <p:txBody>
          <a:bodyPr wrap="none" rtlCol="0">
            <a:spAutoFit/>
          </a:bodyPr>
          <a:lstStyle/>
          <a:p>
            <a:pPr algn="ctr"/>
            <a:r>
              <a:rPr lang="en-US" altLang="zh-CN" sz="2000" spc="300" dirty="0" err="1">
                <a:ln w="28575">
                  <a:noFill/>
                </a:ln>
                <a:solidFill>
                  <a:schemeClr val="bg1"/>
                </a:solidFill>
                <a:latin typeface="+mn-ea"/>
              </a:rPr>
              <a:t>CreativeCoding</a:t>
            </a:r>
            <a:r>
              <a:rPr lang="en-US" altLang="zh-CN" sz="2000" spc="300" dirty="0">
                <a:ln w="28575">
                  <a:noFill/>
                </a:ln>
                <a:solidFill>
                  <a:schemeClr val="bg1"/>
                </a:solidFill>
                <a:latin typeface="+mn-ea"/>
              </a:rPr>
              <a:t> Homework</a:t>
            </a:r>
          </a:p>
        </p:txBody>
      </p:sp>
      <p:sp>
        <p:nvSpPr>
          <p:cNvPr id="150" name="文本框 149"/>
          <p:cNvSpPr txBox="1"/>
          <p:nvPr/>
        </p:nvSpPr>
        <p:spPr>
          <a:xfrm>
            <a:off x="3678508" y="5206291"/>
            <a:ext cx="4834978" cy="369332"/>
          </a:xfrm>
          <a:prstGeom prst="rect">
            <a:avLst/>
          </a:prstGeom>
          <a:noFill/>
        </p:spPr>
        <p:txBody>
          <a:bodyPr wrap="none" rtlCol="0">
            <a:spAutoFit/>
          </a:bodyPr>
          <a:lstStyle/>
          <a:p>
            <a:pPr algn="ctr"/>
            <a:r>
              <a:rPr lang="zh-CN" altLang="en-US" spc="300" dirty="0">
                <a:ln w="28575">
                  <a:noFill/>
                </a:ln>
                <a:solidFill>
                  <a:schemeClr val="bg1"/>
                </a:solidFill>
                <a:latin typeface="+mn-ea"/>
              </a:rPr>
              <a:t>姓名：喻良纯   学号：</a:t>
            </a:r>
            <a:r>
              <a:rPr lang="en-US" altLang="zh-CN" spc="300" dirty="0">
                <a:ln w="28575">
                  <a:noFill/>
                </a:ln>
                <a:solidFill>
                  <a:schemeClr val="bg1"/>
                </a:solidFill>
                <a:latin typeface="+mn-ea"/>
              </a:rPr>
              <a:t>518030910258</a:t>
            </a:r>
            <a:endParaRPr lang="zh-CN" altLang="en-US" spc="300" dirty="0">
              <a:ln w="28575">
                <a:noFill/>
              </a:ln>
              <a:solidFill>
                <a:schemeClr val="bg1"/>
              </a:solidFill>
              <a:latin typeface="+mn-ea"/>
            </a:endParaRPr>
          </a:p>
        </p:txBody>
      </p:sp>
      <p:grpSp>
        <p:nvGrpSpPr>
          <p:cNvPr id="156" name="组合 155"/>
          <p:cNvGrpSpPr/>
          <p:nvPr/>
        </p:nvGrpSpPr>
        <p:grpSpPr>
          <a:xfrm>
            <a:off x="3396000" y="2327840"/>
            <a:ext cx="5400000" cy="2069559"/>
            <a:chOff x="3396000" y="2340540"/>
            <a:chExt cx="5400000" cy="2069559"/>
          </a:xfrm>
        </p:grpSpPr>
        <p:cxnSp>
          <p:nvCxnSpPr>
            <p:cNvPr id="152" name="直接连接符 151"/>
            <p:cNvCxnSpPr/>
            <p:nvPr/>
          </p:nvCxnSpPr>
          <p:spPr>
            <a:xfrm>
              <a:off x="3396000" y="2340540"/>
              <a:ext cx="540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396000" y="4410099"/>
              <a:ext cx="540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7" name="文本框 156"/>
          <p:cNvSpPr txBox="1"/>
          <p:nvPr/>
        </p:nvSpPr>
        <p:spPr>
          <a:xfrm>
            <a:off x="4310899" y="818154"/>
            <a:ext cx="3570208" cy="1107996"/>
          </a:xfrm>
          <a:prstGeom prst="rect">
            <a:avLst/>
          </a:prstGeom>
          <a:noFill/>
        </p:spPr>
        <p:txBody>
          <a:bodyPr wrap="none" rtlCol="0">
            <a:spAutoFit/>
          </a:bodyPr>
          <a:lstStyle/>
          <a:p>
            <a:pPr algn="ctr"/>
            <a:r>
              <a:rPr lang="zh-CN" altLang="en-US" sz="6600" dirty="0">
                <a:solidFill>
                  <a:schemeClr val="bg1"/>
                </a:solidFill>
              </a:rPr>
              <a:t>创意编程</a:t>
            </a:r>
          </a:p>
        </p:txBody>
      </p:sp>
    </p:spTree>
    <p:extLst>
      <p:ext uri="{BB962C8B-B14F-4D97-AF65-F5344CB8AC3E}">
        <p14:creationId xmlns:p14="http://schemas.microsoft.com/office/powerpoint/2010/main" val="707330422"/>
      </p:ext>
    </p:extLst>
  </p:cSld>
  <p:clrMapOvr>
    <a:masterClrMapping/>
  </p:clrMapOvr>
  <mc:AlternateContent xmlns:mc="http://schemas.openxmlformats.org/markup-compatibility/2006" xmlns:p14="http://schemas.microsoft.com/office/powerpoint/2010/main">
    <mc:Choice Requires="p14">
      <p:transition spd="slow" p14:dur="3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528" fill="hold" grpId="0" nodeType="afterEffect">
                                  <p:stCondLst>
                                    <p:cond delay="0"/>
                                  </p:stCondLst>
                                  <p:iterate type="lt">
                                    <p:tmPct val="20000"/>
                                  </p:iterate>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anim calcmode="lin" valueType="num">
                                      <p:cBhvr>
                                        <p:cTn id="16" dur="500" fill="hold"/>
                                        <p:tgtEl>
                                          <p:spTgt spid="157"/>
                                        </p:tgtEl>
                                        <p:attrNameLst>
                                          <p:attrName>ppt_x</p:attrName>
                                        </p:attrNameLst>
                                      </p:cBhvr>
                                      <p:tavLst>
                                        <p:tav tm="0">
                                          <p:val>
                                            <p:fltVal val="0.5"/>
                                          </p:val>
                                        </p:tav>
                                        <p:tav tm="100000">
                                          <p:val>
                                            <p:strVal val="#ppt_x"/>
                                          </p:val>
                                        </p:tav>
                                      </p:tavLst>
                                    </p:anim>
                                    <p:anim calcmode="lin" valueType="num">
                                      <p:cBhvr>
                                        <p:cTn id="17" dur="500" fill="hold"/>
                                        <p:tgtEl>
                                          <p:spTgt spid="157"/>
                                        </p:tgtEl>
                                        <p:attrNameLst>
                                          <p:attrName>ppt_y</p:attrName>
                                        </p:attrNameLst>
                                      </p:cBhvr>
                                      <p:tavLst>
                                        <p:tav tm="0">
                                          <p:val>
                                            <p:fltVal val="0.5"/>
                                          </p:val>
                                        </p:tav>
                                        <p:tav tm="100000">
                                          <p:val>
                                            <p:strVal val="#ppt_y"/>
                                          </p:val>
                                        </p:tav>
                                      </p:tavLst>
                                    </p:anim>
                                  </p:childTnLst>
                                </p:cTn>
                              </p:par>
                            </p:childTnLst>
                          </p:cTn>
                        </p:par>
                        <p:par>
                          <p:cTn id="18" fill="hold">
                            <p:stCondLst>
                              <p:cond delay="1800"/>
                            </p:stCondLst>
                            <p:childTnLst>
                              <p:par>
                                <p:cTn id="19" presetID="16" presetClass="entr" presetSubtype="37" fill="hold" nodeType="after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barn(outVertical)">
                                      <p:cBhvr>
                                        <p:cTn id="21" dur="500"/>
                                        <p:tgtEl>
                                          <p:spTgt spid="156"/>
                                        </p:tgtEl>
                                      </p:cBhvr>
                                    </p:animEffect>
                                  </p:childTnLst>
                                </p:cTn>
                              </p:par>
                            </p:childTnLst>
                          </p:cTn>
                        </p:par>
                        <p:par>
                          <p:cTn id="22" fill="hold">
                            <p:stCondLst>
                              <p:cond delay="23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148"/>
                                        </p:tgtEl>
                                        <p:attrNameLst>
                                          <p:attrName>style.visibility</p:attrName>
                                        </p:attrNameLst>
                                      </p:cBhvr>
                                      <p:to>
                                        <p:strVal val="visible"/>
                                      </p:to>
                                    </p:set>
                                    <p:anim calcmode="lin" valueType="num">
                                      <p:cBhvr>
                                        <p:cTn id="25" dur="500" fill="hold"/>
                                        <p:tgtEl>
                                          <p:spTgt spid="14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48"/>
                                        </p:tgtEl>
                                        <p:attrNameLst>
                                          <p:attrName>ppt_y</p:attrName>
                                        </p:attrNameLst>
                                      </p:cBhvr>
                                      <p:tavLst>
                                        <p:tav tm="0">
                                          <p:val>
                                            <p:strVal val="#ppt_y"/>
                                          </p:val>
                                        </p:tav>
                                        <p:tav tm="100000">
                                          <p:val>
                                            <p:strVal val="#ppt_y"/>
                                          </p:val>
                                        </p:tav>
                                      </p:tavLst>
                                    </p:anim>
                                    <p:anim calcmode="lin" valueType="num">
                                      <p:cBhvr>
                                        <p:cTn id="27" dur="500" fill="hold"/>
                                        <p:tgtEl>
                                          <p:spTgt spid="14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4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48"/>
                                        </p:tgtEl>
                                      </p:cBhvr>
                                    </p:animEffect>
                                  </p:childTnLst>
                                </p:cTn>
                              </p:par>
                            </p:childTnLst>
                          </p:cTn>
                        </p:par>
                        <p:par>
                          <p:cTn id="30" fill="hold">
                            <p:stCondLst>
                              <p:cond delay="3000"/>
                            </p:stCondLst>
                            <p:childTnLst>
                              <p:par>
                                <p:cTn id="31" presetID="53" presetClass="entr" presetSubtype="16" fill="hold" nodeType="afterEffect">
                                  <p:stCondLst>
                                    <p:cond delay="0"/>
                                  </p:stCondLst>
                                  <p:iterate type="lt">
                                    <p:tmPct val="10000"/>
                                  </p:iterate>
                                  <p:childTnLst>
                                    <p:set>
                                      <p:cBhvr>
                                        <p:cTn id="32" dur="1" fill="hold">
                                          <p:stCondLst>
                                            <p:cond delay="0"/>
                                          </p:stCondLst>
                                        </p:cTn>
                                        <p:tgtEl>
                                          <p:spTgt spid="149">
                                            <p:txEl>
                                              <p:pRg st="0" end="0"/>
                                            </p:txEl>
                                          </p:spTgt>
                                        </p:tgtEl>
                                        <p:attrNameLst>
                                          <p:attrName>style.visibility</p:attrName>
                                        </p:attrNameLst>
                                      </p:cBhvr>
                                      <p:to>
                                        <p:strVal val="visible"/>
                                      </p:to>
                                    </p:set>
                                    <p:anim calcmode="lin" valueType="num">
                                      <p:cBhvr>
                                        <p:cTn id="33" dur="250" fill="hold"/>
                                        <p:tgtEl>
                                          <p:spTgt spid="149">
                                            <p:txEl>
                                              <p:pRg st="0" end="0"/>
                                            </p:txEl>
                                          </p:spTgt>
                                        </p:tgtEl>
                                        <p:attrNameLst>
                                          <p:attrName>ppt_w</p:attrName>
                                        </p:attrNameLst>
                                      </p:cBhvr>
                                      <p:tavLst>
                                        <p:tav tm="0">
                                          <p:val>
                                            <p:fltVal val="0"/>
                                          </p:val>
                                        </p:tav>
                                        <p:tav tm="100000">
                                          <p:val>
                                            <p:strVal val="#ppt_w"/>
                                          </p:val>
                                        </p:tav>
                                      </p:tavLst>
                                    </p:anim>
                                    <p:anim calcmode="lin" valueType="num">
                                      <p:cBhvr>
                                        <p:cTn id="34" dur="250" fill="hold"/>
                                        <p:tgtEl>
                                          <p:spTgt spid="149">
                                            <p:txEl>
                                              <p:pRg st="0" end="0"/>
                                            </p:txEl>
                                          </p:spTgt>
                                        </p:tgtEl>
                                        <p:attrNameLst>
                                          <p:attrName>ppt_h</p:attrName>
                                        </p:attrNameLst>
                                      </p:cBhvr>
                                      <p:tavLst>
                                        <p:tav tm="0">
                                          <p:val>
                                            <p:fltVal val="0"/>
                                          </p:val>
                                        </p:tav>
                                        <p:tav tm="100000">
                                          <p:val>
                                            <p:strVal val="#ppt_h"/>
                                          </p:val>
                                        </p:tav>
                                      </p:tavLst>
                                    </p:anim>
                                    <p:animEffect transition="in" filter="fade">
                                      <p:cBhvr>
                                        <p:cTn id="35" dur="250"/>
                                        <p:tgtEl>
                                          <p:spTgt spid="149">
                                            <p:txEl>
                                              <p:pRg st="0" end="0"/>
                                            </p:txEl>
                                          </p:spTgt>
                                        </p:tgtEl>
                                      </p:cBhvr>
                                    </p:animEffect>
                                  </p:childTnLst>
                                </p:cTn>
                              </p:par>
                            </p:childTnLst>
                          </p:cTn>
                        </p:par>
                        <p:par>
                          <p:cTn id="36" fill="hold">
                            <p:stCondLst>
                              <p:cond delay="3775"/>
                            </p:stCondLst>
                            <p:childTnLst>
                              <p:par>
                                <p:cTn id="37" presetID="42" presetClass="entr" presetSubtype="0" fill="hold" grpId="0" nodeType="after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750"/>
                                        <p:tgtEl>
                                          <p:spTgt spid="150"/>
                                        </p:tgtEl>
                                      </p:cBhvr>
                                    </p:animEffect>
                                    <p:anim calcmode="lin" valueType="num">
                                      <p:cBhvr>
                                        <p:cTn id="40" dur="750" fill="hold"/>
                                        <p:tgtEl>
                                          <p:spTgt spid="150"/>
                                        </p:tgtEl>
                                        <p:attrNameLst>
                                          <p:attrName>ppt_x</p:attrName>
                                        </p:attrNameLst>
                                      </p:cBhvr>
                                      <p:tavLst>
                                        <p:tav tm="0">
                                          <p:val>
                                            <p:strVal val="#ppt_x"/>
                                          </p:val>
                                        </p:tav>
                                        <p:tav tm="100000">
                                          <p:val>
                                            <p:strVal val="#ppt_x"/>
                                          </p:val>
                                        </p:tav>
                                      </p:tavLst>
                                    </p:anim>
                                    <p:anim calcmode="lin" valueType="num">
                                      <p:cBhvr>
                                        <p:cTn id="41" dur="750" fill="hold"/>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8" grpId="0"/>
      <p:bldP spid="150" grpId="0"/>
      <p:bldP spid="1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292324" y="1452481"/>
            <a:ext cx="1607352" cy="1607352"/>
            <a:chOff x="5568148" y="1452481"/>
            <a:chExt cx="1607352" cy="1607352"/>
          </a:xfrm>
        </p:grpSpPr>
        <p:sp>
          <p:nvSpPr>
            <p:cNvPr id="56" name="Oval 64"/>
            <p:cNvSpPr>
              <a:spLocks noChangeArrowheads="1"/>
            </p:cNvSpPr>
            <p:nvPr/>
          </p:nvSpPr>
          <p:spPr bwMode="auto">
            <a:xfrm>
              <a:off x="5568148" y="1452481"/>
              <a:ext cx="1607352" cy="1607352"/>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7" name="Oval 65"/>
            <p:cNvSpPr>
              <a:spLocks noChangeArrowheads="1"/>
            </p:cNvSpPr>
            <p:nvPr/>
          </p:nvSpPr>
          <p:spPr bwMode="auto">
            <a:xfrm>
              <a:off x="5642167" y="1526539"/>
              <a:ext cx="1459315" cy="1458884"/>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8" name="Oval 66"/>
            <p:cNvSpPr>
              <a:spLocks noChangeArrowheads="1"/>
            </p:cNvSpPr>
            <p:nvPr/>
          </p:nvSpPr>
          <p:spPr bwMode="auto">
            <a:xfrm>
              <a:off x="5720406" y="1604739"/>
              <a:ext cx="1302837" cy="1302836"/>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grpSp>
      <p:sp>
        <p:nvSpPr>
          <p:cNvPr id="60" name="文本框 59"/>
          <p:cNvSpPr txBox="1"/>
          <p:nvPr/>
        </p:nvSpPr>
        <p:spPr>
          <a:xfrm>
            <a:off x="5746911" y="1655993"/>
            <a:ext cx="698178" cy="1200329"/>
          </a:xfrm>
          <a:prstGeom prst="rect">
            <a:avLst/>
          </a:prstGeom>
          <a:noFill/>
        </p:spPr>
        <p:txBody>
          <a:bodyPr wrap="none" rtlCol="0">
            <a:spAutoFit/>
          </a:bodyPr>
          <a:lstStyle/>
          <a:p>
            <a:pPr algn="ctr"/>
            <a:r>
              <a:rPr lang="zh-CN" altLang="zh-CN" sz="7200" b="1" dirty="0">
                <a:solidFill>
                  <a:schemeClr val="bg1"/>
                </a:solidFill>
              </a:rPr>
              <a:t>3</a:t>
            </a:r>
            <a:endParaRPr lang="zh-CN" altLang="en-US" sz="7200" b="1" dirty="0">
              <a:solidFill>
                <a:schemeClr val="bg1"/>
              </a:solidFill>
            </a:endParaRPr>
          </a:p>
        </p:txBody>
      </p:sp>
      <p:sp>
        <p:nvSpPr>
          <p:cNvPr id="61" name="文本框 60"/>
          <p:cNvSpPr txBox="1"/>
          <p:nvPr/>
        </p:nvSpPr>
        <p:spPr>
          <a:xfrm>
            <a:off x="2618125" y="3322023"/>
            <a:ext cx="6955751" cy="1107996"/>
          </a:xfrm>
          <a:prstGeom prst="rect">
            <a:avLst/>
          </a:prstGeom>
          <a:noFill/>
        </p:spPr>
        <p:txBody>
          <a:bodyPr wrap="none" rtlCol="0" anchor="ctr">
            <a:spAutoFit/>
          </a:bodyPr>
          <a:lstStyle/>
          <a:p>
            <a:pPr algn="ctr"/>
            <a:r>
              <a:rPr lang="zh-CN" altLang="en-US" sz="6600" b="1" dirty="0">
                <a:solidFill>
                  <a:schemeClr val="bg1"/>
                </a:solidFill>
                <a:latin typeface="+mn-ea"/>
              </a:rPr>
              <a:t>创意编程作品整理</a:t>
            </a:r>
          </a:p>
        </p:txBody>
      </p:sp>
    </p:spTree>
    <p:extLst>
      <p:ext uri="{BB962C8B-B14F-4D97-AF65-F5344CB8AC3E}">
        <p14:creationId xmlns:p14="http://schemas.microsoft.com/office/powerpoint/2010/main" val="836483428"/>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750"/>
                                        <p:tgtEl>
                                          <p:spTgt spid="61"/>
                                        </p:tgtEl>
                                      </p:cBhvr>
                                    </p:animEffect>
                                    <p:anim calcmode="lin" valueType="num">
                                      <p:cBhvr>
                                        <p:cTn id="19" dur="750" fill="hold"/>
                                        <p:tgtEl>
                                          <p:spTgt spid="61"/>
                                        </p:tgtEl>
                                        <p:attrNameLst>
                                          <p:attrName>ppt_x</p:attrName>
                                        </p:attrNameLst>
                                      </p:cBhvr>
                                      <p:tavLst>
                                        <p:tav tm="0">
                                          <p:val>
                                            <p:strVal val="#ppt_x"/>
                                          </p:val>
                                        </p:tav>
                                        <p:tav tm="100000">
                                          <p:val>
                                            <p:strVal val="#ppt_x"/>
                                          </p:val>
                                        </p:tav>
                                      </p:tavLst>
                                    </p:anim>
                                    <p:anim calcmode="lin" valueType="num">
                                      <p:cBhvr>
                                        <p:cTn id="20"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创意编程作品整理</a:t>
            </a:r>
          </a:p>
        </p:txBody>
      </p:sp>
      <p:pic>
        <p:nvPicPr>
          <p:cNvPr id="1026" name="Picture 2" descr="preview">
            <a:extLst>
              <a:ext uri="{FF2B5EF4-FFF2-40B4-BE49-F238E27FC236}">
                <a16:creationId xmlns:a16="http://schemas.microsoft.com/office/drawing/2014/main" id="{8507086E-3EEF-4862-9FEA-3C5FBC9E1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507" y="1567038"/>
            <a:ext cx="3605269" cy="4807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D74485-6454-4953-BCF5-625587400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369" y="1567039"/>
            <a:ext cx="3599843" cy="47997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D0048E-7F2E-48A6-9329-483D1AFC0C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69" y="1567038"/>
            <a:ext cx="3599844" cy="479979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占位符 2">
            <a:extLst>
              <a:ext uri="{FF2B5EF4-FFF2-40B4-BE49-F238E27FC236}">
                <a16:creationId xmlns:a16="http://schemas.microsoft.com/office/drawing/2014/main" id="{ED2FBC64-306C-4E13-878F-5E07548E0727}"/>
              </a:ext>
            </a:extLst>
          </p:cNvPr>
          <p:cNvSpPr txBox="1">
            <a:spLocks/>
          </p:cNvSpPr>
          <p:nvPr/>
        </p:nvSpPr>
        <p:spPr>
          <a:xfrm>
            <a:off x="1437727" y="965814"/>
            <a:ext cx="4504268" cy="439738"/>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sz="2800" kern="1200" spc="3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极简电影海报</a:t>
            </a:r>
          </a:p>
        </p:txBody>
      </p:sp>
    </p:spTree>
    <p:extLst>
      <p:ext uri="{BB962C8B-B14F-4D97-AF65-F5344CB8AC3E}">
        <p14:creationId xmlns:p14="http://schemas.microsoft.com/office/powerpoint/2010/main" val="1035274159"/>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创意编程作品整理</a:t>
            </a:r>
          </a:p>
        </p:txBody>
      </p:sp>
      <p:sp>
        <p:nvSpPr>
          <p:cNvPr id="8" name="文本占位符 2">
            <a:extLst>
              <a:ext uri="{FF2B5EF4-FFF2-40B4-BE49-F238E27FC236}">
                <a16:creationId xmlns:a16="http://schemas.microsoft.com/office/drawing/2014/main" id="{ED2FBC64-306C-4E13-878F-5E07548E0727}"/>
              </a:ext>
            </a:extLst>
          </p:cNvPr>
          <p:cNvSpPr txBox="1">
            <a:spLocks/>
          </p:cNvSpPr>
          <p:nvPr/>
        </p:nvSpPr>
        <p:spPr>
          <a:xfrm>
            <a:off x="1437727" y="965814"/>
            <a:ext cx="4504268" cy="439738"/>
          </a:xfrm>
          <a:prstGeom prst="rect">
            <a:avLst/>
          </a:prstGeom>
        </p:spPr>
        <p:txBody>
          <a:bodyPr/>
          <a:lstStyle>
            <a:lvl1pPr marL="0" indent="0" algn="l" defTabSz="914400" rtl="0" eaLnBrk="1" latinLnBrk="0" hangingPunct="1">
              <a:lnSpc>
                <a:spcPct val="100000"/>
              </a:lnSpc>
              <a:spcBef>
                <a:spcPts val="0"/>
              </a:spcBef>
              <a:buFont typeface="Arial" panose="020B0604020202020204" pitchFamily="34" charset="0"/>
              <a:buNone/>
              <a:defRPr sz="2800" kern="1200" spc="3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精灵动画</a:t>
            </a:r>
          </a:p>
        </p:txBody>
      </p:sp>
      <p:pic>
        <p:nvPicPr>
          <p:cNvPr id="2050" name="Picture 2">
            <a:extLst>
              <a:ext uri="{FF2B5EF4-FFF2-40B4-BE49-F238E27FC236}">
                <a16:creationId xmlns:a16="http://schemas.microsoft.com/office/drawing/2014/main" id="{C893CFBA-F97F-4922-A47D-0A088E83F89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9036" y="1490822"/>
            <a:ext cx="5029732" cy="51833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BF92B9C-D7F1-4C9F-BF69-89C027E4E355}"/>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93690" y="1478187"/>
            <a:ext cx="5161308" cy="519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27553"/>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18934" y="1608667"/>
            <a:ext cx="5554133" cy="3826934"/>
          </a:xfrm>
          <a:prstGeom prst="rect">
            <a:avLst/>
          </a:prstGeom>
          <a:solidFill>
            <a:srgbClr val="2E558D">
              <a:alpha val="77000"/>
            </a:srgbClr>
          </a:solidFill>
          <a:ln>
            <a:noFill/>
          </a:ln>
          <a:effectLst>
            <a:outerShdw blurRad="5080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48" name="文本框 147"/>
          <p:cNvSpPr txBox="1"/>
          <p:nvPr/>
        </p:nvSpPr>
        <p:spPr>
          <a:xfrm>
            <a:off x="4157007" y="2584239"/>
            <a:ext cx="3877986" cy="1200329"/>
          </a:xfrm>
          <a:prstGeom prst="rect">
            <a:avLst/>
          </a:prstGeom>
          <a:noFill/>
        </p:spPr>
        <p:txBody>
          <a:bodyPr wrap="none" rtlCol="0">
            <a:spAutoFit/>
          </a:bodyPr>
          <a:lstStyle/>
          <a:p>
            <a:pPr algn="ctr"/>
            <a:r>
              <a:rPr lang="zh-CN" altLang="en-US" sz="7200" b="1" dirty="0">
                <a:solidFill>
                  <a:schemeClr val="bg1"/>
                </a:solidFill>
              </a:rPr>
              <a:t>谢谢观看</a:t>
            </a:r>
          </a:p>
        </p:txBody>
      </p:sp>
      <p:sp>
        <p:nvSpPr>
          <p:cNvPr id="149" name="文本框 148"/>
          <p:cNvSpPr txBox="1"/>
          <p:nvPr/>
        </p:nvSpPr>
        <p:spPr>
          <a:xfrm>
            <a:off x="4221931" y="3748380"/>
            <a:ext cx="3748142" cy="400110"/>
          </a:xfrm>
          <a:prstGeom prst="rect">
            <a:avLst/>
          </a:prstGeom>
          <a:noFill/>
        </p:spPr>
        <p:txBody>
          <a:bodyPr wrap="none" rtlCol="0">
            <a:spAutoFit/>
          </a:bodyPr>
          <a:lstStyle/>
          <a:p>
            <a:pPr algn="ctr"/>
            <a:r>
              <a:rPr lang="en-US" altLang="zh-CN" sz="2000" spc="300" dirty="0">
                <a:ln w="28575">
                  <a:noFill/>
                </a:ln>
                <a:solidFill>
                  <a:schemeClr val="bg1"/>
                </a:solidFill>
                <a:latin typeface="+mn-ea"/>
              </a:rPr>
              <a:t>THANKS FOR WATCHING</a:t>
            </a:r>
            <a:endParaRPr lang="zh-CN" altLang="en-US" sz="2000" spc="300" dirty="0">
              <a:ln w="28575">
                <a:noFill/>
              </a:ln>
              <a:solidFill>
                <a:schemeClr val="bg1"/>
              </a:solidFill>
              <a:latin typeface="+mn-ea"/>
            </a:endParaRPr>
          </a:p>
        </p:txBody>
      </p:sp>
      <p:grpSp>
        <p:nvGrpSpPr>
          <p:cNvPr id="156" name="组合 155"/>
          <p:cNvGrpSpPr/>
          <p:nvPr/>
        </p:nvGrpSpPr>
        <p:grpSpPr>
          <a:xfrm>
            <a:off x="4038600" y="2258754"/>
            <a:ext cx="4114800" cy="2340492"/>
            <a:chOff x="3396000" y="2340540"/>
            <a:chExt cx="5400000" cy="2340492"/>
          </a:xfrm>
        </p:grpSpPr>
        <p:cxnSp>
          <p:nvCxnSpPr>
            <p:cNvPr id="152" name="直接连接符 151"/>
            <p:cNvCxnSpPr/>
            <p:nvPr/>
          </p:nvCxnSpPr>
          <p:spPr>
            <a:xfrm>
              <a:off x="3396000" y="2340540"/>
              <a:ext cx="540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3396000" y="4681032"/>
              <a:ext cx="540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7756192"/>
      </p:ext>
    </p:extLst>
  </p:cSld>
  <p:clrMapOvr>
    <a:masterClrMapping/>
  </p:clrMapOvr>
  <mc:AlternateContent xmlns:mc="http://schemas.openxmlformats.org/markup-compatibility/2006" xmlns:p14="http://schemas.microsoft.com/office/powerpoint/2010/main">
    <mc:Choice Requires="p14">
      <p:transition spd="slow" p14:dur="3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barn(outVertical)">
                                      <p:cBhvr>
                                        <p:cTn id="13" dur="500"/>
                                        <p:tgtEl>
                                          <p:spTgt spid="156"/>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48"/>
                                        </p:tgtEl>
                                        <p:attrNameLst>
                                          <p:attrName>style.visibility</p:attrName>
                                        </p:attrNameLst>
                                      </p:cBhvr>
                                      <p:to>
                                        <p:strVal val="visible"/>
                                      </p:to>
                                    </p:set>
                                    <p:anim calcmode="lin" valueType="num">
                                      <p:cBhvr>
                                        <p:cTn id="17" dur="500" fill="hold"/>
                                        <p:tgtEl>
                                          <p:spTgt spid="14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48"/>
                                        </p:tgtEl>
                                        <p:attrNameLst>
                                          <p:attrName>ppt_y</p:attrName>
                                        </p:attrNameLst>
                                      </p:cBhvr>
                                      <p:tavLst>
                                        <p:tav tm="0">
                                          <p:val>
                                            <p:strVal val="#ppt_y"/>
                                          </p:val>
                                        </p:tav>
                                        <p:tav tm="100000">
                                          <p:val>
                                            <p:strVal val="#ppt_y"/>
                                          </p:val>
                                        </p:tav>
                                      </p:tavLst>
                                    </p:anim>
                                    <p:anim calcmode="lin" valueType="num">
                                      <p:cBhvr>
                                        <p:cTn id="19" dur="500" fill="hold"/>
                                        <p:tgtEl>
                                          <p:spTgt spid="14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4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48"/>
                                        </p:tgtEl>
                                      </p:cBhvr>
                                    </p:animEffect>
                                  </p:childTnLst>
                                </p:cTn>
                              </p:par>
                            </p:childTnLst>
                          </p:cTn>
                        </p:par>
                        <p:par>
                          <p:cTn id="22" fill="hold">
                            <p:stCondLst>
                              <p:cond delay="2150"/>
                            </p:stCondLst>
                            <p:childTnLst>
                              <p:par>
                                <p:cTn id="23" presetID="53" presetClass="entr" presetSubtype="16" fill="hold" nodeType="afterEffect">
                                  <p:stCondLst>
                                    <p:cond delay="0"/>
                                  </p:stCondLst>
                                  <p:iterate type="lt">
                                    <p:tmPct val="10000"/>
                                  </p:iterate>
                                  <p:childTnLst>
                                    <p:set>
                                      <p:cBhvr>
                                        <p:cTn id="24" dur="1" fill="hold">
                                          <p:stCondLst>
                                            <p:cond delay="0"/>
                                          </p:stCondLst>
                                        </p:cTn>
                                        <p:tgtEl>
                                          <p:spTgt spid="149">
                                            <p:txEl>
                                              <p:pRg st="0" end="0"/>
                                            </p:txEl>
                                          </p:spTgt>
                                        </p:tgtEl>
                                        <p:attrNameLst>
                                          <p:attrName>style.visibility</p:attrName>
                                        </p:attrNameLst>
                                      </p:cBhvr>
                                      <p:to>
                                        <p:strVal val="visible"/>
                                      </p:to>
                                    </p:set>
                                    <p:anim calcmode="lin" valueType="num">
                                      <p:cBhvr>
                                        <p:cTn id="25" dur="250" fill="hold"/>
                                        <p:tgtEl>
                                          <p:spTgt spid="149">
                                            <p:txEl>
                                              <p:pRg st="0" end="0"/>
                                            </p:txEl>
                                          </p:spTgt>
                                        </p:tgtEl>
                                        <p:attrNameLst>
                                          <p:attrName>ppt_w</p:attrName>
                                        </p:attrNameLst>
                                      </p:cBhvr>
                                      <p:tavLst>
                                        <p:tav tm="0">
                                          <p:val>
                                            <p:fltVal val="0"/>
                                          </p:val>
                                        </p:tav>
                                        <p:tav tm="100000">
                                          <p:val>
                                            <p:strVal val="#ppt_w"/>
                                          </p:val>
                                        </p:tav>
                                      </p:tavLst>
                                    </p:anim>
                                    <p:anim calcmode="lin" valueType="num">
                                      <p:cBhvr>
                                        <p:cTn id="26" dur="250" fill="hold"/>
                                        <p:tgtEl>
                                          <p:spTgt spid="149">
                                            <p:txEl>
                                              <p:pRg st="0" end="0"/>
                                            </p:txEl>
                                          </p:spTgt>
                                        </p:tgtEl>
                                        <p:attrNameLst>
                                          <p:attrName>ppt_h</p:attrName>
                                        </p:attrNameLst>
                                      </p:cBhvr>
                                      <p:tavLst>
                                        <p:tav tm="0">
                                          <p:val>
                                            <p:fltVal val="0"/>
                                          </p:val>
                                        </p:tav>
                                        <p:tav tm="100000">
                                          <p:val>
                                            <p:strVal val="#ppt_h"/>
                                          </p:val>
                                        </p:tav>
                                      </p:tavLst>
                                    </p:anim>
                                    <p:animEffect transition="in" filter="fade">
                                      <p:cBhvr>
                                        <p:cTn id="27" dur="250"/>
                                        <p:tgtEl>
                                          <p:spTgt spid="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1413754" y="1753844"/>
            <a:ext cx="3469532" cy="3469530"/>
            <a:chOff x="363166" y="-2302246"/>
            <a:chExt cx="11465668" cy="11465668"/>
          </a:xfrm>
        </p:grpSpPr>
        <p:sp>
          <p:nvSpPr>
            <p:cNvPr id="53" name="Oval 64"/>
            <p:cNvSpPr>
              <a:spLocks noChangeArrowheads="1"/>
            </p:cNvSpPr>
            <p:nvPr/>
          </p:nvSpPr>
          <p:spPr bwMode="auto">
            <a:xfrm>
              <a:off x="363166" y="-2302246"/>
              <a:ext cx="11465668" cy="11465668"/>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endParaRPr>
            </a:p>
          </p:txBody>
        </p:sp>
        <p:sp>
          <p:nvSpPr>
            <p:cNvPr id="54" name="Oval 65"/>
            <p:cNvSpPr>
              <a:spLocks noChangeArrowheads="1"/>
            </p:cNvSpPr>
            <p:nvPr/>
          </p:nvSpPr>
          <p:spPr bwMode="auto">
            <a:xfrm>
              <a:off x="891160" y="-1773974"/>
              <a:ext cx="10409682" cy="10406603"/>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endParaRPr>
            </a:p>
          </p:txBody>
        </p:sp>
        <p:sp>
          <p:nvSpPr>
            <p:cNvPr id="55" name="Oval 66"/>
            <p:cNvSpPr>
              <a:spLocks noChangeArrowheads="1"/>
            </p:cNvSpPr>
            <p:nvPr/>
          </p:nvSpPr>
          <p:spPr bwMode="auto">
            <a:xfrm>
              <a:off x="1449262" y="-1216148"/>
              <a:ext cx="9293479" cy="9293474"/>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endParaRPr>
            </a:p>
          </p:txBody>
        </p:sp>
      </p:grpSp>
      <p:sp>
        <p:nvSpPr>
          <p:cNvPr id="57" name="文本框 56"/>
          <p:cNvSpPr txBox="1"/>
          <p:nvPr/>
        </p:nvSpPr>
        <p:spPr>
          <a:xfrm>
            <a:off x="2132857" y="2669739"/>
            <a:ext cx="2031325" cy="1200329"/>
          </a:xfrm>
          <a:prstGeom prst="rect">
            <a:avLst/>
          </a:prstGeom>
          <a:noFill/>
        </p:spPr>
        <p:txBody>
          <a:bodyPr wrap="none" rtlCol="0">
            <a:spAutoFit/>
          </a:bodyPr>
          <a:lstStyle/>
          <a:p>
            <a:pPr algn="ctr"/>
            <a:r>
              <a:rPr lang="zh-CN" altLang="en-US" sz="7200" dirty="0">
                <a:solidFill>
                  <a:schemeClr val="bg1"/>
                </a:solidFill>
              </a:rPr>
              <a:t>目录</a:t>
            </a:r>
          </a:p>
        </p:txBody>
      </p:sp>
      <p:sp>
        <p:nvSpPr>
          <p:cNvPr id="58" name="文本框 57"/>
          <p:cNvSpPr txBox="1"/>
          <p:nvPr/>
        </p:nvSpPr>
        <p:spPr>
          <a:xfrm>
            <a:off x="2304378" y="3769454"/>
            <a:ext cx="1688283" cy="461665"/>
          </a:xfrm>
          <a:prstGeom prst="rect">
            <a:avLst/>
          </a:prstGeom>
          <a:noFill/>
        </p:spPr>
        <p:txBody>
          <a:bodyPr wrap="none" rtlCol="0">
            <a:spAutoFit/>
          </a:bodyPr>
          <a:lstStyle/>
          <a:p>
            <a:pPr algn="ctr"/>
            <a:r>
              <a:rPr lang="en-US" altLang="zh-CN" sz="2400" dirty="0">
                <a:solidFill>
                  <a:schemeClr val="bg1"/>
                </a:solidFill>
              </a:rPr>
              <a:t>CONTENTS</a:t>
            </a:r>
            <a:endParaRPr lang="zh-CN" altLang="en-US" sz="2400" dirty="0">
              <a:solidFill>
                <a:schemeClr val="bg1"/>
              </a:solidFill>
            </a:endParaRPr>
          </a:p>
        </p:txBody>
      </p:sp>
      <p:sp>
        <p:nvSpPr>
          <p:cNvPr id="59" name="Freeform 71"/>
          <p:cNvSpPr>
            <a:spLocks/>
          </p:cNvSpPr>
          <p:nvPr/>
        </p:nvSpPr>
        <p:spPr bwMode="auto">
          <a:xfrm flipH="1">
            <a:off x="4283737" y="1361196"/>
            <a:ext cx="957717" cy="959269"/>
          </a:xfrm>
          <a:custGeom>
            <a:avLst/>
            <a:gdLst>
              <a:gd name="T0" fmla="*/ 433 w 485"/>
              <a:gd name="T1" fmla="*/ 463 h 486"/>
              <a:gd name="T2" fmla="*/ 477 w 485"/>
              <a:gd name="T3" fmla="*/ 477 h 486"/>
              <a:gd name="T4" fmla="*/ 462 w 485"/>
              <a:gd name="T5" fmla="*/ 434 h 486"/>
              <a:gd name="T6" fmla="*/ 0 w 485"/>
              <a:gd name="T7" fmla="*/ 0 h 486"/>
              <a:gd name="T8" fmla="*/ 433 w 485"/>
              <a:gd name="T9" fmla="*/ 463 h 486"/>
            </a:gdLst>
            <a:ahLst/>
            <a:cxnLst>
              <a:cxn ang="0">
                <a:pos x="T0" y="T1"/>
              </a:cxn>
              <a:cxn ang="0">
                <a:pos x="T2" y="T3"/>
              </a:cxn>
              <a:cxn ang="0">
                <a:pos x="T4" y="T5"/>
              </a:cxn>
              <a:cxn ang="0">
                <a:pos x="T6" y="T7"/>
              </a:cxn>
              <a:cxn ang="0">
                <a:pos x="T8" y="T9"/>
              </a:cxn>
            </a:cxnLst>
            <a:rect l="0" t="0" r="r" b="b"/>
            <a:pathLst>
              <a:path w="485" h="486">
                <a:moveTo>
                  <a:pt x="433" y="463"/>
                </a:moveTo>
                <a:cubicBezTo>
                  <a:pt x="449" y="479"/>
                  <a:pt x="469" y="486"/>
                  <a:pt x="477" y="477"/>
                </a:cubicBezTo>
                <a:cubicBezTo>
                  <a:pt x="485" y="469"/>
                  <a:pt x="479" y="450"/>
                  <a:pt x="462" y="434"/>
                </a:cubicBezTo>
                <a:cubicBezTo>
                  <a:pt x="446" y="418"/>
                  <a:pt x="0" y="0"/>
                  <a:pt x="0" y="0"/>
                </a:cubicBezTo>
                <a:cubicBezTo>
                  <a:pt x="0" y="0"/>
                  <a:pt x="417" y="447"/>
                  <a:pt x="433" y="463"/>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文本框 59"/>
          <p:cNvSpPr txBox="1"/>
          <p:nvPr/>
        </p:nvSpPr>
        <p:spPr>
          <a:xfrm>
            <a:off x="6151133" y="1845805"/>
            <a:ext cx="2646878" cy="584775"/>
          </a:xfrm>
          <a:prstGeom prst="rect">
            <a:avLst/>
          </a:prstGeom>
          <a:noFill/>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chemeClr val="bg1"/>
                </a:solidFill>
                <a:effectLst/>
                <a:uLnTx/>
                <a:uFillTx/>
              </a:rPr>
              <a:t>创意编程理解</a:t>
            </a:r>
          </a:p>
        </p:txBody>
      </p:sp>
      <p:sp>
        <p:nvSpPr>
          <p:cNvPr id="61" name="椭圆 60"/>
          <p:cNvSpPr/>
          <p:nvPr/>
        </p:nvSpPr>
        <p:spPr>
          <a:xfrm>
            <a:off x="5608441" y="1866847"/>
            <a:ext cx="542692" cy="542692"/>
          </a:xfrm>
          <a:prstGeom prst="ellipse">
            <a:avLst/>
          </a:prstGeom>
          <a:solidFill>
            <a:srgbClr val="2E558D"/>
          </a:solidFill>
          <a:ln>
            <a:noFill/>
          </a:ln>
          <a:effectLst>
            <a:outerShdw blurRad="508000" sx="102000" sy="102000" algn="ctr"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r>
              <a:rPr lang="en-US" altLang="zh-CN" sz="2800" b="1" dirty="0">
                <a:solidFill>
                  <a:schemeClr val="bg1"/>
                </a:solidFill>
              </a:rPr>
              <a:t>1</a:t>
            </a:r>
            <a:endParaRPr lang="zh-CN" altLang="en-US" sz="2800" b="1" dirty="0">
              <a:solidFill>
                <a:schemeClr val="bg1"/>
              </a:solidFill>
            </a:endParaRPr>
          </a:p>
        </p:txBody>
      </p:sp>
      <p:sp>
        <p:nvSpPr>
          <p:cNvPr id="62" name="文本框 61"/>
          <p:cNvSpPr txBox="1"/>
          <p:nvPr/>
        </p:nvSpPr>
        <p:spPr>
          <a:xfrm>
            <a:off x="6151133" y="2834554"/>
            <a:ext cx="2236510" cy="584775"/>
          </a:xfrm>
          <a:prstGeom prst="rect">
            <a:avLst/>
          </a:prstGeom>
          <a:noFill/>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chemeClr val="bg1"/>
                </a:solidFill>
                <a:effectLst/>
                <a:uLnTx/>
                <a:uFillTx/>
              </a:rPr>
              <a:t>思考与讨论</a:t>
            </a:r>
          </a:p>
        </p:txBody>
      </p:sp>
      <p:sp>
        <p:nvSpPr>
          <p:cNvPr id="63" name="椭圆 62"/>
          <p:cNvSpPr/>
          <p:nvPr/>
        </p:nvSpPr>
        <p:spPr>
          <a:xfrm>
            <a:off x="5608441" y="2855596"/>
            <a:ext cx="542692" cy="542692"/>
          </a:xfrm>
          <a:prstGeom prst="ellipse">
            <a:avLst/>
          </a:prstGeom>
          <a:solidFill>
            <a:srgbClr val="2E558D"/>
          </a:solidFill>
          <a:ln>
            <a:noFill/>
          </a:ln>
          <a:effectLst>
            <a:outerShdw blurRad="508000" sx="102000" sy="102000" algn="ctr"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r>
              <a:rPr lang="en-US" altLang="zh-CN" sz="2800" b="1" dirty="0">
                <a:solidFill>
                  <a:schemeClr val="bg1"/>
                </a:solidFill>
              </a:rPr>
              <a:t>2</a:t>
            </a:r>
            <a:endParaRPr lang="zh-CN" altLang="en-US" sz="2800" b="1" dirty="0">
              <a:solidFill>
                <a:schemeClr val="bg1"/>
              </a:solidFill>
            </a:endParaRPr>
          </a:p>
        </p:txBody>
      </p:sp>
      <p:sp>
        <p:nvSpPr>
          <p:cNvPr id="64" name="文本框 63"/>
          <p:cNvSpPr txBox="1"/>
          <p:nvPr/>
        </p:nvSpPr>
        <p:spPr>
          <a:xfrm>
            <a:off x="6151133" y="3823303"/>
            <a:ext cx="3467616" cy="584775"/>
          </a:xfrm>
          <a:prstGeom prst="rect">
            <a:avLst/>
          </a:prstGeom>
          <a:noFill/>
        </p:spPr>
        <p:txBody>
          <a:bodyPr wrap="non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chemeClr val="bg1"/>
                </a:solidFill>
                <a:effectLst/>
                <a:uLnTx/>
                <a:uFillTx/>
              </a:rPr>
              <a:t>创意编程作品整理</a:t>
            </a:r>
          </a:p>
        </p:txBody>
      </p:sp>
      <p:sp>
        <p:nvSpPr>
          <p:cNvPr id="65" name="椭圆 64"/>
          <p:cNvSpPr/>
          <p:nvPr/>
        </p:nvSpPr>
        <p:spPr>
          <a:xfrm>
            <a:off x="5608441" y="3844345"/>
            <a:ext cx="542692" cy="542692"/>
          </a:xfrm>
          <a:prstGeom prst="ellipse">
            <a:avLst/>
          </a:prstGeom>
          <a:solidFill>
            <a:srgbClr val="2E558D"/>
          </a:solidFill>
          <a:ln>
            <a:noFill/>
          </a:ln>
          <a:effectLst>
            <a:outerShdw blurRad="508000" sx="102000" sy="102000" algn="ctr"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r>
              <a:rPr lang="en-US" altLang="zh-CN" sz="2800" b="1" dirty="0">
                <a:solidFill>
                  <a:schemeClr val="bg1"/>
                </a:solidFill>
              </a:rPr>
              <a:t>3</a:t>
            </a:r>
            <a:endParaRPr lang="zh-CN" altLang="en-US" sz="2800" b="1" dirty="0">
              <a:solidFill>
                <a:schemeClr val="bg1"/>
              </a:solidFill>
            </a:endParaRPr>
          </a:p>
        </p:txBody>
      </p:sp>
    </p:spTree>
    <p:extLst>
      <p:ext uri="{BB962C8B-B14F-4D97-AF65-F5344CB8AC3E}">
        <p14:creationId xmlns:p14="http://schemas.microsoft.com/office/powerpoint/2010/main" val="2255444340"/>
      </p:ext>
    </p:extLst>
  </p:cSld>
  <p:clrMapOvr>
    <a:masterClrMapping/>
  </p:clrMapOvr>
  <mc:AlternateContent xmlns:mc="http://schemas.openxmlformats.org/markup-compatibility/2006" xmlns:p14="http://schemas.microsoft.com/office/powerpoint/2010/main">
    <mc:Choice Requires="p14">
      <p:transition spd="slow" p14:dur="3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arn(outVertical)">
                                      <p:cBhvr>
                                        <p:cTn id="13" dur="750"/>
                                        <p:tgtEl>
                                          <p:spTgt spid="58"/>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750"/>
                                        <p:tgtEl>
                                          <p:spTgt spid="57"/>
                                        </p:tgtEl>
                                      </p:cBhvr>
                                    </p:animEffect>
                                  </p:childTnLst>
                                </p:cTn>
                              </p:par>
                              <p:par>
                                <p:cTn id="17" presetID="6" presetClass="emph" presetSubtype="0" autoRev="1" fill="hold" nodeType="withEffect">
                                  <p:stCondLst>
                                    <p:cond delay="0"/>
                                  </p:stCondLst>
                                  <p:childTnLst>
                                    <p:animScale>
                                      <p:cBhvr>
                                        <p:cTn id="18" dur="250" fill="hold"/>
                                        <p:tgtEl>
                                          <p:spTgt spid="56"/>
                                        </p:tgtEl>
                                      </p:cBhvr>
                                      <p:by x="110000" y="110000"/>
                                    </p:animScale>
                                  </p:childTnLst>
                                </p:cTn>
                              </p:par>
                            </p:childTnLst>
                          </p:cTn>
                        </p:par>
                        <p:par>
                          <p:cTn id="19" fill="hold">
                            <p:stCondLst>
                              <p:cond delay="1250"/>
                            </p:stCondLst>
                            <p:childTnLst>
                              <p:par>
                                <p:cTn id="20" presetID="53" presetClass="entr" presetSubtype="16"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par>
                          <p:cTn id="28" fill="hold">
                            <p:stCondLst>
                              <p:cond delay="1750"/>
                            </p:stCondLst>
                            <p:childTnLst>
                              <p:par>
                                <p:cTn id="29" presetID="53" presetClass="entr" presetSubtype="16"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p:cTn id="31" dur="500" fill="hold"/>
                                        <p:tgtEl>
                                          <p:spTgt spid="63"/>
                                        </p:tgtEl>
                                        <p:attrNameLst>
                                          <p:attrName>ppt_w</p:attrName>
                                        </p:attrNameLst>
                                      </p:cBhvr>
                                      <p:tavLst>
                                        <p:tav tm="0">
                                          <p:val>
                                            <p:fltVal val="0"/>
                                          </p:val>
                                        </p:tav>
                                        <p:tav tm="100000">
                                          <p:val>
                                            <p:strVal val="#ppt_w"/>
                                          </p:val>
                                        </p:tav>
                                      </p:tavLst>
                                    </p:anim>
                                    <p:anim calcmode="lin" valueType="num">
                                      <p:cBhvr>
                                        <p:cTn id="32" dur="500" fill="hold"/>
                                        <p:tgtEl>
                                          <p:spTgt spid="63"/>
                                        </p:tgtEl>
                                        <p:attrNameLst>
                                          <p:attrName>ppt_h</p:attrName>
                                        </p:attrNameLst>
                                      </p:cBhvr>
                                      <p:tavLst>
                                        <p:tav tm="0">
                                          <p:val>
                                            <p:fltVal val="0"/>
                                          </p:val>
                                        </p:tav>
                                        <p:tav tm="100000">
                                          <p:val>
                                            <p:strVal val="#ppt_h"/>
                                          </p:val>
                                        </p:tav>
                                      </p:tavLst>
                                    </p:anim>
                                    <p:animEffect transition="in" filter="fade">
                                      <p:cBhvr>
                                        <p:cTn id="33" dur="500"/>
                                        <p:tgtEl>
                                          <p:spTgt spid="6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childTnLst>
                          </p:cTn>
                        </p:par>
                        <p:par>
                          <p:cTn id="37" fill="hold">
                            <p:stCondLst>
                              <p:cond delay="2250"/>
                            </p:stCondLst>
                            <p:childTnLst>
                              <p:par>
                                <p:cTn id="38" presetID="53" presetClass="entr" presetSubtype="16"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 calcmode="lin" valueType="num">
                                      <p:cBhvr>
                                        <p:cTn id="40" dur="500" fill="hold"/>
                                        <p:tgtEl>
                                          <p:spTgt spid="65"/>
                                        </p:tgtEl>
                                        <p:attrNameLst>
                                          <p:attrName>ppt_w</p:attrName>
                                        </p:attrNameLst>
                                      </p:cBhvr>
                                      <p:tavLst>
                                        <p:tav tm="0">
                                          <p:val>
                                            <p:fltVal val="0"/>
                                          </p:val>
                                        </p:tav>
                                        <p:tav tm="100000">
                                          <p:val>
                                            <p:strVal val="#ppt_w"/>
                                          </p:val>
                                        </p:tav>
                                      </p:tavLst>
                                    </p:anim>
                                    <p:anim calcmode="lin" valueType="num">
                                      <p:cBhvr>
                                        <p:cTn id="41" dur="500" fill="hold"/>
                                        <p:tgtEl>
                                          <p:spTgt spid="65"/>
                                        </p:tgtEl>
                                        <p:attrNameLst>
                                          <p:attrName>ppt_h</p:attrName>
                                        </p:attrNameLst>
                                      </p:cBhvr>
                                      <p:tavLst>
                                        <p:tav tm="0">
                                          <p:val>
                                            <p:fltVal val="0"/>
                                          </p:val>
                                        </p:tav>
                                        <p:tav tm="100000">
                                          <p:val>
                                            <p:strVal val="#ppt_h"/>
                                          </p:val>
                                        </p:tav>
                                      </p:tavLst>
                                    </p:anim>
                                    <p:animEffect transition="in" filter="fade">
                                      <p:cBhvr>
                                        <p:cTn id="42" dur="500"/>
                                        <p:tgtEl>
                                          <p:spTgt spid="6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wipe(left)">
                                      <p:cBhvr>
                                        <p:cTn id="4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0" grpId="0"/>
      <p:bldP spid="61" grpId="0" animBg="1"/>
      <p:bldP spid="62" grpId="0"/>
      <p:bldP spid="63" grpId="0" animBg="1"/>
      <p:bldP spid="64" grpId="0"/>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292324" y="1452481"/>
            <a:ext cx="1607352" cy="1607352"/>
            <a:chOff x="5568148" y="1452481"/>
            <a:chExt cx="1607352" cy="1607352"/>
          </a:xfrm>
        </p:grpSpPr>
        <p:sp>
          <p:nvSpPr>
            <p:cNvPr id="56" name="Oval 64"/>
            <p:cNvSpPr>
              <a:spLocks noChangeArrowheads="1"/>
            </p:cNvSpPr>
            <p:nvPr/>
          </p:nvSpPr>
          <p:spPr bwMode="auto">
            <a:xfrm>
              <a:off x="5568148" y="1452481"/>
              <a:ext cx="1607352" cy="1607352"/>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7" name="Oval 65"/>
            <p:cNvSpPr>
              <a:spLocks noChangeArrowheads="1"/>
            </p:cNvSpPr>
            <p:nvPr/>
          </p:nvSpPr>
          <p:spPr bwMode="auto">
            <a:xfrm>
              <a:off x="5642167" y="1526539"/>
              <a:ext cx="1459315" cy="1458884"/>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8" name="Oval 66"/>
            <p:cNvSpPr>
              <a:spLocks noChangeArrowheads="1"/>
            </p:cNvSpPr>
            <p:nvPr/>
          </p:nvSpPr>
          <p:spPr bwMode="auto">
            <a:xfrm>
              <a:off x="5720406" y="1604739"/>
              <a:ext cx="1302837" cy="1302836"/>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grpSp>
      <p:sp>
        <p:nvSpPr>
          <p:cNvPr id="60" name="文本框 59"/>
          <p:cNvSpPr txBox="1"/>
          <p:nvPr/>
        </p:nvSpPr>
        <p:spPr>
          <a:xfrm>
            <a:off x="5747187" y="1655993"/>
            <a:ext cx="697627" cy="1200329"/>
          </a:xfrm>
          <a:prstGeom prst="rect">
            <a:avLst/>
          </a:prstGeom>
          <a:noFill/>
        </p:spPr>
        <p:txBody>
          <a:bodyPr wrap="none" rtlCol="0">
            <a:spAutoFit/>
          </a:bodyPr>
          <a:lstStyle/>
          <a:p>
            <a:pPr algn="ctr"/>
            <a:r>
              <a:rPr lang="en-US" altLang="zh-CN" sz="7200" b="1" dirty="0">
                <a:solidFill>
                  <a:schemeClr val="bg1"/>
                </a:solidFill>
              </a:rPr>
              <a:t>1</a:t>
            </a:r>
            <a:endParaRPr lang="zh-CN" altLang="en-US" sz="7200" b="1" dirty="0">
              <a:solidFill>
                <a:schemeClr val="bg1"/>
              </a:solidFill>
            </a:endParaRPr>
          </a:p>
        </p:txBody>
      </p:sp>
      <p:sp>
        <p:nvSpPr>
          <p:cNvPr id="61" name="文本框 60"/>
          <p:cNvSpPr txBox="1"/>
          <p:nvPr/>
        </p:nvSpPr>
        <p:spPr>
          <a:xfrm>
            <a:off x="3464511" y="3322023"/>
            <a:ext cx="5262979" cy="1107996"/>
          </a:xfrm>
          <a:prstGeom prst="rect">
            <a:avLst/>
          </a:prstGeom>
          <a:noFill/>
        </p:spPr>
        <p:txBody>
          <a:bodyPr wrap="none" rtlCol="0" anchor="ctr">
            <a:spAutoFit/>
          </a:bodyPr>
          <a:lstStyle/>
          <a:p>
            <a:pPr algn="ctr"/>
            <a:r>
              <a:rPr lang="zh-CN" altLang="en-US" sz="6600" b="1" dirty="0">
                <a:solidFill>
                  <a:schemeClr val="bg1"/>
                </a:solidFill>
                <a:latin typeface="+mn-ea"/>
              </a:rPr>
              <a:t>创意编程理解</a:t>
            </a:r>
          </a:p>
        </p:txBody>
      </p:sp>
    </p:spTree>
    <p:extLst>
      <p:ext uri="{BB962C8B-B14F-4D97-AF65-F5344CB8AC3E}">
        <p14:creationId xmlns:p14="http://schemas.microsoft.com/office/powerpoint/2010/main" val="1008961638"/>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750"/>
                                        <p:tgtEl>
                                          <p:spTgt spid="61"/>
                                        </p:tgtEl>
                                      </p:cBhvr>
                                    </p:animEffect>
                                    <p:anim calcmode="lin" valueType="num">
                                      <p:cBhvr>
                                        <p:cTn id="19" dur="750" fill="hold"/>
                                        <p:tgtEl>
                                          <p:spTgt spid="61"/>
                                        </p:tgtEl>
                                        <p:attrNameLst>
                                          <p:attrName>ppt_x</p:attrName>
                                        </p:attrNameLst>
                                      </p:cBhvr>
                                      <p:tavLst>
                                        <p:tav tm="0">
                                          <p:val>
                                            <p:strVal val="#ppt_x"/>
                                          </p:val>
                                        </p:tav>
                                        <p:tav tm="100000">
                                          <p:val>
                                            <p:strVal val="#ppt_x"/>
                                          </p:val>
                                        </p:tav>
                                      </p:tavLst>
                                    </p:anim>
                                    <p:anim calcmode="lin" valueType="num">
                                      <p:cBhvr>
                                        <p:cTn id="20"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创意编程理解</a:t>
            </a:r>
          </a:p>
        </p:txBody>
      </p:sp>
      <p:sp>
        <p:nvSpPr>
          <p:cNvPr id="24" name="文本框 23"/>
          <p:cNvSpPr txBox="1"/>
          <p:nvPr/>
        </p:nvSpPr>
        <p:spPr>
          <a:xfrm>
            <a:off x="1052724" y="1513279"/>
            <a:ext cx="10086552" cy="2848985"/>
          </a:xfrm>
          <a:prstGeom prst="rect">
            <a:avLst/>
          </a:prstGeom>
          <a:noFill/>
        </p:spPr>
        <p:txBody>
          <a:bodyPr wrap="square" rtlCol="0">
            <a:spAutoFit/>
          </a:bodyPr>
          <a:lstStyle>
            <a:defPPr>
              <a:defRPr lang="zh-CN"/>
            </a:defPPr>
            <a:lvl1pPr algn="just">
              <a:lnSpc>
                <a:spcPct val="130000"/>
              </a:lnSpc>
              <a:defRPr sz="1600">
                <a:solidFill>
                  <a:schemeClr val="bg1"/>
                </a:solidFill>
              </a:defRPr>
            </a:lvl1pPr>
          </a:lstStyle>
          <a:p>
            <a:pPr marL="457200" indent="-457200">
              <a:buFont typeface="Wingdings" panose="05000000000000000000" pitchFamily="2" charset="2"/>
              <a:buChar char="l"/>
            </a:pPr>
            <a:r>
              <a:rPr lang="zh-CN" altLang="zh-CN" sz="2800" dirty="0"/>
              <a:t>创意编程是借助计算机编程来创作艺术作品。创意编程重点不在编程而在于创意，编程只是实现创意的一个手段，随着技术的发展，计算机科学等技术融入艺术创造领域，是艺术发展过程中的必然变化，这既符合现代生活的需要，又能让艺术在与技术的碰撞中产生新的火花。</a:t>
            </a:r>
          </a:p>
        </p:txBody>
      </p:sp>
    </p:spTree>
    <p:extLst>
      <p:ext uri="{BB962C8B-B14F-4D97-AF65-F5344CB8AC3E}">
        <p14:creationId xmlns:p14="http://schemas.microsoft.com/office/powerpoint/2010/main" val="244621776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创意编程理解</a:t>
            </a:r>
          </a:p>
        </p:txBody>
      </p:sp>
      <p:sp>
        <p:nvSpPr>
          <p:cNvPr id="24" name="文本框 23"/>
          <p:cNvSpPr txBox="1"/>
          <p:nvPr/>
        </p:nvSpPr>
        <p:spPr>
          <a:xfrm>
            <a:off x="1052724" y="1513279"/>
            <a:ext cx="10086552" cy="4529445"/>
          </a:xfrm>
          <a:prstGeom prst="rect">
            <a:avLst/>
          </a:prstGeom>
          <a:noFill/>
        </p:spPr>
        <p:txBody>
          <a:bodyPr wrap="square" rtlCol="0">
            <a:spAutoFit/>
          </a:bodyPr>
          <a:lstStyle>
            <a:defPPr>
              <a:defRPr lang="zh-CN"/>
            </a:defPPr>
            <a:lvl1pPr algn="just">
              <a:lnSpc>
                <a:spcPct val="130000"/>
              </a:lnSpc>
              <a:defRPr sz="1600">
                <a:solidFill>
                  <a:schemeClr val="bg1"/>
                </a:solidFill>
              </a:defRPr>
            </a:lvl1pPr>
          </a:lstStyle>
          <a:p>
            <a:pPr marL="457200" indent="-457200">
              <a:buFont typeface="Wingdings" panose="05000000000000000000" pitchFamily="2" charset="2"/>
              <a:buChar char="l"/>
            </a:pPr>
            <a:r>
              <a:rPr lang="zh-CN" altLang="en-US" sz="2800" dirty="0"/>
              <a:t>创意编程不单局限于图像和声音，还包括实际的物质。物质也不仅是艺术性的实物作品，也可以是很多具有实用意义的创造。现实中方便生活的各种工具也都是是人们具有创造性的设计，也可认为是一种按照规律的编程，创意编程应偏向艺术性，也可两者兼具，创造出既有实际效用又有设计感的创作。创造的作品也不一定只是孤立的存在，还可以与外在进行交互，例如融入光影变化、空气流动形成更具流动性的形式。</a:t>
            </a:r>
            <a:endParaRPr lang="zh-CN" altLang="zh-CN" sz="2800" dirty="0"/>
          </a:p>
        </p:txBody>
      </p:sp>
    </p:spTree>
    <p:extLst>
      <p:ext uri="{BB962C8B-B14F-4D97-AF65-F5344CB8AC3E}">
        <p14:creationId xmlns:p14="http://schemas.microsoft.com/office/powerpoint/2010/main" val="912781024"/>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创意编程理解</a:t>
            </a:r>
          </a:p>
        </p:txBody>
      </p:sp>
      <p:sp>
        <p:nvSpPr>
          <p:cNvPr id="24" name="文本框 23"/>
          <p:cNvSpPr txBox="1"/>
          <p:nvPr/>
        </p:nvSpPr>
        <p:spPr>
          <a:xfrm>
            <a:off x="1052724" y="1513279"/>
            <a:ext cx="10086552" cy="4529445"/>
          </a:xfrm>
          <a:prstGeom prst="rect">
            <a:avLst/>
          </a:prstGeom>
          <a:noFill/>
        </p:spPr>
        <p:txBody>
          <a:bodyPr wrap="square" rtlCol="0">
            <a:spAutoFit/>
          </a:bodyPr>
          <a:lstStyle>
            <a:defPPr>
              <a:defRPr lang="zh-CN"/>
            </a:defPPr>
            <a:lvl1pPr algn="just">
              <a:lnSpc>
                <a:spcPct val="130000"/>
              </a:lnSpc>
              <a:defRPr sz="1600">
                <a:solidFill>
                  <a:schemeClr val="bg1"/>
                </a:solidFill>
              </a:defRPr>
            </a:lvl1pPr>
          </a:lstStyle>
          <a:p>
            <a:pPr marL="457200" indent="-457200">
              <a:buFont typeface="Wingdings" panose="05000000000000000000" pitchFamily="2" charset="2"/>
              <a:buChar char="l"/>
            </a:pPr>
            <a:r>
              <a:rPr lang="zh-CN" altLang="en-US" sz="2800" dirty="0"/>
              <a:t>创意编程的一个常见方法是通过创建一个基于规则而演化发展的过程，然后基于此过程生成图像、声音和样式。生成艺术的重点和基础是变化的规则，利用不同的规则，简单的元素也能创作出丰富多彩的复杂图形。同时规则不局限于代码、公式之间的逻辑，还包括各种行为，很多看似混乱的事物行为都有其规律性。同时规则除了人为创造，也可来自大自然，自然中蕴含了无穷无尽的规律，很多法则、算法都是从自然中抽象而来，自然本身也是极为巨大的艺术存在。</a:t>
            </a:r>
            <a:endParaRPr lang="zh-CN" altLang="zh-CN" sz="2800" dirty="0"/>
          </a:p>
        </p:txBody>
      </p:sp>
    </p:spTree>
    <p:extLst>
      <p:ext uri="{BB962C8B-B14F-4D97-AF65-F5344CB8AC3E}">
        <p14:creationId xmlns:p14="http://schemas.microsoft.com/office/powerpoint/2010/main" val="2390653119"/>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292324" y="1452481"/>
            <a:ext cx="1607352" cy="1607352"/>
            <a:chOff x="5568148" y="1452481"/>
            <a:chExt cx="1607352" cy="1607352"/>
          </a:xfrm>
        </p:grpSpPr>
        <p:sp>
          <p:nvSpPr>
            <p:cNvPr id="56" name="Oval 64"/>
            <p:cNvSpPr>
              <a:spLocks noChangeArrowheads="1"/>
            </p:cNvSpPr>
            <p:nvPr/>
          </p:nvSpPr>
          <p:spPr bwMode="auto">
            <a:xfrm>
              <a:off x="5568148" y="1452481"/>
              <a:ext cx="1607352" cy="1607352"/>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7" name="Oval 65"/>
            <p:cNvSpPr>
              <a:spLocks noChangeArrowheads="1"/>
            </p:cNvSpPr>
            <p:nvPr/>
          </p:nvSpPr>
          <p:spPr bwMode="auto">
            <a:xfrm>
              <a:off x="5642167" y="1526539"/>
              <a:ext cx="1459315" cy="1458884"/>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sp>
          <p:nvSpPr>
            <p:cNvPr id="58" name="Oval 66"/>
            <p:cNvSpPr>
              <a:spLocks noChangeArrowheads="1"/>
            </p:cNvSpPr>
            <p:nvPr/>
          </p:nvSpPr>
          <p:spPr bwMode="auto">
            <a:xfrm>
              <a:off x="5720406" y="1604739"/>
              <a:ext cx="1302837" cy="1302836"/>
            </a:xfrm>
            <a:prstGeom prst="ellipse">
              <a:avLst/>
            </a:prstGeom>
            <a:solidFill>
              <a:srgbClr val="2E558D">
                <a:alpha val="33000"/>
              </a:srgbClr>
            </a:solidFill>
            <a:ln w="9525">
              <a:solidFill>
                <a:srgbClr val="FFFFFF">
                  <a:alpha val="32000"/>
                </a:srgbClr>
              </a:solidFill>
              <a:round/>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a:ln>
                  <a:solidFill>
                    <a:schemeClr val="bg1"/>
                  </a:solidFill>
                </a:ln>
                <a:solidFill>
                  <a:schemeClr val="lt1"/>
                </a:solidFill>
              </a:endParaRPr>
            </a:p>
          </p:txBody>
        </p:sp>
      </p:grpSp>
      <p:sp>
        <p:nvSpPr>
          <p:cNvPr id="60" name="文本框 59"/>
          <p:cNvSpPr txBox="1"/>
          <p:nvPr/>
        </p:nvSpPr>
        <p:spPr>
          <a:xfrm>
            <a:off x="5746911" y="1655993"/>
            <a:ext cx="698178" cy="1200329"/>
          </a:xfrm>
          <a:prstGeom prst="rect">
            <a:avLst/>
          </a:prstGeom>
          <a:noFill/>
        </p:spPr>
        <p:txBody>
          <a:bodyPr wrap="none" rtlCol="0">
            <a:spAutoFit/>
          </a:bodyPr>
          <a:lstStyle/>
          <a:p>
            <a:pPr algn="ctr"/>
            <a:r>
              <a:rPr lang="zh-CN" altLang="zh-CN" sz="7200" b="1" dirty="0">
                <a:solidFill>
                  <a:schemeClr val="bg1"/>
                </a:solidFill>
              </a:rPr>
              <a:t>2</a:t>
            </a:r>
            <a:endParaRPr lang="en-US" altLang="zh-CN" sz="7200" b="1" dirty="0">
              <a:solidFill>
                <a:schemeClr val="bg1"/>
              </a:solidFill>
            </a:endParaRPr>
          </a:p>
        </p:txBody>
      </p:sp>
      <p:sp>
        <p:nvSpPr>
          <p:cNvPr id="61" name="文本框 60"/>
          <p:cNvSpPr txBox="1"/>
          <p:nvPr/>
        </p:nvSpPr>
        <p:spPr>
          <a:xfrm>
            <a:off x="3887704" y="3322023"/>
            <a:ext cx="4416594" cy="1107996"/>
          </a:xfrm>
          <a:prstGeom prst="rect">
            <a:avLst/>
          </a:prstGeom>
          <a:noFill/>
        </p:spPr>
        <p:txBody>
          <a:bodyPr wrap="none" rtlCol="0" anchor="ctr">
            <a:spAutoFit/>
          </a:bodyPr>
          <a:lstStyle/>
          <a:p>
            <a:pPr algn="ctr"/>
            <a:r>
              <a:rPr lang="zh-CN" altLang="en-US" sz="6600" b="1" dirty="0">
                <a:solidFill>
                  <a:schemeClr val="bg1"/>
                </a:solidFill>
                <a:latin typeface="+mn-ea"/>
              </a:rPr>
              <a:t>思考与讨论</a:t>
            </a:r>
          </a:p>
        </p:txBody>
      </p:sp>
    </p:spTree>
    <p:extLst>
      <p:ext uri="{BB962C8B-B14F-4D97-AF65-F5344CB8AC3E}">
        <p14:creationId xmlns:p14="http://schemas.microsoft.com/office/powerpoint/2010/main" val="836483428"/>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750"/>
                                        <p:tgtEl>
                                          <p:spTgt spid="61"/>
                                        </p:tgtEl>
                                      </p:cBhvr>
                                    </p:animEffect>
                                    <p:anim calcmode="lin" valueType="num">
                                      <p:cBhvr>
                                        <p:cTn id="19" dur="750" fill="hold"/>
                                        <p:tgtEl>
                                          <p:spTgt spid="61"/>
                                        </p:tgtEl>
                                        <p:attrNameLst>
                                          <p:attrName>ppt_x</p:attrName>
                                        </p:attrNameLst>
                                      </p:cBhvr>
                                      <p:tavLst>
                                        <p:tav tm="0">
                                          <p:val>
                                            <p:strVal val="#ppt_x"/>
                                          </p:val>
                                        </p:tav>
                                        <p:tav tm="100000">
                                          <p:val>
                                            <p:strVal val="#ppt_x"/>
                                          </p:val>
                                        </p:tav>
                                      </p:tavLst>
                                    </p:anim>
                                    <p:anim calcmode="lin" valueType="num">
                                      <p:cBhvr>
                                        <p:cTn id="20"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思考与讨论</a:t>
            </a:r>
          </a:p>
        </p:txBody>
      </p:sp>
      <p:sp>
        <p:nvSpPr>
          <p:cNvPr id="24" name="文本框 23"/>
          <p:cNvSpPr txBox="1"/>
          <p:nvPr/>
        </p:nvSpPr>
        <p:spPr>
          <a:xfrm>
            <a:off x="1052724" y="1127684"/>
            <a:ext cx="10086552" cy="5089598"/>
          </a:xfrm>
          <a:prstGeom prst="rect">
            <a:avLst/>
          </a:prstGeom>
          <a:noFill/>
        </p:spPr>
        <p:txBody>
          <a:bodyPr wrap="square" rtlCol="0">
            <a:spAutoFit/>
          </a:bodyPr>
          <a:lstStyle>
            <a:defPPr>
              <a:defRPr lang="zh-CN"/>
            </a:defPPr>
            <a:lvl1pPr algn="just">
              <a:lnSpc>
                <a:spcPct val="130000"/>
              </a:lnSpc>
              <a:defRPr sz="1600">
                <a:solidFill>
                  <a:schemeClr val="bg1"/>
                </a:solidFill>
              </a:defRPr>
            </a:lvl1pPr>
          </a:lstStyle>
          <a:p>
            <a:r>
              <a:rPr lang="zh-CN" altLang="en-US" sz="2800" dirty="0"/>
              <a:t>每个人都会对生成艺术有不同的看法，无论是作品是过程还是最终作品。你如何看待生成艺术？</a:t>
            </a:r>
            <a:endParaRPr lang="en-US" altLang="zh-CN" sz="2800" dirty="0"/>
          </a:p>
          <a:p>
            <a:pPr marL="457200" indent="-457200">
              <a:buFont typeface="Arial" panose="020B0604020202020204" pitchFamily="34" charset="0"/>
              <a:buChar char="•"/>
            </a:pPr>
            <a:r>
              <a:rPr lang="zh-CN" altLang="en-US" sz="2800" dirty="0"/>
              <a:t>生成艺术是基于规则的艺术表达，不仅包括人的艺术行为，更包括自然中的各种变化。</a:t>
            </a:r>
            <a:endParaRPr lang="en-US" altLang="zh-CN" sz="2800" dirty="0"/>
          </a:p>
          <a:p>
            <a:endParaRPr lang="zh-CN" altLang="en-US" sz="2800" dirty="0"/>
          </a:p>
          <a:p>
            <a:r>
              <a:rPr lang="zh-CN" altLang="en-US" sz="2800" dirty="0"/>
              <a:t>如果艺术家通过写命令但借助设备</a:t>
            </a:r>
            <a:r>
              <a:rPr lang="en-US" altLang="zh-CN" sz="2800" dirty="0"/>
              <a:t>/</a:t>
            </a:r>
            <a:r>
              <a:rPr lang="zh-CN" altLang="en-US" sz="2800" dirty="0"/>
              <a:t>工具创造艺术作品，这些由艺术家开发的程序或完成的作品，还是艺术品吗？</a:t>
            </a:r>
            <a:endParaRPr lang="en-US" altLang="zh-CN" sz="2800" dirty="0"/>
          </a:p>
          <a:p>
            <a:pPr marL="457200" indent="-457200">
              <a:buFont typeface="Arial" panose="020B0604020202020204" pitchFamily="34" charset="0"/>
              <a:buChar char="•"/>
            </a:pPr>
            <a:r>
              <a:rPr lang="zh-CN" altLang="en-US" sz="2800" dirty="0"/>
              <a:t>我认为是。命令、程序等都只是表达艺术的一种工具，与传统的画笔等并无本质区别。</a:t>
            </a:r>
            <a:endParaRPr lang="zh-CN" altLang="zh-CN" sz="2800" dirty="0"/>
          </a:p>
        </p:txBody>
      </p:sp>
    </p:spTree>
    <p:extLst>
      <p:ext uri="{BB962C8B-B14F-4D97-AF65-F5344CB8AC3E}">
        <p14:creationId xmlns:p14="http://schemas.microsoft.com/office/powerpoint/2010/main" val="109609231"/>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3200" dirty="0"/>
              <a:t>思考与讨论</a:t>
            </a:r>
          </a:p>
        </p:txBody>
      </p:sp>
      <p:sp>
        <p:nvSpPr>
          <p:cNvPr id="24" name="文本框 23"/>
          <p:cNvSpPr txBox="1"/>
          <p:nvPr/>
        </p:nvSpPr>
        <p:spPr>
          <a:xfrm>
            <a:off x="667745" y="923674"/>
            <a:ext cx="10856510" cy="5649752"/>
          </a:xfrm>
          <a:prstGeom prst="rect">
            <a:avLst/>
          </a:prstGeom>
          <a:noFill/>
        </p:spPr>
        <p:txBody>
          <a:bodyPr wrap="square" rtlCol="0">
            <a:spAutoFit/>
          </a:bodyPr>
          <a:lstStyle>
            <a:defPPr>
              <a:defRPr lang="zh-CN"/>
            </a:defPPr>
            <a:lvl1pPr algn="just">
              <a:lnSpc>
                <a:spcPct val="130000"/>
              </a:lnSpc>
              <a:defRPr sz="1600">
                <a:solidFill>
                  <a:schemeClr val="bg1"/>
                </a:solidFill>
              </a:defRPr>
            </a:lvl1pPr>
          </a:lstStyle>
          <a:p>
            <a:r>
              <a:rPr lang="zh-CN" altLang="en-US" sz="2800" dirty="0"/>
              <a:t>如果你在家里重新创建了一个索尔</a:t>
            </a:r>
            <a:r>
              <a:rPr lang="en-US" altLang="zh-CN" sz="2800" dirty="0"/>
              <a:t>·</a:t>
            </a:r>
            <a:r>
              <a:rPr lang="zh-CN" altLang="en-US" sz="2800" dirty="0"/>
              <a:t>勒维特（</a:t>
            </a:r>
            <a:r>
              <a:rPr lang="en-US" altLang="zh-CN" sz="2800" dirty="0"/>
              <a:t>Sol </a:t>
            </a:r>
            <a:r>
              <a:rPr lang="en-US" altLang="zh-CN" sz="2800" dirty="0" err="1"/>
              <a:t>LeWitt</a:t>
            </a:r>
            <a:r>
              <a:rPr lang="zh-CN" altLang="en-US" sz="2800" dirty="0"/>
              <a:t>）</a:t>
            </a:r>
            <a:r>
              <a:rPr lang="en-US" altLang="zh-CN" sz="2800" dirty="0"/>
              <a:t>[Wall Drawing]</a:t>
            </a:r>
            <a:r>
              <a:rPr lang="zh-CN" altLang="en-US" sz="2800" dirty="0"/>
              <a:t>作品，它会像蓬皮杜</a:t>
            </a:r>
            <a:r>
              <a:rPr lang="en-US" altLang="zh-CN" sz="2800" dirty="0"/>
              <a:t>·</a:t>
            </a:r>
            <a:r>
              <a:rPr lang="zh-CN" altLang="en-US" sz="2800" dirty="0"/>
              <a:t>梅兹中心展出的作品那样具有同样的真实感吗？</a:t>
            </a:r>
            <a:endParaRPr lang="en-US" altLang="zh-CN" sz="2800" dirty="0"/>
          </a:p>
          <a:p>
            <a:pPr marL="457200" indent="-457200">
              <a:buFont typeface="Arial" panose="020B0604020202020204" pitchFamily="34" charset="0"/>
              <a:buChar char="•"/>
            </a:pPr>
            <a:r>
              <a:rPr lang="zh-CN" altLang="en-US" sz="2800" dirty="0"/>
              <a:t>不会。作品具有创造者独有的特质，而且与作品所处环境、创造时间等有关。</a:t>
            </a:r>
            <a:endParaRPr lang="en-US" altLang="zh-CN" sz="2800" dirty="0"/>
          </a:p>
          <a:p>
            <a:pPr marL="457200" indent="-457200">
              <a:buFont typeface="Arial" panose="020B0604020202020204" pitchFamily="34" charset="0"/>
              <a:buChar char="•"/>
            </a:pPr>
            <a:endParaRPr lang="zh-CN" altLang="en-US" sz="2800" dirty="0"/>
          </a:p>
          <a:p>
            <a:r>
              <a:rPr lang="zh-CN" altLang="en-US" sz="2800" dirty="0"/>
              <a:t>这种艺术过程与音乐演奏家表演别人写的歌曲或乐谱的音乐表演相比，是否不同？</a:t>
            </a:r>
            <a:endParaRPr lang="en-US" altLang="zh-CN" sz="2800" dirty="0"/>
          </a:p>
          <a:p>
            <a:pPr marL="514350" indent="-514350">
              <a:buFont typeface="Arial" panose="020B0604020202020204" pitchFamily="34" charset="0"/>
              <a:buChar char="•"/>
            </a:pPr>
            <a:r>
              <a:rPr lang="zh-CN" altLang="en-US" sz="2800" dirty="0"/>
              <a:t>有不同。表演别人写的歌曲或乐谱具有固定的模式，而且不具有创造性，而生成艺术具有随机性，且带有创造者个人的创意。</a:t>
            </a:r>
            <a:endParaRPr lang="zh-CN" altLang="zh-CN" sz="2800" dirty="0"/>
          </a:p>
        </p:txBody>
      </p:sp>
    </p:spTree>
    <p:extLst>
      <p:ext uri="{BB962C8B-B14F-4D97-AF65-F5344CB8AC3E}">
        <p14:creationId xmlns:p14="http://schemas.microsoft.com/office/powerpoint/2010/main" val="1072770209"/>
      </p:ext>
    </p:extLst>
  </p:cSld>
  <p:clrMapOvr>
    <a:masterClrMapping/>
  </p:clrMapOvr>
  <mc:AlternateContent xmlns:mc="http://schemas.openxmlformats.org/markup-compatibility/2006">
    <mc:Choice xmlns:p14="http://schemas.microsoft.com/office/powerpoint/2010/main" Requires="p14">
      <p:transition spd="slow" p14:dur="3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70AD841-0E8C-4CF4-A879-7B5E239DFC9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58-太空主题扁平模板"/>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630</Words>
  <Application>Microsoft Office PowerPoint</Application>
  <PresentationFormat>宽屏</PresentationFormat>
  <Paragraphs>55</Paragraphs>
  <Slides>13</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Arial</vt:lpstr>
      <vt:lpstr>Wingdings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喻 良纯</cp:lastModifiedBy>
  <cp:revision>33</cp:revision>
  <dcterms:created xsi:type="dcterms:W3CDTF">2016-07-10T05:35:51Z</dcterms:created>
  <dcterms:modified xsi:type="dcterms:W3CDTF">2021-09-19T12:19:51Z</dcterms:modified>
</cp:coreProperties>
</file>