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8" r:id="rId4"/>
    <p:sldId id="279" r:id="rId5"/>
    <p:sldId id="280" r:id="rId6"/>
    <p:sldId id="281" r:id="rId7"/>
    <p:sldId id="282" r:id="rId8"/>
    <p:sldId id="284" r:id="rId9"/>
    <p:sldId id="285" r:id="rId10"/>
    <p:sldId id="286" r:id="rId11"/>
    <p:sldId id="283" r:id="rId12"/>
    <p:sldId id="287" r:id="rId13"/>
    <p:sldId id="288" r:id="rId14"/>
    <p:sldId id="289" r:id="rId15"/>
    <p:sldId id="290" r:id="rId16"/>
    <p:sldId id="291" r:id="rId17"/>
    <p:sldId id="292" r:id="rId18"/>
    <p:sldId id="293" r:id="rId19"/>
    <p:sldId id="294" r:id="rId20"/>
    <p:sldId id="295" r:id="rId21"/>
    <p:sldId id="296" r:id="rId22"/>
    <p:sldId id="300" r:id="rId23"/>
    <p:sldId id="301" r:id="rId24"/>
    <p:sldId id="275" r:id="rId25"/>
    <p:sldId id="303" r:id="rId26"/>
    <p:sldId id="304" r:id="rId27"/>
    <p:sldId id="305" r:id="rId28"/>
    <p:sldId id="306" r:id="rId29"/>
    <p:sldId id="273" r:id="rId30"/>
    <p:sldId id="29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75" d="100"/>
          <a:sy n="75" d="100"/>
        </p:scale>
        <p:origin x="521"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10/23/2020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3810-261A-450B-A874-130E5B08C233}"/>
              </a:ext>
            </a:extLst>
          </p:cNvPr>
          <p:cNvSpPr>
            <a:spLocks noGrp="1"/>
          </p:cNvSpPr>
          <p:nvPr>
            <p:ph type="ctrTitle"/>
          </p:nvPr>
        </p:nvSpPr>
        <p:spPr/>
        <p:txBody>
          <a:bodyPr/>
          <a:lstStyle/>
          <a:p>
            <a:r>
              <a:rPr lang="en-US" dirty="0"/>
              <a:t>Modeling energy usage</a:t>
            </a:r>
          </a:p>
        </p:txBody>
      </p:sp>
      <p:sp>
        <p:nvSpPr>
          <p:cNvPr id="3" name="Subtitle 2">
            <a:extLst>
              <a:ext uri="{FF2B5EF4-FFF2-40B4-BE49-F238E27FC236}">
                <a16:creationId xmlns:a16="http://schemas.microsoft.com/office/drawing/2014/main" id="{21EF3335-E15A-4A5B-A95C-B52D9A13B17F}"/>
              </a:ext>
            </a:extLst>
          </p:cNvPr>
          <p:cNvSpPr>
            <a:spLocks noGrp="1"/>
          </p:cNvSpPr>
          <p:nvPr>
            <p:ph type="subTitle" idx="1"/>
          </p:nvPr>
        </p:nvSpPr>
        <p:spPr/>
        <p:txBody>
          <a:bodyPr/>
          <a:lstStyle/>
          <a:p>
            <a:r>
              <a:rPr lang="en-US" dirty="0"/>
              <a:t>machine learning</a:t>
            </a:r>
          </a:p>
        </p:txBody>
      </p:sp>
      <p:sp>
        <p:nvSpPr>
          <p:cNvPr id="4" name="TextBox 3">
            <a:extLst>
              <a:ext uri="{FF2B5EF4-FFF2-40B4-BE49-F238E27FC236}">
                <a16:creationId xmlns:a16="http://schemas.microsoft.com/office/drawing/2014/main" id="{50BBC828-3D61-4677-8A9D-44BEEC3EC2D4}"/>
              </a:ext>
            </a:extLst>
          </p:cNvPr>
          <p:cNvSpPr txBox="1"/>
          <p:nvPr/>
        </p:nvSpPr>
        <p:spPr>
          <a:xfrm>
            <a:off x="5460398" y="5902430"/>
            <a:ext cx="5781087" cy="646331"/>
          </a:xfrm>
          <a:prstGeom prst="rect">
            <a:avLst/>
          </a:prstGeom>
          <a:noFill/>
        </p:spPr>
        <p:txBody>
          <a:bodyPr wrap="square" rtlCol="0">
            <a:spAutoFit/>
          </a:bodyPr>
          <a:lstStyle/>
          <a:p>
            <a:pPr algn="r"/>
            <a:r>
              <a:rPr lang="en-US" altLang="zh-CN" dirty="0"/>
              <a:t>Dongtao Jiang,</a:t>
            </a:r>
            <a:r>
              <a:rPr lang="zh-CN" altLang="en-US" dirty="0"/>
              <a:t> </a:t>
            </a:r>
            <a:r>
              <a:rPr lang="en-US" altLang="zh-CN" dirty="0"/>
              <a:t>Data Science Career Track, Springboard 10/12/2020</a:t>
            </a:r>
            <a:endParaRPr lang="en-US" dirty="0"/>
          </a:p>
        </p:txBody>
      </p:sp>
    </p:spTree>
    <p:extLst>
      <p:ext uri="{BB962C8B-B14F-4D97-AF65-F5344CB8AC3E}">
        <p14:creationId xmlns:p14="http://schemas.microsoft.com/office/powerpoint/2010/main" val="748147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D8F4-7591-4903-9145-0FD926A9E046}"/>
              </a:ext>
            </a:extLst>
          </p:cNvPr>
          <p:cNvSpPr>
            <a:spLocks noGrp="1"/>
          </p:cNvSpPr>
          <p:nvPr>
            <p:ph type="title"/>
          </p:nvPr>
        </p:nvSpPr>
        <p:spPr/>
        <p:txBody>
          <a:bodyPr/>
          <a:lstStyle/>
          <a:p>
            <a:r>
              <a:rPr lang="en-US" dirty="0"/>
              <a:t>Building id specific energy usage</a:t>
            </a:r>
          </a:p>
        </p:txBody>
      </p:sp>
      <p:sp>
        <p:nvSpPr>
          <p:cNvPr id="3" name="Content Placeholder 2">
            <a:extLst>
              <a:ext uri="{FF2B5EF4-FFF2-40B4-BE49-F238E27FC236}">
                <a16:creationId xmlns:a16="http://schemas.microsoft.com/office/drawing/2014/main" id="{249FE1B4-9F98-482A-8EBA-6EF9C161C9FC}"/>
              </a:ext>
            </a:extLst>
          </p:cNvPr>
          <p:cNvSpPr>
            <a:spLocks noGrp="1"/>
          </p:cNvSpPr>
          <p:nvPr>
            <p:ph idx="1"/>
          </p:nvPr>
        </p:nvSpPr>
        <p:spPr>
          <a:xfrm>
            <a:off x="771526" y="5891213"/>
            <a:ext cx="10131425" cy="795337"/>
          </a:xfrm>
        </p:spPr>
        <p:txBody>
          <a:bodyPr/>
          <a:lstStyle/>
          <a:p>
            <a:r>
              <a:rPr lang="en-US" sz="1800" dirty="0" err="1">
                <a:effectLst/>
                <a:latin typeface="Constantia" panose="02030602050306030303" pitchFamily="18" charset="0"/>
                <a:ea typeface="SimSun" panose="02010600030101010101" pitchFamily="2" charset="-122"/>
                <a:cs typeface="Times New Roman" panose="02020603050405020304" pitchFamily="18" charset="0"/>
              </a:rPr>
              <a:t>building_id</a:t>
            </a:r>
            <a:r>
              <a:rPr lang="en-US" sz="1800" dirty="0">
                <a:effectLst/>
                <a:latin typeface="Constantia" panose="02030602050306030303" pitchFamily="18" charset="0"/>
                <a:ea typeface="SimSun" panose="02010600030101010101" pitchFamily="2" charset="-122"/>
                <a:cs typeface="Times New Roman" panose="02020603050405020304" pitchFamily="18" charset="0"/>
              </a:rPr>
              <a:t> 1099 eats up much more energy than all others. It is at least about 100 times higher that of other buildings. The building 1099 belongs to site 13 and is an Educational institution.</a:t>
            </a:r>
            <a:endParaRPr lang="en-US" dirty="0"/>
          </a:p>
        </p:txBody>
      </p:sp>
      <p:pic>
        <p:nvPicPr>
          <p:cNvPr id="4" name="Picture 3">
            <a:extLst>
              <a:ext uri="{FF2B5EF4-FFF2-40B4-BE49-F238E27FC236}">
                <a16:creationId xmlns:a16="http://schemas.microsoft.com/office/drawing/2014/main" id="{3EEC2AD9-C78E-444B-8421-82FA00A9FC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9662" y="2117990"/>
            <a:ext cx="4749800" cy="3683000"/>
          </a:xfrm>
          <a:prstGeom prst="rect">
            <a:avLst/>
          </a:prstGeom>
          <a:noFill/>
          <a:ln>
            <a:noFill/>
          </a:ln>
        </p:spPr>
      </p:pic>
    </p:spTree>
    <p:extLst>
      <p:ext uri="{BB962C8B-B14F-4D97-AF65-F5344CB8AC3E}">
        <p14:creationId xmlns:p14="http://schemas.microsoft.com/office/powerpoint/2010/main" val="24864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BC6F6-538C-4DA5-8429-2BA5D580C491}"/>
              </a:ext>
            </a:extLst>
          </p:cNvPr>
          <p:cNvSpPr>
            <a:spLocks noGrp="1"/>
          </p:cNvSpPr>
          <p:nvPr>
            <p:ph type="title"/>
          </p:nvPr>
        </p:nvSpPr>
        <p:spPr/>
        <p:txBody>
          <a:bodyPr/>
          <a:lstStyle/>
          <a:p>
            <a:r>
              <a:rPr lang="en-US" dirty="0"/>
              <a:t>Energy usage according to energy type</a:t>
            </a:r>
          </a:p>
        </p:txBody>
      </p:sp>
      <p:sp>
        <p:nvSpPr>
          <p:cNvPr id="3" name="Content Placeholder 2">
            <a:extLst>
              <a:ext uri="{FF2B5EF4-FFF2-40B4-BE49-F238E27FC236}">
                <a16:creationId xmlns:a16="http://schemas.microsoft.com/office/drawing/2014/main" id="{CE4679E4-596C-4616-B5EC-81CFA1DA3F2A}"/>
              </a:ext>
            </a:extLst>
          </p:cNvPr>
          <p:cNvSpPr>
            <a:spLocks noGrp="1"/>
          </p:cNvSpPr>
          <p:nvPr>
            <p:ph idx="1"/>
          </p:nvPr>
        </p:nvSpPr>
        <p:spPr>
          <a:xfrm>
            <a:off x="781052" y="5767387"/>
            <a:ext cx="10086974" cy="962025"/>
          </a:xfrm>
        </p:spPr>
        <p:txBody>
          <a:bodyPr/>
          <a:lstStyle/>
          <a:p>
            <a:r>
              <a:rPr lang="en-US" sz="1800" dirty="0">
                <a:effectLst/>
                <a:latin typeface="Constantia" panose="02030602050306030303" pitchFamily="18" charset="0"/>
                <a:ea typeface="SimSun" panose="02010600030101010101" pitchFamily="2" charset="-122"/>
                <a:cs typeface="Times New Roman" panose="02020603050405020304" pitchFamily="18" charset="0"/>
              </a:rPr>
              <a:t>Steam is the major usage compared to chilled water, electricity and hot water.</a:t>
            </a:r>
          </a:p>
          <a:p>
            <a:endParaRPr lang="en-US" dirty="0"/>
          </a:p>
        </p:txBody>
      </p:sp>
      <p:pic>
        <p:nvPicPr>
          <p:cNvPr id="4" name="Picture 3">
            <a:extLst>
              <a:ext uri="{FF2B5EF4-FFF2-40B4-BE49-F238E27FC236}">
                <a16:creationId xmlns:a16="http://schemas.microsoft.com/office/drawing/2014/main" id="{C183D5D9-8224-4D0C-9C30-D33E7E91FB07}"/>
              </a:ext>
            </a:extLst>
          </p:cNvPr>
          <p:cNvPicPr>
            <a:picLocks noChangeAspect="1"/>
          </p:cNvPicPr>
          <p:nvPr/>
        </p:nvPicPr>
        <p:blipFill rotWithShape="1">
          <a:blip r:embed="rId2">
            <a:extLst>
              <a:ext uri="{28A0092B-C50C-407E-A947-70E740481C1C}">
                <a14:useLocalDpi xmlns:a14="http://schemas.microsoft.com/office/drawing/2010/main" val="0"/>
              </a:ext>
            </a:extLst>
          </a:blip>
          <a:srcRect b="8445"/>
          <a:stretch/>
        </p:blipFill>
        <p:spPr bwMode="auto">
          <a:xfrm>
            <a:off x="685801" y="1895474"/>
            <a:ext cx="6505575" cy="3828802"/>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8D547EA-9CC7-4ABC-B073-D4B8A12E8E3D}"/>
              </a:ext>
            </a:extLst>
          </p:cNvPr>
          <p:cNvSpPr txBox="1"/>
          <p:nvPr/>
        </p:nvSpPr>
        <p:spPr>
          <a:xfrm>
            <a:off x="8796339" y="2377856"/>
            <a:ext cx="2505074" cy="1200329"/>
          </a:xfrm>
          <a:prstGeom prst="rect">
            <a:avLst/>
          </a:prstGeom>
          <a:noFill/>
        </p:spPr>
        <p:txBody>
          <a:bodyPr wrap="square">
            <a:spAutoFit/>
          </a:bodyPr>
          <a:lstStyle/>
          <a:p>
            <a:r>
              <a:rPr lang="en-US" sz="1800" dirty="0">
                <a:effectLst/>
                <a:latin typeface="Courier New" panose="02070309020205020404" pitchFamily="49" charset="0"/>
                <a:ea typeface="Times New Roman" panose="02020603050405020304" pitchFamily="18" charset="0"/>
              </a:rPr>
              <a:t>0: electricity </a:t>
            </a:r>
          </a:p>
          <a:p>
            <a:r>
              <a:rPr lang="en-US" sz="1800" dirty="0">
                <a:effectLst/>
                <a:latin typeface="Courier New" panose="02070309020205020404" pitchFamily="49" charset="0"/>
                <a:ea typeface="Times New Roman" panose="02020603050405020304" pitchFamily="18" charset="0"/>
              </a:rPr>
              <a:t>1: chilled water </a:t>
            </a:r>
          </a:p>
          <a:p>
            <a:r>
              <a:rPr lang="en-US" sz="1800" dirty="0">
                <a:effectLst/>
                <a:latin typeface="Courier New" panose="02070309020205020404" pitchFamily="49" charset="0"/>
                <a:ea typeface="Times New Roman" panose="02020603050405020304" pitchFamily="18" charset="0"/>
              </a:rPr>
              <a:t>2: steam</a:t>
            </a:r>
          </a:p>
          <a:p>
            <a:r>
              <a:rPr lang="en-US" sz="1800" dirty="0">
                <a:effectLst/>
                <a:latin typeface="Courier New" panose="02070309020205020404" pitchFamily="49" charset="0"/>
                <a:ea typeface="Times New Roman" panose="02020603050405020304" pitchFamily="18" charset="0"/>
              </a:rPr>
              <a:t>3: hot water</a:t>
            </a:r>
            <a:endParaRPr lang="en-US" dirty="0"/>
          </a:p>
        </p:txBody>
      </p:sp>
    </p:spTree>
    <p:extLst>
      <p:ext uri="{BB962C8B-B14F-4D97-AF65-F5344CB8AC3E}">
        <p14:creationId xmlns:p14="http://schemas.microsoft.com/office/powerpoint/2010/main" val="2625519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E011-3070-4FB6-A687-64369978A454}"/>
              </a:ext>
            </a:extLst>
          </p:cNvPr>
          <p:cNvSpPr>
            <a:spLocks noGrp="1"/>
          </p:cNvSpPr>
          <p:nvPr>
            <p:ph type="title"/>
          </p:nvPr>
        </p:nvSpPr>
        <p:spPr/>
        <p:txBody>
          <a:bodyPr/>
          <a:lstStyle/>
          <a:p>
            <a:r>
              <a:rPr lang="en-US" dirty="0"/>
              <a:t>Primary use</a:t>
            </a:r>
          </a:p>
        </p:txBody>
      </p:sp>
      <p:sp>
        <p:nvSpPr>
          <p:cNvPr id="3" name="Content Placeholder 2">
            <a:extLst>
              <a:ext uri="{FF2B5EF4-FFF2-40B4-BE49-F238E27FC236}">
                <a16:creationId xmlns:a16="http://schemas.microsoft.com/office/drawing/2014/main" id="{A8252089-D553-4A78-B041-E925D57326EA}"/>
              </a:ext>
            </a:extLst>
          </p:cNvPr>
          <p:cNvSpPr>
            <a:spLocks noGrp="1"/>
          </p:cNvSpPr>
          <p:nvPr>
            <p:ph idx="1"/>
          </p:nvPr>
        </p:nvSpPr>
        <p:spPr>
          <a:xfrm>
            <a:off x="7858125" y="2438401"/>
            <a:ext cx="4076700" cy="3352800"/>
          </a:xfrm>
        </p:spPr>
        <p:txBody>
          <a:bodyPr/>
          <a:lstStyle/>
          <a:p>
            <a:r>
              <a:rPr lang="en-US" sz="1800" dirty="0">
                <a:effectLst/>
                <a:latin typeface="Constantia" panose="02030602050306030303" pitchFamily="18" charset="0"/>
                <a:ea typeface="SimSun" panose="02010600030101010101" pitchFamily="2" charset="-122"/>
                <a:cs typeface="Times New Roman" panose="02020603050405020304" pitchFamily="18" charset="0"/>
              </a:rPr>
              <a:t>Education is predominant in energy consumption. It is followed by office, entertainment/public assembly, lodging/residential, etc.</a:t>
            </a:r>
            <a:endParaRPr lang="en-US" dirty="0"/>
          </a:p>
        </p:txBody>
      </p:sp>
      <p:pic>
        <p:nvPicPr>
          <p:cNvPr id="4" name="Picture 3">
            <a:extLst>
              <a:ext uri="{FF2B5EF4-FFF2-40B4-BE49-F238E27FC236}">
                <a16:creationId xmlns:a16="http://schemas.microsoft.com/office/drawing/2014/main" id="{9A4E56C6-824B-4D13-B12D-839110B36B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23950" y="2194877"/>
            <a:ext cx="5486400" cy="4354195"/>
          </a:xfrm>
          <a:prstGeom prst="rect">
            <a:avLst/>
          </a:prstGeom>
          <a:noFill/>
          <a:ln>
            <a:noFill/>
          </a:ln>
        </p:spPr>
      </p:pic>
    </p:spTree>
    <p:extLst>
      <p:ext uri="{BB962C8B-B14F-4D97-AF65-F5344CB8AC3E}">
        <p14:creationId xmlns:p14="http://schemas.microsoft.com/office/powerpoint/2010/main" val="380602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186CD-9FE8-4D50-BF11-EC7C77F216D1}"/>
              </a:ext>
            </a:extLst>
          </p:cNvPr>
          <p:cNvSpPr>
            <a:spLocks noGrp="1"/>
          </p:cNvSpPr>
          <p:nvPr>
            <p:ph type="title"/>
          </p:nvPr>
        </p:nvSpPr>
        <p:spPr/>
        <p:txBody>
          <a:bodyPr/>
          <a:lstStyle/>
          <a:p>
            <a:r>
              <a:rPr lang="en-US" dirty="0"/>
              <a:t>Air temperature</a:t>
            </a:r>
          </a:p>
        </p:txBody>
      </p:sp>
      <p:sp>
        <p:nvSpPr>
          <p:cNvPr id="3" name="Content Placeholder 2">
            <a:extLst>
              <a:ext uri="{FF2B5EF4-FFF2-40B4-BE49-F238E27FC236}">
                <a16:creationId xmlns:a16="http://schemas.microsoft.com/office/drawing/2014/main" id="{4D1BC686-A485-4F1C-99C1-E2869C919341}"/>
              </a:ext>
            </a:extLst>
          </p:cNvPr>
          <p:cNvSpPr>
            <a:spLocks noGrp="1"/>
          </p:cNvSpPr>
          <p:nvPr>
            <p:ph idx="1"/>
          </p:nvPr>
        </p:nvSpPr>
        <p:spPr>
          <a:xfrm>
            <a:off x="866776" y="5586413"/>
            <a:ext cx="10131425" cy="1100137"/>
          </a:xfrm>
        </p:spPr>
        <p:txBody>
          <a:bodyPr>
            <a:noAutofit/>
          </a:bodyPr>
          <a:lstStyle/>
          <a:p>
            <a:pPr marL="0" marR="0">
              <a:lnSpc>
                <a:spcPct val="110000"/>
              </a:lnSpc>
              <a:spcBef>
                <a:spcPts val="600"/>
              </a:spcBef>
              <a:spcAft>
                <a:spcPts val="1000"/>
              </a:spcAft>
            </a:pPr>
            <a:r>
              <a:rPr lang="en-US" sz="1400" dirty="0">
                <a:effectLst/>
                <a:latin typeface="Constantia" panose="02030602050306030303" pitchFamily="18" charset="0"/>
                <a:ea typeface="SimSun" panose="02010600030101010101" pitchFamily="2" charset="-122"/>
                <a:cs typeface="Times New Roman" panose="02020603050405020304" pitchFamily="18" charset="0"/>
              </a:rPr>
              <a:t>Air temperature in the test set has very similar pattern as in the train set or following two years.</a:t>
            </a:r>
          </a:p>
          <a:p>
            <a:pPr marL="0" marR="0">
              <a:lnSpc>
                <a:spcPct val="110000"/>
              </a:lnSpc>
              <a:spcBef>
                <a:spcPts val="600"/>
              </a:spcBef>
              <a:spcAft>
                <a:spcPts val="1000"/>
              </a:spcAft>
            </a:pPr>
            <a:r>
              <a:rPr lang="en-US" sz="1400" dirty="0">
                <a:effectLst/>
                <a:latin typeface="Constantia" panose="02030602050306030303" pitchFamily="18" charset="0"/>
                <a:ea typeface="SimSun" panose="02010600030101010101" pitchFamily="2" charset="-122"/>
                <a:cs typeface="Times New Roman" panose="02020603050405020304" pitchFamily="18" charset="0"/>
              </a:rPr>
              <a:t>The peak consumption of energy during the spring season is not corresponding well with the air temperature pattern.</a:t>
            </a:r>
            <a:endParaRPr lang="en-US" sz="1400" dirty="0"/>
          </a:p>
        </p:txBody>
      </p:sp>
      <p:pic>
        <p:nvPicPr>
          <p:cNvPr id="4" name="Picture 3">
            <a:extLst>
              <a:ext uri="{FF2B5EF4-FFF2-40B4-BE49-F238E27FC236}">
                <a16:creationId xmlns:a16="http://schemas.microsoft.com/office/drawing/2014/main" id="{ACCAC2BD-1B76-4554-83C0-ADEFEDA801C6}"/>
              </a:ext>
            </a:extLst>
          </p:cNvPr>
          <p:cNvPicPr>
            <a:picLocks noChangeAspect="1"/>
          </p:cNvPicPr>
          <p:nvPr/>
        </p:nvPicPr>
        <p:blipFill rotWithShape="1">
          <a:blip r:embed="rId2">
            <a:extLst>
              <a:ext uri="{28A0092B-C50C-407E-A947-70E740481C1C}">
                <a14:useLocalDpi xmlns:a14="http://schemas.microsoft.com/office/drawing/2010/main" val="0"/>
              </a:ext>
            </a:extLst>
          </a:blip>
          <a:srcRect r="-484"/>
          <a:stretch/>
        </p:blipFill>
        <p:spPr bwMode="auto">
          <a:xfrm>
            <a:off x="866776" y="2344736"/>
            <a:ext cx="10713405" cy="303470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54501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DB0E1-BE1C-4F85-97D0-39DA8ACD3284}"/>
              </a:ext>
            </a:extLst>
          </p:cNvPr>
          <p:cNvSpPr>
            <a:spLocks noGrp="1"/>
          </p:cNvSpPr>
          <p:nvPr>
            <p:ph type="title"/>
          </p:nvPr>
        </p:nvSpPr>
        <p:spPr/>
        <p:txBody>
          <a:bodyPr/>
          <a:lstStyle/>
          <a:p>
            <a:r>
              <a:rPr lang="en-US" dirty="0"/>
              <a:t>Missing values</a:t>
            </a:r>
          </a:p>
        </p:txBody>
      </p:sp>
      <p:sp>
        <p:nvSpPr>
          <p:cNvPr id="3" name="Content Placeholder 2">
            <a:extLst>
              <a:ext uri="{FF2B5EF4-FFF2-40B4-BE49-F238E27FC236}">
                <a16:creationId xmlns:a16="http://schemas.microsoft.com/office/drawing/2014/main" id="{5BEDA064-A178-45FC-AA46-330A80BEBC15}"/>
              </a:ext>
            </a:extLst>
          </p:cNvPr>
          <p:cNvSpPr>
            <a:spLocks noGrp="1"/>
          </p:cNvSpPr>
          <p:nvPr>
            <p:ph idx="1"/>
          </p:nvPr>
        </p:nvSpPr>
        <p:spPr>
          <a:xfrm>
            <a:off x="685801" y="3557926"/>
            <a:ext cx="5267324" cy="2880974"/>
          </a:xfrm>
        </p:spPr>
        <p:txBody>
          <a:bodyPr>
            <a:normAutofit/>
          </a:bodyPr>
          <a:lstStyle/>
          <a:p>
            <a:pPr>
              <a:lnSpc>
                <a:spcPct val="110000"/>
              </a:lnSpc>
              <a:spcBef>
                <a:spcPts val="600"/>
              </a:spcBef>
            </a:pPr>
            <a:r>
              <a:rPr lang="en-US" sz="1800" dirty="0">
                <a:effectLst/>
                <a:latin typeface="Constantia" panose="02030602050306030303" pitchFamily="18" charset="0"/>
                <a:ea typeface="SimSun" panose="02010600030101010101" pitchFamily="2" charset="-122"/>
                <a:cs typeface="Times New Roman" panose="02020603050405020304" pitchFamily="18" charset="0"/>
              </a:rPr>
              <a:t>Compared with test set, the training set has missing records in many hours and days.</a:t>
            </a:r>
          </a:p>
          <a:p>
            <a:pPr>
              <a:lnSpc>
                <a:spcPct val="110000"/>
              </a:lnSpc>
              <a:spcBef>
                <a:spcPts val="600"/>
              </a:spcBef>
            </a:pPr>
            <a:r>
              <a:rPr lang="en-US" sz="1800" dirty="0">
                <a:effectLst/>
                <a:latin typeface="Constantia" panose="02030602050306030303" pitchFamily="18" charset="0"/>
                <a:ea typeface="SimSun" panose="02010600030101010101" pitchFamily="2" charset="-122"/>
                <a:cs typeface="Times New Roman" panose="02020603050405020304" pitchFamily="18" charset="0"/>
              </a:rPr>
              <a:t>Top ranking in missing values: </a:t>
            </a:r>
            <a:r>
              <a:rPr lang="en-US" sz="1800" dirty="0" err="1">
                <a:effectLst/>
                <a:latin typeface="Constantia" panose="02030602050306030303" pitchFamily="18" charset="0"/>
                <a:ea typeface="SimSun" panose="02010600030101010101" pitchFamily="2" charset="-122"/>
                <a:cs typeface="Times New Roman" panose="02020603050405020304" pitchFamily="18" charset="0"/>
              </a:rPr>
              <a:t>floor_count</a:t>
            </a:r>
            <a:r>
              <a:rPr lang="en-US" sz="1800" dirty="0">
                <a:effectLst/>
                <a:latin typeface="Constantia" panose="02030602050306030303" pitchFamily="18" charset="0"/>
                <a:ea typeface="SimSun" panose="02010600030101010101" pitchFamily="2" charset="-122"/>
                <a:cs typeface="Times New Roman" panose="02020603050405020304" pitchFamily="18" charset="0"/>
              </a:rPr>
              <a:t>, </a:t>
            </a:r>
            <a:r>
              <a:rPr lang="en-US" sz="1800" dirty="0" err="1">
                <a:effectLst/>
                <a:latin typeface="Constantia" panose="02030602050306030303" pitchFamily="18" charset="0"/>
                <a:ea typeface="SimSun" panose="02010600030101010101" pitchFamily="2" charset="-122"/>
                <a:cs typeface="Times New Roman" panose="02020603050405020304" pitchFamily="18" charset="0"/>
              </a:rPr>
              <a:t>year_built</a:t>
            </a:r>
            <a:r>
              <a:rPr lang="en-US" sz="1800" dirty="0">
                <a:effectLst/>
                <a:latin typeface="Constantia" panose="02030602050306030303" pitchFamily="18" charset="0"/>
                <a:ea typeface="SimSun" panose="02010600030101010101" pitchFamily="2" charset="-122"/>
                <a:cs typeface="Times New Roman" panose="02020603050405020304" pitchFamily="18" charset="0"/>
              </a:rPr>
              <a:t>, </a:t>
            </a:r>
            <a:r>
              <a:rPr lang="en-US" sz="1800" dirty="0" err="1">
                <a:effectLst/>
                <a:latin typeface="Constantia" panose="02030602050306030303" pitchFamily="18" charset="0"/>
                <a:ea typeface="SimSun" panose="02010600030101010101" pitchFamily="2" charset="-122"/>
                <a:cs typeface="Times New Roman" panose="02020603050405020304" pitchFamily="18" charset="0"/>
              </a:rPr>
              <a:t>cloud_coverage</a:t>
            </a:r>
            <a:r>
              <a:rPr lang="en-US" sz="1800" dirty="0">
                <a:effectLst/>
                <a:latin typeface="Constantia" panose="02030602050306030303" pitchFamily="18" charset="0"/>
                <a:ea typeface="SimSun" panose="02010600030101010101" pitchFamily="2" charset="-122"/>
                <a:cs typeface="Times New Roman" panose="02020603050405020304" pitchFamily="18" charset="0"/>
              </a:rPr>
              <a:t> with more than 40% missing.</a:t>
            </a:r>
          </a:p>
          <a:p>
            <a:endParaRPr lang="en-US" dirty="0"/>
          </a:p>
        </p:txBody>
      </p:sp>
      <p:pic>
        <p:nvPicPr>
          <p:cNvPr id="4" name="Picture 3">
            <a:extLst>
              <a:ext uri="{FF2B5EF4-FFF2-40B4-BE49-F238E27FC236}">
                <a16:creationId xmlns:a16="http://schemas.microsoft.com/office/drawing/2014/main" id="{2EC56635-3A00-41DA-A356-EB7FFEAAFCBD}"/>
              </a:ext>
            </a:extLst>
          </p:cNvPr>
          <p:cNvPicPr>
            <a:picLocks noChangeAspect="1"/>
          </p:cNvPicPr>
          <p:nvPr/>
        </p:nvPicPr>
        <p:blipFill rotWithShape="1">
          <a:blip r:embed="rId2">
            <a:extLst>
              <a:ext uri="{28A0092B-C50C-407E-A947-70E740481C1C}">
                <a14:useLocalDpi xmlns:a14="http://schemas.microsoft.com/office/drawing/2010/main" val="0"/>
              </a:ext>
            </a:extLst>
          </a:blip>
          <a:srcRect l="1" r="-692"/>
          <a:stretch/>
        </p:blipFill>
        <p:spPr bwMode="auto">
          <a:xfrm>
            <a:off x="154496" y="1787626"/>
            <a:ext cx="8270366" cy="1512449"/>
          </a:xfrm>
          <a:prstGeom prst="rect">
            <a:avLst/>
          </a:prstGeom>
          <a:solidFill>
            <a:schemeClr val="tx1"/>
          </a:solid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A6119587-82A2-4B32-9492-4E4B1343598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05550" y="3429000"/>
            <a:ext cx="5486400" cy="3141345"/>
          </a:xfrm>
          <a:prstGeom prst="rect">
            <a:avLst/>
          </a:prstGeom>
          <a:noFill/>
          <a:ln>
            <a:noFill/>
          </a:ln>
        </p:spPr>
      </p:pic>
    </p:spTree>
    <p:extLst>
      <p:ext uri="{BB962C8B-B14F-4D97-AF65-F5344CB8AC3E}">
        <p14:creationId xmlns:p14="http://schemas.microsoft.com/office/powerpoint/2010/main" val="1167672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5C60-19FC-4CF6-8FBB-59F46D6CC537}"/>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D1467357-E93D-4F43-BE5A-A3EC8136E71E}"/>
              </a:ext>
            </a:extLst>
          </p:cNvPr>
          <p:cNvSpPr>
            <a:spLocks noGrp="1"/>
          </p:cNvSpPr>
          <p:nvPr>
            <p:ph idx="1"/>
          </p:nvPr>
        </p:nvSpPr>
        <p:spPr>
          <a:xfrm>
            <a:off x="685801" y="5005387"/>
            <a:ext cx="10131425" cy="1500187"/>
          </a:xfrm>
        </p:spPr>
        <p:txBody>
          <a:bodyPr>
            <a:normAutofit fontScale="77500" lnSpcReduction="20000"/>
          </a:bodyPr>
          <a:lstStyle/>
          <a:p>
            <a:r>
              <a:rPr lang="en-US" sz="1800" dirty="0">
                <a:effectLst/>
                <a:latin typeface="Constantia" panose="02030602050306030303" pitchFamily="18" charset="0"/>
                <a:ea typeface="SimSun" panose="02010600030101010101" pitchFamily="2" charset="-122"/>
                <a:cs typeface="Times New Roman" panose="02020603050405020304" pitchFamily="18" charset="0"/>
              </a:rPr>
              <a:t>Floor count and square footage have strong correlation to meter reading makes sense because the more energy is demanded for larger service area. The lower the air temperature and dew temperature, the higher energy usage is reasonably revealed.</a:t>
            </a:r>
          </a:p>
          <a:p>
            <a:pPr>
              <a:lnSpc>
                <a:spcPct val="110000"/>
              </a:lnSpc>
              <a:spcBef>
                <a:spcPts val="600"/>
              </a:spcBef>
            </a:pPr>
            <a:r>
              <a:rPr lang="en-US" sz="1800" dirty="0">
                <a:effectLst/>
                <a:latin typeface="Constantia" panose="02030602050306030303" pitchFamily="18" charset="0"/>
                <a:ea typeface="SimSun" panose="02010600030101010101" pitchFamily="2" charset="-122"/>
                <a:cs typeface="Times New Roman" panose="02020603050405020304" pitchFamily="18" charset="0"/>
              </a:rPr>
              <a:t>site id is well correlated to building id. Floor count and square feet are also related to each other.</a:t>
            </a:r>
          </a:p>
          <a:p>
            <a:pPr>
              <a:lnSpc>
                <a:spcPct val="110000"/>
              </a:lnSpc>
              <a:spcBef>
                <a:spcPts val="600"/>
              </a:spcBef>
            </a:pPr>
            <a:r>
              <a:rPr lang="en-US" sz="1800" dirty="0">
                <a:effectLst/>
                <a:latin typeface="Constantia" panose="02030602050306030303" pitchFamily="18" charset="0"/>
                <a:ea typeface="SimSun" panose="02010600030101010101" pitchFamily="2" charset="-122"/>
                <a:cs typeface="Times New Roman" panose="02020603050405020304" pitchFamily="18" charset="0"/>
              </a:rPr>
              <a:t>The correlation coefficient between dew temperature and air temperature is 0.75, which agrees well with meteorology study.</a:t>
            </a:r>
            <a:endParaRPr lang="en-US" dirty="0"/>
          </a:p>
        </p:txBody>
      </p:sp>
      <p:pic>
        <p:nvPicPr>
          <p:cNvPr id="4" name="Picture 3">
            <a:extLst>
              <a:ext uri="{FF2B5EF4-FFF2-40B4-BE49-F238E27FC236}">
                <a16:creationId xmlns:a16="http://schemas.microsoft.com/office/drawing/2014/main" id="{2D54D69F-AE9B-4ADD-B67E-39C4448C8F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8915" y="1711007"/>
            <a:ext cx="4125507" cy="3156268"/>
          </a:xfrm>
          <a:prstGeom prst="rect">
            <a:avLst/>
          </a:prstGeom>
          <a:noFill/>
          <a:ln>
            <a:noFill/>
          </a:ln>
        </p:spPr>
      </p:pic>
      <p:pic>
        <p:nvPicPr>
          <p:cNvPr id="5" name="Picture 4">
            <a:extLst>
              <a:ext uri="{FF2B5EF4-FFF2-40B4-BE49-F238E27FC236}">
                <a16:creationId xmlns:a16="http://schemas.microsoft.com/office/drawing/2014/main" id="{307240DD-BCD5-47E2-AF28-E1DE3BF47A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9975" y="1984851"/>
            <a:ext cx="4518025" cy="2608580"/>
          </a:xfrm>
          <a:prstGeom prst="rect">
            <a:avLst/>
          </a:prstGeom>
          <a:noFill/>
          <a:ln>
            <a:noFill/>
          </a:ln>
        </p:spPr>
      </p:pic>
    </p:spTree>
    <p:extLst>
      <p:ext uri="{BB962C8B-B14F-4D97-AF65-F5344CB8AC3E}">
        <p14:creationId xmlns:p14="http://schemas.microsoft.com/office/powerpoint/2010/main" val="1839563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C553-C3E6-4A10-9BFF-B547A0BA06C8}"/>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C262F378-A446-4475-9EED-0738F0219DA5}"/>
              </a:ext>
            </a:extLst>
          </p:cNvPr>
          <p:cNvSpPr>
            <a:spLocks noGrp="1"/>
          </p:cNvSpPr>
          <p:nvPr>
            <p:ph idx="1"/>
          </p:nvPr>
        </p:nvSpPr>
        <p:spPr/>
        <p:txBody>
          <a:bodyPr>
            <a:normAutofit fontScale="92500" lnSpcReduction="20000"/>
          </a:bodyPr>
          <a:lstStyle/>
          <a:p>
            <a:pPr>
              <a:lnSpc>
                <a:spcPct val="110000"/>
              </a:lnSpc>
              <a:spcBef>
                <a:spcPts val="1200"/>
              </a:spcBef>
              <a:spcAft>
                <a:spcPts val="0"/>
              </a:spcAft>
              <a:buFont typeface="Wingdings" panose="05000000000000000000" pitchFamily="2" charset="2"/>
              <a:buChar char="Ø"/>
            </a:pPr>
            <a:r>
              <a:rPr lang="en-US" sz="1800" b="1" dirty="0">
                <a:solidFill>
                  <a:srgbClr val="007789"/>
                </a:solidFill>
                <a:effectLst/>
                <a:latin typeface="Constantia" panose="02030602050306030303" pitchFamily="18" charset="0"/>
                <a:ea typeface="STXinwei" panose="02010800040101010101" pitchFamily="2" charset="-122"/>
                <a:cs typeface="Times New Roman" panose="02020603050405020304" pitchFamily="18" charset="0"/>
              </a:rPr>
              <a:t>Imputation</a:t>
            </a:r>
          </a:p>
          <a:p>
            <a:pPr marL="514350" lvl="1" indent="-342900">
              <a:lnSpc>
                <a:spcPct val="110000"/>
              </a:lnSpc>
              <a:spcBef>
                <a:spcPts val="600"/>
              </a:spcBef>
              <a:buFont typeface="Wingdings" panose="05000000000000000000" pitchFamily="2" charset="2"/>
              <a:buChar char="Ø"/>
            </a:pPr>
            <a:r>
              <a:rPr lang="en-US" dirty="0">
                <a:effectLst/>
                <a:latin typeface="Constantia" panose="02030602050306030303" pitchFamily="18" charset="0"/>
                <a:ea typeface="SimSun" panose="02010600030101010101" pitchFamily="2" charset="-122"/>
                <a:cs typeface="Times New Roman" panose="02020603050405020304" pitchFamily="18" charset="0"/>
              </a:rPr>
              <a:t>Missing air temperature is best interpolated linearly instead of using mean value.</a:t>
            </a:r>
          </a:p>
          <a:p>
            <a:pPr marL="514350" lvl="1" indent="-342900">
              <a:lnSpc>
                <a:spcPct val="110000"/>
              </a:lnSpc>
              <a:spcBef>
                <a:spcPts val="600"/>
              </a:spcBef>
              <a:buFont typeface="Wingdings" panose="05000000000000000000" pitchFamily="2" charset="2"/>
              <a:buChar char="Ø"/>
            </a:pPr>
            <a:r>
              <a:rPr lang="en-US" dirty="0">
                <a:effectLst/>
                <a:latin typeface="Constantia" panose="02030602050306030303" pitchFamily="18" charset="0"/>
                <a:ea typeface="SimSun" panose="02010600030101010101" pitchFamily="2" charset="-122"/>
                <a:cs typeface="Times New Roman" panose="02020603050405020304" pitchFamily="18" charset="0"/>
              </a:rPr>
              <a:t>The missing values in '</a:t>
            </a:r>
            <a:r>
              <a:rPr lang="en-US" dirty="0" err="1">
                <a:effectLst/>
                <a:latin typeface="Constantia" panose="02030602050306030303" pitchFamily="18" charset="0"/>
                <a:ea typeface="SimSun" panose="02010600030101010101" pitchFamily="2" charset="-122"/>
                <a:cs typeface="Times New Roman" panose="02020603050405020304" pitchFamily="18" charset="0"/>
              </a:rPr>
              <a:t>year_built</a:t>
            </a:r>
            <a:r>
              <a:rPr lang="en-US" dirty="0">
                <a:effectLst/>
                <a:latin typeface="Constantia" panose="02030602050306030303" pitchFamily="18" charset="0"/>
                <a:ea typeface="SimSun" panose="02010600030101010101" pitchFamily="2" charset="-122"/>
                <a:cs typeface="Times New Roman" panose="02020603050405020304" pitchFamily="18" charset="0"/>
              </a:rPr>
              <a:t>', '</a:t>
            </a:r>
            <a:r>
              <a:rPr lang="en-US" dirty="0" err="1">
                <a:effectLst/>
                <a:latin typeface="Constantia" panose="02030602050306030303" pitchFamily="18" charset="0"/>
                <a:ea typeface="SimSun" panose="02010600030101010101" pitchFamily="2" charset="-122"/>
                <a:cs typeface="Times New Roman" panose="02020603050405020304" pitchFamily="18" charset="0"/>
              </a:rPr>
              <a:t>floor_count</a:t>
            </a:r>
            <a:r>
              <a:rPr lang="en-US" dirty="0">
                <a:effectLst/>
                <a:latin typeface="Constantia" panose="02030602050306030303" pitchFamily="18" charset="0"/>
                <a:ea typeface="SimSun" panose="02010600030101010101" pitchFamily="2" charset="-122"/>
                <a:cs typeface="Times New Roman" panose="02020603050405020304" pitchFamily="18" charset="0"/>
              </a:rPr>
              <a:t>', '</a:t>
            </a:r>
            <a:r>
              <a:rPr lang="en-US" dirty="0" err="1">
                <a:effectLst/>
                <a:latin typeface="Constantia" panose="02030602050306030303" pitchFamily="18" charset="0"/>
                <a:ea typeface="SimSun" panose="02010600030101010101" pitchFamily="2" charset="-122"/>
                <a:cs typeface="Times New Roman" panose="02020603050405020304" pitchFamily="18" charset="0"/>
              </a:rPr>
              <a:t>cloud_coverage</a:t>
            </a:r>
            <a:r>
              <a:rPr lang="en-US" dirty="0">
                <a:effectLst/>
                <a:latin typeface="Constantia" panose="02030602050306030303" pitchFamily="18" charset="0"/>
                <a:ea typeface="SimSun" panose="02010600030101010101" pitchFamily="2" charset="-122"/>
                <a:cs typeface="Times New Roman" panose="02020603050405020304" pitchFamily="18" charset="0"/>
              </a:rPr>
              <a:t>', '</a:t>
            </a:r>
            <a:r>
              <a:rPr lang="en-US" dirty="0" err="1">
                <a:effectLst/>
                <a:latin typeface="Constantia" panose="02030602050306030303" pitchFamily="18" charset="0"/>
                <a:ea typeface="SimSun" panose="02010600030101010101" pitchFamily="2" charset="-122"/>
                <a:cs typeface="Times New Roman" panose="02020603050405020304" pitchFamily="18" charset="0"/>
              </a:rPr>
              <a:t>dew_temperature</a:t>
            </a:r>
            <a:r>
              <a:rPr lang="en-US" dirty="0">
                <a:effectLst/>
                <a:latin typeface="Constantia" panose="02030602050306030303" pitchFamily="18" charset="0"/>
                <a:ea typeface="SimSun" panose="02010600030101010101" pitchFamily="2" charset="-122"/>
                <a:cs typeface="Times New Roman" panose="02020603050405020304" pitchFamily="18" charset="0"/>
              </a:rPr>
              <a:t>', 'precip_depth_1_hr', '</a:t>
            </a:r>
            <a:r>
              <a:rPr lang="en-US" dirty="0" err="1">
                <a:effectLst/>
                <a:latin typeface="Constantia" panose="02030602050306030303" pitchFamily="18" charset="0"/>
                <a:ea typeface="SimSun" panose="02010600030101010101" pitchFamily="2" charset="-122"/>
                <a:cs typeface="Times New Roman" panose="02020603050405020304" pitchFamily="18" charset="0"/>
              </a:rPr>
              <a:t>wind_speed</a:t>
            </a:r>
            <a:r>
              <a:rPr lang="en-US" dirty="0">
                <a:effectLst/>
                <a:latin typeface="Constantia" panose="02030602050306030303" pitchFamily="18" charset="0"/>
                <a:ea typeface="SimSun" panose="02010600030101010101" pitchFamily="2" charset="-122"/>
                <a:cs typeface="Times New Roman" panose="02020603050405020304" pitchFamily="18" charset="0"/>
              </a:rPr>
              <a:t>' were imputed using </a:t>
            </a:r>
            <a:r>
              <a:rPr lang="en-US" dirty="0" err="1">
                <a:effectLst/>
                <a:latin typeface="Constantia" panose="02030602050306030303" pitchFamily="18" charset="0"/>
                <a:ea typeface="SimSun" panose="02010600030101010101" pitchFamily="2" charset="-122"/>
                <a:cs typeface="Times New Roman" panose="02020603050405020304" pitchFamily="18" charset="0"/>
              </a:rPr>
              <a:t>SimpleImputer</a:t>
            </a:r>
            <a:r>
              <a:rPr lang="en-US" dirty="0">
                <a:effectLst/>
                <a:latin typeface="Constantia" panose="02030602050306030303" pitchFamily="18" charset="0"/>
                <a:ea typeface="SimSun" panose="02010600030101010101" pitchFamily="2" charset="-122"/>
                <a:cs typeface="Times New Roman" panose="02020603050405020304" pitchFamily="18" charset="0"/>
              </a:rPr>
              <a:t> with means.</a:t>
            </a:r>
          </a:p>
          <a:p>
            <a:pPr>
              <a:lnSpc>
                <a:spcPct val="110000"/>
              </a:lnSpc>
              <a:spcBef>
                <a:spcPts val="1200"/>
              </a:spcBef>
              <a:spcAft>
                <a:spcPts val="0"/>
              </a:spcAft>
              <a:buFont typeface="Wingdings" panose="05000000000000000000" pitchFamily="2" charset="2"/>
              <a:buChar char="Ø"/>
            </a:pPr>
            <a:r>
              <a:rPr lang="en-US" sz="1800" b="1" dirty="0">
                <a:solidFill>
                  <a:srgbClr val="007789"/>
                </a:solidFill>
                <a:effectLst/>
                <a:latin typeface="Constantia" panose="02030602050306030303" pitchFamily="18" charset="0"/>
                <a:ea typeface="STXinwei" panose="02010800040101010101" pitchFamily="2" charset="-122"/>
                <a:cs typeface="Times New Roman" panose="02020603050405020304" pitchFamily="18" charset="0"/>
              </a:rPr>
              <a:t>Feature engineering</a:t>
            </a:r>
          </a:p>
          <a:p>
            <a:pPr marL="514350" lvl="1" indent="-342900">
              <a:lnSpc>
                <a:spcPct val="110000"/>
              </a:lnSpc>
              <a:spcBef>
                <a:spcPts val="600"/>
              </a:spcBef>
              <a:buFont typeface="Wingdings" panose="05000000000000000000" pitchFamily="2" charset="2"/>
              <a:buChar char="Ø"/>
            </a:pPr>
            <a:r>
              <a:rPr lang="en-US" dirty="0">
                <a:effectLst/>
                <a:latin typeface="Constantia" panose="02030602050306030303" pitchFamily="18" charset="0"/>
                <a:ea typeface="SimSun" panose="02010600030101010101" pitchFamily="2" charset="-122"/>
                <a:cs typeface="Times New Roman" panose="02020603050405020304" pitchFamily="18" charset="0"/>
              </a:rPr>
              <a:t>Add hour, day of year, week of year, month as new features. </a:t>
            </a:r>
          </a:p>
          <a:p>
            <a:pPr marL="514350" lvl="1" indent="-342900">
              <a:lnSpc>
                <a:spcPct val="110000"/>
              </a:lnSpc>
              <a:spcBef>
                <a:spcPts val="600"/>
              </a:spcBef>
              <a:buFont typeface="Wingdings" panose="05000000000000000000" pitchFamily="2" charset="2"/>
              <a:buChar char="Ø"/>
            </a:pPr>
            <a:r>
              <a:rPr lang="en-US" dirty="0">
                <a:effectLst/>
                <a:latin typeface="Constantia" panose="02030602050306030303" pitchFamily="18" charset="0"/>
                <a:ea typeface="SimSun" panose="02010600030101010101" pitchFamily="2" charset="-122"/>
                <a:cs typeface="Times New Roman" panose="02020603050405020304" pitchFamily="18" charset="0"/>
              </a:rPr>
              <a:t>Wind speed is converted to Beaufort scale. </a:t>
            </a:r>
          </a:p>
          <a:p>
            <a:pPr>
              <a:lnSpc>
                <a:spcPct val="110000"/>
              </a:lnSpc>
              <a:spcBef>
                <a:spcPts val="1200"/>
              </a:spcBef>
              <a:spcAft>
                <a:spcPts val="0"/>
              </a:spcAft>
              <a:buFont typeface="Wingdings" panose="05000000000000000000" pitchFamily="2" charset="2"/>
              <a:buChar char="Ø"/>
            </a:pPr>
            <a:r>
              <a:rPr lang="en-US" sz="1800" b="1" dirty="0">
                <a:solidFill>
                  <a:srgbClr val="007789"/>
                </a:solidFill>
                <a:effectLst/>
                <a:latin typeface="Constantia" panose="02030602050306030303" pitchFamily="18" charset="0"/>
                <a:ea typeface="STXinwei" panose="02010800040101010101" pitchFamily="2" charset="-122"/>
                <a:cs typeface="Times New Roman" panose="02020603050405020304" pitchFamily="18" charset="0"/>
              </a:rPr>
              <a:t>One-hot encoding</a:t>
            </a:r>
          </a:p>
          <a:p>
            <a:pPr marL="514350" lvl="1" indent="-342900">
              <a:lnSpc>
                <a:spcPct val="110000"/>
              </a:lnSpc>
              <a:spcBef>
                <a:spcPts val="600"/>
              </a:spcBef>
              <a:buFont typeface="Wingdings" panose="05000000000000000000" pitchFamily="2" charset="2"/>
              <a:buChar char="Ø"/>
            </a:pPr>
            <a:r>
              <a:rPr lang="en-US" dirty="0" err="1">
                <a:effectLst/>
                <a:latin typeface="Constantia" panose="02030602050306030303" pitchFamily="18" charset="0"/>
                <a:ea typeface="SimSun" panose="02010600030101010101" pitchFamily="2" charset="-122"/>
                <a:cs typeface="Times New Roman" panose="02020603050405020304" pitchFamily="18" charset="0"/>
              </a:rPr>
              <a:t>LightGBM</a:t>
            </a:r>
            <a:r>
              <a:rPr lang="en-US" dirty="0">
                <a:effectLst/>
                <a:latin typeface="Constantia" panose="02030602050306030303" pitchFamily="18" charset="0"/>
                <a:ea typeface="SimSun" panose="02010600030101010101" pitchFamily="2" charset="-122"/>
                <a:cs typeface="Times New Roman" panose="02020603050405020304" pitchFamily="18" charset="0"/>
              </a:rPr>
              <a:t> has a built-in mechanism to convert categorical variables to one-hot encoding. It also allows faster computing</a:t>
            </a:r>
            <a:r>
              <a:rPr lang="en-US" dirty="0">
                <a:solidFill>
                  <a:srgbClr val="595959"/>
                </a:solidFill>
                <a:latin typeface="Constantia" panose="02030602050306030303" pitchFamily="18" charset="0"/>
                <a:ea typeface="SimSun" panose="02010600030101010101" pitchFamily="2" charset="-122"/>
                <a:cs typeface="Times New Roman" panose="02020603050405020304" pitchFamily="18" charset="0"/>
              </a:rPr>
              <a:t>.</a:t>
            </a:r>
            <a:endParaRPr lang="en-US" dirty="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640525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6421-563C-48C0-B362-9F66F1BBD32E}"/>
              </a:ext>
            </a:extLst>
          </p:cNvPr>
          <p:cNvSpPr>
            <a:spLocks noGrp="1"/>
          </p:cNvSpPr>
          <p:nvPr>
            <p:ph type="title"/>
          </p:nvPr>
        </p:nvSpPr>
        <p:spPr/>
        <p:txBody>
          <a:bodyPr/>
          <a:lstStyle/>
          <a:p>
            <a:r>
              <a:rPr lang="en-US" dirty="0"/>
              <a:t>Metrics</a:t>
            </a:r>
          </a:p>
        </p:txBody>
      </p:sp>
      <p:pic>
        <p:nvPicPr>
          <p:cNvPr id="4" name="Content Placeholder 3" descr="Image for post">
            <a:extLst>
              <a:ext uri="{FF2B5EF4-FFF2-40B4-BE49-F238E27FC236}">
                <a16:creationId xmlns:a16="http://schemas.microsoft.com/office/drawing/2014/main" id="{462EF809-22AE-4086-ADD2-F2CCC8D608A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45781" y="2332377"/>
            <a:ext cx="3114675" cy="857250"/>
          </a:xfrm>
          <a:prstGeom prst="rect">
            <a:avLst/>
          </a:prstGeom>
          <a:noFill/>
          <a:ln>
            <a:noFill/>
          </a:ln>
        </p:spPr>
      </p:pic>
      <p:pic>
        <p:nvPicPr>
          <p:cNvPr id="6" name="Picture 5">
            <a:extLst>
              <a:ext uri="{FF2B5EF4-FFF2-40B4-BE49-F238E27FC236}">
                <a16:creationId xmlns:a16="http://schemas.microsoft.com/office/drawing/2014/main" id="{B3615B4D-51B6-421E-9E8F-DE6DEAD445AC}"/>
              </a:ext>
            </a:extLst>
          </p:cNvPr>
          <p:cNvPicPr>
            <a:picLocks noChangeAspect="1"/>
          </p:cNvPicPr>
          <p:nvPr/>
        </p:nvPicPr>
        <p:blipFill rotWithShape="1">
          <a:blip r:embed="rId3"/>
          <a:srcRect l="35120" r="35057"/>
          <a:stretch/>
        </p:blipFill>
        <p:spPr>
          <a:xfrm>
            <a:off x="4167188" y="4374159"/>
            <a:ext cx="3471862" cy="1307503"/>
          </a:xfrm>
          <a:prstGeom prst="rect">
            <a:avLst/>
          </a:prstGeom>
          <a:solidFill>
            <a:schemeClr val="tx1"/>
          </a:solidFill>
        </p:spPr>
      </p:pic>
      <p:sp>
        <p:nvSpPr>
          <p:cNvPr id="8" name="TextBox 7">
            <a:extLst>
              <a:ext uri="{FF2B5EF4-FFF2-40B4-BE49-F238E27FC236}">
                <a16:creationId xmlns:a16="http://schemas.microsoft.com/office/drawing/2014/main" id="{9B2EB578-CD2A-448C-B24A-DFE8397C36D3}"/>
              </a:ext>
            </a:extLst>
          </p:cNvPr>
          <p:cNvSpPr txBox="1"/>
          <p:nvPr/>
        </p:nvSpPr>
        <p:spPr>
          <a:xfrm>
            <a:off x="3733799" y="3271471"/>
            <a:ext cx="4843464" cy="369332"/>
          </a:xfrm>
          <a:prstGeom prst="rect">
            <a:avLst/>
          </a:prstGeom>
          <a:noFill/>
        </p:spPr>
        <p:txBody>
          <a:bodyPr wrap="square">
            <a:spAutoFit/>
          </a:bodyPr>
          <a:lstStyle/>
          <a:p>
            <a:r>
              <a:rPr lang="en-US" dirty="0">
                <a:latin typeface="Constantia" panose="02030602050306030303" pitchFamily="18" charset="0"/>
                <a:ea typeface="SimSun" panose="02010600030101010101" pitchFamily="2" charset="-122"/>
                <a:cs typeface="Times New Roman" panose="02020603050405020304" pitchFamily="18" charset="0"/>
              </a:rPr>
              <a:t>A</a:t>
            </a:r>
            <a:r>
              <a:rPr lang="en-US" sz="1800" dirty="0">
                <a:effectLst/>
                <a:latin typeface="Constantia" panose="02030602050306030303" pitchFamily="18" charset="0"/>
                <a:ea typeface="SimSun" panose="02010600030101010101" pitchFamily="2" charset="-122"/>
                <a:cs typeface="Times New Roman" panose="02020603050405020304" pitchFamily="18" charset="0"/>
              </a:rPr>
              <a:t> measure of how spread out the residuals are.</a:t>
            </a:r>
            <a:endParaRPr lang="en-US" dirty="0"/>
          </a:p>
        </p:txBody>
      </p:sp>
      <p:sp>
        <p:nvSpPr>
          <p:cNvPr id="10" name="TextBox 9">
            <a:extLst>
              <a:ext uri="{FF2B5EF4-FFF2-40B4-BE49-F238E27FC236}">
                <a16:creationId xmlns:a16="http://schemas.microsoft.com/office/drawing/2014/main" id="{31056AF2-A07C-449C-A84E-35837F236091}"/>
              </a:ext>
            </a:extLst>
          </p:cNvPr>
          <p:cNvSpPr txBox="1"/>
          <p:nvPr/>
        </p:nvSpPr>
        <p:spPr>
          <a:xfrm>
            <a:off x="3186112" y="5768687"/>
            <a:ext cx="6096000" cy="923330"/>
          </a:xfrm>
          <a:prstGeom prst="rect">
            <a:avLst/>
          </a:prstGeom>
          <a:noFill/>
        </p:spPr>
        <p:txBody>
          <a:bodyPr wrap="square">
            <a:spAutoFit/>
          </a:bodyPr>
          <a:lstStyle/>
          <a:p>
            <a:r>
              <a:rPr lang="en-US" sz="1800" dirty="0">
                <a:effectLst/>
                <a:latin typeface="Constantia" panose="02030602050306030303" pitchFamily="18" charset="0"/>
                <a:ea typeface="SimSun" panose="02010600030101010101" pitchFamily="2" charset="-122"/>
                <a:cs typeface="Times New Roman" panose="02020603050405020304" pitchFamily="18" charset="0"/>
              </a:rPr>
              <a:t>This metric gives a better idea to the stakeholders about how far the prediction is away from actual value percentage wise. </a:t>
            </a:r>
            <a:endParaRPr lang="en-US" dirty="0"/>
          </a:p>
        </p:txBody>
      </p:sp>
    </p:spTree>
    <p:extLst>
      <p:ext uri="{BB962C8B-B14F-4D97-AF65-F5344CB8AC3E}">
        <p14:creationId xmlns:p14="http://schemas.microsoft.com/office/powerpoint/2010/main" val="4041539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60D3A-6525-4229-A55F-E47CCFEE4592}"/>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262FFA5B-AB7A-42F7-AFE4-907A1FB60331}"/>
              </a:ext>
            </a:extLst>
          </p:cNvPr>
          <p:cNvSpPr>
            <a:spLocks noGrp="1"/>
          </p:cNvSpPr>
          <p:nvPr>
            <p:ph idx="1"/>
          </p:nvPr>
        </p:nvSpPr>
        <p:spPr>
          <a:xfrm>
            <a:off x="685801" y="1633539"/>
            <a:ext cx="10131425" cy="5033962"/>
          </a:xfrm>
        </p:spPr>
        <p:txBody>
          <a:bodyPr>
            <a:normAutofit/>
          </a:bodyPr>
          <a:lstStyle/>
          <a:p>
            <a:pPr>
              <a:lnSpc>
                <a:spcPct val="110000"/>
              </a:lnSpc>
              <a:spcBef>
                <a:spcPts val="600"/>
              </a:spcBef>
            </a:pPr>
            <a:r>
              <a:rPr lang="en-US" sz="1800" dirty="0">
                <a:effectLst/>
                <a:latin typeface="Constantia" panose="02030602050306030303" pitchFamily="18" charset="0"/>
                <a:ea typeface="SimSun" panose="02010600030101010101" pitchFamily="2" charset="-122"/>
                <a:cs typeface="Times New Roman" panose="02020603050405020304" pitchFamily="18" charset="0"/>
              </a:rPr>
              <a:t>Decision </a:t>
            </a:r>
            <a:r>
              <a:rPr lang="en-US" dirty="0">
                <a:latin typeface="Constantia" panose="02030602050306030303" pitchFamily="18" charset="0"/>
                <a:ea typeface="SimSun" panose="02010600030101010101" pitchFamily="2" charset="-122"/>
                <a:cs typeface="Times New Roman" panose="02020603050405020304" pitchFamily="18" charset="0"/>
              </a:rPr>
              <a:t>tree based models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N</a:t>
            </a:r>
            <a:r>
              <a:rPr lang="en-US" dirty="0">
                <a:effectLst/>
                <a:latin typeface="Constantia" panose="02030602050306030303" pitchFamily="18" charset="0"/>
                <a:ea typeface="SimSun" panose="02010600030101010101" pitchFamily="2" charset="-122"/>
                <a:cs typeface="Times New Roman" panose="02020603050405020304" pitchFamily="18" charset="0"/>
              </a:rPr>
              <a:t>on-linear nature of problem solving </a:t>
            </a:r>
          </a:p>
          <a:p>
            <a:pPr lvl="1">
              <a:lnSpc>
                <a:spcPct val="110000"/>
              </a:lnSpc>
              <a:spcBef>
                <a:spcPts val="600"/>
              </a:spcBef>
            </a:pPr>
            <a:r>
              <a:rPr lang="en-US" dirty="0">
                <a:effectLst/>
                <a:latin typeface="Constantia" panose="02030602050306030303" pitchFamily="18" charset="0"/>
                <a:ea typeface="SimSun" panose="02010600030101010101" pitchFamily="2" charset="-122"/>
                <a:cs typeface="Times New Roman" panose="02020603050405020304" pitchFamily="18" charset="0"/>
              </a:rPr>
              <a:t>Recommender, ranking, classification, linear regression, etc. </a:t>
            </a:r>
          </a:p>
          <a:p>
            <a:pPr>
              <a:lnSpc>
                <a:spcPct val="110000"/>
              </a:lnSpc>
              <a:spcBef>
                <a:spcPts val="600"/>
              </a:spcBef>
            </a:pPr>
            <a:r>
              <a:rPr lang="en-US" dirty="0">
                <a:effectLst/>
                <a:latin typeface="Constantia" panose="02030602050306030303" pitchFamily="18" charset="0"/>
                <a:ea typeface="SimSun" panose="02010600030101010101" pitchFamily="2" charset="-122"/>
                <a:cs typeface="Times New Roman" panose="02020603050405020304" pitchFamily="18" charset="0"/>
              </a:rPr>
              <a:t>Gradient boosting </a:t>
            </a:r>
          </a:p>
          <a:p>
            <a:pPr lvl="1">
              <a:lnSpc>
                <a:spcPct val="110000"/>
              </a:lnSpc>
              <a:spcBef>
                <a:spcPts val="600"/>
              </a:spcBef>
            </a:pPr>
            <a:r>
              <a:rPr lang="en-US" dirty="0">
                <a:effectLst/>
                <a:latin typeface="Constantia" panose="02030602050306030303" pitchFamily="18" charset="0"/>
                <a:ea typeface="SimSun" panose="02010600030101010101" pitchFamily="2" charset="-122"/>
                <a:cs typeface="Times New Roman" panose="02020603050405020304" pitchFamily="18" charset="0"/>
              </a:rPr>
              <a:t>Additive strategy starting from a rough decision (mean or median) and get more and more powerful in prediction by adding up all the predictions step by step. </a:t>
            </a:r>
          </a:p>
          <a:p>
            <a:pPr lvl="1">
              <a:lnSpc>
                <a:spcPct val="110000"/>
              </a:lnSpc>
              <a:spcBef>
                <a:spcPts val="600"/>
              </a:spcBef>
            </a:pPr>
            <a:r>
              <a:rPr lang="en-US" dirty="0">
                <a:effectLst/>
                <a:latin typeface="Constantia" panose="02030602050306030303" pitchFamily="18" charset="0"/>
                <a:ea typeface="SimSun" panose="02010600030101010101" pitchFamily="2" charset="-122"/>
                <a:cs typeface="Times New Roman" panose="02020603050405020304" pitchFamily="18" charset="0"/>
              </a:rPr>
              <a:t>Pre-sort to find all possible split points is time-consuming. </a:t>
            </a:r>
          </a:p>
          <a:p>
            <a:pPr>
              <a:lnSpc>
                <a:spcPct val="110000"/>
              </a:lnSpc>
              <a:spcBef>
                <a:spcPts val="600"/>
              </a:spcBef>
            </a:pPr>
            <a:r>
              <a:rPr lang="en-US" sz="1800" b="1" dirty="0" err="1">
                <a:solidFill>
                  <a:schemeClr val="accent1"/>
                </a:solidFill>
                <a:effectLst/>
                <a:latin typeface="Constantia" panose="02030602050306030303" pitchFamily="18" charset="0"/>
                <a:ea typeface="SimSun" panose="02010600030101010101" pitchFamily="2" charset="-122"/>
                <a:cs typeface="Times New Roman" panose="02020603050405020304" pitchFamily="18" charset="0"/>
              </a:rPr>
              <a:t>LightGBM</a:t>
            </a:r>
            <a:r>
              <a:rPr lang="en-US" sz="1800" dirty="0">
                <a:effectLst/>
                <a:latin typeface="Constantia" panose="02030602050306030303" pitchFamily="18" charset="0"/>
                <a:ea typeface="SimSun" panose="02010600030101010101" pitchFamily="2" charset="-122"/>
                <a:cs typeface="Times New Roman" panose="02020603050405020304" pitchFamily="18" charset="0"/>
              </a:rPr>
              <a:t>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Emphasizes on </a:t>
            </a:r>
            <a:r>
              <a:rPr lang="en-US" dirty="0">
                <a:effectLst/>
                <a:latin typeface="Constantia" panose="02030602050306030303" pitchFamily="18" charset="0"/>
                <a:ea typeface="SimSun" panose="02010600030101010101" pitchFamily="2" charset="-122"/>
                <a:cs typeface="Times New Roman" panose="02020603050405020304" pitchFamily="18" charset="0"/>
              </a:rPr>
              <a:t>larger gradients </a:t>
            </a:r>
          </a:p>
          <a:p>
            <a:pPr>
              <a:lnSpc>
                <a:spcPct val="110000"/>
              </a:lnSpc>
              <a:spcBef>
                <a:spcPts val="600"/>
              </a:spcBef>
            </a:pPr>
            <a:r>
              <a:rPr lang="en-US" sz="1800" b="1" dirty="0" err="1">
                <a:solidFill>
                  <a:schemeClr val="accent1"/>
                </a:solidFill>
                <a:effectLst/>
                <a:latin typeface="Constantia" panose="02030602050306030303" pitchFamily="18" charset="0"/>
                <a:ea typeface="SimSun" panose="02010600030101010101" pitchFamily="2" charset="-122"/>
                <a:cs typeface="Times New Roman" panose="02020603050405020304" pitchFamily="18" charset="0"/>
              </a:rPr>
              <a:t>Catboost</a:t>
            </a:r>
            <a:r>
              <a:rPr lang="en-US" b="1" dirty="0">
                <a:solidFill>
                  <a:schemeClr val="accent1"/>
                </a:solidFill>
                <a:latin typeface="Constantia" panose="02030602050306030303" pitchFamily="18" charset="0"/>
                <a:ea typeface="SimSun" panose="02010600030101010101" pitchFamily="2" charset="-122"/>
                <a:cs typeface="Times New Roman" panose="02020603050405020304" pitchFamily="18" charset="0"/>
              </a:rPr>
              <a:t>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Similar to </a:t>
            </a:r>
            <a:r>
              <a:rPr lang="en-US" dirty="0">
                <a:effectLst/>
                <a:latin typeface="Constantia" panose="02030602050306030303" pitchFamily="18" charset="0"/>
                <a:ea typeface="SimSun" panose="02010600030101010101" pitchFamily="2" charset="-122"/>
                <a:cs typeface="Times New Roman" panose="02020603050405020304" pitchFamily="18" charset="0"/>
              </a:rPr>
              <a:t>time series prediction. </a:t>
            </a:r>
            <a:endParaRPr lang="en-US" dirty="0"/>
          </a:p>
        </p:txBody>
      </p:sp>
    </p:spTree>
    <p:extLst>
      <p:ext uri="{BB962C8B-B14F-4D97-AF65-F5344CB8AC3E}">
        <p14:creationId xmlns:p14="http://schemas.microsoft.com/office/powerpoint/2010/main" val="3559461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3B6E-911B-4EEB-ABA1-277F92811CDE}"/>
              </a:ext>
            </a:extLst>
          </p:cNvPr>
          <p:cNvSpPr>
            <a:spLocks noGrp="1"/>
          </p:cNvSpPr>
          <p:nvPr>
            <p:ph type="title"/>
          </p:nvPr>
        </p:nvSpPr>
        <p:spPr/>
        <p:txBody>
          <a:bodyPr/>
          <a:lstStyle/>
          <a:p>
            <a:r>
              <a:rPr lang="en-US" dirty="0" err="1"/>
              <a:t>catboost</a:t>
            </a:r>
            <a:endParaRPr lang="en-US" dirty="0"/>
          </a:p>
        </p:txBody>
      </p:sp>
      <p:sp>
        <p:nvSpPr>
          <p:cNvPr id="3" name="Content Placeholder 2">
            <a:extLst>
              <a:ext uri="{FF2B5EF4-FFF2-40B4-BE49-F238E27FC236}">
                <a16:creationId xmlns:a16="http://schemas.microsoft.com/office/drawing/2014/main" id="{CB8324CA-D44F-480A-A5C5-12825ED02B62}"/>
              </a:ext>
            </a:extLst>
          </p:cNvPr>
          <p:cNvSpPr>
            <a:spLocks noGrp="1"/>
          </p:cNvSpPr>
          <p:nvPr>
            <p:ph idx="1"/>
          </p:nvPr>
        </p:nvSpPr>
        <p:spPr>
          <a:xfrm>
            <a:off x="748815" y="5593797"/>
            <a:ext cx="10131425" cy="842962"/>
          </a:xfrm>
        </p:spPr>
        <p:txBody>
          <a:bodyPr/>
          <a:lstStyle/>
          <a:p>
            <a:r>
              <a:rPr lang="en-US" sz="1800" dirty="0">
                <a:effectLst/>
                <a:latin typeface="Constantia" panose="02030602050306030303" pitchFamily="18" charset="0"/>
                <a:ea typeface="SimSun" panose="02010600030101010101" pitchFamily="2" charset="-122"/>
                <a:cs typeface="Times New Roman" panose="02020603050405020304" pitchFamily="18" charset="0"/>
              </a:rPr>
              <a:t>Computation time is 1 hour 38 min to get the best score 1.140.</a:t>
            </a:r>
          </a:p>
        </p:txBody>
      </p:sp>
      <p:pic>
        <p:nvPicPr>
          <p:cNvPr id="4" name="Picture 3">
            <a:extLst>
              <a:ext uri="{FF2B5EF4-FFF2-40B4-BE49-F238E27FC236}">
                <a16:creationId xmlns:a16="http://schemas.microsoft.com/office/drawing/2014/main" id="{C894D11C-956F-411C-B1F0-5E062D0AE99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55737" y="1835148"/>
            <a:ext cx="8512176" cy="3255963"/>
          </a:xfrm>
          <a:prstGeom prst="rect">
            <a:avLst/>
          </a:prstGeom>
          <a:noFill/>
          <a:ln>
            <a:noFill/>
          </a:ln>
        </p:spPr>
      </p:pic>
      <p:sp>
        <p:nvSpPr>
          <p:cNvPr id="6" name="TextBox 5">
            <a:extLst>
              <a:ext uri="{FF2B5EF4-FFF2-40B4-BE49-F238E27FC236}">
                <a16:creationId xmlns:a16="http://schemas.microsoft.com/office/drawing/2014/main" id="{984E400E-DCE5-45A0-89ED-8D8C2A97AC67}"/>
              </a:ext>
            </a:extLst>
          </p:cNvPr>
          <p:cNvSpPr txBox="1"/>
          <p:nvPr/>
        </p:nvSpPr>
        <p:spPr>
          <a:xfrm rot="10800000">
            <a:off x="882799" y="2571750"/>
            <a:ext cx="461665" cy="1198032"/>
          </a:xfrm>
          <a:prstGeom prst="rect">
            <a:avLst/>
          </a:prstGeom>
          <a:noFill/>
        </p:spPr>
        <p:txBody>
          <a:bodyPr vert="eaVert" wrap="square" rtlCol="0">
            <a:spAutoFit/>
          </a:bodyPr>
          <a:lstStyle/>
          <a:p>
            <a:r>
              <a:rPr lang="en-US" dirty="0"/>
              <a:t>RMSE score</a:t>
            </a:r>
          </a:p>
        </p:txBody>
      </p:sp>
      <p:sp>
        <p:nvSpPr>
          <p:cNvPr id="7" name="TextBox 6">
            <a:extLst>
              <a:ext uri="{FF2B5EF4-FFF2-40B4-BE49-F238E27FC236}">
                <a16:creationId xmlns:a16="http://schemas.microsoft.com/office/drawing/2014/main" id="{A4C54812-E727-4F3C-A635-B8EBCC7BA2B9}"/>
              </a:ext>
            </a:extLst>
          </p:cNvPr>
          <p:cNvSpPr txBox="1"/>
          <p:nvPr/>
        </p:nvSpPr>
        <p:spPr>
          <a:xfrm>
            <a:off x="5319713" y="5157788"/>
            <a:ext cx="989630" cy="369332"/>
          </a:xfrm>
          <a:prstGeom prst="rect">
            <a:avLst/>
          </a:prstGeom>
          <a:noFill/>
        </p:spPr>
        <p:txBody>
          <a:bodyPr wrap="none" rtlCol="0">
            <a:spAutoFit/>
          </a:bodyPr>
          <a:lstStyle/>
          <a:p>
            <a:r>
              <a:rPr lang="en-US" dirty="0"/>
              <a:t>Iteration</a:t>
            </a:r>
          </a:p>
        </p:txBody>
      </p:sp>
    </p:spTree>
    <p:extLst>
      <p:ext uri="{BB962C8B-B14F-4D97-AF65-F5344CB8AC3E}">
        <p14:creationId xmlns:p14="http://schemas.microsoft.com/office/powerpoint/2010/main" val="266586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C870-85A4-48D8-82AD-590BFBD25B24}"/>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6E768D5F-1311-4BA3-8E93-DA175A717DCE}"/>
              </a:ext>
            </a:extLst>
          </p:cNvPr>
          <p:cNvSpPr>
            <a:spLocks noGrp="1"/>
          </p:cNvSpPr>
          <p:nvPr>
            <p:ph idx="1"/>
          </p:nvPr>
        </p:nvSpPr>
        <p:spPr>
          <a:xfrm>
            <a:off x="685801" y="2142068"/>
            <a:ext cx="10131425" cy="1212178"/>
          </a:xfrm>
        </p:spPr>
        <p:txBody>
          <a:bodyPr/>
          <a:lstStyle/>
          <a:p>
            <a:pPr marL="0" marR="0">
              <a:lnSpc>
                <a:spcPct val="110000"/>
              </a:lnSpc>
              <a:spcBef>
                <a:spcPts val="600"/>
              </a:spcBef>
              <a:spcAft>
                <a:spcPts val="1000"/>
              </a:spcAft>
            </a:pPr>
            <a:r>
              <a:rPr lang="en-US" dirty="0">
                <a:latin typeface="Constantia" panose="02030602050306030303" pitchFamily="18" charset="0"/>
                <a:ea typeface="SimSun" panose="02010600030101010101" pitchFamily="2" charset="-122"/>
                <a:cs typeface="Times New Roman" panose="02020603050405020304" pitchFamily="18" charset="0"/>
              </a:rPr>
              <a:t>Data source: </a:t>
            </a:r>
            <a:r>
              <a:rPr lang="en-US" sz="1800" u="sng" dirty="0">
                <a:solidFill>
                  <a:srgbClr val="835D00"/>
                </a:solidFill>
                <a:effectLst/>
                <a:latin typeface="Constantia" panose="02030602050306030303" pitchFamily="18" charset="0"/>
                <a:ea typeface="SimSun" panose="02010600030101010101" pitchFamily="2" charset="-122"/>
                <a:cs typeface="Times New Roman" panose="02020603050405020304" pitchFamily="18" charset="0"/>
              </a:rPr>
              <a:t>https://www.kaggle.com/c/ashrae-energy-prediction/data</a:t>
            </a:r>
            <a:endParaRPr lang="en-US" sz="1800" dirty="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p>
            <a:r>
              <a:rPr lang="en-US" dirty="0">
                <a:latin typeface="Constantia" panose="02030602050306030303" pitchFamily="18" charset="0"/>
                <a:ea typeface="SimSun" panose="02010600030101010101" pitchFamily="2" charset="-122"/>
                <a:cs typeface="Times New Roman" panose="02020603050405020304" pitchFamily="18" charset="0"/>
              </a:rPr>
              <a:t>Features</a:t>
            </a:r>
          </a:p>
          <a:p>
            <a:pPr marL="0" indent="0">
              <a:buNone/>
            </a:pPr>
            <a:endParaRPr lang="en-US" dirty="0"/>
          </a:p>
        </p:txBody>
      </p:sp>
      <p:pic>
        <p:nvPicPr>
          <p:cNvPr id="5" name="Picture 4">
            <a:extLst>
              <a:ext uri="{FF2B5EF4-FFF2-40B4-BE49-F238E27FC236}">
                <a16:creationId xmlns:a16="http://schemas.microsoft.com/office/drawing/2014/main" id="{53983854-9B5E-48BA-ABA8-F881367B1374}"/>
              </a:ext>
            </a:extLst>
          </p:cNvPr>
          <p:cNvPicPr>
            <a:picLocks noChangeAspect="1"/>
          </p:cNvPicPr>
          <p:nvPr/>
        </p:nvPicPr>
        <p:blipFill rotWithShape="1">
          <a:blip r:embed="rId2"/>
          <a:srcRect b="53049"/>
          <a:stretch/>
        </p:blipFill>
        <p:spPr>
          <a:xfrm>
            <a:off x="2754512" y="2803871"/>
            <a:ext cx="4966850" cy="3219901"/>
          </a:xfrm>
          <a:prstGeom prst="rect">
            <a:avLst/>
          </a:prstGeom>
        </p:spPr>
      </p:pic>
    </p:spTree>
    <p:extLst>
      <p:ext uri="{BB962C8B-B14F-4D97-AF65-F5344CB8AC3E}">
        <p14:creationId xmlns:p14="http://schemas.microsoft.com/office/powerpoint/2010/main" val="1781970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55FA-4B64-4B00-A9C1-F24A8D404AA3}"/>
              </a:ext>
            </a:extLst>
          </p:cNvPr>
          <p:cNvSpPr>
            <a:spLocks noGrp="1"/>
          </p:cNvSpPr>
          <p:nvPr>
            <p:ph type="title"/>
          </p:nvPr>
        </p:nvSpPr>
        <p:spPr/>
        <p:txBody>
          <a:bodyPr/>
          <a:lstStyle/>
          <a:p>
            <a:r>
              <a:rPr lang="en-US" dirty="0" err="1"/>
              <a:t>lightgbm</a:t>
            </a:r>
            <a:endParaRPr lang="en-US" dirty="0"/>
          </a:p>
        </p:txBody>
      </p:sp>
      <p:graphicFrame>
        <p:nvGraphicFramePr>
          <p:cNvPr id="4" name="Content Placeholder 3">
            <a:extLst>
              <a:ext uri="{FF2B5EF4-FFF2-40B4-BE49-F238E27FC236}">
                <a16:creationId xmlns:a16="http://schemas.microsoft.com/office/drawing/2014/main" id="{5C74E1B4-0D1F-4A8D-8AA8-1062565B0809}"/>
              </a:ext>
            </a:extLst>
          </p:cNvPr>
          <p:cNvGraphicFramePr>
            <a:graphicFrameLocks noGrp="1"/>
          </p:cNvGraphicFramePr>
          <p:nvPr>
            <p:ph idx="1"/>
            <p:extLst>
              <p:ext uri="{D42A27DB-BD31-4B8C-83A1-F6EECF244321}">
                <p14:modId xmlns:p14="http://schemas.microsoft.com/office/powerpoint/2010/main" val="3947292126"/>
              </p:ext>
            </p:extLst>
          </p:nvPr>
        </p:nvGraphicFramePr>
        <p:xfrm>
          <a:off x="1648779" y="2672175"/>
          <a:ext cx="8590595" cy="2714949"/>
        </p:xfrm>
        <a:graphic>
          <a:graphicData uri="http://schemas.openxmlformats.org/drawingml/2006/table">
            <a:tbl>
              <a:tblPr firstRow="1" firstCol="1" bandRow="1">
                <a:tableStyleId>{5C22544A-7EE6-4342-B048-85BDC9FD1C3A}</a:tableStyleId>
              </a:tblPr>
              <a:tblGrid>
                <a:gridCol w="2829665">
                  <a:extLst>
                    <a:ext uri="{9D8B030D-6E8A-4147-A177-3AD203B41FA5}">
                      <a16:colId xmlns:a16="http://schemas.microsoft.com/office/drawing/2014/main" val="734404737"/>
                    </a:ext>
                  </a:extLst>
                </a:gridCol>
                <a:gridCol w="2834744">
                  <a:extLst>
                    <a:ext uri="{9D8B030D-6E8A-4147-A177-3AD203B41FA5}">
                      <a16:colId xmlns:a16="http://schemas.microsoft.com/office/drawing/2014/main" val="215649025"/>
                    </a:ext>
                  </a:extLst>
                </a:gridCol>
                <a:gridCol w="2926186">
                  <a:extLst>
                    <a:ext uri="{9D8B030D-6E8A-4147-A177-3AD203B41FA5}">
                      <a16:colId xmlns:a16="http://schemas.microsoft.com/office/drawing/2014/main" val="1332817285"/>
                    </a:ext>
                  </a:extLst>
                </a:gridCol>
              </a:tblGrid>
              <a:tr h="1186377">
                <a:tc>
                  <a:txBody>
                    <a:bodyPr/>
                    <a:lstStyle/>
                    <a:p>
                      <a:pPr marL="0" marR="0">
                        <a:lnSpc>
                          <a:spcPct val="110000"/>
                        </a:lnSpc>
                        <a:spcBef>
                          <a:spcPts val="0"/>
                        </a:spcBef>
                        <a:spcAft>
                          <a:spcPts val="0"/>
                        </a:spcAft>
                      </a:pPr>
                      <a:r>
                        <a:rPr lang="en-US" sz="1600">
                          <a:effectLst/>
                        </a:rPr>
                        <a:t>int: ['hour', 'dayofyear', 'weekofyear', 'month']</a:t>
                      </a:r>
                    </a:p>
                    <a:p>
                      <a:pPr marL="0" marR="0">
                        <a:lnSpc>
                          <a:spcPct val="110000"/>
                        </a:lnSpc>
                        <a:spcBef>
                          <a:spcPts val="0"/>
                        </a:spcBef>
                        <a:spcAft>
                          <a:spcPts val="0"/>
                        </a:spcAft>
                      </a:pPr>
                      <a:r>
                        <a:rPr lang="en-US" sz="1600">
                          <a:effectLst/>
                        </a:rPr>
                        <a:t>cat: ['primary_use']</a:t>
                      </a:r>
                    </a:p>
                    <a:p>
                      <a:pPr marL="0" marR="0">
                        <a:lnSpc>
                          <a:spcPct val="110000"/>
                        </a:lnSpc>
                        <a:spcBef>
                          <a:spcPts val="0"/>
                        </a:spcBef>
                        <a:spcAft>
                          <a:spcPts val="0"/>
                        </a:spcAft>
                      </a:pPr>
                      <a:r>
                        <a:rPr lang="en-US" sz="1600">
                          <a:effectLst/>
                        </a:rPr>
                        <a:t>‘feature_fraction’: 0.85 </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nSpc>
                          <a:spcPct val="110000"/>
                        </a:lnSpc>
                        <a:spcBef>
                          <a:spcPts val="0"/>
                        </a:spcBef>
                        <a:spcAft>
                          <a:spcPts val="0"/>
                        </a:spcAft>
                      </a:pPr>
                      <a:r>
                        <a:rPr lang="en-US" sz="1600" dirty="0">
                          <a:effectLst/>
                        </a:rPr>
                        <a:t>cat: ['hour', '</a:t>
                      </a:r>
                      <a:r>
                        <a:rPr lang="en-US" sz="1600" dirty="0" err="1">
                          <a:effectLst/>
                        </a:rPr>
                        <a:t>dayofyear</a:t>
                      </a:r>
                      <a:r>
                        <a:rPr lang="en-US" sz="1600" dirty="0">
                          <a:effectLst/>
                        </a:rPr>
                        <a:t>', '</a:t>
                      </a:r>
                      <a:r>
                        <a:rPr lang="en-US" sz="1600" dirty="0" err="1">
                          <a:effectLst/>
                        </a:rPr>
                        <a:t>weekofyear</a:t>
                      </a:r>
                      <a:r>
                        <a:rPr lang="en-US" sz="1600" dirty="0">
                          <a:effectLst/>
                        </a:rPr>
                        <a:t>', 'month']</a:t>
                      </a:r>
                    </a:p>
                    <a:p>
                      <a:pPr marL="0" marR="0">
                        <a:lnSpc>
                          <a:spcPct val="110000"/>
                        </a:lnSpc>
                        <a:spcBef>
                          <a:spcPts val="0"/>
                        </a:spcBef>
                        <a:spcAft>
                          <a:spcPts val="0"/>
                        </a:spcAft>
                      </a:pPr>
                      <a:r>
                        <a:rPr lang="en-US" sz="1600" dirty="0">
                          <a:effectLst/>
                        </a:rPr>
                        <a:t>cat: ['</a:t>
                      </a:r>
                      <a:r>
                        <a:rPr lang="en-US" sz="1600" dirty="0" err="1">
                          <a:effectLst/>
                        </a:rPr>
                        <a:t>primary_use</a:t>
                      </a:r>
                      <a:r>
                        <a:rPr lang="en-US" sz="1600" dirty="0">
                          <a:effectLst/>
                        </a:rPr>
                        <a:t>']</a:t>
                      </a:r>
                    </a:p>
                    <a:p>
                      <a:pPr marL="0" marR="0">
                        <a:lnSpc>
                          <a:spcPct val="110000"/>
                        </a:lnSpc>
                        <a:spcBef>
                          <a:spcPts val="0"/>
                        </a:spcBef>
                        <a:spcAft>
                          <a:spcPts val="0"/>
                        </a:spcAft>
                      </a:pPr>
                      <a:r>
                        <a:rPr lang="en-US" sz="1600" dirty="0">
                          <a:effectLst/>
                        </a:rPr>
                        <a:t>‘</a:t>
                      </a:r>
                      <a:r>
                        <a:rPr lang="en-US" sz="1600" dirty="0" err="1">
                          <a:effectLst/>
                        </a:rPr>
                        <a:t>feature_fraction</a:t>
                      </a:r>
                      <a:r>
                        <a:rPr lang="en-US" sz="1600" dirty="0">
                          <a:effectLst/>
                        </a:rPr>
                        <a:t>’: 0.85 </a:t>
                      </a:r>
                      <a:endParaRPr lang="en-US" sz="1600" dirty="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nSpc>
                          <a:spcPct val="110000"/>
                        </a:lnSpc>
                        <a:spcBef>
                          <a:spcPts val="0"/>
                        </a:spcBef>
                        <a:spcAft>
                          <a:spcPts val="0"/>
                        </a:spcAft>
                      </a:pPr>
                      <a:r>
                        <a:rPr lang="en-US" sz="1600">
                          <a:effectLst/>
                        </a:rPr>
                        <a:t>remove ['hour', 'dayofyear', 'weekofyear', 'month']</a:t>
                      </a:r>
                    </a:p>
                    <a:p>
                      <a:pPr marL="0" marR="0">
                        <a:lnSpc>
                          <a:spcPct val="110000"/>
                        </a:lnSpc>
                        <a:spcBef>
                          <a:spcPts val="0"/>
                        </a:spcBef>
                        <a:spcAft>
                          <a:spcPts val="0"/>
                        </a:spcAft>
                      </a:pPr>
                      <a:r>
                        <a:rPr lang="en-US" sz="1600">
                          <a:effectLst/>
                        </a:rPr>
                        <a:t>cat: ['primary_use']</a:t>
                      </a:r>
                    </a:p>
                    <a:p>
                      <a:pPr marL="0" marR="0">
                        <a:lnSpc>
                          <a:spcPct val="110000"/>
                        </a:lnSpc>
                        <a:spcBef>
                          <a:spcPts val="0"/>
                        </a:spcBef>
                        <a:spcAft>
                          <a:spcPts val="0"/>
                        </a:spcAft>
                      </a:pPr>
                      <a:r>
                        <a:rPr lang="en-US" sz="1600">
                          <a:effectLst/>
                        </a:rPr>
                        <a:t>‘feature_fraction’: 0.85 </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extLst>
                  <a:ext uri="{0D108BD9-81ED-4DB2-BD59-A6C34878D82A}">
                    <a16:rowId xmlns:a16="http://schemas.microsoft.com/office/drawing/2014/main" val="805315606"/>
                  </a:ext>
                </a:extLst>
              </a:tr>
              <a:tr h="219714">
                <a:tc>
                  <a:txBody>
                    <a:bodyPr/>
                    <a:lstStyle/>
                    <a:p>
                      <a:pPr marL="0" marR="0" algn="ctr">
                        <a:lnSpc>
                          <a:spcPct val="110000"/>
                        </a:lnSpc>
                        <a:spcBef>
                          <a:spcPts val="0"/>
                        </a:spcBef>
                        <a:spcAft>
                          <a:spcPts val="0"/>
                        </a:spcAft>
                      </a:pPr>
                      <a:r>
                        <a:rPr lang="en-US" sz="1600">
                          <a:effectLst/>
                        </a:rPr>
                        <a:t>0.952</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a:effectLst/>
                        </a:rPr>
                        <a:t>1.424</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a:effectLst/>
                        </a:rPr>
                        <a:t>1.235</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extLst>
                  <a:ext uri="{0D108BD9-81ED-4DB2-BD59-A6C34878D82A}">
                    <a16:rowId xmlns:a16="http://schemas.microsoft.com/office/drawing/2014/main" val="3704748422"/>
                  </a:ext>
                </a:extLst>
              </a:tr>
              <a:tr h="219714">
                <a:tc>
                  <a:txBody>
                    <a:bodyPr/>
                    <a:lstStyle/>
                    <a:p>
                      <a:pPr marL="0" marR="0" algn="ctr">
                        <a:lnSpc>
                          <a:spcPct val="110000"/>
                        </a:lnSpc>
                        <a:spcBef>
                          <a:spcPts val="0"/>
                        </a:spcBef>
                        <a:spcAft>
                          <a:spcPts val="0"/>
                        </a:spcAft>
                      </a:pPr>
                      <a:r>
                        <a:rPr lang="en-US" sz="1600">
                          <a:effectLst/>
                        </a:rPr>
                        <a:t>0.963</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a:effectLst/>
                        </a:rPr>
                        <a:t>1.209</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a:effectLst/>
                        </a:rPr>
                        <a:t>1.195</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extLst>
                  <a:ext uri="{0D108BD9-81ED-4DB2-BD59-A6C34878D82A}">
                    <a16:rowId xmlns:a16="http://schemas.microsoft.com/office/drawing/2014/main" val="1144573993"/>
                  </a:ext>
                </a:extLst>
              </a:tr>
              <a:tr h="219714">
                <a:tc>
                  <a:txBody>
                    <a:bodyPr/>
                    <a:lstStyle/>
                    <a:p>
                      <a:pPr marL="0" marR="0" algn="ctr">
                        <a:lnSpc>
                          <a:spcPct val="110000"/>
                        </a:lnSpc>
                        <a:spcBef>
                          <a:spcPts val="0"/>
                        </a:spcBef>
                        <a:spcAft>
                          <a:spcPts val="0"/>
                        </a:spcAft>
                      </a:pPr>
                      <a:r>
                        <a:rPr lang="en-US" sz="1600">
                          <a:effectLst/>
                        </a:rPr>
                        <a:t>0.941</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a:effectLst/>
                        </a:rPr>
                        <a:t>1.277</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a:effectLst/>
                        </a:rPr>
                        <a:t>1.069</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extLst>
                  <a:ext uri="{0D108BD9-81ED-4DB2-BD59-A6C34878D82A}">
                    <a16:rowId xmlns:a16="http://schemas.microsoft.com/office/drawing/2014/main" val="1580559513"/>
                  </a:ext>
                </a:extLst>
              </a:tr>
              <a:tr h="219714">
                <a:tc>
                  <a:txBody>
                    <a:bodyPr/>
                    <a:lstStyle/>
                    <a:p>
                      <a:pPr marL="0" marR="0" algn="ctr">
                        <a:lnSpc>
                          <a:spcPct val="110000"/>
                        </a:lnSpc>
                        <a:spcBef>
                          <a:spcPts val="0"/>
                        </a:spcBef>
                        <a:spcAft>
                          <a:spcPts val="0"/>
                        </a:spcAft>
                      </a:pPr>
                      <a:r>
                        <a:rPr lang="en-US" sz="1600">
                          <a:effectLst/>
                        </a:rPr>
                        <a:t>1.050</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a:effectLst/>
                        </a:rPr>
                        <a:t>1.225</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a:effectLst/>
                        </a:rPr>
                        <a:t>1.204</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extLst>
                  <a:ext uri="{0D108BD9-81ED-4DB2-BD59-A6C34878D82A}">
                    <a16:rowId xmlns:a16="http://schemas.microsoft.com/office/drawing/2014/main" val="2688165853"/>
                  </a:ext>
                </a:extLst>
              </a:tr>
              <a:tr h="219714">
                <a:tc>
                  <a:txBody>
                    <a:bodyPr/>
                    <a:lstStyle/>
                    <a:p>
                      <a:pPr marL="0" marR="0" algn="ctr">
                        <a:lnSpc>
                          <a:spcPct val="110000"/>
                        </a:lnSpc>
                        <a:spcBef>
                          <a:spcPts val="0"/>
                        </a:spcBef>
                        <a:spcAft>
                          <a:spcPts val="0"/>
                        </a:spcAft>
                      </a:pPr>
                      <a:r>
                        <a:rPr lang="en-US" sz="1600">
                          <a:effectLst/>
                        </a:rPr>
                        <a:t>1.191</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a:effectLst/>
                        </a:rPr>
                        <a:t>1.278</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a:effectLst/>
                        </a:rPr>
                        <a:t>1.336</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extLst>
                  <a:ext uri="{0D108BD9-81ED-4DB2-BD59-A6C34878D82A}">
                    <a16:rowId xmlns:a16="http://schemas.microsoft.com/office/drawing/2014/main" val="3782822947"/>
                  </a:ext>
                </a:extLst>
              </a:tr>
              <a:tr h="219714">
                <a:tc>
                  <a:txBody>
                    <a:bodyPr/>
                    <a:lstStyle/>
                    <a:p>
                      <a:pPr marL="0" marR="0" algn="ctr">
                        <a:lnSpc>
                          <a:spcPct val="110000"/>
                        </a:lnSpc>
                        <a:spcBef>
                          <a:spcPts val="0"/>
                        </a:spcBef>
                        <a:spcAft>
                          <a:spcPts val="0"/>
                        </a:spcAft>
                      </a:pPr>
                      <a:r>
                        <a:rPr lang="en-US" sz="1600">
                          <a:effectLst/>
                        </a:rPr>
                        <a:t>average: 1.020</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a:effectLst/>
                        </a:rPr>
                        <a:t>average: 1.283</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dirty="0">
                          <a:effectLst/>
                        </a:rPr>
                        <a:t>average: 1.208</a:t>
                      </a:r>
                      <a:endParaRPr lang="en-US" sz="1600" dirty="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extLst>
                  <a:ext uri="{0D108BD9-81ED-4DB2-BD59-A6C34878D82A}">
                    <a16:rowId xmlns:a16="http://schemas.microsoft.com/office/drawing/2014/main" val="3857026457"/>
                  </a:ext>
                </a:extLst>
              </a:tr>
            </a:tbl>
          </a:graphicData>
        </a:graphic>
      </p:graphicFrame>
      <p:sp>
        <p:nvSpPr>
          <p:cNvPr id="6" name="TextBox 5">
            <a:extLst>
              <a:ext uri="{FF2B5EF4-FFF2-40B4-BE49-F238E27FC236}">
                <a16:creationId xmlns:a16="http://schemas.microsoft.com/office/drawing/2014/main" id="{DB8A420B-6A16-448A-8366-B8D4332DD4E9}"/>
              </a:ext>
            </a:extLst>
          </p:cNvPr>
          <p:cNvSpPr txBox="1"/>
          <p:nvPr/>
        </p:nvSpPr>
        <p:spPr>
          <a:xfrm>
            <a:off x="2847975" y="2178135"/>
            <a:ext cx="6096000" cy="381771"/>
          </a:xfrm>
          <a:prstGeom prst="rect">
            <a:avLst/>
          </a:prstGeom>
          <a:noFill/>
        </p:spPr>
        <p:txBody>
          <a:bodyPr wrap="square">
            <a:spAutoFit/>
          </a:bodyPr>
          <a:lstStyle/>
          <a:p>
            <a:pPr marL="0" marR="0" algn="ctr">
              <a:lnSpc>
                <a:spcPct val="110000"/>
              </a:lnSpc>
              <a:spcBef>
                <a:spcPts val="600"/>
              </a:spcBef>
              <a:spcAft>
                <a:spcPts val="1000"/>
              </a:spcAft>
            </a:pPr>
            <a:r>
              <a:rPr lang="en-US" sz="1800" b="1" dirty="0" err="1">
                <a:effectLst/>
                <a:latin typeface="Constantia" panose="02030602050306030303" pitchFamily="18" charset="0"/>
                <a:ea typeface="SimSun" panose="02010600030101010101" pitchFamily="2" charset="-122"/>
                <a:cs typeface="Times New Roman" panose="02020603050405020304" pitchFamily="18" charset="0"/>
              </a:rPr>
              <a:t>LightGBM</a:t>
            </a:r>
            <a:r>
              <a:rPr lang="en-US" sz="1800" b="1" dirty="0">
                <a:effectLst/>
                <a:latin typeface="Constantia" panose="02030602050306030303" pitchFamily="18" charset="0"/>
                <a:ea typeface="SimSun" panose="02010600030101010101" pitchFamily="2" charset="-122"/>
                <a:cs typeface="Times New Roman" panose="02020603050405020304" pitchFamily="18" charset="0"/>
              </a:rPr>
              <a:t> RMSE test scores, KFold = 5</a:t>
            </a:r>
            <a:endParaRPr lang="en-US" sz="1800" dirty="0">
              <a:effectLst/>
              <a:latin typeface="Constantia" panose="02030602050306030303" pitchFamily="18" charset="0"/>
              <a:ea typeface="SimSun" panose="02010600030101010101"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7F7ACC71-6DB8-47A8-9E3C-610EE63299F4}"/>
              </a:ext>
            </a:extLst>
          </p:cNvPr>
          <p:cNvSpPr txBox="1"/>
          <p:nvPr/>
        </p:nvSpPr>
        <p:spPr>
          <a:xfrm>
            <a:off x="885825" y="5670266"/>
            <a:ext cx="10820400" cy="646331"/>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Constantia" panose="02030602050306030303" pitchFamily="18" charset="0"/>
                <a:ea typeface="SimSun" panose="02010600030101010101" pitchFamily="2" charset="-122"/>
                <a:cs typeface="Times New Roman" panose="02020603050405020304" pitchFamily="18" charset="0"/>
              </a:rPr>
              <a:t>Computation time is about 12 min, which is about 3 times shorter. </a:t>
            </a:r>
          </a:p>
          <a:p>
            <a:pPr marL="285750" indent="-285750">
              <a:buFont typeface="Arial" panose="020B0604020202020204" pitchFamily="34" charset="0"/>
              <a:buChar char="•"/>
            </a:pPr>
            <a:r>
              <a:rPr lang="en-US" dirty="0">
                <a:latin typeface="Constantia" panose="02030602050306030303" pitchFamily="18" charset="0"/>
                <a:ea typeface="SimSun" panose="02010600030101010101" pitchFamily="2" charset="-122"/>
                <a:cs typeface="Times New Roman" panose="02020603050405020304" pitchFamily="18" charset="0"/>
              </a:rPr>
              <a:t>T</a:t>
            </a:r>
            <a:r>
              <a:rPr lang="en-US" sz="1800" dirty="0">
                <a:effectLst/>
                <a:latin typeface="Constantia" panose="02030602050306030303" pitchFamily="18" charset="0"/>
                <a:ea typeface="SimSun" panose="02010600030101010101" pitchFamily="2" charset="-122"/>
                <a:cs typeface="Times New Roman" panose="02020603050405020304" pitchFamily="18" charset="0"/>
              </a:rPr>
              <a:t>ime features as integer significantly improve the test score from 1.283 to 1.020.</a:t>
            </a:r>
            <a:endParaRPr lang="en-US" dirty="0"/>
          </a:p>
        </p:txBody>
      </p:sp>
    </p:spTree>
    <p:extLst>
      <p:ext uri="{BB962C8B-B14F-4D97-AF65-F5344CB8AC3E}">
        <p14:creationId xmlns:p14="http://schemas.microsoft.com/office/powerpoint/2010/main" val="1893009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E713-DDCD-469D-8936-C2C3107BA61D}"/>
              </a:ext>
            </a:extLst>
          </p:cNvPr>
          <p:cNvSpPr>
            <a:spLocks noGrp="1"/>
          </p:cNvSpPr>
          <p:nvPr>
            <p:ph type="title"/>
          </p:nvPr>
        </p:nvSpPr>
        <p:spPr/>
        <p:txBody>
          <a:bodyPr/>
          <a:lstStyle/>
          <a:p>
            <a:r>
              <a:rPr lang="en-US" dirty="0" err="1"/>
              <a:t>Lightgbm</a:t>
            </a:r>
            <a:r>
              <a:rPr lang="en-US" dirty="0"/>
              <a:t>-Smoothing data</a:t>
            </a:r>
          </a:p>
        </p:txBody>
      </p:sp>
      <p:sp>
        <p:nvSpPr>
          <p:cNvPr id="3" name="Content Placeholder 2">
            <a:extLst>
              <a:ext uri="{FF2B5EF4-FFF2-40B4-BE49-F238E27FC236}">
                <a16:creationId xmlns:a16="http://schemas.microsoft.com/office/drawing/2014/main" id="{C8DA66FF-D7B6-40EE-9D10-111F4D6D2DDF}"/>
              </a:ext>
            </a:extLst>
          </p:cNvPr>
          <p:cNvSpPr>
            <a:spLocks noGrp="1"/>
          </p:cNvSpPr>
          <p:nvPr>
            <p:ph idx="1"/>
          </p:nvPr>
        </p:nvSpPr>
        <p:spPr>
          <a:xfrm>
            <a:off x="514352" y="5237888"/>
            <a:ext cx="10667998" cy="1524862"/>
          </a:xfrm>
        </p:spPr>
        <p:txBody>
          <a:bodyPr>
            <a:normAutofit lnSpcReduction="10000"/>
          </a:bodyPr>
          <a:lstStyle/>
          <a:p>
            <a:pPr eaLnBrk="0" fontAlgn="base">
              <a:lnSpc>
                <a:spcPct val="11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nstantia" panose="02030602050306030303" pitchFamily="18" charset="0"/>
                <a:ea typeface="SimSun" panose="02010600030101010101" pitchFamily="2" charset="-122"/>
                <a:cs typeface="Times New Roman" panose="02020603050405020304" pitchFamily="18" charset="0"/>
              </a:rPr>
              <a:t>Sample smoothing can potentially suppress the high gradients in the local data, delivering additional benefits to the gradient boosting method.</a:t>
            </a:r>
          </a:p>
          <a:p>
            <a:pPr eaLnBrk="0" fontAlgn="base">
              <a:lnSpc>
                <a:spcPct val="11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tantia" panose="02030602050306030303" pitchFamily="18" charset="0"/>
                <a:ea typeface="SimSun" panose="02010600030101010101" pitchFamily="2" charset="-122"/>
                <a:cs typeface="Times New Roman" panose="02020603050405020304" pitchFamily="18" charset="0"/>
              </a:rPr>
              <a:t>A</a:t>
            </a:r>
            <a:r>
              <a:rPr lang="en-US" sz="1800" dirty="0">
                <a:effectLst/>
                <a:latin typeface="Constantia" panose="02030602050306030303" pitchFamily="18" charset="0"/>
                <a:ea typeface="SimSun" panose="02010600030101010101" pitchFamily="2" charset="-122"/>
                <a:cs typeface="Times New Roman" panose="02020603050405020304" pitchFamily="18" charset="0"/>
              </a:rPr>
              <a:t>verage score decreases from 1.222 to 0.973, a significant improvement in performance. </a:t>
            </a:r>
          </a:p>
          <a:p>
            <a:pPr eaLnBrk="0" fontAlgn="base">
              <a:lnSpc>
                <a:spcPct val="11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nstantia" panose="02030602050306030303" pitchFamily="18" charset="0"/>
                <a:ea typeface="SimSun" panose="02010600030101010101" pitchFamily="2" charset="-122"/>
                <a:cs typeface="Times New Roman" panose="02020603050405020304" pitchFamily="18" charset="0"/>
              </a:rPr>
              <a:t>Time series splits are also applied to the smoothed dataset. There is a further increase in predication accuracy by the score average.</a:t>
            </a:r>
          </a:p>
        </p:txBody>
      </p:sp>
      <p:graphicFrame>
        <p:nvGraphicFramePr>
          <p:cNvPr id="4" name="Table 3">
            <a:extLst>
              <a:ext uri="{FF2B5EF4-FFF2-40B4-BE49-F238E27FC236}">
                <a16:creationId xmlns:a16="http://schemas.microsoft.com/office/drawing/2014/main" id="{A9786224-86A1-4706-9F0B-8EEBC9C45D62}"/>
              </a:ext>
            </a:extLst>
          </p:cNvPr>
          <p:cNvGraphicFramePr>
            <a:graphicFrameLocks noGrp="1"/>
          </p:cNvGraphicFramePr>
          <p:nvPr>
            <p:extLst>
              <p:ext uri="{D42A27DB-BD31-4B8C-83A1-F6EECF244321}">
                <p14:modId xmlns:p14="http://schemas.microsoft.com/office/powerpoint/2010/main" val="1906649111"/>
              </p:ext>
            </p:extLst>
          </p:nvPr>
        </p:nvGraphicFramePr>
        <p:xfrm>
          <a:off x="563562" y="2581115"/>
          <a:ext cx="5480050" cy="2574544"/>
        </p:xfrm>
        <a:graphic>
          <a:graphicData uri="http://schemas.openxmlformats.org/drawingml/2006/table">
            <a:tbl>
              <a:tblPr firstRow="1" firstCol="1" bandRow="1">
                <a:tableStyleId>{5C22544A-7EE6-4342-B048-85BDC9FD1C3A}</a:tableStyleId>
              </a:tblPr>
              <a:tblGrid>
                <a:gridCol w="2835910">
                  <a:extLst>
                    <a:ext uri="{9D8B030D-6E8A-4147-A177-3AD203B41FA5}">
                      <a16:colId xmlns:a16="http://schemas.microsoft.com/office/drawing/2014/main" val="1525222589"/>
                    </a:ext>
                  </a:extLst>
                </a:gridCol>
                <a:gridCol w="2644140">
                  <a:extLst>
                    <a:ext uri="{9D8B030D-6E8A-4147-A177-3AD203B41FA5}">
                      <a16:colId xmlns:a16="http://schemas.microsoft.com/office/drawing/2014/main" val="2261759019"/>
                    </a:ext>
                  </a:extLst>
                </a:gridCol>
              </a:tblGrid>
              <a:tr h="0">
                <a:tc gridSpan="2">
                  <a:txBody>
                    <a:bodyPr/>
                    <a:lstStyle/>
                    <a:p>
                      <a:pPr marL="0" marR="0">
                        <a:lnSpc>
                          <a:spcPct val="110000"/>
                        </a:lnSpc>
                        <a:spcBef>
                          <a:spcPts val="0"/>
                        </a:spcBef>
                        <a:spcAft>
                          <a:spcPts val="0"/>
                        </a:spcAft>
                      </a:pPr>
                      <a:r>
                        <a:rPr lang="en-US" sz="1600">
                          <a:effectLst/>
                        </a:rPr>
                        <a:t>int: ['hour', 'dayofyear', 'weekofyear', 'month']</a:t>
                      </a:r>
                    </a:p>
                    <a:p>
                      <a:pPr marL="0" marR="0">
                        <a:lnSpc>
                          <a:spcPct val="110000"/>
                        </a:lnSpc>
                        <a:spcBef>
                          <a:spcPts val="0"/>
                        </a:spcBef>
                        <a:spcAft>
                          <a:spcPts val="0"/>
                        </a:spcAft>
                      </a:pPr>
                      <a:r>
                        <a:rPr lang="en-US" sz="1600">
                          <a:effectLst/>
                        </a:rPr>
                        <a:t>cat: ['primary_use']</a:t>
                      </a:r>
                    </a:p>
                    <a:p>
                      <a:pPr marL="0" marR="0">
                        <a:lnSpc>
                          <a:spcPct val="110000"/>
                        </a:lnSpc>
                        <a:spcBef>
                          <a:spcPts val="0"/>
                        </a:spcBef>
                        <a:spcAft>
                          <a:spcPts val="0"/>
                        </a:spcAft>
                      </a:pPr>
                      <a:r>
                        <a:rPr lang="en-US" sz="1600">
                          <a:effectLst/>
                        </a:rPr>
                        <a:t>‘feature_fraction’: 0.85 </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873004206"/>
                  </a:ext>
                </a:extLst>
              </a:tr>
              <a:tr h="0">
                <a:tc>
                  <a:txBody>
                    <a:bodyPr/>
                    <a:lstStyle/>
                    <a:p>
                      <a:pPr marL="0" marR="0" algn="ctr">
                        <a:lnSpc>
                          <a:spcPct val="110000"/>
                        </a:lnSpc>
                        <a:spcBef>
                          <a:spcPts val="0"/>
                        </a:spcBef>
                        <a:spcAft>
                          <a:spcPts val="0"/>
                        </a:spcAft>
                      </a:pPr>
                      <a:r>
                        <a:rPr lang="en-US" sz="1600">
                          <a:effectLst/>
                        </a:rPr>
                        <a:t>root mean squared error</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percent mean absolute error</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30221309"/>
                  </a:ext>
                </a:extLst>
              </a:tr>
              <a:tr h="0">
                <a:tc>
                  <a:txBody>
                    <a:bodyPr/>
                    <a:lstStyle/>
                    <a:p>
                      <a:pPr marL="0" marR="0" algn="ctr">
                        <a:lnSpc>
                          <a:spcPct val="110000"/>
                        </a:lnSpc>
                        <a:spcBef>
                          <a:spcPts val="0"/>
                        </a:spcBef>
                        <a:spcAft>
                          <a:spcPts val="0"/>
                        </a:spcAft>
                      </a:pPr>
                      <a:r>
                        <a:rPr lang="en-US" sz="1600">
                          <a:effectLst/>
                        </a:rPr>
                        <a:t>0.878</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0.084</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50206580"/>
                  </a:ext>
                </a:extLst>
              </a:tr>
              <a:tr h="0">
                <a:tc>
                  <a:txBody>
                    <a:bodyPr/>
                    <a:lstStyle/>
                    <a:p>
                      <a:pPr marL="0" marR="0" algn="ctr">
                        <a:lnSpc>
                          <a:spcPct val="110000"/>
                        </a:lnSpc>
                        <a:spcBef>
                          <a:spcPts val="0"/>
                        </a:spcBef>
                        <a:spcAft>
                          <a:spcPts val="0"/>
                        </a:spcAft>
                      </a:pPr>
                      <a:r>
                        <a:rPr lang="en-US" sz="1600">
                          <a:effectLst/>
                        </a:rPr>
                        <a:t>1.943</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 0.211</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09922080"/>
                  </a:ext>
                </a:extLst>
              </a:tr>
              <a:tr h="0">
                <a:tc>
                  <a:txBody>
                    <a:bodyPr/>
                    <a:lstStyle/>
                    <a:p>
                      <a:pPr marL="0" marR="0" algn="ctr">
                        <a:lnSpc>
                          <a:spcPct val="110000"/>
                        </a:lnSpc>
                        <a:spcBef>
                          <a:spcPts val="0"/>
                        </a:spcBef>
                        <a:spcAft>
                          <a:spcPts val="0"/>
                        </a:spcAft>
                      </a:pPr>
                      <a:r>
                        <a:rPr lang="en-US" sz="1600">
                          <a:effectLst/>
                        </a:rPr>
                        <a:t>1.301</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 0.129</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91095472"/>
                  </a:ext>
                </a:extLst>
              </a:tr>
              <a:tr h="0">
                <a:tc>
                  <a:txBody>
                    <a:bodyPr/>
                    <a:lstStyle/>
                    <a:p>
                      <a:pPr marL="0" marR="0" algn="ctr">
                        <a:lnSpc>
                          <a:spcPct val="110000"/>
                        </a:lnSpc>
                        <a:spcBef>
                          <a:spcPts val="0"/>
                        </a:spcBef>
                        <a:spcAft>
                          <a:spcPts val="0"/>
                        </a:spcAft>
                      </a:pPr>
                      <a:r>
                        <a:rPr lang="en-US" sz="1600">
                          <a:effectLst/>
                        </a:rPr>
                        <a:t>0.249</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 0.033</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77557296"/>
                  </a:ext>
                </a:extLst>
              </a:tr>
              <a:tr h="0">
                <a:tc>
                  <a:txBody>
                    <a:bodyPr/>
                    <a:lstStyle/>
                    <a:p>
                      <a:pPr marL="0" marR="0" algn="ctr">
                        <a:lnSpc>
                          <a:spcPct val="110000"/>
                        </a:lnSpc>
                        <a:spcBef>
                          <a:spcPts val="0"/>
                        </a:spcBef>
                        <a:spcAft>
                          <a:spcPts val="0"/>
                        </a:spcAft>
                      </a:pPr>
                      <a:r>
                        <a:rPr lang="en-US" sz="1600">
                          <a:effectLst/>
                        </a:rPr>
                        <a:t>0.491</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 0.047</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44395593"/>
                  </a:ext>
                </a:extLst>
              </a:tr>
              <a:tr h="0">
                <a:tc>
                  <a:txBody>
                    <a:bodyPr/>
                    <a:lstStyle/>
                    <a:p>
                      <a:pPr marL="0" marR="0" algn="ctr">
                        <a:lnSpc>
                          <a:spcPct val="110000"/>
                        </a:lnSpc>
                        <a:spcBef>
                          <a:spcPts val="0"/>
                        </a:spcBef>
                        <a:spcAft>
                          <a:spcPts val="0"/>
                        </a:spcAft>
                      </a:pPr>
                      <a:r>
                        <a:rPr lang="en-US" sz="1600">
                          <a:effectLst/>
                        </a:rPr>
                        <a:t>average: 0.973</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dirty="0">
                          <a:effectLst/>
                        </a:rPr>
                        <a:t>average: 0.102</a:t>
                      </a:r>
                      <a:endParaRPr lang="en-US" sz="1600" dirty="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1568739"/>
                  </a:ext>
                </a:extLst>
              </a:tr>
            </a:tbl>
          </a:graphicData>
        </a:graphic>
      </p:graphicFrame>
      <p:graphicFrame>
        <p:nvGraphicFramePr>
          <p:cNvPr id="5" name="Table 4">
            <a:extLst>
              <a:ext uri="{FF2B5EF4-FFF2-40B4-BE49-F238E27FC236}">
                <a16:creationId xmlns:a16="http://schemas.microsoft.com/office/drawing/2014/main" id="{05805437-FF26-4A64-AA03-489BE61A6E00}"/>
              </a:ext>
            </a:extLst>
          </p:cNvPr>
          <p:cNvGraphicFramePr>
            <a:graphicFrameLocks noGrp="1"/>
          </p:cNvGraphicFramePr>
          <p:nvPr>
            <p:extLst>
              <p:ext uri="{D42A27DB-BD31-4B8C-83A1-F6EECF244321}">
                <p14:modId xmlns:p14="http://schemas.microsoft.com/office/powerpoint/2010/main" val="3965590604"/>
              </p:ext>
            </p:extLst>
          </p:nvPr>
        </p:nvGraphicFramePr>
        <p:xfrm>
          <a:off x="6340475" y="2581115"/>
          <a:ext cx="5480050" cy="2574544"/>
        </p:xfrm>
        <a:graphic>
          <a:graphicData uri="http://schemas.openxmlformats.org/drawingml/2006/table">
            <a:tbl>
              <a:tblPr firstRow="1" firstCol="1" bandRow="1">
                <a:tableStyleId>{5C22544A-7EE6-4342-B048-85BDC9FD1C3A}</a:tableStyleId>
              </a:tblPr>
              <a:tblGrid>
                <a:gridCol w="2835910">
                  <a:extLst>
                    <a:ext uri="{9D8B030D-6E8A-4147-A177-3AD203B41FA5}">
                      <a16:colId xmlns:a16="http://schemas.microsoft.com/office/drawing/2014/main" val="1001810380"/>
                    </a:ext>
                  </a:extLst>
                </a:gridCol>
                <a:gridCol w="2644140">
                  <a:extLst>
                    <a:ext uri="{9D8B030D-6E8A-4147-A177-3AD203B41FA5}">
                      <a16:colId xmlns:a16="http://schemas.microsoft.com/office/drawing/2014/main" val="1999916543"/>
                    </a:ext>
                  </a:extLst>
                </a:gridCol>
              </a:tblGrid>
              <a:tr h="0">
                <a:tc gridSpan="2">
                  <a:txBody>
                    <a:bodyPr/>
                    <a:lstStyle/>
                    <a:p>
                      <a:pPr marL="0" marR="0">
                        <a:lnSpc>
                          <a:spcPct val="110000"/>
                        </a:lnSpc>
                        <a:spcBef>
                          <a:spcPts val="0"/>
                        </a:spcBef>
                        <a:spcAft>
                          <a:spcPts val="0"/>
                        </a:spcAft>
                      </a:pPr>
                      <a:r>
                        <a:rPr lang="en-US" sz="1600">
                          <a:effectLst/>
                        </a:rPr>
                        <a:t>int: ['hour', 'dayofyear', 'weekofyear', 'month']</a:t>
                      </a:r>
                    </a:p>
                    <a:p>
                      <a:pPr marL="0" marR="0">
                        <a:lnSpc>
                          <a:spcPct val="110000"/>
                        </a:lnSpc>
                        <a:spcBef>
                          <a:spcPts val="0"/>
                        </a:spcBef>
                        <a:spcAft>
                          <a:spcPts val="0"/>
                        </a:spcAft>
                      </a:pPr>
                      <a:r>
                        <a:rPr lang="en-US" sz="1600">
                          <a:effectLst/>
                        </a:rPr>
                        <a:t>cat: ['primary_use']</a:t>
                      </a:r>
                    </a:p>
                    <a:p>
                      <a:pPr marL="0" marR="0">
                        <a:lnSpc>
                          <a:spcPct val="110000"/>
                        </a:lnSpc>
                        <a:spcBef>
                          <a:spcPts val="0"/>
                        </a:spcBef>
                        <a:spcAft>
                          <a:spcPts val="0"/>
                        </a:spcAft>
                      </a:pPr>
                      <a:r>
                        <a:rPr lang="en-US" sz="1600">
                          <a:effectLst/>
                        </a:rPr>
                        <a:t>‘feature_fraction’: 0.85 </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805748120"/>
                  </a:ext>
                </a:extLst>
              </a:tr>
              <a:tr h="0">
                <a:tc>
                  <a:txBody>
                    <a:bodyPr/>
                    <a:lstStyle/>
                    <a:p>
                      <a:pPr marL="0" marR="0" algn="ctr">
                        <a:lnSpc>
                          <a:spcPct val="110000"/>
                        </a:lnSpc>
                        <a:spcBef>
                          <a:spcPts val="0"/>
                        </a:spcBef>
                        <a:spcAft>
                          <a:spcPts val="0"/>
                        </a:spcAft>
                      </a:pPr>
                      <a:r>
                        <a:rPr lang="en-US" sz="1600">
                          <a:effectLst/>
                        </a:rPr>
                        <a:t>root mean squared error</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percent mean absolute error</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10156288"/>
                  </a:ext>
                </a:extLst>
              </a:tr>
              <a:tr h="0">
                <a:tc>
                  <a:txBody>
                    <a:bodyPr/>
                    <a:lstStyle/>
                    <a:p>
                      <a:pPr marL="0" marR="0" algn="ctr">
                        <a:lnSpc>
                          <a:spcPct val="110000"/>
                        </a:lnSpc>
                        <a:spcBef>
                          <a:spcPts val="0"/>
                        </a:spcBef>
                        <a:spcAft>
                          <a:spcPts val="0"/>
                        </a:spcAft>
                      </a:pPr>
                      <a:r>
                        <a:rPr lang="en-US" sz="1600">
                          <a:effectLst/>
                        </a:rPr>
                        <a:t>1.687</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0.191</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85274967"/>
                  </a:ext>
                </a:extLst>
              </a:tr>
              <a:tr h="0">
                <a:tc>
                  <a:txBody>
                    <a:bodyPr/>
                    <a:lstStyle/>
                    <a:p>
                      <a:pPr marL="0" marR="0" algn="ctr">
                        <a:lnSpc>
                          <a:spcPct val="110000"/>
                        </a:lnSpc>
                        <a:spcBef>
                          <a:spcPts val="0"/>
                        </a:spcBef>
                        <a:spcAft>
                          <a:spcPts val="0"/>
                        </a:spcAft>
                      </a:pPr>
                      <a:r>
                        <a:rPr lang="en-US" sz="1600">
                          <a:effectLst/>
                        </a:rPr>
                        <a:t>1.270</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 0.140</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52683280"/>
                  </a:ext>
                </a:extLst>
              </a:tr>
              <a:tr h="0">
                <a:tc>
                  <a:txBody>
                    <a:bodyPr/>
                    <a:lstStyle/>
                    <a:p>
                      <a:pPr marL="0" marR="0" algn="ctr">
                        <a:lnSpc>
                          <a:spcPct val="110000"/>
                        </a:lnSpc>
                        <a:spcBef>
                          <a:spcPts val="0"/>
                        </a:spcBef>
                        <a:spcAft>
                          <a:spcPts val="0"/>
                        </a:spcAft>
                      </a:pPr>
                      <a:r>
                        <a:rPr lang="en-US" sz="1600">
                          <a:effectLst/>
                        </a:rPr>
                        <a:t>0.114</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 0.015</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9596753"/>
                  </a:ext>
                </a:extLst>
              </a:tr>
              <a:tr h="0">
                <a:tc>
                  <a:txBody>
                    <a:bodyPr/>
                    <a:lstStyle/>
                    <a:p>
                      <a:pPr marL="0" marR="0" algn="ctr">
                        <a:lnSpc>
                          <a:spcPct val="110000"/>
                        </a:lnSpc>
                        <a:spcBef>
                          <a:spcPts val="0"/>
                        </a:spcBef>
                        <a:spcAft>
                          <a:spcPts val="0"/>
                        </a:spcAft>
                      </a:pPr>
                      <a:r>
                        <a:rPr lang="en-US" sz="1600">
                          <a:effectLst/>
                        </a:rPr>
                        <a:t>0.271</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 0.039</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17132101"/>
                  </a:ext>
                </a:extLst>
              </a:tr>
              <a:tr h="0">
                <a:tc>
                  <a:txBody>
                    <a:bodyPr/>
                    <a:lstStyle/>
                    <a:p>
                      <a:pPr marL="0" marR="0" algn="ctr">
                        <a:lnSpc>
                          <a:spcPct val="110000"/>
                        </a:lnSpc>
                        <a:spcBef>
                          <a:spcPts val="0"/>
                        </a:spcBef>
                        <a:spcAft>
                          <a:spcPts val="0"/>
                        </a:spcAft>
                      </a:pPr>
                      <a:r>
                        <a:rPr lang="en-US" sz="1600">
                          <a:effectLst/>
                        </a:rPr>
                        <a:t>0.522</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 0.044</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536863"/>
                  </a:ext>
                </a:extLst>
              </a:tr>
              <a:tr h="0">
                <a:tc>
                  <a:txBody>
                    <a:bodyPr/>
                    <a:lstStyle/>
                    <a:p>
                      <a:pPr marL="0" marR="0" algn="ctr">
                        <a:lnSpc>
                          <a:spcPct val="110000"/>
                        </a:lnSpc>
                        <a:spcBef>
                          <a:spcPts val="0"/>
                        </a:spcBef>
                        <a:spcAft>
                          <a:spcPts val="0"/>
                        </a:spcAft>
                      </a:pPr>
                      <a:r>
                        <a:rPr lang="en-US" sz="1600">
                          <a:effectLst/>
                        </a:rPr>
                        <a:t>average: 0.773</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dirty="0">
                          <a:effectLst/>
                        </a:rPr>
                        <a:t>average: 0.086</a:t>
                      </a:r>
                      <a:endParaRPr lang="en-US" sz="1600" dirty="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40513540"/>
                  </a:ext>
                </a:extLst>
              </a:tr>
            </a:tbl>
          </a:graphicData>
        </a:graphic>
      </p:graphicFrame>
      <p:sp>
        <p:nvSpPr>
          <p:cNvPr id="7" name="TextBox 6">
            <a:extLst>
              <a:ext uri="{FF2B5EF4-FFF2-40B4-BE49-F238E27FC236}">
                <a16:creationId xmlns:a16="http://schemas.microsoft.com/office/drawing/2014/main" id="{50989CF3-8021-4579-AAE9-D9D572FF7794}"/>
              </a:ext>
            </a:extLst>
          </p:cNvPr>
          <p:cNvSpPr txBox="1"/>
          <p:nvPr/>
        </p:nvSpPr>
        <p:spPr>
          <a:xfrm>
            <a:off x="147637" y="2108779"/>
            <a:ext cx="6096000" cy="390107"/>
          </a:xfrm>
          <a:prstGeom prst="rect">
            <a:avLst/>
          </a:prstGeom>
          <a:noFill/>
        </p:spPr>
        <p:txBody>
          <a:bodyPr wrap="square">
            <a:spAutoFit/>
          </a:bodyPr>
          <a:lstStyle/>
          <a:p>
            <a:pPr marL="0" marR="0" algn="ctr" fontAlgn="base" latinLnBrk="1">
              <a:lnSpc>
                <a:spcPct val="11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Normal KFold Splitting after Smoothing</a:t>
            </a:r>
            <a:endParaRPr lang="en-US" sz="2000" dirty="0">
              <a:effectLst/>
              <a:latin typeface="Constantia" panose="02030602050306030303" pitchFamily="18" charset="0"/>
              <a:ea typeface="SimSun"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709728BD-296F-4AFC-91C2-5901304DC53B}"/>
              </a:ext>
            </a:extLst>
          </p:cNvPr>
          <p:cNvSpPr txBox="1"/>
          <p:nvPr/>
        </p:nvSpPr>
        <p:spPr>
          <a:xfrm>
            <a:off x="6305550" y="2149974"/>
            <a:ext cx="5381625" cy="390107"/>
          </a:xfrm>
          <a:prstGeom prst="rect">
            <a:avLst/>
          </a:prstGeom>
          <a:noFill/>
        </p:spPr>
        <p:txBody>
          <a:bodyPr wrap="square">
            <a:spAutoFit/>
          </a:bodyPr>
          <a:lstStyle/>
          <a:p>
            <a:pPr marL="0" marR="0" algn="ctr" fontAlgn="base" latinLnBrk="1">
              <a:lnSpc>
                <a:spcPct val="11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Time Series Splitting after Smoothing</a:t>
            </a:r>
            <a:endParaRPr lang="en-US" sz="2000" dirty="0">
              <a:effectLst/>
              <a:latin typeface="Constantia" panose="02030602050306030303"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98038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4428-D852-4F81-8ADA-7D04A0E91715}"/>
              </a:ext>
            </a:extLst>
          </p:cNvPr>
          <p:cNvSpPr>
            <a:spLocks noGrp="1"/>
          </p:cNvSpPr>
          <p:nvPr>
            <p:ph type="title"/>
          </p:nvPr>
        </p:nvSpPr>
        <p:spPr/>
        <p:txBody>
          <a:bodyPr/>
          <a:lstStyle/>
          <a:p>
            <a:r>
              <a:rPr lang="en-US" dirty="0"/>
              <a:t>Predicted / actual ratio Over the year</a:t>
            </a:r>
          </a:p>
        </p:txBody>
      </p:sp>
      <p:pic>
        <p:nvPicPr>
          <p:cNvPr id="8" name="Content Placeholder 7">
            <a:extLst>
              <a:ext uri="{FF2B5EF4-FFF2-40B4-BE49-F238E27FC236}">
                <a16:creationId xmlns:a16="http://schemas.microsoft.com/office/drawing/2014/main" id="{EDA4F3BD-DC5F-4122-B004-E1DD12D7A0E9}"/>
              </a:ext>
            </a:extLst>
          </p:cNvPr>
          <p:cNvPicPr>
            <a:picLocks noGrp="1" noChangeAspect="1"/>
          </p:cNvPicPr>
          <p:nvPr>
            <p:ph idx="1"/>
          </p:nvPr>
        </p:nvPicPr>
        <p:blipFill>
          <a:blip r:embed="rId2"/>
          <a:stretch>
            <a:fillRect/>
          </a:stretch>
        </p:blipFill>
        <p:spPr>
          <a:xfrm>
            <a:off x="313706" y="2176863"/>
            <a:ext cx="3746590" cy="876376"/>
          </a:xfrm>
          <a:solidFill>
            <a:schemeClr val="tx1"/>
          </a:solidFill>
        </p:spPr>
      </p:pic>
      <p:pic>
        <p:nvPicPr>
          <p:cNvPr id="12" name="Picture 11">
            <a:extLst>
              <a:ext uri="{FF2B5EF4-FFF2-40B4-BE49-F238E27FC236}">
                <a16:creationId xmlns:a16="http://schemas.microsoft.com/office/drawing/2014/main" id="{D7AAFF96-17D5-4C35-937C-06C3F839A8EC}"/>
              </a:ext>
            </a:extLst>
          </p:cNvPr>
          <p:cNvPicPr>
            <a:picLocks noChangeAspect="1"/>
          </p:cNvPicPr>
          <p:nvPr/>
        </p:nvPicPr>
        <p:blipFill>
          <a:blip r:embed="rId3"/>
          <a:stretch>
            <a:fillRect/>
          </a:stretch>
        </p:blipFill>
        <p:spPr>
          <a:xfrm>
            <a:off x="313706" y="3115822"/>
            <a:ext cx="3746590" cy="859925"/>
          </a:xfrm>
          <a:prstGeom prst="rect">
            <a:avLst/>
          </a:prstGeom>
          <a:solidFill>
            <a:schemeClr val="tx1"/>
          </a:solidFill>
        </p:spPr>
      </p:pic>
      <p:pic>
        <p:nvPicPr>
          <p:cNvPr id="14" name="Picture 13">
            <a:extLst>
              <a:ext uri="{FF2B5EF4-FFF2-40B4-BE49-F238E27FC236}">
                <a16:creationId xmlns:a16="http://schemas.microsoft.com/office/drawing/2014/main" id="{F9685028-0F20-4549-AFD8-4E0F8FA22409}"/>
              </a:ext>
            </a:extLst>
          </p:cNvPr>
          <p:cNvPicPr>
            <a:picLocks noChangeAspect="1"/>
          </p:cNvPicPr>
          <p:nvPr/>
        </p:nvPicPr>
        <p:blipFill>
          <a:blip r:embed="rId4"/>
          <a:stretch>
            <a:fillRect/>
          </a:stretch>
        </p:blipFill>
        <p:spPr>
          <a:xfrm>
            <a:off x="324600" y="4038330"/>
            <a:ext cx="3746590" cy="874096"/>
          </a:xfrm>
          <a:prstGeom prst="rect">
            <a:avLst/>
          </a:prstGeom>
          <a:solidFill>
            <a:schemeClr val="tx1"/>
          </a:solidFill>
        </p:spPr>
      </p:pic>
      <p:pic>
        <p:nvPicPr>
          <p:cNvPr id="16" name="Picture 15">
            <a:extLst>
              <a:ext uri="{FF2B5EF4-FFF2-40B4-BE49-F238E27FC236}">
                <a16:creationId xmlns:a16="http://schemas.microsoft.com/office/drawing/2014/main" id="{E6EBF2CF-9699-49E1-97A7-D2E23DB70535}"/>
              </a:ext>
            </a:extLst>
          </p:cNvPr>
          <p:cNvPicPr>
            <a:picLocks noChangeAspect="1"/>
          </p:cNvPicPr>
          <p:nvPr/>
        </p:nvPicPr>
        <p:blipFill>
          <a:blip r:embed="rId5"/>
          <a:stretch>
            <a:fillRect/>
          </a:stretch>
        </p:blipFill>
        <p:spPr>
          <a:xfrm>
            <a:off x="342152" y="4975009"/>
            <a:ext cx="3729038" cy="860301"/>
          </a:xfrm>
          <a:prstGeom prst="rect">
            <a:avLst/>
          </a:prstGeom>
          <a:solidFill>
            <a:schemeClr val="tx1"/>
          </a:solidFill>
        </p:spPr>
      </p:pic>
      <p:pic>
        <p:nvPicPr>
          <p:cNvPr id="18" name="Picture 17">
            <a:extLst>
              <a:ext uri="{FF2B5EF4-FFF2-40B4-BE49-F238E27FC236}">
                <a16:creationId xmlns:a16="http://schemas.microsoft.com/office/drawing/2014/main" id="{EC0F4A70-D7DE-48A8-AA3C-A2AE49947410}"/>
              </a:ext>
            </a:extLst>
          </p:cNvPr>
          <p:cNvPicPr>
            <a:picLocks noChangeAspect="1"/>
          </p:cNvPicPr>
          <p:nvPr/>
        </p:nvPicPr>
        <p:blipFill>
          <a:blip r:embed="rId6"/>
          <a:stretch>
            <a:fillRect/>
          </a:stretch>
        </p:blipFill>
        <p:spPr>
          <a:xfrm>
            <a:off x="348676" y="5897517"/>
            <a:ext cx="3746590" cy="874096"/>
          </a:xfrm>
          <a:prstGeom prst="rect">
            <a:avLst/>
          </a:prstGeom>
          <a:solidFill>
            <a:schemeClr val="tx1"/>
          </a:solidFill>
        </p:spPr>
      </p:pic>
      <p:sp>
        <p:nvSpPr>
          <p:cNvPr id="20" name="TextBox 19">
            <a:extLst>
              <a:ext uri="{FF2B5EF4-FFF2-40B4-BE49-F238E27FC236}">
                <a16:creationId xmlns:a16="http://schemas.microsoft.com/office/drawing/2014/main" id="{30A91F90-AE0F-476E-B1A2-7CACDCBCBC7E}"/>
              </a:ext>
            </a:extLst>
          </p:cNvPr>
          <p:cNvSpPr txBox="1"/>
          <p:nvPr/>
        </p:nvSpPr>
        <p:spPr>
          <a:xfrm>
            <a:off x="4300538" y="2504775"/>
            <a:ext cx="7662862" cy="4247317"/>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Constantia" panose="02030602050306030303" pitchFamily="18" charset="0"/>
                <a:ea typeface="SimSun" panose="02010600030101010101" pitchFamily="2" charset="-122"/>
                <a:cs typeface="Times New Roman" panose="02020603050405020304" pitchFamily="18" charset="0"/>
              </a:rPr>
              <a:t>The exceptionally high ratios close to 35 in the beginning of January in the KFold splitting is caused by data entry error. Removing those data doesn’t help the prediction. </a:t>
            </a:r>
          </a:p>
          <a:p>
            <a:pPr marL="285750" indent="-285750">
              <a:buFont typeface="Arial" panose="020B0604020202020204" pitchFamily="34" charset="0"/>
              <a:buChar char="•"/>
            </a:pPr>
            <a:r>
              <a:rPr lang="en-US" sz="1800" dirty="0">
                <a:effectLst/>
                <a:latin typeface="Constantia" panose="02030602050306030303" pitchFamily="18" charset="0"/>
                <a:ea typeface="SimSun" panose="02010600030101010101" pitchFamily="2" charset="-122"/>
                <a:cs typeface="Times New Roman" panose="02020603050405020304" pitchFamily="18" charset="0"/>
              </a:rPr>
              <a:t>March through July see much less amount of predicted energy usage that the actual, whereas, November through December see the predicted is very close to the actual.</a:t>
            </a:r>
          </a:p>
          <a:p>
            <a:pPr marL="285750" indent="-285750">
              <a:buFont typeface="Arial" panose="020B0604020202020204" pitchFamily="34" charset="0"/>
              <a:buChar char="•"/>
            </a:pPr>
            <a:r>
              <a:rPr lang="en-US" sz="1800" dirty="0">
                <a:effectLst/>
                <a:latin typeface="Constantia" panose="02030602050306030303" pitchFamily="18" charset="0"/>
                <a:ea typeface="SimSun" panose="02010600030101010101" pitchFamily="2" charset="-122"/>
                <a:cs typeface="Times New Roman" panose="02020603050405020304" pitchFamily="18" charset="0"/>
              </a:rPr>
              <a:t>On March 7</a:t>
            </a:r>
            <a:r>
              <a:rPr lang="en-US" sz="1800" baseline="30000" dirty="0">
                <a:effectLst/>
                <a:latin typeface="Constantia" panose="02030602050306030303" pitchFamily="18" charset="0"/>
                <a:ea typeface="SimSun" panose="02010600030101010101" pitchFamily="2" charset="-122"/>
                <a:cs typeface="Times New Roman" panose="02020603050405020304" pitchFamily="18" charset="0"/>
              </a:rPr>
              <a:t>th</a:t>
            </a:r>
            <a:r>
              <a:rPr lang="en-US" sz="1800" dirty="0">
                <a:effectLst/>
                <a:latin typeface="Constantia" panose="02030602050306030303" pitchFamily="18" charset="0"/>
                <a:ea typeface="SimSun" panose="02010600030101010101" pitchFamily="2" charset="-122"/>
                <a:cs typeface="Times New Roman" panose="02020603050405020304" pitchFamily="18" charset="0"/>
              </a:rPr>
              <a:t> and June 17</a:t>
            </a:r>
            <a:r>
              <a:rPr lang="en-US" sz="1800" baseline="30000" dirty="0">
                <a:effectLst/>
                <a:latin typeface="Constantia" panose="02030602050306030303" pitchFamily="18" charset="0"/>
                <a:ea typeface="SimSun" panose="02010600030101010101" pitchFamily="2" charset="-122"/>
                <a:cs typeface="Times New Roman" panose="02020603050405020304" pitchFamily="18" charset="0"/>
              </a:rPr>
              <a:t>th</a:t>
            </a:r>
            <a:r>
              <a:rPr lang="en-US" sz="1800" dirty="0">
                <a:effectLst/>
                <a:latin typeface="Constantia" panose="02030602050306030303" pitchFamily="18" charset="0"/>
                <a:ea typeface="SimSun" panose="02010600030101010101" pitchFamily="2" charset="-122"/>
                <a:cs typeface="Times New Roman" panose="02020603050405020304" pitchFamily="18" charset="0"/>
              </a:rPr>
              <a:t>, there is a sharp transition in prediction that is very well corresponding with the abrupt transition from low energy usage season to high energy usage season or vice versa. </a:t>
            </a:r>
          </a:p>
          <a:p>
            <a:pPr marL="285750" indent="-285750">
              <a:buFont typeface="Arial" panose="020B0604020202020204" pitchFamily="34" charset="0"/>
              <a:buChar char="•"/>
            </a:pPr>
            <a:r>
              <a:rPr lang="en-US" sz="1800" dirty="0">
                <a:effectLst/>
                <a:latin typeface="Constantia" panose="02030602050306030303" pitchFamily="18" charset="0"/>
                <a:ea typeface="SimSun" panose="02010600030101010101" pitchFamily="2" charset="-122"/>
                <a:cs typeface="Times New Roman" panose="02020603050405020304" pitchFamily="18" charset="0"/>
              </a:rPr>
              <a:t>The abrupt deep drop in November corresponds with the unusually high usage observed in EDA section earlier. Building 1099 is responsible for it.</a:t>
            </a:r>
          </a:p>
          <a:p>
            <a:pPr marL="285750" indent="-285750">
              <a:buFont typeface="Arial" panose="020B0604020202020204" pitchFamily="34" charset="0"/>
              <a:buChar char="•"/>
            </a:pPr>
            <a:r>
              <a:rPr lang="en-US" dirty="0">
                <a:latin typeface="Constantia" panose="02030602050306030303" pitchFamily="18" charset="0"/>
                <a:ea typeface="SimSun" panose="02010600030101010101" pitchFamily="2" charset="-122"/>
                <a:cs typeface="Times New Roman" panose="02020603050405020304" pitchFamily="18" charset="0"/>
              </a:rPr>
              <a:t>T</a:t>
            </a:r>
            <a:r>
              <a:rPr lang="en-US" sz="1800" dirty="0">
                <a:effectLst/>
                <a:latin typeface="Constantia" panose="02030602050306030303" pitchFamily="18" charset="0"/>
                <a:ea typeface="SimSun" panose="02010600030101010101" pitchFamily="2" charset="-122"/>
                <a:cs typeface="Times New Roman" panose="02020603050405020304" pitchFamily="18" charset="0"/>
              </a:rPr>
              <a:t>he models fail to catch the transition and result in significant prediction error. It would be a good idea to separate the dataset from the transition and train the models separately.</a:t>
            </a:r>
            <a:endParaRPr lang="en-US" dirty="0">
              <a:latin typeface="Constantia" panose="02030602050306030303" pitchFamily="18"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53211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4F0A-E13C-430D-AF59-BBA08444E0EB}"/>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4D52FEF6-FA87-4BBE-8F00-DCE097540FF8}"/>
              </a:ext>
            </a:extLst>
          </p:cNvPr>
          <p:cNvSpPr>
            <a:spLocks noGrp="1"/>
          </p:cNvSpPr>
          <p:nvPr>
            <p:ph idx="1"/>
          </p:nvPr>
        </p:nvSpPr>
        <p:spPr>
          <a:xfrm>
            <a:off x="685801" y="4694741"/>
            <a:ext cx="11058524" cy="1996572"/>
          </a:xfrm>
        </p:spPr>
        <p:txBody>
          <a:bodyPr>
            <a:normAutofit fontScale="70000" lnSpcReduction="20000"/>
          </a:bodyPr>
          <a:lstStyle/>
          <a:p>
            <a:pPr>
              <a:lnSpc>
                <a:spcPct val="110000"/>
              </a:lnSpc>
              <a:spcBef>
                <a:spcPts val="600"/>
              </a:spcBef>
            </a:pPr>
            <a:r>
              <a:rPr lang="en-US" sz="1800" dirty="0">
                <a:effectLst/>
                <a:latin typeface="Constantia" panose="02030602050306030303" pitchFamily="18" charset="0"/>
                <a:ea typeface="SimSun" panose="02010600030101010101" pitchFamily="2" charset="-122"/>
                <a:cs typeface="Times New Roman" panose="02020603050405020304" pitchFamily="18" charset="0"/>
              </a:rPr>
              <a:t>Top features like building id, day of year, square feet, meter, air temperature, regardless their relative ranking, are captured by both algorithms. </a:t>
            </a:r>
          </a:p>
          <a:p>
            <a:pPr>
              <a:lnSpc>
                <a:spcPct val="110000"/>
              </a:lnSpc>
              <a:spcBef>
                <a:spcPts val="600"/>
              </a:spcBef>
            </a:pPr>
            <a:r>
              <a:rPr lang="en-US" sz="1800" dirty="0">
                <a:effectLst/>
                <a:latin typeface="Constantia" panose="02030602050306030303" pitchFamily="18" charset="0"/>
                <a:ea typeface="SimSun" panose="02010600030101010101" pitchFamily="2" charset="-122"/>
                <a:cs typeface="Times New Roman" panose="02020603050405020304" pitchFamily="18" charset="0"/>
              </a:rPr>
              <a:t>These are indeed the predominant factors influencing the usage from domain knowledge point of view. </a:t>
            </a:r>
          </a:p>
          <a:p>
            <a:pPr>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T</a:t>
            </a:r>
            <a:r>
              <a:rPr lang="en-US" sz="1800" dirty="0">
                <a:effectLst/>
                <a:latin typeface="Constantia" panose="02030602050306030303" pitchFamily="18" charset="0"/>
                <a:ea typeface="SimSun" panose="02010600030101010101" pitchFamily="2" charset="-122"/>
                <a:cs typeface="Times New Roman" panose="02020603050405020304" pitchFamily="18" charset="0"/>
              </a:rPr>
              <a:t>he model successfully pick out air temperature as an important feature. Therefore, the model can be appropriately used to predict energy usage for the following years based on weather change. This would allow the effect of newer technology investment or change on energy saving to be separated from that of the weather change. </a:t>
            </a:r>
          </a:p>
          <a:p>
            <a:pPr>
              <a:lnSpc>
                <a:spcPct val="110000"/>
              </a:lnSpc>
              <a:spcBef>
                <a:spcPts val="600"/>
              </a:spcBef>
            </a:pPr>
            <a:r>
              <a:rPr lang="en-US" sz="1800" dirty="0">
                <a:effectLst/>
                <a:latin typeface="Constantia" panose="02030602050306030303" pitchFamily="18" charset="0"/>
                <a:ea typeface="SimSun" panose="02010600030101010101" pitchFamily="2" charset="-122"/>
                <a:cs typeface="Times New Roman" panose="02020603050405020304" pitchFamily="18" charset="0"/>
              </a:rPr>
              <a:t>Weather data like wind speed / </a:t>
            </a:r>
            <a:r>
              <a:rPr lang="en-US" sz="1800" dirty="0" err="1">
                <a:effectLst/>
                <a:latin typeface="Constantia" panose="02030602050306030303" pitchFamily="18" charset="0"/>
                <a:ea typeface="SimSun" panose="02010600030101010101" pitchFamily="2" charset="-122"/>
                <a:cs typeface="Times New Roman" panose="02020603050405020304" pitchFamily="18" charset="0"/>
              </a:rPr>
              <a:t>beaufort</a:t>
            </a:r>
            <a:r>
              <a:rPr lang="en-US" sz="1800" dirty="0">
                <a:effectLst/>
                <a:latin typeface="Constantia" panose="02030602050306030303" pitchFamily="18" charset="0"/>
                <a:ea typeface="SimSun" panose="02010600030101010101" pitchFamily="2" charset="-122"/>
                <a:cs typeface="Times New Roman" panose="02020603050405020304" pitchFamily="18" charset="0"/>
              </a:rPr>
              <a:t> scale, precipitation and cloud coverage remains as the least important features.</a:t>
            </a:r>
          </a:p>
        </p:txBody>
      </p:sp>
      <p:pic>
        <p:nvPicPr>
          <p:cNvPr id="4" name="Picture 3">
            <a:extLst>
              <a:ext uri="{FF2B5EF4-FFF2-40B4-BE49-F238E27FC236}">
                <a16:creationId xmlns:a16="http://schemas.microsoft.com/office/drawing/2014/main" id="{2CC2A4E2-D2D0-41EE-B529-6330E1B9D5B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1904" y="2176728"/>
            <a:ext cx="4109085" cy="2510156"/>
          </a:xfrm>
          <a:prstGeom prst="rect">
            <a:avLst/>
          </a:prstGeom>
          <a:solidFill>
            <a:schemeClr val="tx1"/>
          </a:solidFill>
          <a:ln>
            <a:noFill/>
          </a:ln>
        </p:spPr>
      </p:pic>
      <p:pic>
        <p:nvPicPr>
          <p:cNvPr id="5" name="Picture 4">
            <a:extLst>
              <a:ext uri="{FF2B5EF4-FFF2-40B4-BE49-F238E27FC236}">
                <a16:creationId xmlns:a16="http://schemas.microsoft.com/office/drawing/2014/main" id="{BA881081-B8C9-459E-965D-24238491ED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35117" y="2171965"/>
            <a:ext cx="3975734" cy="2510156"/>
          </a:xfrm>
          <a:prstGeom prst="rect">
            <a:avLst/>
          </a:prstGeom>
          <a:solidFill>
            <a:schemeClr val="tx1"/>
          </a:solidFill>
          <a:ln>
            <a:noFill/>
          </a:ln>
        </p:spPr>
      </p:pic>
      <p:sp>
        <p:nvSpPr>
          <p:cNvPr id="6" name="TextBox 5">
            <a:extLst>
              <a:ext uri="{FF2B5EF4-FFF2-40B4-BE49-F238E27FC236}">
                <a16:creationId xmlns:a16="http://schemas.microsoft.com/office/drawing/2014/main" id="{96F3E803-9CA0-40FC-BDB2-C5E12477D7B1}"/>
              </a:ext>
            </a:extLst>
          </p:cNvPr>
          <p:cNvSpPr txBox="1"/>
          <p:nvPr/>
        </p:nvSpPr>
        <p:spPr>
          <a:xfrm>
            <a:off x="161925" y="3195638"/>
            <a:ext cx="1195388" cy="369332"/>
          </a:xfrm>
          <a:prstGeom prst="rect">
            <a:avLst/>
          </a:prstGeom>
          <a:noFill/>
        </p:spPr>
        <p:txBody>
          <a:bodyPr wrap="square" rtlCol="0">
            <a:spAutoFit/>
          </a:bodyPr>
          <a:lstStyle/>
          <a:p>
            <a:r>
              <a:rPr lang="en-US" dirty="0" err="1"/>
              <a:t>LightGBM</a:t>
            </a:r>
            <a:endParaRPr lang="en-US" dirty="0"/>
          </a:p>
        </p:txBody>
      </p:sp>
      <p:sp>
        <p:nvSpPr>
          <p:cNvPr id="7" name="TextBox 6">
            <a:extLst>
              <a:ext uri="{FF2B5EF4-FFF2-40B4-BE49-F238E27FC236}">
                <a16:creationId xmlns:a16="http://schemas.microsoft.com/office/drawing/2014/main" id="{7BDCF903-F91A-4929-AB7D-3F5861858932}"/>
              </a:ext>
            </a:extLst>
          </p:cNvPr>
          <p:cNvSpPr txBox="1"/>
          <p:nvPr/>
        </p:nvSpPr>
        <p:spPr>
          <a:xfrm>
            <a:off x="10817226" y="3078189"/>
            <a:ext cx="1104900" cy="369332"/>
          </a:xfrm>
          <a:prstGeom prst="rect">
            <a:avLst/>
          </a:prstGeom>
          <a:noFill/>
        </p:spPr>
        <p:txBody>
          <a:bodyPr wrap="square" rtlCol="0">
            <a:spAutoFit/>
          </a:bodyPr>
          <a:lstStyle/>
          <a:p>
            <a:r>
              <a:rPr lang="en-US" dirty="0" err="1"/>
              <a:t>CatBoost</a:t>
            </a:r>
            <a:endParaRPr lang="en-US" dirty="0"/>
          </a:p>
        </p:txBody>
      </p:sp>
    </p:spTree>
    <p:extLst>
      <p:ext uri="{BB962C8B-B14F-4D97-AF65-F5344CB8AC3E}">
        <p14:creationId xmlns:p14="http://schemas.microsoft.com/office/powerpoint/2010/main" val="62675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5B002-A570-40CB-93D5-5FBCCC8A77B3}"/>
              </a:ext>
            </a:extLst>
          </p:cNvPr>
          <p:cNvSpPr>
            <a:spLocks noGrp="1"/>
          </p:cNvSpPr>
          <p:nvPr>
            <p:ph type="title"/>
          </p:nvPr>
        </p:nvSpPr>
        <p:spPr/>
        <p:txBody>
          <a:bodyPr/>
          <a:lstStyle/>
          <a:p>
            <a:r>
              <a:rPr lang="en-US" dirty="0"/>
              <a:t>Concluding remarks</a:t>
            </a:r>
          </a:p>
        </p:txBody>
      </p:sp>
      <p:sp>
        <p:nvSpPr>
          <p:cNvPr id="3" name="Content Placeholder 2">
            <a:extLst>
              <a:ext uri="{FF2B5EF4-FFF2-40B4-BE49-F238E27FC236}">
                <a16:creationId xmlns:a16="http://schemas.microsoft.com/office/drawing/2014/main" id="{6557728C-5750-4EE2-98B4-D3DEEC75EAC8}"/>
              </a:ext>
            </a:extLst>
          </p:cNvPr>
          <p:cNvSpPr>
            <a:spLocks noGrp="1"/>
          </p:cNvSpPr>
          <p:nvPr>
            <p:ph idx="1"/>
          </p:nvPr>
        </p:nvSpPr>
        <p:spPr>
          <a:xfrm>
            <a:off x="766764" y="1585914"/>
            <a:ext cx="10131425" cy="5181600"/>
          </a:xfrm>
        </p:spPr>
        <p:txBody>
          <a:bodyPr>
            <a:noAutofit/>
          </a:bodyPr>
          <a:lstStyle/>
          <a:p>
            <a:pPr>
              <a:lnSpc>
                <a:spcPct val="110000"/>
              </a:lnSpc>
              <a:spcBef>
                <a:spcPts val="600"/>
              </a:spcBef>
            </a:pPr>
            <a:r>
              <a:rPr lang="en-US" sz="1800" dirty="0">
                <a:effectLst/>
                <a:latin typeface="Constantia" panose="02030602050306030303" pitchFamily="18" charset="0"/>
                <a:ea typeface="SimSun" panose="02010600030101010101" pitchFamily="2" charset="-122"/>
                <a:cs typeface="Times New Roman" panose="02020603050405020304" pitchFamily="18" charset="0"/>
              </a:rPr>
              <a:t>A rich energy usage dataset coming from over 1,000 buildings around the world combined with local weather data was explored and modeled. </a:t>
            </a:r>
          </a:p>
          <a:p>
            <a:pPr>
              <a:lnSpc>
                <a:spcPct val="110000"/>
              </a:lnSpc>
              <a:spcBef>
                <a:spcPts val="600"/>
              </a:spcBef>
            </a:pPr>
            <a:r>
              <a:rPr lang="en-US" sz="1800" dirty="0">
                <a:effectLst/>
                <a:latin typeface="Constantia" panose="02030602050306030303" pitchFamily="18" charset="0"/>
                <a:ea typeface="SimSun" panose="02010600030101010101" pitchFamily="2" charset="-122"/>
                <a:cs typeface="Times New Roman" panose="02020603050405020304" pitchFamily="18" charset="0"/>
              </a:rPr>
              <a:t>Exploratory data analysis findings:</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D</a:t>
            </a:r>
            <a:r>
              <a:rPr lang="en-US" dirty="0">
                <a:effectLst/>
                <a:latin typeface="Constantia" panose="02030602050306030303" pitchFamily="18" charset="0"/>
                <a:ea typeface="SimSun" panose="02010600030101010101" pitchFamily="2" charset="-122"/>
                <a:cs typeface="Times New Roman" panose="02020603050405020304" pitchFamily="18" charset="0"/>
              </a:rPr>
              <a:t>istribution of the data is highly skewed with respect to meter readings, energy type, square footage, primary use, etc.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E</a:t>
            </a:r>
            <a:r>
              <a:rPr lang="en-US" dirty="0">
                <a:effectLst/>
                <a:latin typeface="Constantia" panose="02030602050306030303" pitchFamily="18" charset="0"/>
                <a:ea typeface="SimSun" panose="02010600030101010101" pitchFamily="2" charset="-122"/>
                <a:cs typeface="Times New Roman" panose="02020603050405020304" pitchFamily="18" charset="0"/>
              </a:rPr>
              <a:t>nergy usage is exceptionally high from March to June and a few days in November.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S</a:t>
            </a:r>
            <a:r>
              <a:rPr lang="en-US" dirty="0">
                <a:effectLst/>
                <a:latin typeface="Constantia" panose="02030602050306030303" pitchFamily="18" charset="0"/>
                <a:ea typeface="SimSun" panose="02010600030101010101" pitchFamily="2" charset="-122"/>
                <a:cs typeface="Times New Roman" panose="02020603050405020304" pitchFamily="18" charset="0"/>
              </a:rPr>
              <a:t>ignificantly higher energy usage on site #7 compared with other sites. </a:t>
            </a:r>
          </a:p>
          <a:p>
            <a:pPr lvl="1">
              <a:lnSpc>
                <a:spcPct val="110000"/>
              </a:lnSpc>
              <a:spcBef>
                <a:spcPts val="600"/>
              </a:spcBef>
            </a:pPr>
            <a:r>
              <a:rPr lang="en-US" dirty="0">
                <a:effectLst/>
                <a:latin typeface="Constantia" panose="02030602050306030303" pitchFamily="18" charset="0"/>
                <a:ea typeface="SimSun" panose="02010600030101010101" pitchFamily="2" charset="-122"/>
                <a:cs typeface="Times New Roman" panose="02020603050405020304" pitchFamily="18" charset="0"/>
              </a:rPr>
              <a:t>Building #1099 on an educational site was found to consume at least 70 times more energy than any other buildings.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S</a:t>
            </a:r>
            <a:r>
              <a:rPr lang="en-US" dirty="0">
                <a:effectLst/>
                <a:latin typeface="Constantia" panose="02030602050306030303" pitchFamily="18" charset="0"/>
                <a:ea typeface="SimSun" panose="02010600030101010101" pitchFamily="2" charset="-122"/>
                <a:cs typeface="Times New Roman" panose="02020603050405020304" pitchFamily="18" charset="0"/>
              </a:rPr>
              <a:t>team is the </a:t>
            </a:r>
            <a:r>
              <a:rPr lang="en-US" dirty="0">
                <a:latin typeface="Constantia" panose="02030602050306030303" pitchFamily="18" charset="0"/>
                <a:ea typeface="SimSun" panose="02010600030101010101" pitchFamily="2" charset="-122"/>
                <a:cs typeface="Times New Roman" panose="02020603050405020304" pitchFamily="18" charset="0"/>
              </a:rPr>
              <a:t>predominant among 4 energy types, over </a:t>
            </a:r>
            <a:r>
              <a:rPr lang="en-US" dirty="0">
                <a:effectLst/>
                <a:latin typeface="Constantia" panose="02030602050306030303" pitchFamily="18" charset="0"/>
                <a:ea typeface="SimSun" panose="02010600030101010101" pitchFamily="2" charset="-122"/>
                <a:cs typeface="Times New Roman" panose="02020603050405020304" pitchFamily="18" charset="0"/>
              </a:rPr>
              <a:t>almost all year. </a:t>
            </a:r>
            <a:endParaRPr lang="en-US" sz="1600" dirty="0"/>
          </a:p>
        </p:txBody>
      </p:sp>
    </p:spTree>
    <p:extLst>
      <p:ext uri="{BB962C8B-B14F-4D97-AF65-F5344CB8AC3E}">
        <p14:creationId xmlns:p14="http://schemas.microsoft.com/office/powerpoint/2010/main" val="2064137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5B002-A570-40CB-93D5-5FBCCC8A77B3}"/>
              </a:ext>
            </a:extLst>
          </p:cNvPr>
          <p:cNvSpPr>
            <a:spLocks noGrp="1"/>
          </p:cNvSpPr>
          <p:nvPr>
            <p:ph type="title"/>
          </p:nvPr>
        </p:nvSpPr>
        <p:spPr/>
        <p:txBody>
          <a:bodyPr/>
          <a:lstStyle/>
          <a:p>
            <a:r>
              <a:rPr lang="en-US" dirty="0"/>
              <a:t>Concluding remarks</a:t>
            </a:r>
          </a:p>
        </p:txBody>
      </p:sp>
      <p:sp>
        <p:nvSpPr>
          <p:cNvPr id="3" name="Content Placeholder 2">
            <a:extLst>
              <a:ext uri="{FF2B5EF4-FFF2-40B4-BE49-F238E27FC236}">
                <a16:creationId xmlns:a16="http://schemas.microsoft.com/office/drawing/2014/main" id="{6557728C-5750-4EE2-98B4-D3DEEC75EAC8}"/>
              </a:ext>
            </a:extLst>
          </p:cNvPr>
          <p:cNvSpPr>
            <a:spLocks noGrp="1"/>
          </p:cNvSpPr>
          <p:nvPr>
            <p:ph idx="1"/>
          </p:nvPr>
        </p:nvSpPr>
        <p:spPr>
          <a:xfrm>
            <a:off x="766764" y="1585914"/>
            <a:ext cx="10131425" cy="5181600"/>
          </a:xfrm>
        </p:spPr>
        <p:txBody>
          <a:bodyPr>
            <a:noAutofit/>
          </a:bodyPr>
          <a:lstStyle/>
          <a:p>
            <a:pPr>
              <a:lnSpc>
                <a:spcPct val="110000"/>
              </a:lnSpc>
              <a:spcBef>
                <a:spcPts val="600"/>
              </a:spcBef>
            </a:pPr>
            <a:r>
              <a:rPr lang="en-US" sz="1800" dirty="0">
                <a:effectLst/>
                <a:latin typeface="Constantia" panose="02030602050306030303" pitchFamily="18" charset="0"/>
                <a:ea typeface="SimSun" panose="02010600030101010101" pitchFamily="2" charset="-122"/>
                <a:cs typeface="Times New Roman" panose="02020603050405020304" pitchFamily="18" charset="0"/>
              </a:rPr>
              <a:t>Exploratory data analysis findings:</a:t>
            </a:r>
          </a:p>
          <a:p>
            <a:pPr lvl="1">
              <a:lnSpc>
                <a:spcPct val="110000"/>
              </a:lnSpc>
              <a:spcBef>
                <a:spcPts val="600"/>
              </a:spcBef>
            </a:pPr>
            <a:r>
              <a:rPr lang="en-US" dirty="0">
                <a:effectLst/>
                <a:latin typeface="Constantia" panose="02030602050306030303" pitchFamily="18" charset="0"/>
                <a:ea typeface="SimSun" panose="02010600030101010101" pitchFamily="2" charset="-122"/>
                <a:cs typeface="Times New Roman" panose="02020603050405020304" pitchFamily="18" charset="0"/>
              </a:rPr>
              <a:t>Education is predominant in energy consumption. It is followed by office, entertainment / public assembly, lodging / residential, etc. </a:t>
            </a:r>
          </a:p>
          <a:p>
            <a:pPr lvl="1">
              <a:lnSpc>
                <a:spcPct val="110000"/>
              </a:lnSpc>
              <a:spcBef>
                <a:spcPts val="600"/>
              </a:spcBef>
            </a:pPr>
            <a:r>
              <a:rPr lang="en-US" dirty="0">
                <a:effectLst/>
                <a:latin typeface="Constantia" panose="02030602050306030303" pitchFamily="18" charset="0"/>
                <a:ea typeface="SimSun" panose="02010600030101010101" pitchFamily="2" charset="-122"/>
                <a:cs typeface="Times New Roman" panose="02020603050405020304" pitchFamily="18" charset="0"/>
              </a:rPr>
              <a:t>Correlation heat map reveals the lower the air temperature and dew temperature, the higher energy usage. </a:t>
            </a:r>
          </a:p>
          <a:p>
            <a:pPr lvl="1">
              <a:lnSpc>
                <a:spcPct val="110000"/>
              </a:lnSpc>
              <a:spcBef>
                <a:spcPts val="600"/>
              </a:spcBef>
            </a:pPr>
            <a:r>
              <a:rPr lang="en-US" dirty="0">
                <a:effectLst/>
                <a:latin typeface="Constantia" panose="02030602050306030303" pitchFamily="18" charset="0"/>
                <a:ea typeface="SimSun" panose="02010600030101010101" pitchFamily="2" charset="-122"/>
                <a:cs typeface="Times New Roman" panose="02020603050405020304" pitchFamily="18" charset="0"/>
              </a:rPr>
              <a:t>The correlation coefficient between dew temperature and air temperature is 0.75, which agrees well with meteorology study.</a:t>
            </a:r>
          </a:p>
          <a:p>
            <a:pPr>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Data Processing</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Missing air temperature is interpolated linearly.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Other missing values in '</a:t>
            </a:r>
            <a:r>
              <a:rPr lang="en-US" dirty="0" err="1">
                <a:latin typeface="Constantia" panose="02030602050306030303" pitchFamily="18" charset="0"/>
                <a:ea typeface="SimSun" panose="02010600030101010101" pitchFamily="2" charset="-122"/>
                <a:cs typeface="Times New Roman" panose="02020603050405020304" pitchFamily="18" charset="0"/>
              </a:rPr>
              <a:t>year_built</a:t>
            </a:r>
            <a:r>
              <a:rPr lang="en-US" dirty="0">
                <a:latin typeface="Constantia" panose="02030602050306030303" pitchFamily="18" charset="0"/>
                <a:ea typeface="SimSun" panose="02010600030101010101" pitchFamily="2" charset="-122"/>
                <a:cs typeface="Times New Roman" panose="02020603050405020304" pitchFamily="18" charset="0"/>
              </a:rPr>
              <a:t>', '</a:t>
            </a:r>
            <a:r>
              <a:rPr lang="en-US" dirty="0" err="1">
                <a:latin typeface="Constantia" panose="02030602050306030303" pitchFamily="18" charset="0"/>
                <a:ea typeface="SimSun" panose="02010600030101010101" pitchFamily="2" charset="-122"/>
                <a:cs typeface="Times New Roman" panose="02020603050405020304" pitchFamily="18" charset="0"/>
              </a:rPr>
              <a:t>floor_count</a:t>
            </a:r>
            <a:r>
              <a:rPr lang="en-US" dirty="0">
                <a:latin typeface="Constantia" panose="02030602050306030303" pitchFamily="18" charset="0"/>
                <a:ea typeface="SimSun" panose="02010600030101010101" pitchFamily="2" charset="-122"/>
                <a:cs typeface="Times New Roman" panose="02020603050405020304" pitchFamily="18" charset="0"/>
              </a:rPr>
              <a:t>', '</a:t>
            </a:r>
            <a:r>
              <a:rPr lang="en-US" dirty="0" err="1">
                <a:latin typeface="Constantia" panose="02030602050306030303" pitchFamily="18" charset="0"/>
                <a:ea typeface="SimSun" panose="02010600030101010101" pitchFamily="2" charset="-122"/>
                <a:cs typeface="Times New Roman" panose="02020603050405020304" pitchFamily="18" charset="0"/>
              </a:rPr>
              <a:t>cloud_coverage</a:t>
            </a:r>
            <a:r>
              <a:rPr lang="en-US" dirty="0">
                <a:latin typeface="Constantia" panose="02030602050306030303" pitchFamily="18" charset="0"/>
                <a:ea typeface="SimSun" panose="02010600030101010101" pitchFamily="2" charset="-122"/>
                <a:cs typeface="Times New Roman" panose="02020603050405020304" pitchFamily="18" charset="0"/>
              </a:rPr>
              <a:t>', '</a:t>
            </a:r>
            <a:r>
              <a:rPr lang="en-US" dirty="0" err="1">
                <a:latin typeface="Constantia" panose="02030602050306030303" pitchFamily="18" charset="0"/>
                <a:ea typeface="SimSun" panose="02010600030101010101" pitchFamily="2" charset="-122"/>
                <a:cs typeface="Times New Roman" panose="02020603050405020304" pitchFamily="18" charset="0"/>
              </a:rPr>
              <a:t>dew_temperature</a:t>
            </a:r>
            <a:r>
              <a:rPr lang="en-US" dirty="0">
                <a:latin typeface="Constantia" panose="02030602050306030303" pitchFamily="18" charset="0"/>
                <a:ea typeface="SimSun" panose="02010600030101010101" pitchFamily="2" charset="-122"/>
                <a:cs typeface="Times New Roman" panose="02020603050405020304" pitchFamily="18" charset="0"/>
              </a:rPr>
              <a:t>', 'precip_depth_1_hr', '</a:t>
            </a:r>
            <a:r>
              <a:rPr lang="en-US" dirty="0" err="1">
                <a:latin typeface="Constantia" panose="02030602050306030303" pitchFamily="18" charset="0"/>
                <a:ea typeface="SimSun" panose="02010600030101010101" pitchFamily="2" charset="-122"/>
                <a:cs typeface="Times New Roman" panose="02020603050405020304" pitchFamily="18" charset="0"/>
              </a:rPr>
              <a:t>wind_speed</a:t>
            </a:r>
            <a:r>
              <a:rPr lang="en-US" dirty="0">
                <a:latin typeface="Constantia" panose="02030602050306030303" pitchFamily="18" charset="0"/>
                <a:ea typeface="SimSun" panose="02010600030101010101" pitchFamily="2" charset="-122"/>
                <a:cs typeface="Times New Roman" panose="02020603050405020304" pitchFamily="18" charset="0"/>
              </a:rPr>
              <a:t>' were imputed using </a:t>
            </a:r>
            <a:r>
              <a:rPr lang="en-US" dirty="0" err="1">
                <a:latin typeface="Constantia" panose="02030602050306030303" pitchFamily="18" charset="0"/>
                <a:ea typeface="SimSun" panose="02010600030101010101" pitchFamily="2" charset="-122"/>
                <a:cs typeface="Times New Roman" panose="02020603050405020304" pitchFamily="18" charset="0"/>
              </a:rPr>
              <a:t>SimpleImputer</a:t>
            </a:r>
            <a:r>
              <a:rPr lang="en-US" dirty="0">
                <a:latin typeface="Constantia" panose="02030602050306030303" pitchFamily="18" charset="0"/>
                <a:ea typeface="SimSun" panose="02010600030101010101" pitchFamily="2" charset="-122"/>
                <a:cs typeface="Times New Roman" panose="02020603050405020304" pitchFamily="18" charset="0"/>
              </a:rPr>
              <a:t> with means.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New features like hour, day of year, week of year, month are added. </a:t>
            </a:r>
            <a:endParaRPr lang="en-US" sz="1600" dirty="0"/>
          </a:p>
        </p:txBody>
      </p:sp>
    </p:spTree>
    <p:extLst>
      <p:ext uri="{BB962C8B-B14F-4D97-AF65-F5344CB8AC3E}">
        <p14:creationId xmlns:p14="http://schemas.microsoft.com/office/powerpoint/2010/main" val="352479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5B002-A570-40CB-93D5-5FBCCC8A77B3}"/>
              </a:ext>
            </a:extLst>
          </p:cNvPr>
          <p:cNvSpPr>
            <a:spLocks noGrp="1"/>
          </p:cNvSpPr>
          <p:nvPr>
            <p:ph type="title"/>
          </p:nvPr>
        </p:nvSpPr>
        <p:spPr/>
        <p:txBody>
          <a:bodyPr/>
          <a:lstStyle/>
          <a:p>
            <a:r>
              <a:rPr lang="en-US" dirty="0"/>
              <a:t>Concluding remarks</a:t>
            </a:r>
          </a:p>
        </p:txBody>
      </p:sp>
      <p:sp>
        <p:nvSpPr>
          <p:cNvPr id="3" name="Content Placeholder 2">
            <a:extLst>
              <a:ext uri="{FF2B5EF4-FFF2-40B4-BE49-F238E27FC236}">
                <a16:creationId xmlns:a16="http://schemas.microsoft.com/office/drawing/2014/main" id="{6557728C-5750-4EE2-98B4-D3DEEC75EAC8}"/>
              </a:ext>
            </a:extLst>
          </p:cNvPr>
          <p:cNvSpPr>
            <a:spLocks noGrp="1"/>
          </p:cNvSpPr>
          <p:nvPr>
            <p:ph idx="1"/>
          </p:nvPr>
        </p:nvSpPr>
        <p:spPr>
          <a:xfrm>
            <a:off x="766764" y="1585914"/>
            <a:ext cx="10131425" cy="5181600"/>
          </a:xfrm>
        </p:spPr>
        <p:txBody>
          <a:bodyPr>
            <a:noAutofit/>
          </a:bodyPr>
          <a:lstStyle/>
          <a:p>
            <a:pPr>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Machine Learning</a:t>
            </a:r>
          </a:p>
          <a:p>
            <a:pPr lvl="1">
              <a:lnSpc>
                <a:spcPct val="110000"/>
              </a:lnSpc>
              <a:spcBef>
                <a:spcPts val="600"/>
              </a:spcBef>
            </a:pPr>
            <a:r>
              <a:rPr lang="en-US" dirty="0" err="1">
                <a:latin typeface="Constantia" panose="02030602050306030303" pitchFamily="18" charset="0"/>
                <a:ea typeface="SimSun" panose="02010600030101010101" pitchFamily="2" charset="-122"/>
                <a:cs typeface="Times New Roman" panose="02020603050405020304" pitchFamily="18" charset="0"/>
              </a:rPr>
              <a:t>Catboost</a:t>
            </a:r>
            <a:r>
              <a:rPr lang="en-US" dirty="0">
                <a:latin typeface="Constantia" panose="02030602050306030303" pitchFamily="18" charset="0"/>
                <a:ea typeface="SimSun" panose="02010600030101010101" pitchFamily="2" charset="-122"/>
                <a:cs typeface="Times New Roman" panose="02020603050405020304" pitchFamily="18" charset="0"/>
              </a:rPr>
              <a:t> and </a:t>
            </a:r>
            <a:r>
              <a:rPr lang="en-US" dirty="0" err="1">
                <a:latin typeface="Constantia" panose="02030602050306030303" pitchFamily="18" charset="0"/>
                <a:ea typeface="SimSun" panose="02010600030101010101" pitchFamily="2" charset="-122"/>
                <a:cs typeface="Times New Roman" panose="02020603050405020304" pitchFamily="18" charset="0"/>
              </a:rPr>
              <a:t>LightGBM</a:t>
            </a:r>
            <a:r>
              <a:rPr lang="en-US" dirty="0">
                <a:latin typeface="Constantia" panose="02030602050306030303" pitchFamily="18" charset="0"/>
                <a:ea typeface="SimSun" panose="02010600030101010101" pitchFamily="2" charset="-122"/>
                <a:cs typeface="Times New Roman" panose="02020603050405020304" pitchFamily="18" charset="0"/>
              </a:rPr>
              <a:t> learning algorithms based on gradient boost are applied to the energy dataset. </a:t>
            </a:r>
          </a:p>
          <a:p>
            <a:pPr lvl="1">
              <a:lnSpc>
                <a:spcPct val="110000"/>
              </a:lnSpc>
              <a:spcBef>
                <a:spcPts val="600"/>
              </a:spcBef>
            </a:pPr>
            <a:r>
              <a:rPr lang="en-US" dirty="0" err="1">
                <a:latin typeface="Constantia" panose="02030602050306030303" pitchFamily="18" charset="0"/>
                <a:ea typeface="SimSun" panose="02010600030101010101" pitchFamily="2" charset="-122"/>
                <a:cs typeface="Times New Roman" panose="02020603050405020304" pitchFamily="18" charset="0"/>
              </a:rPr>
              <a:t>Catboost</a:t>
            </a:r>
            <a:r>
              <a:rPr lang="en-US" dirty="0">
                <a:latin typeface="Constantia" panose="02030602050306030303" pitchFamily="18" charset="0"/>
                <a:ea typeface="SimSun" panose="02010600030101010101" pitchFamily="2" charset="-122"/>
                <a:cs typeface="Times New Roman" panose="02020603050405020304" pitchFamily="18" charset="0"/>
              </a:rPr>
              <a:t> is about 3 times slower than </a:t>
            </a:r>
            <a:r>
              <a:rPr lang="en-US" dirty="0" err="1">
                <a:latin typeface="Constantia" panose="02030602050306030303" pitchFamily="18" charset="0"/>
                <a:ea typeface="SimSun" panose="02010600030101010101" pitchFamily="2" charset="-122"/>
                <a:cs typeface="Times New Roman" panose="02020603050405020304" pitchFamily="18" charset="0"/>
              </a:rPr>
              <a:t>LightGBM</a:t>
            </a:r>
            <a:r>
              <a:rPr lang="en-US" dirty="0">
                <a:latin typeface="Constantia" panose="02030602050306030303" pitchFamily="18" charset="0"/>
                <a:ea typeface="SimSun" panose="02010600030101010101" pitchFamily="2" charset="-122"/>
                <a:cs typeface="Times New Roman" panose="02020603050405020304" pitchFamily="18" charset="0"/>
              </a:rPr>
              <a:t> to achieve similar score.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Treating time features as integer significantly improve the test score (RMSE) from 1.283 to 1.020. The additional time features seem to have minimal effect on test score.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Data smoothing by rolling average (set day as window size) significantly improves the score from 1.222 to 0.973.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Time series splitting is found to improve the prediction, as compared with normal KFold splitting.</a:t>
            </a:r>
          </a:p>
          <a:p>
            <a:pPr lvl="1">
              <a:lnSpc>
                <a:spcPct val="110000"/>
              </a:lnSpc>
              <a:spcBef>
                <a:spcPts val="600"/>
              </a:spcBef>
            </a:pPr>
            <a:r>
              <a:rPr lang="en-US" sz="1600" dirty="0">
                <a:effectLst/>
                <a:latin typeface="Constantia" panose="02030602050306030303" pitchFamily="18" charset="0"/>
                <a:ea typeface="SimSun" panose="02010600030101010101" pitchFamily="2" charset="-122"/>
                <a:cs typeface="Times New Roman" panose="02020603050405020304" pitchFamily="18" charset="0"/>
              </a:rPr>
              <a:t>The ratio of predicted value against the actual is used to investigate how well the trained model works at the local level. </a:t>
            </a:r>
            <a:endParaRPr lang="en-US" sz="1600" dirty="0"/>
          </a:p>
        </p:txBody>
      </p:sp>
    </p:spTree>
    <p:extLst>
      <p:ext uri="{BB962C8B-B14F-4D97-AF65-F5344CB8AC3E}">
        <p14:creationId xmlns:p14="http://schemas.microsoft.com/office/powerpoint/2010/main" val="3894046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5B002-A570-40CB-93D5-5FBCCC8A77B3}"/>
              </a:ext>
            </a:extLst>
          </p:cNvPr>
          <p:cNvSpPr>
            <a:spLocks noGrp="1"/>
          </p:cNvSpPr>
          <p:nvPr>
            <p:ph type="title"/>
          </p:nvPr>
        </p:nvSpPr>
        <p:spPr/>
        <p:txBody>
          <a:bodyPr/>
          <a:lstStyle/>
          <a:p>
            <a:r>
              <a:rPr lang="en-US" dirty="0"/>
              <a:t>Concluding remarks</a:t>
            </a:r>
          </a:p>
        </p:txBody>
      </p:sp>
      <p:sp>
        <p:nvSpPr>
          <p:cNvPr id="3" name="Content Placeholder 2">
            <a:extLst>
              <a:ext uri="{FF2B5EF4-FFF2-40B4-BE49-F238E27FC236}">
                <a16:creationId xmlns:a16="http://schemas.microsoft.com/office/drawing/2014/main" id="{6557728C-5750-4EE2-98B4-D3DEEC75EAC8}"/>
              </a:ext>
            </a:extLst>
          </p:cNvPr>
          <p:cNvSpPr>
            <a:spLocks noGrp="1"/>
          </p:cNvSpPr>
          <p:nvPr>
            <p:ph idx="1"/>
          </p:nvPr>
        </p:nvSpPr>
        <p:spPr>
          <a:xfrm>
            <a:off x="766764" y="1585914"/>
            <a:ext cx="10131425" cy="5181600"/>
          </a:xfrm>
        </p:spPr>
        <p:txBody>
          <a:bodyPr>
            <a:noAutofit/>
          </a:bodyPr>
          <a:lstStyle/>
          <a:p>
            <a:pPr>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Machine Learning</a:t>
            </a:r>
          </a:p>
          <a:p>
            <a:pPr lvl="1">
              <a:lnSpc>
                <a:spcPct val="110000"/>
              </a:lnSpc>
              <a:spcBef>
                <a:spcPts val="600"/>
              </a:spcBef>
            </a:pPr>
            <a:r>
              <a:rPr lang="en-US" sz="1600" dirty="0">
                <a:effectLst/>
                <a:latin typeface="Constantia" panose="02030602050306030303" pitchFamily="18" charset="0"/>
                <a:ea typeface="SimSun" panose="02010600030101010101" pitchFamily="2" charset="-122"/>
                <a:cs typeface="Times New Roman" panose="02020603050405020304" pitchFamily="18" charset="0"/>
              </a:rPr>
              <a:t>Possible data entry errors in the first 1000 samples in the dataset, or the very beginning of the year. March through July see much less amount of predicted energy usage that the actual, whereas, November through December see the predicted is very close to the actual. </a:t>
            </a:r>
          </a:p>
          <a:p>
            <a:pPr lvl="1">
              <a:lnSpc>
                <a:spcPct val="110000"/>
              </a:lnSpc>
              <a:spcBef>
                <a:spcPts val="600"/>
              </a:spcBef>
            </a:pPr>
            <a:r>
              <a:rPr lang="en-US" sz="1600" dirty="0">
                <a:effectLst/>
                <a:latin typeface="Constantia" panose="02030602050306030303" pitchFamily="18" charset="0"/>
                <a:ea typeface="SimSun" panose="02010600030101010101" pitchFamily="2" charset="-122"/>
                <a:cs typeface="Times New Roman" panose="02020603050405020304" pitchFamily="18" charset="0"/>
              </a:rPr>
              <a:t>The models fail to catch the transition and result in significant prediction error. It would be a good idea to separate the dataset from the transition and train the models separately.</a:t>
            </a:r>
          </a:p>
          <a:p>
            <a:pPr lvl="1">
              <a:lnSpc>
                <a:spcPct val="110000"/>
              </a:lnSpc>
              <a:spcBef>
                <a:spcPts val="600"/>
              </a:spcBef>
            </a:pPr>
            <a:r>
              <a:rPr lang="en-US" sz="1800" dirty="0">
                <a:latin typeface="Constantia" panose="02030602050306030303" pitchFamily="18" charset="0"/>
                <a:ea typeface="SimSun" panose="02010600030101010101" pitchFamily="2" charset="-122"/>
                <a:cs typeface="Times New Roman" panose="02020603050405020304" pitchFamily="18" charset="0"/>
              </a:rPr>
              <a:t>T</a:t>
            </a:r>
            <a:r>
              <a:rPr lang="en-US" sz="1800" dirty="0">
                <a:effectLst/>
                <a:latin typeface="Constantia" panose="02030602050306030303" pitchFamily="18" charset="0"/>
                <a:ea typeface="SimSun" panose="02010600030101010101" pitchFamily="2" charset="-122"/>
                <a:cs typeface="Times New Roman" panose="02020603050405020304" pitchFamily="18" charset="0"/>
              </a:rPr>
              <a:t>op important features include building id, day of year, square feet, meter, air temperature, regardless their relative ranking, are captured by both models. These are indeed the predominant factors influencing the usage from domain knowledge point of view. Weather data like wind speed / </a:t>
            </a:r>
            <a:r>
              <a:rPr lang="en-US" sz="1800" dirty="0" err="1">
                <a:effectLst/>
                <a:latin typeface="Constantia" panose="02030602050306030303" pitchFamily="18" charset="0"/>
                <a:ea typeface="SimSun" panose="02010600030101010101" pitchFamily="2" charset="-122"/>
                <a:cs typeface="Times New Roman" panose="02020603050405020304" pitchFamily="18" charset="0"/>
              </a:rPr>
              <a:t>beaufort</a:t>
            </a:r>
            <a:r>
              <a:rPr lang="en-US" sz="1800" dirty="0">
                <a:effectLst/>
                <a:latin typeface="Constantia" panose="02030602050306030303" pitchFamily="18" charset="0"/>
                <a:ea typeface="SimSun" panose="02010600030101010101" pitchFamily="2" charset="-122"/>
                <a:cs typeface="Times New Roman" panose="02020603050405020304" pitchFamily="18" charset="0"/>
              </a:rPr>
              <a:t> scale, precipitation and cloud coverage remains are the least important features.</a:t>
            </a:r>
            <a:endParaRPr lang="en-US" sz="1600" dirty="0">
              <a:effectLst/>
              <a:latin typeface="Constantia" panose="02030602050306030303"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41664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5B002-A570-40CB-93D5-5FBCCC8A77B3}"/>
              </a:ext>
            </a:extLst>
          </p:cNvPr>
          <p:cNvSpPr>
            <a:spLocks noGrp="1"/>
          </p:cNvSpPr>
          <p:nvPr>
            <p:ph type="title"/>
          </p:nvPr>
        </p:nvSpPr>
        <p:spPr/>
        <p:txBody>
          <a:bodyPr/>
          <a:lstStyle/>
          <a:p>
            <a:r>
              <a:rPr lang="en-US" dirty="0"/>
              <a:t>Concluding remarks</a:t>
            </a:r>
          </a:p>
        </p:txBody>
      </p:sp>
      <p:sp>
        <p:nvSpPr>
          <p:cNvPr id="3" name="Content Placeholder 2">
            <a:extLst>
              <a:ext uri="{FF2B5EF4-FFF2-40B4-BE49-F238E27FC236}">
                <a16:creationId xmlns:a16="http://schemas.microsoft.com/office/drawing/2014/main" id="{6557728C-5750-4EE2-98B4-D3DEEC75EAC8}"/>
              </a:ext>
            </a:extLst>
          </p:cNvPr>
          <p:cNvSpPr>
            <a:spLocks noGrp="1"/>
          </p:cNvSpPr>
          <p:nvPr>
            <p:ph idx="1"/>
          </p:nvPr>
        </p:nvSpPr>
        <p:spPr>
          <a:xfrm>
            <a:off x="809627" y="1947862"/>
            <a:ext cx="10131425" cy="3100389"/>
          </a:xfrm>
        </p:spPr>
        <p:txBody>
          <a:bodyPr>
            <a:noAutofit/>
          </a:bodyPr>
          <a:lstStyle/>
          <a:p>
            <a:pPr>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Machine Learning</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The model successfully pick out air temperature as an important feature. It can be appropriately used to predict energy usage for the following years based on weather data. This would allow the effect of newer technology investment or change on energy saving to be separated from that of the weather change.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Lastly, other factors, for example, budget/funding/project situation, decision making by the administrators when to turn on AC, etc., also have great impact on energy usage and its timing. It is necessary to have the human factors in mind when building a realistic model. </a:t>
            </a:r>
            <a:endParaRPr lang="en-US" sz="1600" dirty="0"/>
          </a:p>
        </p:txBody>
      </p:sp>
    </p:spTree>
    <p:extLst>
      <p:ext uri="{BB962C8B-B14F-4D97-AF65-F5344CB8AC3E}">
        <p14:creationId xmlns:p14="http://schemas.microsoft.com/office/powerpoint/2010/main" val="229613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1307-5AF2-4650-9094-5A490C5398ED}"/>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E6A0CBD6-76DE-46EC-A12C-B49FD8FCB8FA}"/>
              </a:ext>
            </a:extLst>
          </p:cNvPr>
          <p:cNvSpPr>
            <a:spLocks noGrp="1"/>
          </p:cNvSpPr>
          <p:nvPr>
            <p:ph idx="1"/>
          </p:nvPr>
        </p:nvSpPr>
        <p:spPr>
          <a:xfrm>
            <a:off x="685801" y="1957389"/>
            <a:ext cx="10131425" cy="4729162"/>
          </a:xfrm>
        </p:spPr>
        <p:txBody>
          <a:bodyPr>
            <a:normAutofit lnSpcReduction="10000"/>
          </a:bodyPr>
          <a:lstStyle/>
          <a:p>
            <a:pPr>
              <a:lnSpc>
                <a:spcPct val="110000"/>
              </a:lnSpc>
              <a:spcBef>
                <a:spcPts val="600"/>
              </a:spcBef>
              <a:spcAft>
                <a:spcPts val="0"/>
              </a:spcAft>
              <a:buFont typeface="Wingdings" panose="05000000000000000000" pitchFamily="2" charset="2"/>
              <a:buChar char="§"/>
            </a:pPr>
            <a:r>
              <a:rPr lang="en-US" sz="1800" dirty="0">
                <a:effectLst/>
                <a:latin typeface="Constantia" panose="02030602050306030303" pitchFamily="18" charset="0"/>
                <a:ea typeface="Constantia" panose="02030602050306030303" pitchFamily="18" charset="0"/>
                <a:cs typeface="Times New Roman" panose="02020603050405020304" pitchFamily="18" charset="0"/>
              </a:rPr>
              <a:t>Check with domain experts possible data entry errors in the January meter readings because this the only occurrence with off-the-chart prediction.</a:t>
            </a:r>
          </a:p>
          <a:p>
            <a:pPr>
              <a:lnSpc>
                <a:spcPct val="110000"/>
              </a:lnSpc>
              <a:spcBef>
                <a:spcPts val="600"/>
              </a:spcBef>
              <a:spcAft>
                <a:spcPts val="0"/>
              </a:spcAft>
              <a:buFont typeface="Wingdings" panose="05000000000000000000" pitchFamily="2" charset="2"/>
              <a:buChar char="§"/>
            </a:pPr>
            <a:endParaRPr lang="en-US" sz="1800" dirty="0">
              <a:effectLst/>
              <a:latin typeface="Constantia" panose="02030602050306030303" pitchFamily="18" charset="0"/>
              <a:ea typeface="Constantia" panose="02030602050306030303" pitchFamily="18" charset="0"/>
              <a:cs typeface="Times New Roman" panose="02020603050405020304" pitchFamily="18" charset="0"/>
            </a:endParaRPr>
          </a:p>
          <a:p>
            <a:pPr>
              <a:lnSpc>
                <a:spcPct val="110000"/>
              </a:lnSpc>
              <a:spcAft>
                <a:spcPts val="0"/>
              </a:spcAft>
              <a:buFont typeface="Wingdings" panose="05000000000000000000" pitchFamily="2" charset="2"/>
              <a:buChar char="§"/>
            </a:pPr>
            <a:r>
              <a:rPr lang="en-US" sz="1800" dirty="0">
                <a:effectLst/>
                <a:latin typeface="Constantia" panose="02030602050306030303" pitchFamily="18" charset="0"/>
                <a:ea typeface="Constantia" panose="02030602050306030303" pitchFamily="18" charset="0"/>
                <a:cs typeface="Times New Roman" panose="02020603050405020304" pitchFamily="18" charset="0"/>
              </a:rPr>
              <a:t>Separate the dataset from the transition where the high energy usage season change to lower or vice versa and train the models separately.</a:t>
            </a:r>
          </a:p>
          <a:p>
            <a:pPr>
              <a:lnSpc>
                <a:spcPct val="110000"/>
              </a:lnSpc>
              <a:spcAft>
                <a:spcPts val="0"/>
              </a:spcAft>
              <a:buFont typeface="Wingdings" panose="05000000000000000000" pitchFamily="2" charset="2"/>
              <a:buChar char="§"/>
            </a:pPr>
            <a:endParaRPr lang="en-US" sz="1800" dirty="0">
              <a:effectLst/>
              <a:latin typeface="Constantia" panose="02030602050306030303" pitchFamily="18" charset="0"/>
              <a:ea typeface="Constantia" panose="02030602050306030303" pitchFamily="18" charset="0"/>
              <a:cs typeface="Times New Roman" panose="02020603050405020304" pitchFamily="18" charset="0"/>
            </a:endParaRPr>
          </a:p>
          <a:p>
            <a:pPr>
              <a:lnSpc>
                <a:spcPct val="110000"/>
              </a:lnSpc>
              <a:spcAft>
                <a:spcPts val="0"/>
              </a:spcAft>
              <a:buFont typeface="Wingdings" panose="05000000000000000000" pitchFamily="2" charset="2"/>
              <a:buChar char="§"/>
            </a:pPr>
            <a:r>
              <a:rPr lang="en-US" sz="1800" dirty="0">
                <a:effectLst/>
                <a:latin typeface="Constantia" panose="02030602050306030303" pitchFamily="18" charset="0"/>
                <a:ea typeface="Constantia" panose="02030602050306030303" pitchFamily="18" charset="0"/>
                <a:cs typeface="Times New Roman" panose="02020603050405020304" pitchFamily="18" charset="0"/>
              </a:rPr>
              <a:t>Separate samples according to meter or energy type for machine learning individually</a:t>
            </a:r>
          </a:p>
          <a:p>
            <a:pPr>
              <a:lnSpc>
                <a:spcPct val="110000"/>
              </a:lnSpc>
              <a:spcAft>
                <a:spcPts val="0"/>
              </a:spcAft>
              <a:buFont typeface="Wingdings" panose="05000000000000000000" pitchFamily="2" charset="2"/>
              <a:buChar char="§"/>
            </a:pPr>
            <a:endParaRPr lang="en-US" sz="1800" dirty="0">
              <a:effectLst/>
              <a:latin typeface="Constantia" panose="02030602050306030303" pitchFamily="18" charset="0"/>
              <a:ea typeface="Constantia" panose="02030602050306030303" pitchFamily="18" charset="0"/>
              <a:cs typeface="Times New Roman" panose="02020603050405020304" pitchFamily="18" charset="0"/>
            </a:endParaRPr>
          </a:p>
          <a:p>
            <a:pPr>
              <a:lnSpc>
                <a:spcPct val="110000"/>
              </a:lnSpc>
              <a:spcAft>
                <a:spcPts val="0"/>
              </a:spcAft>
              <a:buFont typeface="Wingdings" panose="05000000000000000000" pitchFamily="2" charset="2"/>
              <a:buChar char="§"/>
            </a:pPr>
            <a:r>
              <a:rPr lang="en-US" sz="1800" dirty="0">
                <a:effectLst/>
                <a:latin typeface="Constantia" panose="02030602050306030303" pitchFamily="18" charset="0"/>
                <a:ea typeface="Constantia" panose="02030602050306030303" pitchFamily="18" charset="0"/>
                <a:cs typeface="Times New Roman" panose="02020603050405020304" pitchFamily="18" charset="0"/>
              </a:rPr>
              <a:t>Check with domain expert on how budget/funding/project situation, decision making by the administrators when or what time to turn on AC, etc., impact on energy usage and its timing. </a:t>
            </a:r>
          </a:p>
          <a:p>
            <a:pPr>
              <a:lnSpc>
                <a:spcPct val="110000"/>
              </a:lnSpc>
              <a:spcAft>
                <a:spcPts val="0"/>
              </a:spcAft>
              <a:buFont typeface="Wingdings" panose="05000000000000000000" pitchFamily="2" charset="2"/>
              <a:buChar char="§"/>
            </a:pPr>
            <a:endParaRPr lang="en-US" sz="1800" dirty="0">
              <a:effectLst/>
              <a:latin typeface="Constantia" panose="02030602050306030303" pitchFamily="18" charset="0"/>
              <a:ea typeface="Constantia" panose="02030602050306030303" pitchFamily="18" charset="0"/>
              <a:cs typeface="Times New Roman" panose="02020603050405020304" pitchFamily="18" charset="0"/>
            </a:endParaRPr>
          </a:p>
          <a:p>
            <a:pPr>
              <a:lnSpc>
                <a:spcPct val="110000"/>
              </a:lnSpc>
              <a:spcAft>
                <a:spcPts val="0"/>
              </a:spcAft>
              <a:buFont typeface="Wingdings" panose="05000000000000000000" pitchFamily="2" charset="2"/>
              <a:buChar char="§"/>
            </a:pPr>
            <a:r>
              <a:rPr lang="en-US" sz="1800" dirty="0">
                <a:effectLst/>
                <a:latin typeface="Constantia" panose="02030602050306030303" pitchFamily="18" charset="0"/>
                <a:ea typeface="Constantia" panose="02030602050306030303" pitchFamily="18" charset="0"/>
                <a:cs typeface="Times New Roman" panose="02020603050405020304" pitchFamily="18" charset="0"/>
              </a:rPr>
              <a:t>Predict energy usage building wise. This way the local weather data can play a more important role. </a:t>
            </a:r>
          </a:p>
          <a:p>
            <a:pPr>
              <a:lnSpc>
                <a:spcPct val="110000"/>
              </a:lnSpc>
              <a:spcAft>
                <a:spcPts val="0"/>
              </a:spcAft>
              <a:buFont typeface="Wingdings" panose="05000000000000000000" pitchFamily="2" charset="2"/>
              <a:buChar char="§"/>
            </a:pPr>
            <a:endParaRPr lang="en-US" sz="1800" dirty="0">
              <a:effectLst/>
              <a:latin typeface="Constantia" panose="02030602050306030303" pitchFamily="18" charset="0"/>
              <a:ea typeface="Constantia" panose="02030602050306030303" pitchFamily="18" charset="0"/>
              <a:cs typeface="Times New Roman" panose="02020603050405020304" pitchFamily="18" charset="0"/>
            </a:endParaRPr>
          </a:p>
          <a:p>
            <a:pPr>
              <a:lnSpc>
                <a:spcPct val="110000"/>
              </a:lnSpc>
              <a:buFont typeface="Wingdings" panose="05000000000000000000" pitchFamily="2" charset="2"/>
              <a:buChar char="§"/>
            </a:pPr>
            <a:r>
              <a:rPr lang="en-US" sz="1800" dirty="0">
                <a:effectLst/>
                <a:latin typeface="Constantia" panose="02030602050306030303" pitchFamily="18" charset="0"/>
                <a:ea typeface="Constantia" panose="02030602050306030303" pitchFamily="18" charset="0"/>
                <a:cs typeface="Times New Roman" panose="02020603050405020304" pitchFamily="18" charset="0"/>
              </a:rPr>
              <a:t>Continue feature engineering by adding new variables such as holidays because it affects energy usage for obvious reasons.</a:t>
            </a:r>
            <a:endParaRPr lang="en-US" dirty="0"/>
          </a:p>
        </p:txBody>
      </p:sp>
    </p:spTree>
    <p:extLst>
      <p:ext uri="{BB962C8B-B14F-4D97-AF65-F5344CB8AC3E}">
        <p14:creationId xmlns:p14="http://schemas.microsoft.com/office/powerpoint/2010/main" val="346234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CC596-FAE3-43BB-8640-29FEA448BAC5}"/>
              </a:ext>
            </a:extLst>
          </p:cNvPr>
          <p:cNvSpPr>
            <a:spLocks noGrp="1"/>
          </p:cNvSpPr>
          <p:nvPr>
            <p:ph type="title"/>
          </p:nvPr>
        </p:nvSpPr>
        <p:spPr/>
        <p:txBody>
          <a:bodyPr/>
          <a:lstStyle/>
          <a:p>
            <a:r>
              <a:rPr lang="en-US" dirty="0"/>
              <a:t>Dataset</a:t>
            </a:r>
          </a:p>
        </p:txBody>
      </p:sp>
      <p:pic>
        <p:nvPicPr>
          <p:cNvPr id="5" name="Content Placeholder 4">
            <a:extLst>
              <a:ext uri="{FF2B5EF4-FFF2-40B4-BE49-F238E27FC236}">
                <a16:creationId xmlns:a16="http://schemas.microsoft.com/office/drawing/2014/main" id="{3BFA6844-E797-493D-8E8A-6DABCC562175}"/>
              </a:ext>
            </a:extLst>
          </p:cNvPr>
          <p:cNvPicPr>
            <a:picLocks noGrp="1" noChangeAspect="1"/>
          </p:cNvPicPr>
          <p:nvPr>
            <p:ph idx="1"/>
          </p:nvPr>
        </p:nvPicPr>
        <p:blipFill rotWithShape="1">
          <a:blip r:embed="rId2"/>
          <a:srcRect t="45102"/>
          <a:stretch/>
        </p:blipFill>
        <p:spPr>
          <a:xfrm>
            <a:off x="2853697" y="2088676"/>
            <a:ext cx="6285969" cy="4769324"/>
          </a:xfrm>
        </p:spPr>
      </p:pic>
    </p:spTree>
    <p:extLst>
      <p:ext uri="{BB962C8B-B14F-4D97-AF65-F5344CB8AC3E}">
        <p14:creationId xmlns:p14="http://schemas.microsoft.com/office/powerpoint/2010/main" val="2530112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0E32-6EEA-449C-8078-36397355E6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A6DA00-0CAF-48A2-AF90-05471BD6D3D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85693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105F-5F68-4F15-9575-9E1451332163}"/>
              </a:ext>
            </a:extLst>
          </p:cNvPr>
          <p:cNvSpPr>
            <a:spLocks noGrp="1"/>
          </p:cNvSpPr>
          <p:nvPr>
            <p:ph type="title"/>
          </p:nvPr>
        </p:nvSpPr>
        <p:spPr/>
        <p:txBody>
          <a:bodyPr/>
          <a:lstStyle/>
          <a:p>
            <a:r>
              <a:rPr lang="en-US" b="1" kern="0" dirty="0">
                <a:solidFill>
                  <a:srgbClr val="007789"/>
                </a:solidFill>
                <a:latin typeface="Constantia" panose="02030602050306030303" pitchFamily="18" charset="0"/>
                <a:ea typeface="STXinwei" panose="02010800040101010101" pitchFamily="2" charset="-122"/>
                <a:cs typeface="Times New Roman" panose="02020603050405020304" pitchFamily="18" charset="0"/>
              </a:rPr>
              <a:t>Software Packages</a:t>
            </a:r>
            <a:br>
              <a:rPr lang="en-US" b="1" kern="0" dirty="0">
                <a:solidFill>
                  <a:srgbClr val="007789"/>
                </a:solidFill>
                <a:latin typeface="Constantia" panose="02030602050306030303" pitchFamily="18" charset="0"/>
                <a:ea typeface="STXinwei" panose="02010800040101010101" pitchFamily="2" charset="-122"/>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06B0FA6-1CA7-423B-A246-23D629F3326D}"/>
              </a:ext>
            </a:extLst>
          </p:cNvPr>
          <p:cNvSpPr>
            <a:spLocks noGrp="1"/>
          </p:cNvSpPr>
          <p:nvPr>
            <p:ph idx="1"/>
          </p:nvPr>
        </p:nvSpPr>
        <p:spPr/>
        <p:txBody>
          <a:bodyPr/>
          <a:lstStyle/>
          <a:p>
            <a:pPr marL="800100" lvl="1" indent="-342900">
              <a:lnSpc>
                <a:spcPct val="110000"/>
              </a:lnSpc>
              <a:spcBef>
                <a:spcPts val="600"/>
              </a:spcBef>
              <a:spcAft>
                <a:spcPts val="0"/>
              </a:spcAft>
              <a:buFont typeface="Constantia" panose="02030602050306030303" pitchFamily="18" charset="0"/>
              <a:buChar char="-"/>
            </a:pPr>
            <a:r>
              <a:rPr lang="en-US" dirty="0">
                <a:effectLst/>
                <a:latin typeface="Constantia" panose="02030602050306030303" pitchFamily="18" charset="0"/>
                <a:ea typeface="Constantia" panose="02030602050306030303" pitchFamily="18" charset="0"/>
                <a:cs typeface="Times New Roman" panose="02020603050405020304" pitchFamily="18" charset="0"/>
              </a:rPr>
              <a:t>Python 3.6</a:t>
            </a:r>
          </a:p>
          <a:p>
            <a:pPr marL="800100" lvl="1" indent="-342900">
              <a:lnSpc>
                <a:spcPct val="110000"/>
              </a:lnSpc>
              <a:spcAft>
                <a:spcPts val="0"/>
              </a:spcAft>
              <a:buFont typeface="Constantia" panose="02030602050306030303" pitchFamily="18" charset="0"/>
              <a:buChar char="-"/>
            </a:pPr>
            <a:r>
              <a:rPr lang="en-US" dirty="0">
                <a:effectLst/>
                <a:latin typeface="Constantia" panose="02030602050306030303" pitchFamily="18" charset="0"/>
                <a:ea typeface="Constantia" panose="02030602050306030303" pitchFamily="18" charset="0"/>
                <a:cs typeface="Times New Roman" panose="02020603050405020304" pitchFamily="18" charset="0"/>
              </a:rPr>
              <a:t>Pandas 1.0.3</a:t>
            </a:r>
          </a:p>
          <a:p>
            <a:pPr marL="800100" lvl="1" indent="-342900">
              <a:lnSpc>
                <a:spcPct val="110000"/>
              </a:lnSpc>
              <a:spcAft>
                <a:spcPts val="0"/>
              </a:spcAft>
              <a:buFont typeface="Constantia" panose="02030602050306030303" pitchFamily="18" charset="0"/>
              <a:buChar char="-"/>
            </a:pPr>
            <a:r>
              <a:rPr lang="en-US" dirty="0" err="1">
                <a:effectLst/>
                <a:latin typeface="Constantia" panose="02030602050306030303" pitchFamily="18" charset="0"/>
                <a:ea typeface="Constantia" panose="02030602050306030303" pitchFamily="18" charset="0"/>
                <a:cs typeface="Times New Roman" panose="02020603050405020304" pitchFamily="18" charset="0"/>
              </a:rPr>
              <a:t>Numpy</a:t>
            </a:r>
            <a:r>
              <a:rPr lang="en-US" dirty="0">
                <a:effectLst/>
                <a:latin typeface="Constantia" panose="02030602050306030303" pitchFamily="18" charset="0"/>
                <a:ea typeface="Constantia" panose="02030602050306030303" pitchFamily="18" charset="0"/>
                <a:cs typeface="Times New Roman" panose="02020603050405020304" pitchFamily="18" charset="0"/>
              </a:rPr>
              <a:t> 1.15.4</a:t>
            </a:r>
          </a:p>
          <a:p>
            <a:pPr marL="800100" lvl="1" indent="-342900">
              <a:lnSpc>
                <a:spcPct val="110000"/>
              </a:lnSpc>
              <a:spcAft>
                <a:spcPts val="0"/>
              </a:spcAft>
              <a:buFont typeface="Constantia" panose="02030602050306030303" pitchFamily="18" charset="0"/>
              <a:buChar char="-"/>
            </a:pPr>
            <a:r>
              <a:rPr lang="en-US" dirty="0" err="1">
                <a:effectLst/>
                <a:latin typeface="Constantia" panose="02030602050306030303" pitchFamily="18" charset="0"/>
                <a:ea typeface="Constantia" panose="02030602050306030303" pitchFamily="18" charset="0"/>
                <a:cs typeface="Times New Roman" panose="02020603050405020304" pitchFamily="18" charset="0"/>
              </a:rPr>
              <a:t>Sklearn</a:t>
            </a:r>
            <a:r>
              <a:rPr lang="en-US" dirty="0">
                <a:effectLst/>
                <a:latin typeface="Constantia" panose="02030602050306030303" pitchFamily="18" charset="0"/>
                <a:ea typeface="Constantia" panose="02030602050306030303" pitchFamily="18" charset="0"/>
                <a:cs typeface="Times New Roman" panose="02020603050405020304" pitchFamily="18" charset="0"/>
              </a:rPr>
              <a:t> 0.23.1</a:t>
            </a:r>
          </a:p>
          <a:p>
            <a:pPr marL="800100" lvl="1" indent="-342900">
              <a:lnSpc>
                <a:spcPct val="110000"/>
              </a:lnSpc>
              <a:spcAft>
                <a:spcPts val="0"/>
              </a:spcAft>
              <a:buFont typeface="Constantia" panose="02030602050306030303" pitchFamily="18" charset="0"/>
              <a:buChar char="-"/>
            </a:pPr>
            <a:r>
              <a:rPr lang="en-US" dirty="0">
                <a:effectLst/>
                <a:latin typeface="Constantia" panose="02030602050306030303" pitchFamily="18" charset="0"/>
                <a:ea typeface="Constantia" panose="02030602050306030303" pitchFamily="18" charset="0"/>
                <a:cs typeface="Times New Roman" panose="02020603050405020304" pitchFamily="18" charset="0"/>
              </a:rPr>
              <a:t>Matplotlib 3.2.1</a:t>
            </a:r>
          </a:p>
          <a:p>
            <a:pPr marL="800100" lvl="1" indent="-342900">
              <a:lnSpc>
                <a:spcPct val="110000"/>
              </a:lnSpc>
              <a:spcAft>
                <a:spcPts val="0"/>
              </a:spcAft>
              <a:buFont typeface="Constantia" panose="02030602050306030303" pitchFamily="18" charset="0"/>
              <a:buChar char="-"/>
            </a:pPr>
            <a:r>
              <a:rPr lang="en-US" dirty="0">
                <a:effectLst/>
                <a:latin typeface="Constantia" panose="02030602050306030303" pitchFamily="18" charset="0"/>
                <a:ea typeface="Constantia" panose="02030602050306030303" pitchFamily="18" charset="0"/>
                <a:cs typeface="Times New Roman" panose="02020603050405020304" pitchFamily="18" charset="0"/>
              </a:rPr>
              <a:t>Seaborn 0.10.0</a:t>
            </a:r>
          </a:p>
          <a:p>
            <a:pPr marL="800100" lvl="1" indent="-342900">
              <a:lnSpc>
                <a:spcPct val="110000"/>
              </a:lnSpc>
              <a:spcAft>
                <a:spcPts val="0"/>
              </a:spcAft>
              <a:buFont typeface="Constantia" panose="02030602050306030303" pitchFamily="18" charset="0"/>
              <a:buChar char="-"/>
            </a:pPr>
            <a:r>
              <a:rPr lang="en-US" dirty="0" err="1">
                <a:effectLst/>
                <a:latin typeface="Constantia" panose="02030602050306030303" pitchFamily="18" charset="0"/>
                <a:ea typeface="Constantia" panose="02030602050306030303" pitchFamily="18" charset="0"/>
                <a:cs typeface="Times New Roman" panose="02020603050405020304" pitchFamily="18" charset="0"/>
              </a:rPr>
              <a:t>Scipy</a:t>
            </a:r>
            <a:r>
              <a:rPr lang="en-US" dirty="0">
                <a:effectLst/>
                <a:latin typeface="Constantia" panose="02030602050306030303" pitchFamily="18" charset="0"/>
                <a:ea typeface="Constantia" panose="02030602050306030303" pitchFamily="18" charset="0"/>
                <a:cs typeface="Times New Roman" panose="02020603050405020304" pitchFamily="18" charset="0"/>
              </a:rPr>
              <a:t> 1.10</a:t>
            </a:r>
          </a:p>
          <a:p>
            <a:pPr marL="800100" lvl="1" indent="-342900">
              <a:lnSpc>
                <a:spcPct val="110000"/>
              </a:lnSpc>
              <a:spcAft>
                <a:spcPts val="0"/>
              </a:spcAft>
              <a:buFont typeface="Constantia" panose="02030602050306030303" pitchFamily="18" charset="0"/>
              <a:buChar char="-"/>
            </a:pPr>
            <a:r>
              <a:rPr lang="en-US" dirty="0" err="1">
                <a:effectLst/>
                <a:latin typeface="Constantia" panose="02030602050306030303" pitchFamily="18" charset="0"/>
                <a:ea typeface="Constantia" panose="02030602050306030303" pitchFamily="18" charset="0"/>
                <a:cs typeface="Times New Roman" panose="02020603050405020304" pitchFamily="18" charset="0"/>
              </a:rPr>
              <a:t>Catboost</a:t>
            </a:r>
            <a:r>
              <a:rPr lang="en-US" dirty="0">
                <a:effectLst/>
                <a:latin typeface="Constantia" panose="02030602050306030303" pitchFamily="18" charset="0"/>
                <a:ea typeface="Constantia" panose="02030602050306030303" pitchFamily="18" charset="0"/>
                <a:cs typeface="Times New Roman" panose="02020603050405020304" pitchFamily="18" charset="0"/>
              </a:rPr>
              <a:t> 0.24.1</a:t>
            </a:r>
          </a:p>
          <a:p>
            <a:pPr marL="800100" lvl="1" indent="-342900">
              <a:lnSpc>
                <a:spcPct val="110000"/>
              </a:lnSpc>
              <a:buFont typeface="Constantia" panose="02030602050306030303" pitchFamily="18" charset="0"/>
              <a:buChar char="-"/>
            </a:pPr>
            <a:r>
              <a:rPr lang="en-US" dirty="0" err="1">
                <a:effectLst/>
                <a:latin typeface="Constantia" panose="02030602050306030303" pitchFamily="18" charset="0"/>
                <a:ea typeface="Constantia" panose="02030602050306030303" pitchFamily="18" charset="0"/>
                <a:cs typeface="Times New Roman" panose="02020603050405020304" pitchFamily="18" charset="0"/>
              </a:rPr>
              <a:t>LightGBM</a:t>
            </a:r>
            <a:r>
              <a:rPr lang="en-US" dirty="0">
                <a:effectLst/>
                <a:latin typeface="Constantia" panose="02030602050306030303" pitchFamily="18" charset="0"/>
                <a:ea typeface="Constantia" panose="02030602050306030303" pitchFamily="18" charset="0"/>
                <a:cs typeface="Times New Roman" panose="02020603050405020304" pitchFamily="18" charset="0"/>
              </a:rPr>
              <a:t> 2.3.1</a:t>
            </a:r>
          </a:p>
          <a:p>
            <a:endParaRPr lang="en-US" dirty="0"/>
          </a:p>
        </p:txBody>
      </p:sp>
    </p:spTree>
    <p:extLst>
      <p:ext uri="{BB962C8B-B14F-4D97-AF65-F5344CB8AC3E}">
        <p14:creationId xmlns:p14="http://schemas.microsoft.com/office/powerpoint/2010/main" val="3395699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B590-9B20-4DA9-8958-6C571E9486F9}"/>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CFE56FF3-EF1A-4206-96D6-055DF84495E9}"/>
              </a:ext>
            </a:extLst>
          </p:cNvPr>
          <p:cNvSpPr>
            <a:spLocks noGrp="1"/>
          </p:cNvSpPr>
          <p:nvPr>
            <p:ph idx="1"/>
          </p:nvPr>
        </p:nvSpPr>
        <p:spPr/>
        <p:txBody>
          <a:bodyPr>
            <a:normAutofit fontScale="92500"/>
          </a:bodyPr>
          <a:lstStyle/>
          <a:p>
            <a:r>
              <a:rPr lang="en-US" dirty="0"/>
              <a:t>Conform timestamp to datetime format</a:t>
            </a:r>
          </a:p>
          <a:p>
            <a:r>
              <a:rPr lang="en-US" dirty="0"/>
              <a:t>Merge datasets based on </a:t>
            </a:r>
            <a:r>
              <a:rPr lang="en-US" dirty="0" err="1"/>
              <a:t>building_id</a:t>
            </a:r>
            <a:r>
              <a:rPr lang="en-US" dirty="0"/>
              <a:t>, </a:t>
            </a:r>
            <a:r>
              <a:rPr lang="en-US" dirty="0" err="1"/>
              <a:t>site_id</a:t>
            </a:r>
            <a:r>
              <a:rPr lang="en-US" dirty="0"/>
              <a:t> and timestamp</a:t>
            </a:r>
          </a:p>
          <a:p>
            <a:pPr lvl="1"/>
            <a:r>
              <a:rPr lang="en-US" dirty="0"/>
              <a:t>train set, test set</a:t>
            </a:r>
          </a:p>
          <a:p>
            <a:pPr lvl="1"/>
            <a:r>
              <a:rPr lang="en-US" dirty="0"/>
              <a:t>weather data</a:t>
            </a:r>
          </a:p>
          <a:p>
            <a:pPr lvl="1"/>
            <a:r>
              <a:rPr lang="en-US" dirty="0"/>
              <a:t>buidings_meta_df</a:t>
            </a:r>
          </a:p>
          <a:p>
            <a:pPr lvl="1"/>
            <a:endParaRPr lang="en-US" dirty="0"/>
          </a:p>
          <a:p>
            <a:r>
              <a:rPr lang="en-US" dirty="0"/>
              <a:t>Change data types to reduce memory usage</a:t>
            </a:r>
          </a:p>
          <a:p>
            <a:r>
              <a:rPr lang="en-US" dirty="0"/>
              <a:t>Correct unit</a:t>
            </a:r>
          </a:p>
          <a:p>
            <a:pPr lvl="1"/>
            <a:r>
              <a:rPr lang="en-US" dirty="0"/>
              <a:t>Site 0 were not properly converted to units of kWh and are in </a:t>
            </a:r>
            <a:r>
              <a:rPr lang="en-US" dirty="0" err="1"/>
              <a:t>kBTU</a:t>
            </a:r>
            <a:endParaRPr lang="en-US" dirty="0"/>
          </a:p>
          <a:p>
            <a:pPr lvl="1"/>
            <a:r>
              <a:rPr lang="en-US" dirty="0"/>
              <a:t>Multiply by 0.2931 to get to model inputs into kWh like the other sites, and 3.4118 to get back to </a:t>
            </a:r>
            <a:r>
              <a:rPr lang="en-US" dirty="0" err="1"/>
              <a:t>kBTU</a:t>
            </a:r>
            <a:r>
              <a:rPr lang="en-US" dirty="0"/>
              <a:t> for scoring</a:t>
            </a:r>
          </a:p>
        </p:txBody>
      </p:sp>
    </p:spTree>
    <p:extLst>
      <p:ext uri="{BB962C8B-B14F-4D97-AF65-F5344CB8AC3E}">
        <p14:creationId xmlns:p14="http://schemas.microsoft.com/office/powerpoint/2010/main" val="1419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FB26-B961-4BAF-8BEA-70529E9FC500}"/>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24C63474-ED70-40C3-B969-13A956BE9EFD}"/>
              </a:ext>
            </a:extLst>
          </p:cNvPr>
          <p:cNvSpPr>
            <a:spLocks noGrp="1"/>
          </p:cNvSpPr>
          <p:nvPr>
            <p:ph idx="1"/>
          </p:nvPr>
        </p:nvSpPr>
        <p:spPr>
          <a:xfrm>
            <a:off x="7286862" y="2335932"/>
            <a:ext cx="4819650" cy="4326805"/>
          </a:xfrm>
        </p:spPr>
        <p:txBody>
          <a:bodyPr>
            <a:noAutofit/>
          </a:bodyPr>
          <a:lstStyle/>
          <a:p>
            <a:pPr>
              <a:lnSpc>
                <a:spcPct val="110000"/>
              </a:lnSpc>
              <a:spcBef>
                <a:spcPts val="600"/>
              </a:spcBef>
            </a:pPr>
            <a:r>
              <a:rPr lang="en-US" sz="1600" dirty="0">
                <a:effectLst/>
                <a:latin typeface="Constantia" panose="02030602050306030303" pitchFamily="18" charset="0"/>
                <a:ea typeface="SimSun" panose="02010600030101010101" pitchFamily="2" charset="-122"/>
                <a:cs typeface="Times New Roman" panose="02020603050405020304" pitchFamily="18" charset="0"/>
              </a:rPr>
              <a:t>Meter reading is severely skewed to larger numbers. </a:t>
            </a:r>
          </a:p>
          <a:p>
            <a:pPr>
              <a:lnSpc>
                <a:spcPct val="110000"/>
              </a:lnSpc>
              <a:spcBef>
                <a:spcPts val="600"/>
              </a:spcBef>
            </a:pPr>
            <a:r>
              <a:rPr lang="en-US" sz="1600" dirty="0">
                <a:effectLst/>
                <a:latin typeface="Constantia" panose="02030602050306030303" pitchFamily="18" charset="0"/>
                <a:ea typeface="SimSun" panose="02010600030101010101" pitchFamily="2" charset="-122"/>
                <a:cs typeface="Times New Roman" panose="02020603050405020304" pitchFamily="18" charset="0"/>
              </a:rPr>
              <a:t>Majority of meter readings are small values. </a:t>
            </a:r>
          </a:p>
          <a:p>
            <a:pPr>
              <a:lnSpc>
                <a:spcPct val="110000"/>
              </a:lnSpc>
              <a:spcBef>
                <a:spcPts val="600"/>
              </a:spcBef>
            </a:pPr>
            <a:r>
              <a:rPr lang="en-US" sz="1600" dirty="0">
                <a:effectLst/>
                <a:latin typeface="Constantia" panose="02030602050306030303" pitchFamily="18" charset="0"/>
                <a:ea typeface="SimSun" panose="02010600030101010101" pitchFamily="2" charset="-122"/>
                <a:cs typeface="Times New Roman" panose="02020603050405020304" pitchFamily="18" charset="0"/>
              </a:rPr>
              <a:t>Square feet, floor count, wind speed, cloud coverage is also skewed to larger values.</a:t>
            </a:r>
          </a:p>
          <a:p>
            <a:pPr>
              <a:lnSpc>
                <a:spcPct val="110000"/>
              </a:lnSpc>
              <a:spcBef>
                <a:spcPts val="600"/>
              </a:spcBef>
            </a:pPr>
            <a:r>
              <a:rPr lang="en-US" sz="1600" dirty="0">
                <a:effectLst/>
                <a:latin typeface="Constantia" panose="02030602050306030303" pitchFamily="18" charset="0"/>
                <a:ea typeface="SimSun" panose="02010600030101010101" pitchFamily="2" charset="-122"/>
                <a:cs typeface="Times New Roman" panose="02020603050405020304" pitchFamily="18" charset="0"/>
              </a:rPr>
              <a:t>There are more readings for electricity type of meters. it is followed by {1: 'chilled water', 2: 'steam', 3: 'hot water'}</a:t>
            </a:r>
            <a:endParaRPr lang="en-US" sz="1600" dirty="0"/>
          </a:p>
        </p:txBody>
      </p:sp>
      <p:pic>
        <p:nvPicPr>
          <p:cNvPr id="6" name="Picture 5">
            <a:extLst>
              <a:ext uri="{FF2B5EF4-FFF2-40B4-BE49-F238E27FC236}">
                <a16:creationId xmlns:a16="http://schemas.microsoft.com/office/drawing/2014/main" id="{B41DD462-E937-45C7-9632-87850C7A7FA7}"/>
              </a:ext>
            </a:extLst>
          </p:cNvPr>
          <p:cNvPicPr>
            <a:picLocks noChangeAspect="1"/>
          </p:cNvPicPr>
          <p:nvPr/>
        </p:nvPicPr>
        <p:blipFill>
          <a:blip r:embed="rId2"/>
          <a:stretch>
            <a:fillRect/>
          </a:stretch>
        </p:blipFill>
        <p:spPr>
          <a:xfrm>
            <a:off x="85488" y="2335933"/>
            <a:ext cx="7134463" cy="3598940"/>
          </a:xfrm>
          <a:prstGeom prst="rect">
            <a:avLst/>
          </a:prstGeom>
          <a:solidFill>
            <a:schemeClr val="tx1"/>
          </a:solidFill>
        </p:spPr>
      </p:pic>
    </p:spTree>
    <p:extLst>
      <p:ext uri="{BB962C8B-B14F-4D97-AF65-F5344CB8AC3E}">
        <p14:creationId xmlns:p14="http://schemas.microsoft.com/office/powerpoint/2010/main" val="318062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D8F4-7591-4903-9145-0FD926A9E046}"/>
              </a:ext>
            </a:extLst>
          </p:cNvPr>
          <p:cNvSpPr>
            <a:spLocks noGrp="1"/>
          </p:cNvSpPr>
          <p:nvPr>
            <p:ph type="title"/>
          </p:nvPr>
        </p:nvSpPr>
        <p:spPr/>
        <p:txBody>
          <a:bodyPr/>
          <a:lstStyle/>
          <a:p>
            <a:r>
              <a:rPr lang="en-US" dirty="0"/>
              <a:t>energy usage over a year</a:t>
            </a:r>
          </a:p>
        </p:txBody>
      </p:sp>
      <p:sp>
        <p:nvSpPr>
          <p:cNvPr id="3" name="Content Placeholder 2">
            <a:extLst>
              <a:ext uri="{FF2B5EF4-FFF2-40B4-BE49-F238E27FC236}">
                <a16:creationId xmlns:a16="http://schemas.microsoft.com/office/drawing/2014/main" id="{249FE1B4-9F98-482A-8EBA-6EF9C161C9FC}"/>
              </a:ext>
            </a:extLst>
          </p:cNvPr>
          <p:cNvSpPr>
            <a:spLocks noGrp="1"/>
          </p:cNvSpPr>
          <p:nvPr>
            <p:ph idx="1"/>
          </p:nvPr>
        </p:nvSpPr>
        <p:spPr>
          <a:xfrm>
            <a:off x="923925" y="5705475"/>
            <a:ext cx="10250488" cy="490537"/>
          </a:xfrm>
        </p:spPr>
        <p:txBody>
          <a:bodyPr/>
          <a:lstStyle/>
          <a:p>
            <a:r>
              <a:rPr lang="en-US" dirty="0">
                <a:latin typeface="Constantia" panose="02030602050306030303" pitchFamily="18" charset="0"/>
                <a:ea typeface="SimSun" panose="02010600030101010101" pitchFamily="2" charset="-122"/>
                <a:cs typeface="Times New Roman" panose="02020603050405020304" pitchFamily="18" charset="0"/>
              </a:rPr>
              <a:t>U</a:t>
            </a:r>
            <a:r>
              <a:rPr lang="en-US" sz="1800" dirty="0">
                <a:effectLst/>
                <a:latin typeface="Constantia" panose="02030602050306030303" pitchFamily="18" charset="0"/>
                <a:ea typeface="SimSun" panose="02010600030101010101" pitchFamily="2" charset="-122"/>
                <a:cs typeface="Times New Roman" panose="02020603050405020304" pitchFamily="18" charset="0"/>
              </a:rPr>
              <a:t>nusually high energy usage from March to June and in a few days in November.</a:t>
            </a:r>
            <a:endParaRPr lang="en-US" dirty="0"/>
          </a:p>
        </p:txBody>
      </p:sp>
      <p:pic>
        <p:nvPicPr>
          <p:cNvPr id="4" name="Picture 3">
            <a:extLst>
              <a:ext uri="{FF2B5EF4-FFF2-40B4-BE49-F238E27FC236}">
                <a16:creationId xmlns:a16="http://schemas.microsoft.com/office/drawing/2014/main" id="{83629514-299A-48E9-B555-5925E7C0BA2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6248" y="2000568"/>
            <a:ext cx="10982327" cy="3085782"/>
          </a:xfrm>
          <a:prstGeom prst="rect">
            <a:avLst/>
          </a:prstGeom>
          <a:solidFill>
            <a:schemeClr val="tx1"/>
          </a:solidFill>
          <a:ln>
            <a:noFill/>
          </a:ln>
        </p:spPr>
      </p:pic>
    </p:spTree>
    <p:extLst>
      <p:ext uri="{BB962C8B-B14F-4D97-AF65-F5344CB8AC3E}">
        <p14:creationId xmlns:p14="http://schemas.microsoft.com/office/powerpoint/2010/main" val="208592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D8F4-7591-4903-9145-0FD926A9E046}"/>
              </a:ext>
            </a:extLst>
          </p:cNvPr>
          <p:cNvSpPr>
            <a:spLocks noGrp="1"/>
          </p:cNvSpPr>
          <p:nvPr>
            <p:ph type="title"/>
          </p:nvPr>
        </p:nvSpPr>
        <p:spPr/>
        <p:txBody>
          <a:bodyPr/>
          <a:lstStyle/>
          <a:p>
            <a:r>
              <a:rPr lang="en-US" dirty="0"/>
              <a:t>Rolling windows to smooth data</a:t>
            </a:r>
          </a:p>
        </p:txBody>
      </p:sp>
      <p:sp>
        <p:nvSpPr>
          <p:cNvPr id="3" name="Content Placeholder 2">
            <a:extLst>
              <a:ext uri="{FF2B5EF4-FFF2-40B4-BE49-F238E27FC236}">
                <a16:creationId xmlns:a16="http://schemas.microsoft.com/office/drawing/2014/main" id="{249FE1B4-9F98-482A-8EBA-6EF9C161C9FC}"/>
              </a:ext>
            </a:extLst>
          </p:cNvPr>
          <p:cNvSpPr>
            <a:spLocks noGrp="1"/>
          </p:cNvSpPr>
          <p:nvPr>
            <p:ph idx="1"/>
          </p:nvPr>
        </p:nvSpPr>
        <p:spPr>
          <a:xfrm>
            <a:off x="900113" y="5795963"/>
            <a:ext cx="10131425" cy="919162"/>
          </a:xfrm>
        </p:spPr>
        <p:txBody>
          <a:bodyPr>
            <a:normAutofit/>
          </a:bodyPr>
          <a:lstStyle/>
          <a:p>
            <a:r>
              <a:rPr lang="en-US" sz="1800" dirty="0">
                <a:effectLst/>
                <a:latin typeface="Constantia" panose="02030602050306030303" pitchFamily="18" charset="0"/>
                <a:ea typeface="SimSun" panose="02010600030101010101" pitchFamily="2" charset="-122"/>
                <a:cs typeface="Times New Roman" panose="02020603050405020304" pitchFamily="18" charset="0"/>
              </a:rPr>
              <a:t>The larger the window, the smoother the curves, and the more it lags behind. </a:t>
            </a:r>
          </a:p>
          <a:p>
            <a:r>
              <a:rPr lang="en-US" sz="1800" dirty="0">
                <a:effectLst/>
                <a:latin typeface="Constantia" panose="02030602050306030303" pitchFamily="18" charset="0"/>
                <a:ea typeface="SimSun" panose="02010600030101010101" pitchFamily="2" charset="-122"/>
                <a:cs typeface="Times New Roman" panose="02020603050405020304" pitchFamily="18" charset="0"/>
              </a:rPr>
              <a:t>The rolling average will be used for modelling in the machine learning.</a:t>
            </a:r>
            <a:endParaRPr lang="en-US" dirty="0"/>
          </a:p>
        </p:txBody>
      </p:sp>
      <p:pic>
        <p:nvPicPr>
          <p:cNvPr id="4" name="Picture 3">
            <a:extLst>
              <a:ext uri="{FF2B5EF4-FFF2-40B4-BE49-F238E27FC236}">
                <a16:creationId xmlns:a16="http://schemas.microsoft.com/office/drawing/2014/main" id="{5D2E5E94-029F-48E0-80C7-3BBDF79A08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8744" y="2065867"/>
            <a:ext cx="10400293" cy="3323166"/>
          </a:xfrm>
          <a:prstGeom prst="rect">
            <a:avLst/>
          </a:prstGeom>
          <a:noFill/>
          <a:ln>
            <a:noFill/>
          </a:ln>
        </p:spPr>
      </p:pic>
    </p:spTree>
    <p:extLst>
      <p:ext uri="{BB962C8B-B14F-4D97-AF65-F5344CB8AC3E}">
        <p14:creationId xmlns:p14="http://schemas.microsoft.com/office/powerpoint/2010/main" val="114408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D8F4-7591-4903-9145-0FD926A9E046}"/>
              </a:ext>
            </a:extLst>
          </p:cNvPr>
          <p:cNvSpPr>
            <a:spLocks noGrp="1"/>
          </p:cNvSpPr>
          <p:nvPr>
            <p:ph type="title"/>
          </p:nvPr>
        </p:nvSpPr>
        <p:spPr/>
        <p:txBody>
          <a:bodyPr>
            <a:normAutofit/>
          </a:bodyPr>
          <a:lstStyle/>
          <a:p>
            <a:pPr marL="0" marR="0">
              <a:lnSpc>
                <a:spcPct val="110000"/>
              </a:lnSpc>
              <a:spcBef>
                <a:spcPts val="1200"/>
              </a:spcBef>
              <a:spcAft>
                <a:spcPts val="0"/>
              </a:spcAft>
            </a:pPr>
            <a:r>
              <a:rPr lang="en-US" sz="3200" b="1" dirty="0">
                <a:effectLst/>
                <a:latin typeface="Constantia" panose="02030602050306030303" pitchFamily="18" charset="0"/>
                <a:ea typeface="STXinwei" panose="02010800040101010101" pitchFamily="2" charset="-122"/>
                <a:cs typeface="Times New Roman" panose="02020603050405020304" pitchFamily="18" charset="0"/>
              </a:rPr>
              <a:t>Site specific energy consumption</a:t>
            </a:r>
          </a:p>
        </p:txBody>
      </p:sp>
      <p:sp>
        <p:nvSpPr>
          <p:cNvPr id="3" name="Content Placeholder 2">
            <a:extLst>
              <a:ext uri="{FF2B5EF4-FFF2-40B4-BE49-F238E27FC236}">
                <a16:creationId xmlns:a16="http://schemas.microsoft.com/office/drawing/2014/main" id="{249FE1B4-9F98-482A-8EBA-6EF9C161C9FC}"/>
              </a:ext>
            </a:extLst>
          </p:cNvPr>
          <p:cNvSpPr>
            <a:spLocks noGrp="1"/>
          </p:cNvSpPr>
          <p:nvPr>
            <p:ph idx="1"/>
          </p:nvPr>
        </p:nvSpPr>
        <p:spPr>
          <a:xfrm>
            <a:off x="685801" y="5810249"/>
            <a:ext cx="10131425" cy="942975"/>
          </a:xfrm>
        </p:spPr>
        <p:txBody>
          <a:bodyPr/>
          <a:lstStyle/>
          <a:p>
            <a:r>
              <a:rPr lang="en-US" sz="1800" dirty="0">
                <a:effectLst/>
                <a:latin typeface="Constantia" panose="02030602050306030303" pitchFamily="18" charset="0"/>
                <a:ea typeface="SimSun" panose="02010600030101010101" pitchFamily="2" charset="-122"/>
                <a:cs typeface="Times New Roman" panose="02020603050405020304" pitchFamily="18" charset="0"/>
              </a:rPr>
              <a:t>site 7 consumes many times higher energy than other sites both yearly and monthly.</a:t>
            </a:r>
            <a:endParaRPr lang="en-US" dirty="0"/>
          </a:p>
        </p:txBody>
      </p:sp>
      <p:pic>
        <p:nvPicPr>
          <p:cNvPr id="4" name="Picture 3">
            <a:extLst>
              <a:ext uri="{FF2B5EF4-FFF2-40B4-BE49-F238E27FC236}">
                <a16:creationId xmlns:a16="http://schemas.microsoft.com/office/drawing/2014/main" id="{D08C90E4-1B3D-468E-937C-EBF0EB4435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1382" y="2117090"/>
            <a:ext cx="7309236" cy="3241782"/>
          </a:xfrm>
          <a:prstGeom prst="rect">
            <a:avLst/>
          </a:prstGeom>
          <a:noFill/>
          <a:ln>
            <a:noFill/>
          </a:ln>
        </p:spPr>
      </p:pic>
    </p:spTree>
    <p:extLst>
      <p:ext uri="{BB962C8B-B14F-4D97-AF65-F5344CB8AC3E}">
        <p14:creationId xmlns:p14="http://schemas.microsoft.com/office/powerpoint/2010/main" val="2312499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9813</TotalTime>
  <Words>2150</Words>
  <Application>Microsoft Office PowerPoint</Application>
  <PresentationFormat>Widescreen</PresentationFormat>
  <Paragraphs>217</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Constantia</vt:lpstr>
      <vt:lpstr>Courier New</vt:lpstr>
      <vt:lpstr>Wingdings</vt:lpstr>
      <vt:lpstr>Celestial</vt:lpstr>
      <vt:lpstr>Modeling energy usage</vt:lpstr>
      <vt:lpstr>Dataset</vt:lpstr>
      <vt:lpstr>Dataset</vt:lpstr>
      <vt:lpstr>Software Packages </vt:lpstr>
      <vt:lpstr>Data wrangling</vt:lpstr>
      <vt:lpstr>Exploratory data analysis</vt:lpstr>
      <vt:lpstr>energy usage over a year</vt:lpstr>
      <vt:lpstr>Rolling windows to smooth data</vt:lpstr>
      <vt:lpstr>Site specific energy consumption</vt:lpstr>
      <vt:lpstr>Building id specific energy usage</vt:lpstr>
      <vt:lpstr>Energy usage according to energy type</vt:lpstr>
      <vt:lpstr>Primary use</vt:lpstr>
      <vt:lpstr>Air temperature</vt:lpstr>
      <vt:lpstr>Missing values</vt:lpstr>
      <vt:lpstr>correlation</vt:lpstr>
      <vt:lpstr>Pre-processing</vt:lpstr>
      <vt:lpstr>Metrics</vt:lpstr>
      <vt:lpstr>Models</vt:lpstr>
      <vt:lpstr>catboost</vt:lpstr>
      <vt:lpstr>lightgbm</vt:lpstr>
      <vt:lpstr>Lightgbm-Smoothing data</vt:lpstr>
      <vt:lpstr>Predicted / actual ratio Over the year</vt:lpstr>
      <vt:lpstr>Feature importance</vt:lpstr>
      <vt:lpstr>Concluding remarks</vt:lpstr>
      <vt:lpstr>Concluding remarks</vt:lpstr>
      <vt:lpstr>Concluding remarks</vt:lpstr>
      <vt:lpstr>Concluding remarks</vt:lpstr>
      <vt:lpstr>Concluding remarks</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car price</dc:title>
  <dc:creator>Dongtao Jiang</dc:creator>
  <cp:lastModifiedBy>Dongtao Jiang</cp:lastModifiedBy>
  <cp:revision>56</cp:revision>
  <dcterms:created xsi:type="dcterms:W3CDTF">2020-08-02T18:03:51Z</dcterms:created>
  <dcterms:modified xsi:type="dcterms:W3CDTF">2020-10-24T01:01:13Z</dcterms:modified>
</cp:coreProperties>
</file>