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4" r:id="rId14"/>
    <p:sldId id="269" r:id="rId15"/>
    <p:sldId id="271" r:id="rId16"/>
    <p:sldId id="267" r:id="rId17"/>
    <p:sldId id="272" r:id="rId18"/>
    <p:sldId id="275"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80" d="100"/>
          <a:sy n="80" d="100"/>
        </p:scale>
        <p:origin x="60"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3810-261A-450B-A874-130E5B08C233}"/>
              </a:ext>
            </a:extLst>
          </p:cNvPr>
          <p:cNvSpPr>
            <a:spLocks noGrp="1"/>
          </p:cNvSpPr>
          <p:nvPr>
            <p:ph type="ctrTitle"/>
          </p:nvPr>
        </p:nvSpPr>
        <p:spPr/>
        <p:txBody>
          <a:bodyPr/>
          <a:lstStyle/>
          <a:p>
            <a:r>
              <a:rPr lang="en-US" altLang="zh-CN" dirty="0"/>
              <a:t>Predicting car price</a:t>
            </a:r>
            <a:endParaRPr lang="en-US" dirty="0"/>
          </a:p>
        </p:txBody>
      </p:sp>
      <p:sp>
        <p:nvSpPr>
          <p:cNvPr id="3" name="Subtitle 2">
            <a:extLst>
              <a:ext uri="{FF2B5EF4-FFF2-40B4-BE49-F238E27FC236}">
                <a16:creationId xmlns:a16="http://schemas.microsoft.com/office/drawing/2014/main" id="{21EF3335-E15A-4A5B-A95C-B52D9A13B17F}"/>
              </a:ext>
            </a:extLst>
          </p:cNvPr>
          <p:cNvSpPr>
            <a:spLocks noGrp="1"/>
          </p:cNvSpPr>
          <p:nvPr>
            <p:ph type="subTitle" idx="1"/>
          </p:nvPr>
        </p:nvSpPr>
        <p:spPr/>
        <p:txBody>
          <a:bodyPr/>
          <a:lstStyle/>
          <a:p>
            <a:r>
              <a:rPr lang="en-US" dirty="0"/>
              <a:t>Auto machine learning</a:t>
            </a:r>
          </a:p>
        </p:txBody>
      </p:sp>
    </p:spTree>
    <p:extLst>
      <p:ext uri="{BB962C8B-B14F-4D97-AF65-F5344CB8AC3E}">
        <p14:creationId xmlns:p14="http://schemas.microsoft.com/office/powerpoint/2010/main" val="748147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5D0B-77B8-46EE-A995-12126FFE7C4A}"/>
              </a:ext>
            </a:extLst>
          </p:cNvPr>
          <p:cNvSpPr>
            <a:spLocks noGrp="1"/>
          </p:cNvSpPr>
          <p:nvPr>
            <p:ph type="title"/>
          </p:nvPr>
        </p:nvSpPr>
        <p:spPr/>
        <p:txBody>
          <a:bodyPr>
            <a:normAutofit/>
          </a:bodyPr>
          <a:lstStyle/>
          <a:p>
            <a:r>
              <a:rPr lang="en-US" sz="3200" dirty="0"/>
              <a:t>Two-sample hypothesis test – bootstrap approach</a:t>
            </a:r>
          </a:p>
        </p:txBody>
      </p:sp>
      <p:sp>
        <p:nvSpPr>
          <p:cNvPr id="3" name="Content Placeholder 2">
            <a:extLst>
              <a:ext uri="{FF2B5EF4-FFF2-40B4-BE49-F238E27FC236}">
                <a16:creationId xmlns:a16="http://schemas.microsoft.com/office/drawing/2014/main" id="{03102059-EA51-4F33-AC78-C9ED0BB843C3}"/>
              </a:ext>
            </a:extLst>
          </p:cNvPr>
          <p:cNvSpPr>
            <a:spLocks noGrp="1"/>
          </p:cNvSpPr>
          <p:nvPr>
            <p:ph idx="1"/>
          </p:nvPr>
        </p:nvSpPr>
        <p:spPr>
          <a:xfrm>
            <a:off x="685800" y="1676400"/>
            <a:ext cx="10131425" cy="1300163"/>
          </a:xfrm>
        </p:spPr>
        <p:txBody>
          <a:bodyPr/>
          <a:lstStyle/>
          <a:p>
            <a:pPr marL="342900" marR="0" lvl="0" indent="-342900">
              <a:lnSpc>
                <a:spcPct val="110000"/>
              </a:lnSpc>
              <a:spcBef>
                <a:spcPts val="600"/>
              </a:spcBef>
              <a:spcAft>
                <a:spcPts val="0"/>
              </a:spcAft>
              <a:buFont typeface="Symbol" panose="05050102010706020507" pitchFamily="18" charset="2"/>
              <a:buChar char=""/>
            </a:pPr>
            <a:r>
              <a:rPr lang="en-US" sz="1800" dirty="0">
                <a:effectLst/>
                <a:latin typeface="Constantia" panose="02030602050306030303" pitchFamily="18" charset="0"/>
                <a:ea typeface="SimSun" panose="02010600030101010101" pitchFamily="2" charset="-122"/>
                <a:cs typeface="Times New Roman" panose="02020603050405020304" pitchFamily="18" charset="0"/>
              </a:rPr>
              <a:t>H0: There is no difference in the mean price between Hyundai Accent and Honda Civic.</a:t>
            </a:r>
          </a:p>
          <a:p>
            <a:pPr marL="342900" marR="0" lvl="0" indent="-342900">
              <a:lnSpc>
                <a:spcPct val="110000"/>
              </a:lnSpc>
              <a:spcBef>
                <a:spcPts val="0"/>
              </a:spcBef>
              <a:spcAft>
                <a:spcPts val="0"/>
              </a:spcAft>
              <a:buFont typeface="Symbol" panose="05050102010706020507" pitchFamily="18" charset="2"/>
              <a:buChar char=""/>
            </a:pPr>
            <a:r>
              <a:rPr lang="en-US" sz="1800" dirty="0">
                <a:effectLst/>
                <a:latin typeface="Constantia" panose="02030602050306030303" pitchFamily="18" charset="0"/>
                <a:ea typeface="SimSun" panose="02010600030101010101" pitchFamily="2" charset="-122"/>
                <a:cs typeface="Times New Roman" panose="02020603050405020304" pitchFamily="18" charset="0"/>
              </a:rPr>
              <a:t>Ha: There is obvious difference in the mean price between Hyundai Accent and Honda Civic.</a:t>
            </a:r>
          </a:p>
          <a:p>
            <a:pPr marL="342900" marR="0" lvl="0" indent="-342900">
              <a:lnSpc>
                <a:spcPct val="110000"/>
              </a:lnSpc>
              <a:spcBef>
                <a:spcPts val="0"/>
              </a:spcBef>
              <a:spcAft>
                <a:spcPts val="1000"/>
              </a:spcAft>
              <a:buFont typeface="Symbol" panose="05050102010706020507" pitchFamily="18" charset="2"/>
              <a:buChar char=""/>
            </a:pPr>
            <a:r>
              <a:rPr lang="en-US" sz="1800" dirty="0">
                <a:effectLst/>
                <a:latin typeface="Constantia" panose="02030602050306030303" pitchFamily="18" charset="0"/>
                <a:ea typeface="SimSun" panose="02010600030101010101" pitchFamily="2" charset="-122"/>
                <a:cs typeface="Times New Roman" panose="02020603050405020304" pitchFamily="18" charset="0"/>
              </a:rPr>
              <a:t>alpha: 5%</a:t>
            </a:r>
            <a:endParaRPr lang="en-US" dirty="0"/>
          </a:p>
        </p:txBody>
      </p:sp>
      <p:pic>
        <p:nvPicPr>
          <p:cNvPr id="4" name="Picture 3">
            <a:extLst>
              <a:ext uri="{FF2B5EF4-FFF2-40B4-BE49-F238E27FC236}">
                <a16:creationId xmlns:a16="http://schemas.microsoft.com/office/drawing/2014/main" id="{EDD0C712-FADA-4968-91B0-FC167A9A2A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71699" y="2927032"/>
            <a:ext cx="4805363" cy="3445194"/>
          </a:xfrm>
          <a:prstGeom prst="rect">
            <a:avLst/>
          </a:prstGeom>
          <a:noFill/>
          <a:ln>
            <a:noFill/>
          </a:ln>
        </p:spPr>
      </p:pic>
      <p:sp>
        <p:nvSpPr>
          <p:cNvPr id="5" name="TextBox 4">
            <a:extLst>
              <a:ext uri="{FF2B5EF4-FFF2-40B4-BE49-F238E27FC236}">
                <a16:creationId xmlns:a16="http://schemas.microsoft.com/office/drawing/2014/main" id="{F435E289-1A3A-41CF-90D3-6EC793A79129}"/>
              </a:ext>
            </a:extLst>
          </p:cNvPr>
          <p:cNvSpPr txBox="1"/>
          <p:nvPr/>
        </p:nvSpPr>
        <p:spPr>
          <a:xfrm>
            <a:off x="7253286" y="4054317"/>
            <a:ext cx="4367214"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effectLst/>
                <a:latin typeface="Constantia" panose="02030602050306030303" pitchFamily="18" charset="0"/>
                <a:ea typeface="SimSun" panose="02010600030101010101" pitchFamily="2" charset="-122"/>
                <a:cs typeface="Times New Roman" panose="02020603050405020304" pitchFamily="18" charset="0"/>
              </a:rPr>
              <a:t>Resutls</a:t>
            </a:r>
            <a:r>
              <a:rPr lang="en-US" sz="1800" dirty="0">
                <a:effectLst/>
                <a:latin typeface="Constantia" panose="02030602050306030303" pitchFamily="18" charset="0"/>
                <a:ea typeface="SimSun" panose="02010600030101010101" pitchFamily="2" charset="-122"/>
                <a:cs typeface="Times New Roman" panose="02020603050405020304" pitchFamily="18" charset="0"/>
              </a:rPr>
              <a:t>:</a:t>
            </a:r>
          </a:p>
          <a:p>
            <a:pPr marL="742950" lvl="1" indent="-285750">
              <a:buFont typeface="Arial" panose="020B0604020202020204" pitchFamily="34" charset="0"/>
              <a:buChar char="•"/>
            </a:pPr>
            <a:r>
              <a:rPr lang="en-US" dirty="0">
                <a:effectLst/>
                <a:latin typeface="Constantia" panose="02030602050306030303" pitchFamily="18" charset="0"/>
                <a:ea typeface="SimSun" panose="02010600030101010101" pitchFamily="2" charset="-122"/>
                <a:cs typeface="Times New Roman" panose="02020603050405020304" pitchFamily="18" charset="0"/>
              </a:rPr>
              <a:t>p-value:  0</a:t>
            </a:r>
          </a:p>
          <a:p>
            <a:pPr marL="742950" lvl="1" indent="-285750">
              <a:buFont typeface="Arial" panose="020B0604020202020204" pitchFamily="34" charset="0"/>
              <a:buChar char="•"/>
            </a:pPr>
            <a:r>
              <a:rPr lang="en-US" dirty="0">
                <a:effectLst/>
                <a:latin typeface="Constantia" panose="02030602050306030303" pitchFamily="18" charset="0"/>
                <a:ea typeface="SimSun" panose="02010600030101010101" pitchFamily="2" charset="-122"/>
                <a:cs typeface="Times New Roman" panose="02020603050405020304" pitchFamily="18" charset="0"/>
              </a:rPr>
              <a:t>Null hypothesis rejected.</a:t>
            </a:r>
          </a:p>
          <a:p>
            <a:pPr marL="742950" lvl="1" indent="-285750">
              <a:buFont typeface="Arial" panose="020B0604020202020204" pitchFamily="34" charset="0"/>
              <a:buChar char="•"/>
            </a:pPr>
            <a:r>
              <a:rPr lang="en-US" dirty="0">
                <a:effectLst/>
                <a:latin typeface="Constantia" panose="02030602050306030303" pitchFamily="18" charset="0"/>
                <a:ea typeface="SimSun" panose="02010600030101010101" pitchFamily="2" charset="-122"/>
                <a:cs typeface="Times New Roman" panose="02020603050405020304" pitchFamily="18" charset="0"/>
              </a:rPr>
              <a:t>Approve the sharp difference in mean. </a:t>
            </a:r>
            <a:endParaRPr lang="en-US" dirty="0"/>
          </a:p>
        </p:txBody>
      </p:sp>
    </p:spTree>
    <p:extLst>
      <p:ext uri="{BB962C8B-B14F-4D97-AF65-F5344CB8AC3E}">
        <p14:creationId xmlns:p14="http://schemas.microsoft.com/office/powerpoint/2010/main" val="2289774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750A-04B6-45B8-95CB-B1C68756418F}"/>
              </a:ext>
            </a:extLst>
          </p:cNvPr>
          <p:cNvSpPr>
            <a:spLocks noGrp="1"/>
          </p:cNvSpPr>
          <p:nvPr>
            <p:ph type="title"/>
          </p:nvPr>
        </p:nvSpPr>
        <p:spPr/>
        <p:txBody>
          <a:bodyPr/>
          <a:lstStyle/>
          <a:p>
            <a:r>
              <a:rPr lang="en-US" sz="3200" dirty="0"/>
              <a:t>Correlation investigations</a:t>
            </a:r>
            <a:br>
              <a:rPr lang="en-US" sz="1800" b="1" dirty="0">
                <a:solidFill>
                  <a:srgbClr val="007789"/>
                </a:solidFill>
                <a:effectLst/>
                <a:latin typeface="Constantia" panose="02030602050306030303" pitchFamily="18" charset="0"/>
                <a:ea typeface="STXinwei" panose="0201080004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F0D4D72-CCB5-44FE-A60D-FF952F6B4524}"/>
              </a:ext>
            </a:extLst>
          </p:cNvPr>
          <p:cNvSpPr>
            <a:spLocks noGrp="1"/>
          </p:cNvSpPr>
          <p:nvPr>
            <p:ph idx="1"/>
          </p:nvPr>
        </p:nvSpPr>
        <p:spPr>
          <a:xfrm>
            <a:off x="685801" y="5791200"/>
            <a:ext cx="10131425" cy="719138"/>
          </a:xfrm>
        </p:spPr>
        <p:txBody>
          <a:bodyPr/>
          <a:lstStyle/>
          <a:p>
            <a:r>
              <a:rPr lang="en-US" dirty="0">
                <a:latin typeface="Constantia" panose="02030602050306030303" pitchFamily="18" charset="0"/>
                <a:ea typeface="SimSun" panose="02010600030101010101" pitchFamily="2" charset="-122"/>
                <a:cs typeface="Times New Roman" panose="02020603050405020304" pitchFamily="18" charset="0"/>
              </a:rPr>
              <a:t>Strong</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correlation between horsepower and engine displacement agrees well with physics and engineering principles.</a:t>
            </a:r>
            <a:endParaRPr lang="en-US" dirty="0"/>
          </a:p>
        </p:txBody>
      </p:sp>
      <p:pic>
        <p:nvPicPr>
          <p:cNvPr id="5" name="Picture 4">
            <a:extLst>
              <a:ext uri="{FF2B5EF4-FFF2-40B4-BE49-F238E27FC236}">
                <a16:creationId xmlns:a16="http://schemas.microsoft.com/office/drawing/2014/main" id="{2C80127B-64B5-4B16-83CC-BE1871E8E1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4354" y="1536677"/>
            <a:ext cx="4803459" cy="3806848"/>
          </a:xfrm>
          <a:prstGeom prst="rect">
            <a:avLst/>
          </a:prstGeom>
          <a:noFill/>
          <a:ln>
            <a:noFill/>
          </a:ln>
        </p:spPr>
      </p:pic>
      <p:pic>
        <p:nvPicPr>
          <p:cNvPr id="6" name="Picture 5">
            <a:extLst>
              <a:ext uri="{FF2B5EF4-FFF2-40B4-BE49-F238E27FC236}">
                <a16:creationId xmlns:a16="http://schemas.microsoft.com/office/drawing/2014/main" id="{F30B7E2A-2FB7-4039-9A77-C13A4BA7050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65227" y="1670027"/>
            <a:ext cx="4907598" cy="3411008"/>
          </a:xfrm>
          <a:prstGeom prst="rect">
            <a:avLst/>
          </a:prstGeom>
          <a:noFill/>
        </p:spPr>
      </p:pic>
    </p:spTree>
    <p:extLst>
      <p:ext uri="{BB962C8B-B14F-4D97-AF65-F5344CB8AC3E}">
        <p14:creationId xmlns:p14="http://schemas.microsoft.com/office/powerpoint/2010/main" val="396250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5B67-F5D3-4871-8961-8656B80F80B4}"/>
              </a:ext>
            </a:extLst>
          </p:cNvPr>
          <p:cNvSpPr>
            <a:spLocks noGrp="1"/>
          </p:cNvSpPr>
          <p:nvPr>
            <p:ph type="title"/>
          </p:nvPr>
        </p:nvSpPr>
        <p:spPr/>
        <p:txBody>
          <a:bodyPr/>
          <a:lstStyle/>
          <a:p>
            <a:r>
              <a:rPr lang="en-US" dirty="0"/>
              <a:t>3-D visualization</a:t>
            </a:r>
          </a:p>
        </p:txBody>
      </p:sp>
      <p:sp>
        <p:nvSpPr>
          <p:cNvPr id="3" name="Content Placeholder 2">
            <a:extLst>
              <a:ext uri="{FF2B5EF4-FFF2-40B4-BE49-F238E27FC236}">
                <a16:creationId xmlns:a16="http://schemas.microsoft.com/office/drawing/2014/main" id="{B8219FDC-4B9B-47A6-8319-FCABE51B2D4C}"/>
              </a:ext>
            </a:extLst>
          </p:cNvPr>
          <p:cNvSpPr>
            <a:spLocks noGrp="1"/>
          </p:cNvSpPr>
          <p:nvPr>
            <p:ph idx="1"/>
          </p:nvPr>
        </p:nvSpPr>
        <p:spPr>
          <a:xfrm>
            <a:off x="685800" y="5819775"/>
            <a:ext cx="10131425" cy="657225"/>
          </a:xfrm>
        </p:spPr>
        <p:txBody>
          <a:bodyPr/>
          <a:lstStyle/>
          <a:p>
            <a:r>
              <a:rPr lang="en-US" dirty="0"/>
              <a:t>3-D plot is utilized to visualize the effect of two features combined on prices.</a:t>
            </a:r>
          </a:p>
        </p:txBody>
      </p:sp>
      <p:pic>
        <p:nvPicPr>
          <p:cNvPr id="4" name="Picture 3">
            <a:extLst>
              <a:ext uri="{FF2B5EF4-FFF2-40B4-BE49-F238E27FC236}">
                <a16:creationId xmlns:a16="http://schemas.microsoft.com/office/drawing/2014/main" id="{542AF7B9-E791-4AEF-BCC4-B16541AB10D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08312" y="1873515"/>
            <a:ext cx="5486400" cy="3657600"/>
          </a:xfrm>
          <a:prstGeom prst="rect">
            <a:avLst/>
          </a:prstGeom>
          <a:noFill/>
          <a:ln>
            <a:noFill/>
          </a:ln>
        </p:spPr>
      </p:pic>
    </p:spTree>
    <p:extLst>
      <p:ext uri="{BB962C8B-B14F-4D97-AF65-F5344CB8AC3E}">
        <p14:creationId xmlns:p14="http://schemas.microsoft.com/office/powerpoint/2010/main" val="3739839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7AC6-5C51-4964-9A92-C3DC6CFA076A}"/>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6F3BD334-65DC-48A2-8595-E96E63DF594A}"/>
              </a:ext>
            </a:extLst>
          </p:cNvPr>
          <p:cNvSpPr>
            <a:spLocks noGrp="1"/>
          </p:cNvSpPr>
          <p:nvPr>
            <p:ph idx="1"/>
          </p:nvPr>
        </p:nvSpPr>
        <p:spPr>
          <a:xfrm>
            <a:off x="685801" y="2142067"/>
            <a:ext cx="10131425" cy="4611158"/>
          </a:xfrm>
        </p:spPr>
        <p:txBody>
          <a:bodyPr>
            <a:noAutofit/>
          </a:bodyPr>
          <a:lstStyle/>
          <a:p>
            <a:pPr marL="0" marR="0">
              <a:lnSpc>
                <a:spcPct val="110000"/>
              </a:lnSpc>
              <a:spcBef>
                <a:spcPts val="200"/>
              </a:spcBef>
              <a:spcAft>
                <a:spcPts val="0"/>
              </a:spcAft>
            </a:pPr>
            <a:r>
              <a:rPr lang="en-US" b="1" u="sng" dirty="0">
                <a:effectLst/>
                <a:latin typeface="Constantia" panose="02030602050306030303" pitchFamily="18" charset="0"/>
                <a:ea typeface="STXinwei" panose="02010800040101010101" pitchFamily="2" charset="-122"/>
                <a:cs typeface="Times New Roman" panose="02020603050405020304" pitchFamily="18" charset="0"/>
              </a:rPr>
              <a:t>Linear Regression</a:t>
            </a:r>
            <a:endParaRPr lang="en-US" b="1" dirty="0">
              <a:effectLst/>
              <a:latin typeface="Constantia" panose="02030602050306030303" pitchFamily="18" charset="0"/>
              <a:ea typeface="STXinwei" panose="02010800040101010101" pitchFamily="2" charset="-122"/>
              <a:cs typeface="Times New Roman" panose="02020603050405020304" pitchFamily="18" charset="0"/>
            </a:endParaRPr>
          </a:p>
          <a:p>
            <a:pPr marL="0" marR="0" indent="0">
              <a:lnSpc>
                <a:spcPct val="110000"/>
              </a:lnSpc>
              <a:spcBef>
                <a:spcPts val="600"/>
              </a:spcBef>
              <a:spcAft>
                <a:spcPts val="1000"/>
              </a:spcAft>
              <a:buNone/>
            </a:pPr>
            <a:r>
              <a:rPr lang="en-US" dirty="0">
                <a:effectLst/>
                <a:latin typeface="Constantia" panose="02030602050306030303" pitchFamily="18" charset="0"/>
                <a:ea typeface="SimSun" panose="02010600030101010101" pitchFamily="2" charset="-122"/>
                <a:cs typeface="Times New Roman" panose="02020603050405020304" pitchFamily="18" charset="0"/>
              </a:rPr>
              <a:t>	One of the most well-known and well understood algorithms in statistics and machine learning.</a:t>
            </a:r>
          </a:p>
          <a:p>
            <a:pPr marL="0" marR="0">
              <a:lnSpc>
                <a:spcPct val="110000"/>
              </a:lnSpc>
              <a:spcBef>
                <a:spcPts val="200"/>
              </a:spcBef>
              <a:spcAft>
                <a:spcPts val="0"/>
              </a:spcAft>
            </a:pPr>
            <a:r>
              <a:rPr lang="en-US" b="1" u="sng" dirty="0">
                <a:effectLst/>
                <a:latin typeface="Constantia" panose="02030602050306030303" pitchFamily="18" charset="0"/>
                <a:ea typeface="STXinwei" panose="02010800040101010101" pitchFamily="2" charset="-122"/>
                <a:cs typeface="Times New Roman" panose="02020603050405020304" pitchFamily="18" charset="0"/>
              </a:rPr>
              <a:t>Ridge Regression</a:t>
            </a:r>
            <a:endParaRPr lang="en-US" b="1" dirty="0">
              <a:effectLst/>
              <a:latin typeface="Constantia" panose="02030602050306030303" pitchFamily="18" charset="0"/>
              <a:ea typeface="STXinwei" panose="02010800040101010101" pitchFamily="2" charset="-122"/>
              <a:cs typeface="Times New Roman" panose="02020603050405020304" pitchFamily="18" charset="0"/>
            </a:endParaRPr>
          </a:p>
          <a:p>
            <a:pPr marL="0" marR="0" indent="0">
              <a:lnSpc>
                <a:spcPct val="110000"/>
              </a:lnSpc>
              <a:spcBef>
                <a:spcPts val="600"/>
              </a:spcBef>
              <a:spcAft>
                <a:spcPts val="1000"/>
              </a:spcAft>
              <a:buNone/>
            </a:pPr>
            <a:r>
              <a:rPr lang="en-US" dirty="0">
                <a:effectLst/>
                <a:latin typeface="Constantia" panose="02030602050306030303" pitchFamily="18" charset="0"/>
                <a:ea typeface="SimSun" panose="02010600030101010101" pitchFamily="2" charset="-122"/>
                <a:cs typeface="Times New Roman" panose="02020603050405020304" pitchFamily="18" charset="0"/>
              </a:rPr>
              <a:t>	Useful to mitigate the problem of </a:t>
            </a:r>
            <a:r>
              <a:rPr lang="en-US" strike="noStrike" dirty="0">
                <a:effectLst/>
                <a:latin typeface="Constantia" panose="02030602050306030303" pitchFamily="18" charset="0"/>
                <a:ea typeface="SimSun" panose="02010600030101010101" pitchFamily="2" charset="-122"/>
                <a:cs typeface="Times New Roman" panose="02020603050405020304" pitchFamily="18" charset="0"/>
              </a:rPr>
              <a:t>multicollinearity</a:t>
            </a:r>
            <a:r>
              <a:rPr lang="en-US" dirty="0">
                <a:effectLst/>
                <a:latin typeface="Constantia" panose="02030602050306030303" pitchFamily="18" charset="0"/>
                <a:ea typeface="SimSun" panose="02010600030101010101" pitchFamily="2" charset="-122"/>
                <a:cs typeface="Times New Roman" panose="02020603050405020304" pitchFamily="18" charset="0"/>
              </a:rPr>
              <a:t> in </a:t>
            </a:r>
            <a:r>
              <a:rPr lang="en-US" u="none" strike="noStrike" dirty="0">
                <a:effectLst/>
                <a:latin typeface="Constantia" panose="02030602050306030303" pitchFamily="18" charset="0"/>
                <a:ea typeface="SimSun" panose="02010600030101010101" pitchFamily="2" charset="-122"/>
                <a:cs typeface="Times New Roman" panose="02020603050405020304" pitchFamily="18" charset="0"/>
              </a:rPr>
              <a:t>linear regression.</a:t>
            </a:r>
            <a:endParaRPr lang="en-US" dirty="0">
              <a:effectLst/>
              <a:latin typeface="Constantia" panose="02030602050306030303" pitchFamily="18" charset="0"/>
              <a:ea typeface="SimSun" panose="02010600030101010101" pitchFamily="2" charset="-122"/>
              <a:cs typeface="Times New Roman" panose="02020603050405020304" pitchFamily="18" charset="0"/>
            </a:endParaRPr>
          </a:p>
          <a:p>
            <a:pPr marL="0" marR="0">
              <a:lnSpc>
                <a:spcPct val="110000"/>
              </a:lnSpc>
              <a:spcBef>
                <a:spcPts val="200"/>
              </a:spcBef>
              <a:spcAft>
                <a:spcPts val="0"/>
              </a:spcAft>
            </a:pPr>
            <a:r>
              <a:rPr lang="en-US" b="1" u="sng" dirty="0">
                <a:effectLst/>
                <a:latin typeface="Constantia" panose="02030602050306030303" pitchFamily="18" charset="0"/>
                <a:ea typeface="STXinwei" panose="02010800040101010101" pitchFamily="2" charset="-122"/>
                <a:cs typeface="Times New Roman" panose="02020603050405020304" pitchFamily="18" charset="0"/>
              </a:rPr>
              <a:t>Lasso Regression</a:t>
            </a:r>
            <a:endParaRPr lang="en-US" b="1" dirty="0">
              <a:effectLst/>
              <a:latin typeface="Constantia" panose="02030602050306030303" pitchFamily="18" charset="0"/>
              <a:ea typeface="STXinwei" panose="02010800040101010101" pitchFamily="2" charset="-122"/>
              <a:cs typeface="Times New Roman" panose="02020603050405020304" pitchFamily="18" charset="0"/>
            </a:endParaRPr>
          </a:p>
          <a:p>
            <a:pPr marL="0" marR="0" indent="0">
              <a:lnSpc>
                <a:spcPct val="110000"/>
              </a:lnSpc>
              <a:spcBef>
                <a:spcPts val="600"/>
              </a:spcBef>
              <a:spcAft>
                <a:spcPts val="1000"/>
              </a:spcAft>
              <a:buNone/>
            </a:pPr>
            <a:r>
              <a:rPr lang="en-US" dirty="0">
                <a:effectLst/>
                <a:latin typeface="Constantia" panose="02030602050306030303" pitchFamily="18" charset="0"/>
                <a:ea typeface="SimSun" panose="02010600030101010101" pitchFamily="2" charset="-122"/>
                <a:cs typeface="Times New Roman" panose="02020603050405020304" pitchFamily="18" charset="0"/>
              </a:rPr>
              <a:t>	Ideal for producing simpler models.</a:t>
            </a:r>
          </a:p>
          <a:p>
            <a:pPr marL="0" marR="0">
              <a:lnSpc>
                <a:spcPct val="110000"/>
              </a:lnSpc>
              <a:spcBef>
                <a:spcPts val="200"/>
              </a:spcBef>
              <a:spcAft>
                <a:spcPts val="0"/>
              </a:spcAft>
            </a:pPr>
            <a:r>
              <a:rPr lang="en-US" b="1" u="sng" dirty="0">
                <a:effectLst/>
                <a:latin typeface="Constantia" panose="02030602050306030303" pitchFamily="18" charset="0"/>
                <a:ea typeface="STXinwei" panose="02010800040101010101" pitchFamily="2" charset="-122"/>
                <a:cs typeface="Times New Roman" panose="02020603050405020304" pitchFamily="18" charset="0"/>
              </a:rPr>
              <a:t>Decision Tree</a:t>
            </a:r>
            <a:endParaRPr lang="en-US" b="1" dirty="0">
              <a:effectLst/>
              <a:latin typeface="Constantia" panose="02030602050306030303" pitchFamily="18" charset="0"/>
              <a:ea typeface="STXinwei" panose="02010800040101010101" pitchFamily="2" charset="-122"/>
              <a:cs typeface="Times New Roman" panose="02020603050405020304" pitchFamily="18" charset="0"/>
            </a:endParaRPr>
          </a:p>
          <a:p>
            <a:pPr marL="0" marR="0" indent="0">
              <a:lnSpc>
                <a:spcPct val="110000"/>
              </a:lnSpc>
              <a:spcBef>
                <a:spcPts val="600"/>
              </a:spcBef>
              <a:spcAft>
                <a:spcPts val="1000"/>
              </a:spcAft>
              <a:buNone/>
            </a:pPr>
            <a:r>
              <a:rPr lang="en-US" dirty="0">
                <a:effectLst/>
                <a:latin typeface="Constantia" panose="02030602050306030303" pitchFamily="18" charset="0"/>
                <a:ea typeface="SimSun" panose="02010600030101010101" pitchFamily="2" charset="-122"/>
                <a:cs typeface="Times New Roman" panose="02020603050405020304" pitchFamily="18" charset="0"/>
              </a:rPr>
              <a:t>	Easy to interpret.</a:t>
            </a:r>
          </a:p>
          <a:p>
            <a:pPr marL="0" marR="0">
              <a:lnSpc>
                <a:spcPct val="110000"/>
              </a:lnSpc>
              <a:spcBef>
                <a:spcPts val="200"/>
              </a:spcBef>
              <a:spcAft>
                <a:spcPts val="0"/>
              </a:spcAft>
            </a:pPr>
            <a:r>
              <a:rPr lang="en-US" b="1" u="sng" dirty="0">
                <a:effectLst/>
                <a:latin typeface="Constantia" panose="02030602050306030303" pitchFamily="18" charset="0"/>
                <a:ea typeface="STXinwei" panose="02010800040101010101" pitchFamily="2" charset="-122"/>
                <a:cs typeface="Times New Roman" panose="02020603050405020304" pitchFamily="18" charset="0"/>
              </a:rPr>
              <a:t>Random Forest</a:t>
            </a:r>
            <a:endParaRPr lang="en-US" b="1" dirty="0">
              <a:effectLst/>
              <a:latin typeface="Constantia" panose="02030602050306030303" pitchFamily="18" charset="0"/>
              <a:ea typeface="STXinwei" panose="02010800040101010101" pitchFamily="2" charset="-122"/>
              <a:cs typeface="Times New Roman" panose="02020603050405020304" pitchFamily="18" charset="0"/>
            </a:endParaRPr>
          </a:p>
          <a:p>
            <a:pPr marL="0" marR="0" indent="0">
              <a:lnSpc>
                <a:spcPct val="110000"/>
              </a:lnSpc>
              <a:spcBef>
                <a:spcPts val="600"/>
              </a:spcBef>
              <a:spcAft>
                <a:spcPts val="1000"/>
              </a:spcAft>
              <a:buNone/>
            </a:pPr>
            <a:r>
              <a:rPr lang="en-US" dirty="0">
                <a:effectLst/>
                <a:latin typeface="Constantia" panose="02030602050306030303" pitchFamily="18" charset="0"/>
                <a:ea typeface="SimSun" panose="02010600030101010101" pitchFamily="2" charset="-122"/>
                <a:cs typeface="Times New Roman" panose="02020603050405020304" pitchFamily="18" charset="0"/>
              </a:rPr>
              <a:t>	Merges multiple decision trees to get a more accurate and stable prediction.</a:t>
            </a:r>
          </a:p>
          <a:p>
            <a:endParaRPr lang="en-US" dirty="0"/>
          </a:p>
        </p:txBody>
      </p:sp>
    </p:spTree>
    <p:extLst>
      <p:ext uri="{BB962C8B-B14F-4D97-AF65-F5344CB8AC3E}">
        <p14:creationId xmlns:p14="http://schemas.microsoft.com/office/powerpoint/2010/main" val="1953720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A53B-6772-4D70-99D3-981F62065863}"/>
              </a:ext>
            </a:extLst>
          </p:cNvPr>
          <p:cNvSpPr>
            <a:spLocks noGrp="1"/>
          </p:cNvSpPr>
          <p:nvPr>
            <p:ph type="title"/>
          </p:nvPr>
        </p:nvSpPr>
        <p:spPr/>
        <p:txBody>
          <a:bodyPr/>
          <a:lstStyle/>
          <a:p>
            <a:r>
              <a:rPr lang="en-US" dirty="0"/>
              <a:t>Machine learning</a:t>
            </a:r>
          </a:p>
        </p:txBody>
      </p:sp>
      <p:graphicFrame>
        <p:nvGraphicFramePr>
          <p:cNvPr id="4" name="Content Placeholder 3">
            <a:extLst>
              <a:ext uri="{FF2B5EF4-FFF2-40B4-BE49-F238E27FC236}">
                <a16:creationId xmlns:a16="http://schemas.microsoft.com/office/drawing/2014/main" id="{AE901F6E-1A8B-4827-AC23-85D6E5AE3684}"/>
              </a:ext>
            </a:extLst>
          </p:cNvPr>
          <p:cNvGraphicFramePr>
            <a:graphicFrameLocks noGrp="1"/>
          </p:cNvGraphicFramePr>
          <p:nvPr>
            <p:ph idx="1"/>
            <p:extLst>
              <p:ext uri="{D42A27DB-BD31-4B8C-83A1-F6EECF244321}">
                <p14:modId xmlns:p14="http://schemas.microsoft.com/office/powerpoint/2010/main" val="3032838401"/>
              </p:ext>
            </p:extLst>
          </p:nvPr>
        </p:nvGraphicFramePr>
        <p:xfrm>
          <a:off x="1243013" y="2100263"/>
          <a:ext cx="9215436" cy="2791288"/>
        </p:xfrm>
        <a:graphic>
          <a:graphicData uri="http://schemas.openxmlformats.org/drawingml/2006/table">
            <a:tbl>
              <a:tblPr firstRow="1" firstCol="1" bandRow="1">
                <a:tableStyleId>{5C22544A-7EE6-4342-B048-85BDC9FD1C3A}</a:tableStyleId>
              </a:tblPr>
              <a:tblGrid>
                <a:gridCol w="2800824">
                  <a:extLst>
                    <a:ext uri="{9D8B030D-6E8A-4147-A177-3AD203B41FA5}">
                      <a16:colId xmlns:a16="http://schemas.microsoft.com/office/drawing/2014/main" val="2791286495"/>
                    </a:ext>
                  </a:extLst>
                </a:gridCol>
                <a:gridCol w="3207306">
                  <a:extLst>
                    <a:ext uri="{9D8B030D-6E8A-4147-A177-3AD203B41FA5}">
                      <a16:colId xmlns:a16="http://schemas.microsoft.com/office/drawing/2014/main" val="2467574435"/>
                    </a:ext>
                  </a:extLst>
                </a:gridCol>
                <a:gridCol w="3207306">
                  <a:extLst>
                    <a:ext uri="{9D8B030D-6E8A-4147-A177-3AD203B41FA5}">
                      <a16:colId xmlns:a16="http://schemas.microsoft.com/office/drawing/2014/main" val="4142952927"/>
                    </a:ext>
                  </a:extLst>
                </a:gridCol>
              </a:tblGrid>
              <a:tr h="811697">
                <a:tc>
                  <a:txBody>
                    <a:bodyPr/>
                    <a:lstStyle/>
                    <a:p>
                      <a:pPr marL="0" marR="0">
                        <a:lnSpc>
                          <a:spcPct val="110000"/>
                        </a:lnSpc>
                        <a:spcBef>
                          <a:spcPts val="0"/>
                        </a:spcBef>
                        <a:spcAft>
                          <a:spcPts val="0"/>
                        </a:spcAft>
                      </a:pPr>
                      <a:r>
                        <a:rPr lang="en-US" sz="2000">
                          <a:effectLst/>
                        </a:rPr>
                        <a:t>Models</a:t>
                      </a:r>
                      <a:endParaRPr lang="en-US" sz="20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US" sz="2000" dirty="0">
                          <a:effectLst/>
                        </a:rPr>
                        <a:t>r2_score</a:t>
                      </a:r>
                      <a:endParaRPr lang="en-US" sz="20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US" sz="2000" dirty="0">
                          <a:effectLst/>
                        </a:rPr>
                        <a:t>Negative </a:t>
                      </a:r>
                      <a:r>
                        <a:rPr lang="en-US" sz="2000" dirty="0" err="1">
                          <a:effectLst/>
                        </a:rPr>
                        <a:t>mean_absolute_error</a:t>
                      </a:r>
                      <a:endParaRPr lang="en-US" sz="20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94175462"/>
                  </a:ext>
                </a:extLst>
              </a:tr>
              <a:tr h="395442">
                <a:tc>
                  <a:txBody>
                    <a:bodyPr/>
                    <a:lstStyle/>
                    <a:p>
                      <a:pPr marL="0" marR="0">
                        <a:lnSpc>
                          <a:spcPct val="110000"/>
                        </a:lnSpc>
                        <a:spcBef>
                          <a:spcPts val="0"/>
                        </a:spcBef>
                        <a:spcAft>
                          <a:spcPts val="0"/>
                        </a:spcAft>
                      </a:pPr>
                      <a:r>
                        <a:rPr lang="en-US" sz="2000">
                          <a:effectLst/>
                        </a:rPr>
                        <a:t>Random Forest </a:t>
                      </a:r>
                      <a:endParaRPr lang="en-US" sz="20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US" sz="2000">
                          <a:effectLst/>
                        </a:rPr>
                        <a:t>0.986</a:t>
                      </a:r>
                      <a:endParaRPr lang="en-US" sz="20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ct val="11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-1443</a:t>
                      </a:r>
                      <a:endParaRPr lang="en-US" sz="20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09719871"/>
                  </a:ext>
                </a:extLst>
              </a:tr>
              <a:tr h="397823">
                <a:tc>
                  <a:txBody>
                    <a:bodyPr/>
                    <a:lstStyle/>
                    <a:p>
                      <a:pPr marL="0" marR="0">
                        <a:lnSpc>
                          <a:spcPct val="110000"/>
                        </a:lnSpc>
                        <a:spcBef>
                          <a:spcPts val="0"/>
                        </a:spcBef>
                        <a:spcAft>
                          <a:spcPts val="0"/>
                        </a:spcAft>
                      </a:pPr>
                      <a:r>
                        <a:rPr lang="en-US" sz="2000" dirty="0">
                          <a:effectLst/>
                        </a:rPr>
                        <a:t>Linear regression</a:t>
                      </a:r>
                      <a:endParaRPr lang="en-US" sz="20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US" sz="2000" dirty="0">
                          <a:effectLst/>
                        </a:rPr>
                        <a:t>0.968</a:t>
                      </a:r>
                      <a:endParaRPr lang="en-US" sz="20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ct val="11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-1002483</a:t>
                      </a:r>
                      <a:endParaRPr lang="en-US" sz="20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03205093"/>
                  </a:ext>
                </a:extLst>
              </a:tr>
              <a:tr h="395442">
                <a:tc>
                  <a:txBody>
                    <a:bodyPr/>
                    <a:lstStyle/>
                    <a:p>
                      <a:pPr marL="0" marR="0">
                        <a:lnSpc>
                          <a:spcPct val="110000"/>
                        </a:lnSpc>
                        <a:spcBef>
                          <a:spcPts val="0"/>
                        </a:spcBef>
                        <a:spcAft>
                          <a:spcPts val="0"/>
                        </a:spcAft>
                      </a:pPr>
                      <a:r>
                        <a:rPr lang="en-US" sz="2000">
                          <a:effectLst/>
                        </a:rPr>
                        <a:t>Lasso Regression </a:t>
                      </a:r>
                      <a:endParaRPr lang="en-US" sz="20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US" sz="2000">
                          <a:effectLst/>
                        </a:rPr>
                        <a:t>0.967</a:t>
                      </a:r>
                      <a:endParaRPr lang="en-US" sz="20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ct val="11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-3262</a:t>
                      </a:r>
                      <a:endParaRPr lang="en-US" sz="20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04750509"/>
                  </a:ext>
                </a:extLst>
              </a:tr>
              <a:tr h="395442">
                <a:tc>
                  <a:txBody>
                    <a:bodyPr/>
                    <a:lstStyle/>
                    <a:p>
                      <a:pPr marL="0" marR="0">
                        <a:lnSpc>
                          <a:spcPct val="110000"/>
                        </a:lnSpc>
                        <a:spcBef>
                          <a:spcPts val="0"/>
                        </a:spcBef>
                        <a:spcAft>
                          <a:spcPts val="0"/>
                        </a:spcAft>
                      </a:pPr>
                      <a:r>
                        <a:rPr lang="en-US" sz="2000">
                          <a:effectLst/>
                        </a:rPr>
                        <a:t>Ridge Regression </a:t>
                      </a:r>
                      <a:endParaRPr lang="en-US" sz="20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US" sz="2000">
                          <a:effectLst/>
                        </a:rPr>
                        <a:t>0.964</a:t>
                      </a:r>
                      <a:endParaRPr lang="en-US" sz="20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ct val="11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-3525</a:t>
                      </a:r>
                      <a:endParaRPr lang="en-US" sz="20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02440688"/>
                  </a:ext>
                </a:extLst>
              </a:tr>
              <a:tr h="395442">
                <a:tc>
                  <a:txBody>
                    <a:bodyPr/>
                    <a:lstStyle/>
                    <a:p>
                      <a:pPr marL="0" marR="0">
                        <a:lnSpc>
                          <a:spcPct val="110000"/>
                        </a:lnSpc>
                        <a:spcBef>
                          <a:spcPts val="0"/>
                        </a:spcBef>
                        <a:spcAft>
                          <a:spcPts val="0"/>
                        </a:spcAft>
                      </a:pPr>
                      <a:r>
                        <a:rPr lang="en-US" sz="2000" dirty="0">
                          <a:effectLst/>
                        </a:rPr>
                        <a:t>Decision Tree </a:t>
                      </a:r>
                      <a:endParaRPr lang="en-US" sz="20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US" sz="2000">
                          <a:effectLst/>
                        </a:rPr>
                        <a:t>0.908</a:t>
                      </a:r>
                      <a:endParaRPr lang="en-US" sz="20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ct val="11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-5470</a:t>
                      </a:r>
                      <a:endParaRPr lang="en-US" sz="20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77318934"/>
                  </a:ext>
                </a:extLst>
              </a:tr>
            </a:tbl>
          </a:graphicData>
        </a:graphic>
      </p:graphicFrame>
      <p:sp>
        <p:nvSpPr>
          <p:cNvPr id="5" name="Content Placeholder 2">
            <a:extLst>
              <a:ext uri="{FF2B5EF4-FFF2-40B4-BE49-F238E27FC236}">
                <a16:creationId xmlns:a16="http://schemas.microsoft.com/office/drawing/2014/main" id="{8A2FBBE9-AED5-4E4F-8296-53B836B76541}"/>
              </a:ext>
            </a:extLst>
          </p:cNvPr>
          <p:cNvSpPr txBox="1">
            <a:spLocks/>
          </p:cNvSpPr>
          <p:nvPr/>
        </p:nvSpPr>
        <p:spPr>
          <a:xfrm>
            <a:off x="685801" y="5310188"/>
            <a:ext cx="10131425" cy="1395412"/>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Most of the models used give excellent goodness of fit that their r2 scores are mostly above 0.96. This indicate these models are of good choice.</a:t>
            </a:r>
            <a:endParaRPr lang="en-US" dirty="0">
              <a:latin typeface="Constantia" panose="02030602050306030303" pitchFamily="18" charset="0"/>
              <a:ea typeface="SimSun" panose="02010600030101010101" pitchFamily="2" charset="-122"/>
              <a:cs typeface="Times New Roman" panose="02020603050405020304" pitchFamily="18" charset="0"/>
            </a:endParaRPr>
          </a:p>
          <a:p>
            <a:r>
              <a:rPr lang="en-US" dirty="0">
                <a:latin typeface="Constantia" panose="02030602050306030303" pitchFamily="18" charset="0"/>
                <a:ea typeface="SimSun" panose="02010600030101010101" pitchFamily="2" charset="-122"/>
                <a:cs typeface="Times New Roman" panose="02020603050405020304" pitchFamily="18" charset="0"/>
              </a:rPr>
              <a:t>Random Forest gives the best performance with r2 being very close to 0.99. Decision Tree has the poorest performance with a r2_score of 0.908.</a:t>
            </a:r>
          </a:p>
          <a:p>
            <a:endParaRPr lang="en-US" dirty="0"/>
          </a:p>
        </p:txBody>
      </p:sp>
    </p:spTree>
    <p:extLst>
      <p:ext uri="{BB962C8B-B14F-4D97-AF65-F5344CB8AC3E}">
        <p14:creationId xmlns:p14="http://schemas.microsoft.com/office/powerpoint/2010/main" val="3915281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4EA5-79D7-438F-B243-B766C92ECA28}"/>
              </a:ext>
            </a:extLst>
          </p:cNvPr>
          <p:cNvSpPr>
            <a:spLocks noGrp="1"/>
          </p:cNvSpPr>
          <p:nvPr>
            <p:ph type="title"/>
          </p:nvPr>
        </p:nvSpPr>
        <p:spPr/>
        <p:txBody>
          <a:bodyPr/>
          <a:lstStyle/>
          <a:p>
            <a:r>
              <a:rPr lang="en-US" dirty="0"/>
              <a:t>Different metrics</a:t>
            </a:r>
          </a:p>
        </p:txBody>
      </p:sp>
      <p:sp>
        <p:nvSpPr>
          <p:cNvPr id="3" name="Content Placeholder 2">
            <a:extLst>
              <a:ext uri="{FF2B5EF4-FFF2-40B4-BE49-F238E27FC236}">
                <a16:creationId xmlns:a16="http://schemas.microsoft.com/office/drawing/2014/main" id="{204E49DB-F535-47D0-AFC4-58FB6F853F49}"/>
              </a:ext>
            </a:extLst>
          </p:cNvPr>
          <p:cNvSpPr>
            <a:spLocks noGrp="1"/>
          </p:cNvSpPr>
          <p:nvPr>
            <p:ph idx="1"/>
          </p:nvPr>
        </p:nvSpPr>
        <p:spPr/>
        <p:txBody>
          <a:bodyPr/>
          <a:lstStyle/>
          <a:p>
            <a:r>
              <a:rPr lang="en-US" dirty="0">
                <a:latin typeface="Constantia" panose="02030602050306030303" pitchFamily="18" charset="0"/>
                <a:ea typeface="SimSun" panose="02010600030101010101" pitchFamily="2" charset="-122"/>
                <a:cs typeface="Times New Roman" panose="02020603050405020304" pitchFamily="18" charset="0"/>
              </a:rPr>
              <a:t>N</a:t>
            </a:r>
            <a:r>
              <a:rPr lang="en-US" sz="1800" dirty="0">
                <a:effectLst/>
                <a:latin typeface="Constantia" panose="02030602050306030303" pitchFamily="18" charset="0"/>
                <a:ea typeface="SimSun" panose="02010600030101010101" pitchFamily="2" charset="-122"/>
                <a:cs typeface="Times New Roman" panose="02020603050405020304" pitchFamily="18" charset="0"/>
              </a:rPr>
              <a:t>egative mean absolute error compared with r2.</a:t>
            </a:r>
          </a:p>
          <a:p>
            <a:r>
              <a:rPr lang="en-US" sz="1800" dirty="0">
                <a:effectLst/>
                <a:latin typeface="Constantia" panose="02030602050306030303" pitchFamily="18" charset="0"/>
                <a:ea typeface="SimSun" panose="02010600030101010101" pitchFamily="2" charset="-122"/>
                <a:cs typeface="Times New Roman" panose="02020603050405020304" pitchFamily="18" charset="0"/>
              </a:rPr>
              <a:t>Decision Trees still tops the perforce. </a:t>
            </a:r>
          </a:p>
          <a:p>
            <a:r>
              <a:rPr lang="en-US" sz="1800" dirty="0">
                <a:effectLst/>
                <a:latin typeface="Constantia" panose="02030602050306030303" pitchFamily="18" charset="0"/>
                <a:ea typeface="SimSun" panose="02010600030101010101" pitchFamily="2" charset="-122"/>
                <a:cs typeface="Times New Roman" panose="02020603050405020304" pitchFamily="18" charset="0"/>
              </a:rPr>
              <a:t>Scoring for Linear Regression is, however, exceedingly low. </a:t>
            </a:r>
          </a:p>
          <a:p>
            <a:r>
              <a:rPr lang="en-US" dirty="0">
                <a:latin typeface="Constantia" panose="02030602050306030303" pitchFamily="18" charset="0"/>
                <a:ea typeface="SimSun" panose="02010600030101010101" pitchFamily="2" charset="-122"/>
                <a:cs typeface="Times New Roman" panose="02020603050405020304" pitchFamily="18" charset="0"/>
              </a:rPr>
              <a:t>P</a:t>
            </a:r>
            <a:r>
              <a:rPr lang="en-US" sz="1800" dirty="0">
                <a:effectLst/>
                <a:latin typeface="Constantia" panose="02030602050306030303" pitchFamily="18" charset="0"/>
                <a:ea typeface="SimSun" panose="02010600030101010101" pitchFamily="2" charset="-122"/>
                <a:cs typeface="Times New Roman" panose="02020603050405020304" pitchFamily="18" charset="0"/>
              </a:rPr>
              <a:t>erformance of algorithms varies with metrics.</a:t>
            </a:r>
            <a:endParaRPr lang="en-US" dirty="0"/>
          </a:p>
        </p:txBody>
      </p:sp>
    </p:spTree>
    <p:extLst>
      <p:ext uri="{BB962C8B-B14F-4D97-AF65-F5344CB8AC3E}">
        <p14:creationId xmlns:p14="http://schemas.microsoft.com/office/powerpoint/2010/main" val="3311904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0674-0904-4F38-994E-517BA2EA128A}"/>
              </a:ext>
            </a:extLst>
          </p:cNvPr>
          <p:cNvSpPr>
            <a:spLocks noGrp="1"/>
          </p:cNvSpPr>
          <p:nvPr>
            <p:ph type="title"/>
          </p:nvPr>
        </p:nvSpPr>
        <p:spPr/>
        <p:txBody>
          <a:bodyPr/>
          <a:lstStyle/>
          <a:p>
            <a:r>
              <a:rPr lang="en-US" dirty="0"/>
              <a:t>Feature importance</a:t>
            </a:r>
          </a:p>
        </p:txBody>
      </p:sp>
      <p:graphicFrame>
        <p:nvGraphicFramePr>
          <p:cNvPr id="4" name="Content Placeholder 3">
            <a:extLst>
              <a:ext uri="{FF2B5EF4-FFF2-40B4-BE49-F238E27FC236}">
                <a16:creationId xmlns:a16="http://schemas.microsoft.com/office/drawing/2014/main" id="{0F3561A2-96C3-4570-86BA-19E9956C2160}"/>
              </a:ext>
            </a:extLst>
          </p:cNvPr>
          <p:cNvGraphicFramePr>
            <a:graphicFrameLocks noGrp="1"/>
          </p:cNvGraphicFramePr>
          <p:nvPr>
            <p:ph idx="1"/>
            <p:extLst>
              <p:ext uri="{D42A27DB-BD31-4B8C-83A1-F6EECF244321}">
                <p14:modId xmlns:p14="http://schemas.microsoft.com/office/powerpoint/2010/main" val="1029102784"/>
              </p:ext>
            </p:extLst>
          </p:nvPr>
        </p:nvGraphicFramePr>
        <p:xfrm>
          <a:off x="414337" y="2065867"/>
          <a:ext cx="5272088" cy="3519492"/>
        </p:xfrm>
        <a:graphic>
          <a:graphicData uri="http://schemas.openxmlformats.org/drawingml/2006/table">
            <a:tbl>
              <a:tblPr firstRow="1" firstCol="1" bandRow="1">
                <a:tableStyleId>{5C22544A-7EE6-4342-B048-85BDC9FD1C3A}</a:tableStyleId>
              </a:tblPr>
              <a:tblGrid>
                <a:gridCol w="820845">
                  <a:extLst>
                    <a:ext uri="{9D8B030D-6E8A-4147-A177-3AD203B41FA5}">
                      <a16:colId xmlns:a16="http://schemas.microsoft.com/office/drawing/2014/main" val="833100223"/>
                    </a:ext>
                  </a:extLst>
                </a:gridCol>
                <a:gridCol w="2805551">
                  <a:extLst>
                    <a:ext uri="{9D8B030D-6E8A-4147-A177-3AD203B41FA5}">
                      <a16:colId xmlns:a16="http://schemas.microsoft.com/office/drawing/2014/main" val="3076711546"/>
                    </a:ext>
                  </a:extLst>
                </a:gridCol>
                <a:gridCol w="1645692">
                  <a:extLst>
                    <a:ext uri="{9D8B030D-6E8A-4147-A177-3AD203B41FA5}">
                      <a16:colId xmlns:a16="http://schemas.microsoft.com/office/drawing/2014/main" val="4158821930"/>
                    </a:ext>
                  </a:extLst>
                </a:gridCol>
              </a:tblGrid>
              <a:tr h="293291">
                <a:tc>
                  <a:txBody>
                    <a:bodyPr/>
                    <a:lstStyle/>
                    <a:p>
                      <a:pPr marL="0" marR="0" fontAlgn="base" latinLnBrk="1">
                        <a:lnSpc>
                          <a:spcPts val="1455"/>
                        </a:lnSpc>
                        <a:spcBef>
                          <a:spcPts val="0"/>
                        </a:spcBef>
                        <a:spcAft>
                          <a:spcPts val="0"/>
                        </a:spcAft>
                      </a:pPr>
                      <a:r>
                        <a:rPr lang="en-US" sz="1800">
                          <a:effectLst/>
                        </a:rPr>
                        <a:t>Rank</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Feature</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Importance</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3346"/>
                  </a:ext>
                </a:extLst>
              </a:tr>
              <a:tr h="293291">
                <a:tc>
                  <a:txBody>
                    <a:bodyPr/>
                    <a:lstStyle/>
                    <a:p>
                      <a:pPr marL="0" marR="0" fontAlgn="base" latinLnBrk="1">
                        <a:lnSpc>
                          <a:spcPts val="1455"/>
                        </a:lnSpc>
                        <a:spcBef>
                          <a:spcPts val="0"/>
                        </a:spcBef>
                        <a:spcAft>
                          <a:spcPts val="0"/>
                        </a:spcAft>
                      </a:pPr>
                      <a:r>
                        <a:rPr lang="en-US" sz="1800" dirty="0">
                          <a:effectLst/>
                        </a:rPr>
                        <a:t>0</a:t>
                      </a:r>
                      <a:endParaRPr lang="en-US" sz="18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HP2</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0.523067</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66627015"/>
                  </a:ext>
                </a:extLst>
              </a:tr>
              <a:tr h="293291">
                <a:tc>
                  <a:txBody>
                    <a:bodyPr/>
                    <a:lstStyle/>
                    <a:p>
                      <a:pPr marL="0" marR="0" fontAlgn="base" latinLnBrk="1">
                        <a:lnSpc>
                          <a:spcPts val="1455"/>
                        </a:lnSpc>
                        <a:spcBef>
                          <a:spcPts val="0"/>
                        </a:spcBef>
                        <a:spcAft>
                          <a:spcPts val="0"/>
                        </a:spcAft>
                      </a:pPr>
                      <a:r>
                        <a:rPr lang="en-US" sz="1800">
                          <a:effectLst/>
                        </a:rPr>
                        <a:t>1</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Displacement</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0.132579</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5320513"/>
                  </a:ext>
                </a:extLst>
              </a:tr>
              <a:tr h="293291">
                <a:tc>
                  <a:txBody>
                    <a:bodyPr/>
                    <a:lstStyle/>
                    <a:p>
                      <a:pPr marL="0" marR="0" fontAlgn="base" latinLnBrk="1">
                        <a:lnSpc>
                          <a:spcPts val="1455"/>
                        </a:lnSpc>
                        <a:spcBef>
                          <a:spcPts val="0"/>
                        </a:spcBef>
                        <a:spcAft>
                          <a:spcPts val="0"/>
                        </a:spcAft>
                      </a:pPr>
                      <a:r>
                        <a:rPr lang="en-US" sz="1800">
                          <a:effectLst/>
                        </a:rPr>
                        <a:t>2</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Basic_Miles</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0.068280</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10724183"/>
                  </a:ext>
                </a:extLst>
              </a:tr>
              <a:tr h="293291">
                <a:tc>
                  <a:txBody>
                    <a:bodyPr/>
                    <a:lstStyle/>
                    <a:p>
                      <a:pPr marL="0" marR="0" fontAlgn="base" latinLnBrk="1">
                        <a:lnSpc>
                          <a:spcPts val="1455"/>
                        </a:lnSpc>
                        <a:spcBef>
                          <a:spcPts val="0"/>
                        </a:spcBef>
                        <a:spcAft>
                          <a:spcPts val="0"/>
                        </a:spcAft>
                      </a:pPr>
                      <a:r>
                        <a:rPr lang="en-US" sz="1800">
                          <a:effectLst/>
                        </a:rPr>
                        <a:t>3</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Drivetrain_Years</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0.064147</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34377499"/>
                  </a:ext>
                </a:extLst>
              </a:tr>
              <a:tr h="293291">
                <a:tc>
                  <a:txBody>
                    <a:bodyPr/>
                    <a:lstStyle/>
                    <a:p>
                      <a:pPr marL="0" marR="0" fontAlgn="base" latinLnBrk="1">
                        <a:lnSpc>
                          <a:spcPts val="1455"/>
                        </a:lnSpc>
                        <a:spcBef>
                          <a:spcPts val="0"/>
                        </a:spcBef>
                        <a:spcAft>
                          <a:spcPts val="0"/>
                        </a:spcAft>
                      </a:pPr>
                      <a:r>
                        <a:rPr lang="en-US" sz="1800">
                          <a:effectLst/>
                        </a:rPr>
                        <a:t>4</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Size_avg</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0.016712</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25253042"/>
                  </a:ext>
                </a:extLst>
              </a:tr>
              <a:tr h="293291">
                <a:tc>
                  <a:txBody>
                    <a:bodyPr/>
                    <a:lstStyle/>
                    <a:p>
                      <a:pPr marL="0" marR="0" fontAlgn="base" latinLnBrk="1">
                        <a:lnSpc>
                          <a:spcPts val="1455"/>
                        </a:lnSpc>
                        <a:spcBef>
                          <a:spcPts val="0"/>
                        </a:spcBef>
                        <a:spcAft>
                          <a:spcPts val="0"/>
                        </a:spcAft>
                      </a:pPr>
                      <a:r>
                        <a:rPr lang="en-US" sz="1800">
                          <a:effectLst/>
                        </a:rPr>
                        <a:t>5</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Volume</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0.015565</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68921008"/>
                  </a:ext>
                </a:extLst>
              </a:tr>
              <a:tr h="293291">
                <a:tc>
                  <a:txBody>
                    <a:bodyPr/>
                    <a:lstStyle/>
                    <a:p>
                      <a:pPr marL="0" marR="0" fontAlgn="base" latinLnBrk="1">
                        <a:lnSpc>
                          <a:spcPts val="1455"/>
                        </a:lnSpc>
                        <a:spcBef>
                          <a:spcPts val="0"/>
                        </a:spcBef>
                        <a:spcAft>
                          <a:spcPts val="0"/>
                        </a:spcAft>
                      </a:pPr>
                      <a:r>
                        <a:rPr lang="en-US" sz="1800">
                          <a:effectLst/>
                        </a:rPr>
                        <a:t>6</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MPG_avg</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0.013185</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9769405"/>
                  </a:ext>
                </a:extLst>
              </a:tr>
              <a:tr h="293291">
                <a:tc>
                  <a:txBody>
                    <a:bodyPr/>
                    <a:lstStyle/>
                    <a:p>
                      <a:pPr marL="0" marR="0" fontAlgn="base" latinLnBrk="1">
                        <a:lnSpc>
                          <a:spcPts val="1455"/>
                        </a:lnSpc>
                        <a:spcBef>
                          <a:spcPts val="0"/>
                        </a:spcBef>
                        <a:spcAft>
                          <a:spcPts val="0"/>
                        </a:spcAft>
                      </a:pPr>
                      <a:r>
                        <a:rPr lang="en-US" sz="1800">
                          <a:effectLst/>
                        </a:rPr>
                        <a:t>7</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dirty="0">
                          <a:effectLst/>
                        </a:rPr>
                        <a:t>Width</a:t>
                      </a:r>
                      <a:endParaRPr lang="en-US" sz="18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0.013044</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09639859"/>
                  </a:ext>
                </a:extLst>
              </a:tr>
              <a:tr h="293291">
                <a:tc>
                  <a:txBody>
                    <a:bodyPr/>
                    <a:lstStyle/>
                    <a:p>
                      <a:pPr marL="0" marR="0" fontAlgn="base" latinLnBrk="1">
                        <a:lnSpc>
                          <a:spcPts val="1455"/>
                        </a:lnSpc>
                        <a:spcBef>
                          <a:spcPts val="0"/>
                        </a:spcBef>
                        <a:spcAft>
                          <a:spcPts val="0"/>
                        </a:spcAft>
                      </a:pPr>
                      <a:r>
                        <a:rPr lang="en-US" sz="1800">
                          <a:effectLst/>
                        </a:rPr>
                        <a:t>8</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Fuel_Tank_Cpt</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0.011811</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55356495"/>
                  </a:ext>
                </a:extLst>
              </a:tr>
              <a:tr h="293291">
                <a:tc>
                  <a:txBody>
                    <a:bodyPr/>
                    <a:lstStyle/>
                    <a:p>
                      <a:pPr marL="0" marR="0" fontAlgn="base" latinLnBrk="1">
                        <a:lnSpc>
                          <a:spcPts val="1455"/>
                        </a:lnSpc>
                        <a:spcBef>
                          <a:spcPts val="0"/>
                        </a:spcBef>
                        <a:spcAft>
                          <a:spcPts val="0"/>
                        </a:spcAft>
                      </a:pPr>
                      <a:r>
                        <a:rPr lang="en-US" sz="1800">
                          <a:effectLst/>
                        </a:rPr>
                        <a:t>9</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Length</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0.011152</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5883882"/>
                  </a:ext>
                </a:extLst>
              </a:tr>
              <a:tr h="293291">
                <a:tc>
                  <a:txBody>
                    <a:bodyPr/>
                    <a:lstStyle/>
                    <a:p>
                      <a:pPr marL="0" marR="0" fontAlgn="base" latinLnBrk="1">
                        <a:lnSpc>
                          <a:spcPts val="1455"/>
                        </a:lnSpc>
                        <a:spcBef>
                          <a:spcPts val="0"/>
                        </a:spcBef>
                        <a:spcAft>
                          <a:spcPts val="0"/>
                        </a:spcAft>
                      </a:pPr>
                      <a:r>
                        <a:rPr lang="en-US" sz="1800">
                          <a:effectLst/>
                        </a:rPr>
                        <a:t>10</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a:effectLst/>
                        </a:rPr>
                        <a:t>Height</a:t>
                      </a:r>
                      <a:endParaRPr lang="en-US" sz="18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fontAlgn="base" latinLnBrk="1">
                        <a:lnSpc>
                          <a:spcPts val="1455"/>
                        </a:lnSpc>
                        <a:spcBef>
                          <a:spcPts val="0"/>
                        </a:spcBef>
                        <a:spcAft>
                          <a:spcPts val="0"/>
                        </a:spcAft>
                      </a:pPr>
                      <a:r>
                        <a:rPr lang="en-US" sz="1800" dirty="0">
                          <a:effectLst/>
                        </a:rPr>
                        <a:t>0.011051</a:t>
                      </a:r>
                      <a:endParaRPr lang="en-US" sz="18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75073190"/>
                  </a:ext>
                </a:extLst>
              </a:tr>
            </a:tbl>
          </a:graphicData>
        </a:graphic>
      </p:graphicFrame>
      <p:pic>
        <p:nvPicPr>
          <p:cNvPr id="5" name="Picture 4">
            <a:extLst>
              <a:ext uri="{FF2B5EF4-FFF2-40B4-BE49-F238E27FC236}">
                <a16:creationId xmlns:a16="http://schemas.microsoft.com/office/drawing/2014/main" id="{88F4D217-B009-4944-9EA8-52A9EBBB5F9B}"/>
              </a:ext>
            </a:extLst>
          </p:cNvPr>
          <p:cNvPicPr/>
          <p:nvPr/>
        </p:nvPicPr>
        <p:blipFill rotWithShape="1">
          <a:blip r:embed="rId2">
            <a:extLst>
              <a:ext uri="{28A0092B-C50C-407E-A947-70E740481C1C}">
                <a14:useLocalDpi xmlns:a14="http://schemas.microsoft.com/office/drawing/2010/main" val="0"/>
              </a:ext>
            </a:extLst>
          </a:blip>
          <a:srcRect t="2183"/>
          <a:stretch/>
        </p:blipFill>
        <p:spPr bwMode="auto">
          <a:xfrm>
            <a:off x="6153149" y="1742017"/>
            <a:ext cx="5929313" cy="4239683"/>
          </a:xfrm>
          <a:prstGeom prst="rect">
            <a:avLst/>
          </a:prstGeom>
          <a:solidFill>
            <a:schemeClr val="tx1"/>
          </a:solid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8990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AAD2-E66B-43E9-A953-9C775DCB2446}"/>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6C4E1A49-9793-48F4-A542-9EF09C85BE60}"/>
              </a:ext>
            </a:extLst>
          </p:cNvPr>
          <p:cNvSpPr>
            <a:spLocks noGrp="1"/>
          </p:cNvSpPr>
          <p:nvPr>
            <p:ph idx="1"/>
          </p:nvPr>
        </p:nvSpPr>
        <p:spPr/>
        <p:txBody>
          <a:body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The HP2 (torque spec) has the highest importance, which is at least 4 times higher than the rest.</a:t>
            </a:r>
          </a:p>
          <a:p>
            <a:r>
              <a:rPr lang="en-US" sz="1800" dirty="0">
                <a:effectLst/>
                <a:latin typeface="Constantia" panose="02030602050306030303" pitchFamily="18" charset="0"/>
                <a:ea typeface="SimSun" panose="02010600030101010101" pitchFamily="2" charset="-122"/>
                <a:cs typeface="Times New Roman" panose="02020603050405020304" pitchFamily="18" charset="0"/>
              </a:rPr>
              <a:t> The 2</a:t>
            </a:r>
            <a:r>
              <a:rPr lang="en-US" sz="1800" baseline="30000" dirty="0">
                <a:effectLst/>
                <a:latin typeface="Constantia" panose="02030602050306030303" pitchFamily="18" charset="0"/>
                <a:ea typeface="SimSun" panose="02010600030101010101" pitchFamily="2" charset="-122"/>
                <a:cs typeface="Times New Roman" panose="02020603050405020304" pitchFamily="18" charset="0"/>
              </a:rPr>
              <a:t>nd</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highest is Displacement.</a:t>
            </a:r>
          </a:p>
          <a:p>
            <a:r>
              <a:rPr lang="en-US" dirty="0">
                <a:latin typeface="Constantia" panose="02030602050306030303" pitchFamily="18" charset="0"/>
                <a:ea typeface="SimSun" panose="02010600030101010101" pitchFamily="2" charset="-122"/>
                <a:cs typeface="Times New Roman" panose="02020603050405020304" pitchFamily="18" charset="0"/>
              </a:rPr>
              <a:t>This result agrees well with engineering know-how.</a:t>
            </a:r>
          </a:p>
          <a:p>
            <a:r>
              <a:rPr lang="en-US" dirty="0">
                <a:latin typeface="Constantia" panose="02030602050306030303" pitchFamily="18" charset="0"/>
                <a:ea typeface="SimSun" panose="02010600030101010101" pitchFamily="2" charset="-122"/>
                <a:cs typeface="Times New Roman" panose="02020603050405020304" pitchFamily="18" charset="0"/>
              </a:rPr>
              <a:t>E</a:t>
            </a:r>
            <a:r>
              <a:rPr lang="en-US" sz="1800" dirty="0">
                <a:effectLst/>
                <a:latin typeface="Constantia" panose="02030602050306030303" pitchFamily="18" charset="0"/>
                <a:ea typeface="SimSun" panose="02010600030101010101" pitchFamily="2" charset="-122"/>
                <a:cs typeface="Times New Roman" panose="02020603050405020304" pitchFamily="18" charset="0"/>
              </a:rPr>
              <a:t>ngine is the most dominating part for the major performance of car for example the car’s lifetime, speed, driving smoothness, horsepower, fuel efficiency, etc.</a:t>
            </a:r>
            <a:endParaRPr lang="en-US" dirty="0"/>
          </a:p>
        </p:txBody>
      </p:sp>
    </p:spTree>
    <p:extLst>
      <p:ext uri="{BB962C8B-B14F-4D97-AF65-F5344CB8AC3E}">
        <p14:creationId xmlns:p14="http://schemas.microsoft.com/office/powerpoint/2010/main" val="784739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B002-A570-40CB-93D5-5FBCCC8A77B3}"/>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6557728C-5750-4EE2-98B4-D3DEEC75EAC8}"/>
              </a:ext>
            </a:extLst>
          </p:cNvPr>
          <p:cNvSpPr>
            <a:spLocks noGrp="1"/>
          </p:cNvSpPr>
          <p:nvPr>
            <p:ph idx="1"/>
          </p:nvPr>
        </p:nvSpPr>
        <p:spPr>
          <a:xfrm>
            <a:off x="766764" y="1585914"/>
            <a:ext cx="10131425" cy="5181600"/>
          </a:xfrm>
        </p:spPr>
        <p:txBody>
          <a:bodyPr>
            <a:noAutofit/>
          </a:bodyPr>
          <a:lstStyle/>
          <a:p>
            <a:pPr>
              <a:lnSpc>
                <a:spcPct val="110000"/>
              </a:lnSpc>
              <a:spcBef>
                <a:spcPts val="600"/>
              </a:spcBef>
            </a:pPr>
            <a:r>
              <a:rPr lang="en-US" sz="1600" dirty="0">
                <a:latin typeface="Constantia" panose="02030602050306030303" pitchFamily="18" charset="0"/>
                <a:ea typeface="SimSun" panose="02010600030101010101" pitchFamily="2" charset="-122"/>
                <a:cs typeface="Times New Roman" panose="02020603050405020304" pitchFamily="18" charset="0"/>
              </a:rPr>
              <a:t>H</a:t>
            </a:r>
            <a:r>
              <a:rPr lang="en-US" sz="1600" dirty="0">
                <a:effectLst/>
                <a:latin typeface="Constantia" panose="02030602050306030303" pitchFamily="18" charset="0"/>
                <a:ea typeface="SimSun" panose="02010600030101010101" pitchFamily="2" charset="-122"/>
                <a:cs typeface="Times New Roman" panose="02020603050405020304" pitchFamily="18" charset="0"/>
              </a:rPr>
              <a:t>ypothesis testing  quantified significant difference in the mean price between two low-end popular car models: Hyundai Accent and Honda Civic. </a:t>
            </a:r>
          </a:p>
          <a:p>
            <a:pPr>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Exploratory data analysis was conducted to visualize missing values over all dataset, provide buying guide for low-income customers by extracting all lowly-priced car models and sorting in order. </a:t>
            </a:r>
          </a:p>
          <a:p>
            <a:pPr>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The pair plot and heatmap indicate a positive correlation between horsepower and engine displacement, which agrees well with physics and engineering principles.</a:t>
            </a:r>
          </a:p>
          <a:p>
            <a:pPr>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Machine learning algorithm </a:t>
            </a:r>
            <a:r>
              <a:rPr lang="en-US" sz="1600" dirty="0" err="1">
                <a:effectLst/>
                <a:latin typeface="Constantia" panose="02030602050306030303" pitchFamily="18" charset="0"/>
                <a:ea typeface="SimSun" panose="02010600030101010101" pitchFamily="2" charset="-122"/>
                <a:cs typeface="Times New Roman" panose="02020603050405020304" pitchFamily="18" charset="0"/>
              </a:rPr>
              <a:t>Missforest</a:t>
            </a:r>
            <a:r>
              <a:rPr lang="en-US" sz="1600" dirty="0">
                <a:effectLst/>
                <a:latin typeface="Constantia" panose="02030602050306030303" pitchFamily="18" charset="0"/>
                <a:ea typeface="SimSun" panose="02010600030101010101" pitchFamily="2" charset="-122"/>
                <a:cs typeface="Times New Roman" panose="02020603050405020304" pitchFamily="18" charset="0"/>
              </a:rPr>
              <a:t> was successfully used to </a:t>
            </a:r>
            <a:r>
              <a:rPr lang="en-US" sz="1600" dirty="0" err="1">
                <a:effectLst/>
                <a:latin typeface="Constantia" panose="02030602050306030303" pitchFamily="18" charset="0"/>
                <a:ea typeface="SimSun" panose="02010600030101010101" pitchFamily="2" charset="-122"/>
                <a:cs typeface="Times New Roman" panose="02020603050405020304" pitchFamily="18" charset="0"/>
              </a:rPr>
              <a:t>imputate</a:t>
            </a:r>
            <a:r>
              <a:rPr lang="en-US" sz="1600" dirty="0">
                <a:effectLst/>
                <a:latin typeface="Constantia" panose="02030602050306030303" pitchFamily="18" charset="0"/>
                <a:ea typeface="SimSun" panose="02010600030101010101" pitchFamily="2" charset="-122"/>
                <a:cs typeface="Times New Roman" panose="02020603050405020304" pitchFamily="18" charset="0"/>
              </a:rPr>
              <a:t> missing values, which is one of the reasons we end up with very high predicting accuracy. </a:t>
            </a:r>
          </a:p>
          <a:p>
            <a:pPr>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Five models were experimented including linear regression, ridge regression, lasso regression, decision trees and random forest. Except lower performance of decision trees, all the other models deliver very good r2 scores higher than 96%. The best model is random forest that scored close to 99%.</a:t>
            </a:r>
          </a:p>
          <a:p>
            <a:pPr>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Feature importance analysis revealed the torque spec (HP1) and displacement are the most important factor determining the car prices. This result indicates the power of random forest because these two features are related to the heart of car: engine. </a:t>
            </a:r>
            <a:endParaRPr lang="en-US" sz="1600" dirty="0"/>
          </a:p>
        </p:txBody>
      </p:sp>
    </p:spTree>
    <p:extLst>
      <p:ext uri="{BB962C8B-B14F-4D97-AF65-F5344CB8AC3E}">
        <p14:creationId xmlns:p14="http://schemas.microsoft.com/office/powerpoint/2010/main" val="2064137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1307-5AF2-4650-9094-5A490C5398ED}"/>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E6A0CBD6-76DE-46EC-A12C-B49FD8FCB8FA}"/>
              </a:ext>
            </a:extLst>
          </p:cNvPr>
          <p:cNvSpPr>
            <a:spLocks noGrp="1"/>
          </p:cNvSpPr>
          <p:nvPr>
            <p:ph idx="1"/>
          </p:nvPr>
        </p:nvSpPr>
        <p:spPr/>
        <p:txBody>
          <a:bodyPr/>
          <a:lstStyle/>
          <a:p>
            <a:pPr marL="342900" marR="0" lvl="0" indent="-342900">
              <a:lnSpc>
                <a:spcPct val="110000"/>
              </a:lnSpc>
              <a:spcBef>
                <a:spcPts val="600"/>
              </a:spcBef>
              <a:spcAft>
                <a:spcPts val="0"/>
              </a:spcAft>
              <a:buFont typeface="Constantia" panose="02030602050306030303" pitchFamily="18" charset="0"/>
              <a:buChar char="-"/>
            </a:pPr>
            <a:r>
              <a:rPr lang="en-US" sz="2000" dirty="0">
                <a:effectLst/>
                <a:latin typeface="Constantia" panose="02030602050306030303" pitchFamily="18" charset="0"/>
                <a:ea typeface="Constantia" panose="02030602050306030303" pitchFamily="18" charset="0"/>
                <a:cs typeface="Times New Roman" panose="02020603050405020304" pitchFamily="18" charset="0"/>
              </a:rPr>
              <a:t>Acquire more domain knowledge for the purpose of feature engineering</a:t>
            </a:r>
          </a:p>
          <a:p>
            <a:pPr marL="742950" marR="0" lvl="1" indent="-285750">
              <a:lnSpc>
                <a:spcPct val="110000"/>
              </a:lnSpc>
              <a:spcBef>
                <a:spcPts val="0"/>
              </a:spcBef>
              <a:spcAft>
                <a:spcPts val="0"/>
              </a:spcAft>
              <a:buFont typeface="Courier New" panose="02070309020205020404" pitchFamily="49" charset="0"/>
              <a:buChar char="o"/>
            </a:pPr>
            <a:r>
              <a:rPr lang="en-US" sz="2000" dirty="0">
                <a:effectLst/>
                <a:latin typeface="Constantia" panose="02030602050306030303" pitchFamily="18" charset="0"/>
                <a:ea typeface="SimSun" panose="02010600030101010101" pitchFamily="2" charset="-122"/>
                <a:cs typeface="Times New Roman" panose="02020603050405020304" pitchFamily="18" charset="0"/>
              </a:rPr>
              <a:t>remove unnecessary features</a:t>
            </a:r>
          </a:p>
          <a:p>
            <a:pPr marL="742950" marR="0" lvl="1" indent="-285750">
              <a:lnSpc>
                <a:spcPct val="110000"/>
              </a:lnSpc>
              <a:spcBef>
                <a:spcPts val="0"/>
              </a:spcBef>
              <a:spcAft>
                <a:spcPts val="0"/>
              </a:spcAft>
              <a:buFont typeface="Courier New" panose="02070309020205020404" pitchFamily="49" charset="0"/>
              <a:buChar char="o"/>
            </a:pPr>
            <a:r>
              <a:rPr lang="en-US" sz="2000" dirty="0">
                <a:effectLst/>
                <a:latin typeface="Constantia" panose="02030602050306030303" pitchFamily="18" charset="0"/>
                <a:ea typeface="SimSun" panose="02010600030101010101" pitchFamily="2" charset="-122"/>
                <a:cs typeface="Times New Roman" panose="02020603050405020304" pitchFamily="18" charset="0"/>
              </a:rPr>
              <a:t>create new features</a:t>
            </a:r>
          </a:p>
          <a:p>
            <a:pPr marL="342900" marR="0" lvl="0" indent="-342900">
              <a:lnSpc>
                <a:spcPct val="110000"/>
              </a:lnSpc>
              <a:spcBef>
                <a:spcPts val="0"/>
              </a:spcBef>
              <a:spcAft>
                <a:spcPts val="0"/>
              </a:spcAft>
              <a:buFont typeface="Constantia" panose="02030602050306030303" pitchFamily="18" charset="0"/>
              <a:buChar char="-"/>
            </a:pPr>
            <a:r>
              <a:rPr lang="en-US" sz="2000" dirty="0">
                <a:effectLst/>
                <a:latin typeface="Constantia" panose="02030602050306030303" pitchFamily="18" charset="0"/>
                <a:ea typeface="Constantia" panose="02030602050306030303" pitchFamily="18" charset="0"/>
                <a:cs typeface="Times New Roman" panose="02020603050405020304" pitchFamily="18" charset="0"/>
              </a:rPr>
              <a:t>Tune models hyperparameters to marginally improve performance</a:t>
            </a:r>
          </a:p>
          <a:p>
            <a:pPr marL="342900" marR="0" lvl="0" indent="-342900">
              <a:lnSpc>
                <a:spcPct val="110000"/>
              </a:lnSpc>
              <a:spcBef>
                <a:spcPts val="0"/>
              </a:spcBef>
              <a:spcAft>
                <a:spcPts val="1000"/>
              </a:spcAft>
              <a:buFont typeface="Constantia" panose="02030602050306030303" pitchFamily="18" charset="0"/>
              <a:buChar char="-"/>
            </a:pPr>
            <a:r>
              <a:rPr lang="en-US" sz="2000" dirty="0">
                <a:effectLst/>
                <a:latin typeface="Constantia" panose="02030602050306030303" pitchFamily="18" charset="0"/>
                <a:ea typeface="Constantia" panose="02030602050306030303" pitchFamily="18" charset="0"/>
                <a:cs typeface="Times New Roman" panose="02020603050405020304" pitchFamily="18" charset="0"/>
              </a:rPr>
              <a:t>Obtain data for newer car models to test the model</a:t>
            </a:r>
          </a:p>
          <a:p>
            <a:endParaRPr lang="en-US" dirty="0"/>
          </a:p>
        </p:txBody>
      </p:sp>
    </p:spTree>
    <p:extLst>
      <p:ext uri="{BB962C8B-B14F-4D97-AF65-F5344CB8AC3E}">
        <p14:creationId xmlns:p14="http://schemas.microsoft.com/office/powerpoint/2010/main" val="346234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C870-85A4-48D8-82AD-590BFBD25B24}"/>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E768D5F-1311-4BA3-8E93-DA175A717DCE}"/>
              </a:ext>
            </a:extLst>
          </p:cNvPr>
          <p:cNvSpPr>
            <a:spLocks noGrp="1"/>
          </p:cNvSpPr>
          <p:nvPr>
            <p:ph idx="1"/>
          </p:nvPr>
        </p:nvSpPr>
        <p:spPr/>
        <p:txBody>
          <a:bodyPr/>
          <a:lstStyle/>
          <a:p>
            <a:r>
              <a:rPr lang="en-US" dirty="0">
                <a:latin typeface="Constantia" panose="02030602050306030303" pitchFamily="18" charset="0"/>
                <a:ea typeface="SimSun" panose="02010600030101010101" pitchFamily="2" charset="-122"/>
                <a:cs typeface="Times New Roman" panose="02020603050405020304" pitchFamily="18" charset="0"/>
              </a:rPr>
              <a:t>Data source: thearconnection.com</a:t>
            </a:r>
          </a:p>
          <a:p>
            <a:r>
              <a:rPr lang="en-US" dirty="0">
                <a:latin typeface="Constantia" panose="02030602050306030303" pitchFamily="18" charset="0"/>
                <a:ea typeface="SimSun" panose="02010600030101010101" pitchFamily="2" charset="-122"/>
                <a:cs typeface="Times New Roman" panose="02020603050405020304" pitchFamily="18" charset="0"/>
              </a:rPr>
              <a:t>Features</a:t>
            </a:r>
          </a:p>
          <a:p>
            <a:pPr lvl="1"/>
            <a:r>
              <a:rPr lang="en-US" dirty="0">
                <a:latin typeface="Constantia" panose="02030602050306030303" pitchFamily="18" charset="0"/>
                <a:ea typeface="SimSun" panose="02010600030101010101" pitchFamily="2" charset="-122"/>
                <a:cs typeface="Times New Roman" panose="02020603050405020304" pitchFamily="18" charset="0"/>
              </a:rPr>
              <a:t>D</a:t>
            </a:r>
            <a:r>
              <a:rPr lang="en-US" dirty="0">
                <a:effectLst/>
                <a:latin typeface="Constantia" panose="02030602050306030303" pitchFamily="18" charset="0"/>
                <a:ea typeface="SimSun" panose="02010600030101010101" pitchFamily="2" charset="-122"/>
                <a:cs typeface="Times New Roman" panose="02020603050405020304" pitchFamily="18" charset="0"/>
              </a:rPr>
              <a:t>imensions</a:t>
            </a:r>
          </a:p>
          <a:p>
            <a:pPr lvl="1"/>
            <a:r>
              <a:rPr lang="en-US" dirty="0">
                <a:latin typeface="Constantia" panose="02030602050306030303" pitchFamily="18" charset="0"/>
                <a:ea typeface="SimSun" panose="02010600030101010101" pitchFamily="2" charset="-122"/>
                <a:cs typeface="Times New Roman" panose="02020603050405020304" pitchFamily="18" charset="0"/>
              </a:rPr>
              <a:t>F</a:t>
            </a:r>
            <a:r>
              <a:rPr lang="en-US" dirty="0">
                <a:effectLst/>
                <a:latin typeface="Constantia" panose="02030602050306030303" pitchFamily="18" charset="0"/>
                <a:ea typeface="SimSun" panose="02010600030101010101" pitchFamily="2" charset="-122"/>
                <a:cs typeface="Times New Roman" panose="02020603050405020304" pitchFamily="18" charset="0"/>
              </a:rPr>
              <a:t>uel economy</a:t>
            </a:r>
          </a:p>
          <a:p>
            <a:pPr lvl="1"/>
            <a:r>
              <a:rPr lang="en-US" dirty="0">
                <a:effectLst/>
                <a:latin typeface="Constantia" panose="02030602050306030303" pitchFamily="18" charset="0"/>
                <a:ea typeface="SimSun" panose="02010600030101010101" pitchFamily="2" charset="-122"/>
                <a:cs typeface="Times New Roman" panose="02020603050405020304" pitchFamily="18" charset="0"/>
              </a:rPr>
              <a:t>Performance specs</a:t>
            </a:r>
          </a:p>
          <a:p>
            <a:pPr lvl="1"/>
            <a:r>
              <a:rPr lang="en-US" dirty="0">
                <a:latin typeface="Constantia" panose="02030602050306030303" pitchFamily="18" charset="0"/>
                <a:ea typeface="SimSun" panose="02010600030101010101" pitchFamily="2" charset="-122"/>
                <a:cs typeface="Times New Roman" panose="02020603050405020304" pitchFamily="18" charset="0"/>
              </a:rPr>
              <a:t>S</a:t>
            </a:r>
            <a:r>
              <a:rPr lang="en-US" dirty="0">
                <a:effectLst/>
                <a:latin typeface="Constantia" panose="02030602050306030303" pitchFamily="18" charset="0"/>
                <a:ea typeface="SimSun" panose="02010600030101010101" pitchFamily="2" charset="-122"/>
                <a:cs typeface="Times New Roman" panose="02020603050405020304" pitchFamily="18" charset="0"/>
              </a:rPr>
              <a:t>afety features</a:t>
            </a:r>
          </a:p>
          <a:p>
            <a:pPr lvl="1"/>
            <a:r>
              <a:rPr lang="en-US" dirty="0">
                <a:latin typeface="Constantia" panose="02030602050306030303" pitchFamily="18" charset="0"/>
                <a:ea typeface="SimSun" panose="02010600030101010101" pitchFamily="2" charset="-122"/>
                <a:cs typeface="Times New Roman" panose="02020603050405020304" pitchFamily="18" charset="0"/>
              </a:rPr>
              <a:t>W</a:t>
            </a:r>
            <a:r>
              <a:rPr lang="en-US" dirty="0">
                <a:effectLst/>
                <a:latin typeface="Constantia" panose="02030602050306030303" pitchFamily="18" charset="0"/>
                <a:ea typeface="SimSun" panose="02010600030101010101" pitchFamily="2" charset="-122"/>
                <a:cs typeface="Times New Roman" panose="02020603050405020304" pitchFamily="18" charset="0"/>
              </a:rPr>
              <a:t>arranty </a:t>
            </a:r>
          </a:p>
          <a:p>
            <a:pPr marL="0" indent="0">
              <a:buNone/>
            </a:pPr>
            <a:endParaRPr lang="en-US" dirty="0"/>
          </a:p>
        </p:txBody>
      </p:sp>
    </p:spTree>
    <p:extLst>
      <p:ext uri="{BB962C8B-B14F-4D97-AF65-F5344CB8AC3E}">
        <p14:creationId xmlns:p14="http://schemas.microsoft.com/office/powerpoint/2010/main" val="1781970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B127-67D4-46CA-8CD5-1A564DC097E8}"/>
              </a:ext>
            </a:extLst>
          </p:cNvPr>
          <p:cNvSpPr>
            <a:spLocks noGrp="1"/>
          </p:cNvSpPr>
          <p:nvPr>
            <p:ph type="title"/>
          </p:nvPr>
        </p:nvSpPr>
        <p:spPr/>
        <p:txBody>
          <a:bodyPr/>
          <a:lstStyle/>
          <a:p>
            <a:r>
              <a:rPr lang="en-US" dirty="0"/>
              <a:t>Missing values</a:t>
            </a:r>
          </a:p>
        </p:txBody>
      </p:sp>
      <p:sp>
        <p:nvSpPr>
          <p:cNvPr id="3" name="Content Placeholder 2">
            <a:extLst>
              <a:ext uri="{FF2B5EF4-FFF2-40B4-BE49-F238E27FC236}">
                <a16:creationId xmlns:a16="http://schemas.microsoft.com/office/drawing/2014/main" id="{ABF36C7F-9543-4E9F-91B0-56C0BA68965E}"/>
              </a:ext>
            </a:extLst>
          </p:cNvPr>
          <p:cNvSpPr>
            <a:spLocks noGrp="1"/>
          </p:cNvSpPr>
          <p:nvPr>
            <p:ph idx="1"/>
          </p:nvPr>
        </p:nvSpPr>
        <p:spPr>
          <a:xfrm>
            <a:off x="818805" y="5746865"/>
            <a:ext cx="10131425" cy="714895"/>
          </a:xfrm>
        </p:spPr>
        <p:txBody>
          <a:bodyPr>
            <a:normAutofit fontScale="92500" lnSpcReduction="10000"/>
          </a:body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15.7% of total dataset are missing.</a:t>
            </a:r>
          </a:p>
          <a:p>
            <a:r>
              <a:rPr lang="en-US" dirty="0">
                <a:latin typeface="Constantia" panose="02030602050306030303" pitchFamily="18" charset="0"/>
                <a:ea typeface="SimSun" panose="02010600030101010101" pitchFamily="2" charset="-122"/>
                <a:cs typeface="Times New Roman" panose="02020603050405020304" pitchFamily="18" charset="0"/>
              </a:rPr>
              <a:t>Top missing features: </a:t>
            </a:r>
            <a:r>
              <a:rPr lang="en-US" dirty="0" err="1">
                <a:latin typeface="Constantia" panose="02030602050306030303" pitchFamily="18" charset="0"/>
                <a:ea typeface="SimSun" panose="02010600030101010101" pitchFamily="2" charset="-122"/>
                <a:cs typeface="Times New Roman" panose="02020603050405020304" pitchFamily="18" charset="0"/>
              </a:rPr>
              <a:t>Max_Alt_Watts</a:t>
            </a:r>
            <a:r>
              <a:rPr lang="en-US" dirty="0">
                <a:latin typeface="Constantia" panose="02030602050306030303" pitchFamily="18" charset="0"/>
                <a:ea typeface="SimSun" panose="02010600030101010101" pitchFamily="2" charset="-122"/>
                <a:cs typeface="Times New Roman" panose="02020603050405020304" pitchFamily="18" charset="0"/>
              </a:rPr>
              <a:t> </a:t>
            </a:r>
            <a:r>
              <a:rPr lang="en-US" dirty="0" err="1">
                <a:latin typeface="Constantia" panose="02030602050306030303" pitchFamily="18" charset="0"/>
                <a:ea typeface="SimSun" panose="02010600030101010101" pitchFamily="2" charset="-122"/>
                <a:cs typeface="Times New Roman" panose="02020603050405020304" pitchFamily="18" charset="0"/>
              </a:rPr>
              <a:t>Maint_Miles</a:t>
            </a:r>
            <a:r>
              <a:rPr lang="en-US" dirty="0">
                <a:latin typeface="Constantia" panose="02030602050306030303" pitchFamily="18" charset="0"/>
                <a:ea typeface="SimSun" panose="02010600030101010101" pitchFamily="2" charset="-122"/>
                <a:cs typeface="Times New Roman" panose="02020603050405020304" pitchFamily="18" charset="0"/>
              </a:rPr>
              <a:t>, </a:t>
            </a:r>
            <a:r>
              <a:rPr lang="en-US" dirty="0" err="1">
                <a:latin typeface="Constantia" panose="02030602050306030303" pitchFamily="18" charset="0"/>
                <a:ea typeface="SimSun" panose="02010600030101010101" pitchFamily="2" charset="-122"/>
                <a:cs typeface="Times New Roman" panose="02020603050405020304" pitchFamily="18" charset="0"/>
              </a:rPr>
              <a:t>Maint_Year</a:t>
            </a:r>
            <a:r>
              <a:rPr lang="en-US" dirty="0">
                <a:latin typeface="Constantia" panose="02030602050306030303" pitchFamily="18" charset="0"/>
                <a:ea typeface="SimSun" panose="02010600030101010101" pitchFamily="2" charset="-122"/>
                <a:cs typeface="Times New Roman" panose="02020603050405020304" pitchFamily="18" charset="0"/>
              </a:rPr>
              <a:t>, Volume</a:t>
            </a:r>
          </a:p>
        </p:txBody>
      </p:sp>
      <p:pic>
        <p:nvPicPr>
          <p:cNvPr id="4" name="Picture 3">
            <a:extLst>
              <a:ext uri="{FF2B5EF4-FFF2-40B4-BE49-F238E27FC236}">
                <a16:creationId xmlns:a16="http://schemas.microsoft.com/office/drawing/2014/main" id="{AE9B1128-511F-4514-9910-F7A1DEA53EE7}"/>
              </a:ext>
            </a:extLst>
          </p:cNvPr>
          <p:cNvPicPr>
            <a:picLocks noChangeAspect="1"/>
          </p:cNvPicPr>
          <p:nvPr/>
        </p:nvPicPr>
        <p:blipFill>
          <a:blip r:embed="rId2"/>
          <a:stretch>
            <a:fillRect/>
          </a:stretch>
        </p:blipFill>
        <p:spPr>
          <a:xfrm>
            <a:off x="532447" y="1960745"/>
            <a:ext cx="5486876" cy="3109229"/>
          </a:xfrm>
          <a:prstGeom prst="rect">
            <a:avLst/>
          </a:prstGeom>
          <a:solidFill>
            <a:schemeClr val="tx1"/>
          </a:solidFill>
        </p:spPr>
      </p:pic>
      <p:pic>
        <p:nvPicPr>
          <p:cNvPr id="5" name="Picture 4">
            <a:extLst>
              <a:ext uri="{FF2B5EF4-FFF2-40B4-BE49-F238E27FC236}">
                <a16:creationId xmlns:a16="http://schemas.microsoft.com/office/drawing/2014/main" id="{019C0369-B17C-4B50-B846-01A1EA7D8379}"/>
              </a:ext>
            </a:extLst>
          </p:cNvPr>
          <p:cNvPicPr>
            <a:picLocks noChangeAspect="1"/>
          </p:cNvPicPr>
          <p:nvPr/>
        </p:nvPicPr>
        <p:blipFill>
          <a:blip r:embed="rId3"/>
          <a:stretch>
            <a:fillRect/>
          </a:stretch>
        </p:blipFill>
        <p:spPr>
          <a:xfrm>
            <a:off x="6172677" y="1960744"/>
            <a:ext cx="5620312" cy="3116151"/>
          </a:xfrm>
          <a:prstGeom prst="rect">
            <a:avLst/>
          </a:prstGeom>
          <a:solidFill>
            <a:schemeClr val="tx1"/>
          </a:solidFill>
        </p:spPr>
      </p:pic>
    </p:spTree>
    <p:extLst>
      <p:ext uri="{BB962C8B-B14F-4D97-AF65-F5344CB8AC3E}">
        <p14:creationId xmlns:p14="http://schemas.microsoft.com/office/powerpoint/2010/main" val="2598265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43C7-234B-4A55-B734-368461F865A9}"/>
              </a:ext>
            </a:extLst>
          </p:cNvPr>
          <p:cNvSpPr>
            <a:spLocks noGrp="1"/>
          </p:cNvSpPr>
          <p:nvPr>
            <p:ph type="title"/>
          </p:nvPr>
        </p:nvSpPr>
        <p:spPr/>
        <p:txBody>
          <a:bodyPr/>
          <a:lstStyle/>
          <a:p>
            <a:r>
              <a:rPr lang="en-US" dirty="0"/>
              <a:t>Price distribution</a:t>
            </a:r>
          </a:p>
        </p:txBody>
      </p:sp>
      <p:sp>
        <p:nvSpPr>
          <p:cNvPr id="3" name="Content Placeholder 2">
            <a:extLst>
              <a:ext uri="{FF2B5EF4-FFF2-40B4-BE49-F238E27FC236}">
                <a16:creationId xmlns:a16="http://schemas.microsoft.com/office/drawing/2014/main" id="{901A9712-D6D9-4707-A250-5285F6AB4CDB}"/>
              </a:ext>
            </a:extLst>
          </p:cNvPr>
          <p:cNvSpPr>
            <a:spLocks noGrp="1"/>
          </p:cNvSpPr>
          <p:nvPr>
            <p:ph idx="1"/>
          </p:nvPr>
        </p:nvSpPr>
        <p:spPr>
          <a:xfrm>
            <a:off x="692938" y="5772150"/>
            <a:ext cx="10131425" cy="785812"/>
          </a:xfrm>
        </p:spPr>
        <p:txBody>
          <a:bodyPr/>
          <a:lstStyle/>
          <a:p>
            <a:r>
              <a:rPr lang="en-US" dirty="0"/>
              <a:t>Average price is $13200.</a:t>
            </a:r>
          </a:p>
          <a:p>
            <a:r>
              <a:rPr lang="en-US" dirty="0"/>
              <a:t>Standard deviation is 4160.</a:t>
            </a:r>
          </a:p>
        </p:txBody>
      </p:sp>
      <p:pic>
        <p:nvPicPr>
          <p:cNvPr id="5" name="Picture 4">
            <a:extLst>
              <a:ext uri="{FF2B5EF4-FFF2-40B4-BE49-F238E27FC236}">
                <a16:creationId xmlns:a16="http://schemas.microsoft.com/office/drawing/2014/main" id="{72237FB7-D238-42EE-8D8E-623AB73EB2F8}"/>
              </a:ext>
            </a:extLst>
          </p:cNvPr>
          <p:cNvPicPr>
            <a:picLocks noChangeAspect="1"/>
          </p:cNvPicPr>
          <p:nvPr/>
        </p:nvPicPr>
        <p:blipFill>
          <a:blip r:embed="rId2"/>
          <a:stretch>
            <a:fillRect/>
          </a:stretch>
        </p:blipFill>
        <p:spPr>
          <a:xfrm>
            <a:off x="2401878" y="1976934"/>
            <a:ext cx="6713547" cy="3590450"/>
          </a:xfrm>
          <a:prstGeom prst="rect">
            <a:avLst/>
          </a:prstGeom>
        </p:spPr>
      </p:pic>
    </p:spTree>
    <p:extLst>
      <p:ext uri="{BB962C8B-B14F-4D97-AF65-F5344CB8AC3E}">
        <p14:creationId xmlns:p14="http://schemas.microsoft.com/office/powerpoint/2010/main" val="61172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50E6C-B305-4067-87C7-B891ABC40D23}"/>
              </a:ext>
            </a:extLst>
          </p:cNvPr>
          <p:cNvSpPr>
            <a:spLocks noGrp="1"/>
          </p:cNvSpPr>
          <p:nvPr>
            <p:ph type="title"/>
          </p:nvPr>
        </p:nvSpPr>
        <p:spPr/>
        <p:txBody>
          <a:bodyPr/>
          <a:lstStyle/>
          <a:p>
            <a:r>
              <a:rPr lang="en-US" dirty="0"/>
              <a:t>Toyota prices sorting – Box plot</a:t>
            </a:r>
          </a:p>
        </p:txBody>
      </p:sp>
      <p:sp>
        <p:nvSpPr>
          <p:cNvPr id="3" name="Content Placeholder 2">
            <a:extLst>
              <a:ext uri="{FF2B5EF4-FFF2-40B4-BE49-F238E27FC236}">
                <a16:creationId xmlns:a16="http://schemas.microsoft.com/office/drawing/2014/main" id="{1AB5733F-D17A-4741-B91A-4B76E7749830}"/>
              </a:ext>
            </a:extLst>
          </p:cNvPr>
          <p:cNvSpPr>
            <a:spLocks noGrp="1"/>
          </p:cNvSpPr>
          <p:nvPr>
            <p:ph idx="1"/>
          </p:nvPr>
        </p:nvSpPr>
        <p:spPr>
          <a:xfrm>
            <a:off x="685800" y="5885019"/>
            <a:ext cx="10131425" cy="952500"/>
          </a:xfrm>
        </p:spPr>
        <p:txBody>
          <a:bodyPr/>
          <a:lstStyle/>
          <a:p>
            <a:r>
              <a:rPr lang="en-US" dirty="0"/>
              <a:t>Luxury model to basic model in sequence.</a:t>
            </a:r>
          </a:p>
        </p:txBody>
      </p:sp>
      <p:pic>
        <p:nvPicPr>
          <p:cNvPr id="4" name="Picture 3">
            <a:extLst>
              <a:ext uri="{FF2B5EF4-FFF2-40B4-BE49-F238E27FC236}">
                <a16:creationId xmlns:a16="http://schemas.microsoft.com/office/drawing/2014/main" id="{E643259C-4986-46DA-AB65-5802DD6F5F96}"/>
              </a:ext>
            </a:extLst>
          </p:cNvPr>
          <p:cNvPicPr>
            <a:picLocks noChangeAspect="1"/>
          </p:cNvPicPr>
          <p:nvPr/>
        </p:nvPicPr>
        <p:blipFill rotWithShape="1">
          <a:blip r:embed="rId2">
            <a:extLst>
              <a:ext uri="{28A0092B-C50C-407E-A947-70E740481C1C}">
                <a14:useLocalDpi xmlns:a14="http://schemas.microsoft.com/office/drawing/2010/main" val="0"/>
              </a:ext>
            </a:extLst>
          </a:blip>
          <a:srcRect t="2530"/>
          <a:stretch/>
        </p:blipFill>
        <p:spPr bwMode="auto">
          <a:xfrm>
            <a:off x="2662583" y="1736821"/>
            <a:ext cx="6576667" cy="395769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822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851A-85F6-4D07-8244-2C81372B6880}"/>
              </a:ext>
            </a:extLst>
          </p:cNvPr>
          <p:cNvSpPr>
            <a:spLocks noGrp="1"/>
          </p:cNvSpPr>
          <p:nvPr>
            <p:ph type="title"/>
          </p:nvPr>
        </p:nvSpPr>
        <p:spPr/>
        <p:txBody>
          <a:bodyPr/>
          <a:lstStyle/>
          <a:p>
            <a:r>
              <a:rPr lang="en-US" dirty="0" err="1"/>
              <a:t>honda</a:t>
            </a:r>
            <a:r>
              <a:rPr lang="en-US" dirty="0"/>
              <a:t> prices sorting – box plot</a:t>
            </a:r>
          </a:p>
        </p:txBody>
      </p:sp>
      <p:sp>
        <p:nvSpPr>
          <p:cNvPr id="3" name="Content Placeholder 2">
            <a:extLst>
              <a:ext uri="{FF2B5EF4-FFF2-40B4-BE49-F238E27FC236}">
                <a16:creationId xmlns:a16="http://schemas.microsoft.com/office/drawing/2014/main" id="{53A8B1B5-F2EE-4C46-9473-E404208A756F}"/>
              </a:ext>
            </a:extLst>
          </p:cNvPr>
          <p:cNvSpPr>
            <a:spLocks noGrp="1"/>
          </p:cNvSpPr>
          <p:nvPr>
            <p:ph idx="1"/>
          </p:nvPr>
        </p:nvSpPr>
        <p:spPr>
          <a:xfrm>
            <a:off x="685801" y="6215062"/>
            <a:ext cx="10131425" cy="457200"/>
          </a:xfrm>
        </p:spPr>
        <p:txBody>
          <a:bodyPr>
            <a:normAutofit fontScale="92500" lnSpcReduction="10000"/>
          </a:bodyPr>
          <a:lstStyle/>
          <a:p>
            <a:r>
              <a:rPr lang="en-US" dirty="0"/>
              <a:t>Luxury model to basic model in sequence.</a:t>
            </a:r>
          </a:p>
          <a:p>
            <a:endParaRPr lang="en-US" dirty="0"/>
          </a:p>
        </p:txBody>
      </p:sp>
      <p:pic>
        <p:nvPicPr>
          <p:cNvPr id="4" name="Picture 3">
            <a:extLst>
              <a:ext uri="{FF2B5EF4-FFF2-40B4-BE49-F238E27FC236}">
                <a16:creationId xmlns:a16="http://schemas.microsoft.com/office/drawing/2014/main" id="{173B5F53-BC7D-499F-8926-D0D5048E2785}"/>
              </a:ext>
            </a:extLst>
          </p:cNvPr>
          <p:cNvPicPr>
            <a:picLocks noChangeAspect="1"/>
          </p:cNvPicPr>
          <p:nvPr/>
        </p:nvPicPr>
        <p:blipFill rotWithShape="1">
          <a:blip r:embed="rId2"/>
          <a:srcRect t="2328"/>
          <a:stretch/>
        </p:blipFill>
        <p:spPr bwMode="auto">
          <a:xfrm>
            <a:off x="2402089" y="1755371"/>
            <a:ext cx="6632374" cy="41050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062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6C29-6AD6-4E8F-9560-C8BB134508BA}"/>
              </a:ext>
            </a:extLst>
          </p:cNvPr>
          <p:cNvSpPr>
            <a:spLocks noGrp="1"/>
          </p:cNvSpPr>
          <p:nvPr>
            <p:ph type="title"/>
          </p:nvPr>
        </p:nvSpPr>
        <p:spPr/>
        <p:txBody>
          <a:bodyPr>
            <a:normAutofit/>
          </a:bodyPr>
          <a:lstStyle/>
          <a:p>
            <a:r>
              <a:rPr lang="en-US" sz="3200" dirty="0">
                <a:effectLst/>
                <a:latin typeface="Constantia" panose="02030602050306030303" pitchFamily="18" charset="0"/>
                <a:ea typeface="SimSun" panose="02010600030101010101" pitchFamily="2" charset="-122"/>
                <a:cs typeface="Times New Roman" panose="02020603050405020304" pitchFamily="18" charset="0"/>
              </a:rPr>
              <a:t>Buying guide for budget-tight customers</a:t>
            </a:r>
            <a:endParaRPr lang="en-US" sz="3200" dirty="0"/>
          </a:p>
        </p:txBody>
      </p:sp>
      <p:sp>
        <p:nvSpPr>
          <p:cNvPr id="3" name="Content Placeholder 2">
            <a:extLst>
              <a:ext uri="{FF2B5EF4-FFF2-40B4-BE49-F238E27FC236}">
                <a16:creationId xmlns:a16="http://schemas.microsoft.com/office/drawing/2014/main" id="{3A6B73EB-26AF-4D2A-8A99-2D83722C1586}"/>
              </a:ext>
            </a:extLst>
          </p:cNvPr>
          <p:cNvSpPr>
            <a:spLocks noGrp="1"/>
          </p:cNvSpPr>
          <p:nvPr>
            <p:ph idx="1"/>
          </p:nvPr>
        </p:nvSpPr>
        <p:spPr>
          <a:xfrm>
            <a:off x="738189" y="5648325"/>
            <a:ext cx="10131425" cy="561975"/>
          </a:xfrm>
        </p:spPr>
        <p:txBody>
          <a:bodyPr/>
          <a:lstStyle/>
          <a:p>
            <a:r>
              <a:rPr lang="en-US" dirty="0"/>
              <a:t>Selection of low-end models priced about $22,000.</a:t>
            </a:r>
          </a:p>
        </p:txBody>
      </p:sp>
      <p:pic>
        <p:nvPicPr>
          <p:cNvPr id="4" name="Picture 3">
            <a:extLst>
              <a:ext uri="{FF2B5EF4-FFF2-40B4-BE49-F238E27FC236}">
                <a16:creationId xmlns:a16="http://schemas.microsoft.com/office/drawing/2014/main" id="{85A05D6B-3ABE-431A-8B9B-67E25C9B908B}"/>
              </a:ext>
            </a:extLst>
          </p:cNvPr>
          <p:cNvPicPr>
            <a:picLocks noChangeAspect="1"/>
          </p:cNvPicPr>
          <p:nvPr/>
        </p:nvPicPr>
        <p:blipFill>
          <a:blip r:embed="rId2"/>
          <a:stretch>
            <a:fillRect/>
          </a:stretch>
        </p:blipFill>
        <p:spPr>
          <a:xfrm>
            <a:off x="301913" y="2202007"/>
            <a:ext cx="5375383" cy="3027218"/>
          </a:xfrm>
          <a:prstGeom prst="rect">
            <a:avLst/>
          </a:prstGeom>
        </p:spPr>
      </p:pic>
      <p:pic>
        <p:nvPicPr>
          <p:cNvPr id="5" name="Picture 4">
            <a:extLst>
              <a:ext uri="{FF2B5EF4-FFF2-40B4-BE49-F238E27FC236}">
                <a16:creationId xmlns:a16="http://schemas.microsoft.com/office/drawing/2014/main" id="{C6F7127E-C8B8-4360-B335-0250F0F6CABF}"/>
              </a:ext>
            </a:extLst>
          </p:cNvPr>
          <p:cNvPicPr>
            <a:picLocks noChangeAspect="1"/>
          </p:cNvPicPr>
          <p:nvPr/>
        </p:nvPicPr>
        <p:blipFill>
          <a:blip r:embed="rId3"/>
          <a:stretch>
            <a:fillRect/>
          </a:stretch>
        </p:blipFill>
        <p:spPr>
          <a:xfrm>
            <a:off x="5926628" y="2202007"/>
            <a:ext cx="5797594" cy="3027218"/>
          </a:xfrm>
          <a:prstGeom prst="rect">
            <a:avLst/>
          </a:prstGeom>
        </p:spPr>
      </p:pic>
    </p:spTree>
    <p:extLst>
      <p:ext uri="{BB962C8B-B14F-4D97-AF65-F5344CB8AC3E}">
        <p14:creationId xmlns:p14="http://schemas.microsoft.com/office/powerpoint/2010/main" val="238926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D3BF8-9BCA-4276-BBD4-2609DE4A5169}"/>
              </a:ext>
            </a:extLst>
          </p:cNvPr>
          <p:cNvSpPr>
            <a:spLocks noGrp="1"/>
          </p:cNvSpPr>
          <p:nvPr>
            <p:ph type="title"/>
          </p:nvPr>
        </p:nvSpPr>
        <p:spPr/>
        <p:txBody>
          <a:bodyPr/>
          <a:lstStyle/>
          <a:p>
            <a:r>
              <a:rPr lang="en-US" dirty="0"/>
              <a:t>Evolution of Average Price Over All Models</a:t>
            </a:r>
            <a:br>
              <a:rPr lang="en-US" dirty="0"/>
            </a:br>
            <a:endParaRPr lang="en-US" dirty="0"/>
          </a:p>
        </p:txBody>
      </p:sp>
      <p:sp>
        <p:nvSpPr>
          <p:cNvPr id="3" name="Content Placeholder 2">
            <a:extLst>
              <a:ext uri="{FF2B5EF4-FFF2-40B4-BE49-F238E27FC236}">
                <a16:creationId xmlns:a16="http://schemas.microsoft.com/office/drawing/2014/main" id="{94B21C9F-EFFD-409C-9DD6-95F2EF326926}"/>
              </a:ext>
            </a:extLst>
          </p:cNvPr>
          <p:cNvSpPr>
            <a:spLocks noGrp="1"/>
          </p:cNvSpPr>
          <p:nvPr>
            <p:ph idx="1"/>
          </p:nvPr>
        </p:nvSpPr>
        <p:spPr>
          <a:xfrm>
            <a:off x="723901" y="5226843"/>
            <a:ext cx="10131425" cy="1262062"/>
          </a:xfrm>
        </p:spPr>
        <p:txBody>
          <a:bodyPr>
            <a:normAutofit/>
          </a:body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Car prices have been constantly increasing generally linearly over the last two decades. </a:t>
            </a:r>
          </a:p>
          <a:p>
            <a:r>
              <a:rPr lang="en-US" sz="1800" dirty="0">
                <a:effectLst/>
                <a:latin typeface="Constantia" panose="02030602050306030303" pitchFamily="18" charset="0"/>
                <a:ea typeface="SimSun" panose="02010600030101010101" pitchFamily="2" charset="-122"/>
                <a:cs typeface="Times New Roman" panose="02020603050405020304" pitchFamily="18" charset="0"/>
              </a:rPr>
              <a:t>This indicates year is an important feature to predict prices.</a:t>
            </a:r>
          </a:p>
          <a:p>
            <a:endParaRPr lang="en-US" dirty="0"/>
          </a:p>
        </p:txBody>
      </p:sp>
      <p:pic>
        <p:nvPicPr>
          <p:cNvPr id="5" name="Picture 4">
            <a:extLst>
              <a:ext uri="{FF2B5EF4-FFF2-40B4-BE49-F238E27FC236}">
                <a16:creationId xmlns:a16="http://schemas.microsoft.com/office/drawing/2014/main" id="{EF1611DE-D964-408B-8368-DDE03CD24EA5}"/>
              </a:ext>
            </a:extLst>
          </p:cNvPr>
          <p:cNvPicPr/>
          <p:nvPr/>
        </p:nvPicPr>
        <p:blipFill rotWithShape="1">
          <a:blip r:embed="rId2">
            <a:extLst>
              <a:ext uri="{28A0092B-C50C-407E-A947-70E740481C1C}">
                <a14:useLocalDpi xmlns:a14="http://schemas.microsoft.com/office/drawing/2010/main" val="0"/>
              </a:ext>
            </a:extLst>
          </a:blip>
          <a:srcRect t="10471"/>
          <a:stretch/>
        </p:blipFill>
        <p:spPr bwMode="auto">
          <a:xfrm>
            <a:off x="3190876" y="1479867"/>
            <a:ext cx="5486400" cy="350774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1412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1BF7-4AA3-4B10-9ED9-C2987F9FB21F}"/>
              </a:ext>
            </a:extLst>
          </p:cNvPr>
          <p:cNvSpPr>
            <a:spLocks noGrp="1"/>
          </p:cNvSpPr>
          <p:nvPr>
            <p:ph type="title"/>
          </p:nvPr>
        </p:nvSpPr>
        <p:spPr/>
        <p:txBody>
          <a:bodyPr/>
          <a:lstStyle/>
          <a:p>
            <a:r>
              <a:rPr lang="en-US" dirty="0"/>
              <a:t>Price distribution for two car models</a:t>
            </a:r>
          </a:p>
        </p:txBody>
      </p:sp>
      <p:sp>
        <p:nvSpPr>
          <p:cNvPr id="3" name="Content Placeholder 2">
            <a:extLst>
              <a:ext uri="{FF2B5EF4-FFF2-40B4-BE49-F238E27FC236}">
                <a16:creationId xmlns:a16="http://schemas.microsoft.com/office/drawing/2014/main" id="{4AD79C47-5FE1-4CB1-AD7F-390E42FCB5A8}"/>
              </a:ext>
            </a:extLst>
          </p:cNvPr>
          <p:cNvSpPr>
            <a:spLocks noGrp="1"/>
          </p:cNvSpPr>
          <p:nvPr>
            <p:ph idx="1"/>
          </p:nvPr>
        </p:nvSpPr>
        <p:spPr>
          <a:xfrm>
            <a:off x="685801" y="5219700"/>
            <a:ext cx="10131425" cy="1028700"/>
          </a:xfrm>
        </p:spPr>
        <p:txBody>
          <a:bodyPr>
            <a:normAutofit/>
          </a:body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Difference in prices of the two low-end car models is significant.</a:t>
            </a:r>
          </a:p>
          <a:p>
            <a:r>
              <a:rPr lang="en-US" sz="1800" dirty="0">
                <a:effectLst/>
                <a:latin typeface="Constantia" panose="02030602050306030303" pitchFamily="18" charset="0"/>
                <a:ea typeface="SimSun" panose="02010600030101010101" pitchFamily="2" charset="-122"/>
                <a:cs typeface="Times New Roman" panose="02020603050405020304" pitchFamily="18" charset="0"/>
              </a:rPr>
              <a:t>A small fraction of price overlap exists.</a:t>
            </a:r>
            <a:endParaRPr lang="en-US" dirty="0"/>
          </a:p>
        </p:txBody>
      </p:sp>
      <p:pic>
        <p:nvPicPr>
          <p:cNvPr id="6" name="Picture 5">
            <a:extLst>
              <a:ext uri="{FF2B5EF4-FFF2-40B4-BE49-F238E27FC236}">
                <a16:creationId xmlns:a16="http://schemas.microsoft.com/office/drawing/2014/main" id="{8D9A80D7-418D-4A5D-B271-981174B4EE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09750" y="2166833"/>
            <a:ext cx="3724275" cy="2660015"/>
          </a:xfrm>
          <a:prstGeom prst="rect">
            <a:avLst/>
          </a:prstGeom>
          <a:noFill/>
          <a:ln>
            <a:noFill/>
          </a:ln>
        </p:spPr>
      </p:pic>
      <p:pic>
        <p:nvPicPr>
          <p:cNvPr id="7" name="Picture 6">
            <a:extLst>
              <a:ext uri="{FF2B5EF4-FFF2-40B4-BE49-F238E27FC236}">
                <a16:creationId xmlns:a16="http://schemas.microsoft.com/office/drawing/2014/main" id="{8F237005-22B5-44B6-AC60-9CDAF181242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21057" y="2166833"/>
            <a:ext cx="3807460" cy="2646045"/>
          </a:xfrm>
          <a:prstGeom prst="rect">
            <a:avLst/>
          </a:prstGeom>
          <a:noFill/>
          <a:ln>
            <a:noFill/>
          </a:ln>
        </p:spPr>
      </p:pic>
    </p:spTree>
    <p:extLst>
      <p:ext uri="{BB962C8B-B14F-4D97-AF65-F5344CB8AC3E}">
        <p14:creationId xmlns:p14="http://schemas.microsoft.com/office/powerpoint/2010/main" val="2362336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726</TotalTime>
  <Words>809</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Constantia</vt:lpstr>
      <vt:lpstr>Courier New</vt:lpstr>
      <vt:lpstr>Symbol</vt:lpstr>
      <vt:lpstr>Celestial</vt:lpstr>
      <vt:lpstr>Predicting car price</vt:lpstr>
      <vt:lpstr>Dataset</vt:lpstr>
      <vt:lpstr>Missing values</vt:lpstr>
      <vt:lpstr>Price distribution</vt:lpstr>
      <vt:lpstr>Toyota prices sorting – Box plot</vt:lpstr>
      <vt:lpstr>honda prices sorting – box plot</vt:lpstr>
      <vt:lpstr>Buying guide for budget-tight customers</vt:lpstr>
      <vt:lpstr>Evolution of Average Price Over All Models </vt:lpstr>
      <vt:lpstr>Price distribution for two car models</vt:lpstr>
      <vt:lpstr>Two-sample hypothesis test – bootstrap approach</vt:lpstr>
      <vt:lpstr>Correlation investigations </vt:lpstr>
      <vt:lpstr>3-D visualization</vt:lpstr>
      <vt:lpstr>Machine learning models</vt:lpstr>
      <vt:lpstr>Machine learning</vt:lpstr>
      <vt:lpstr>Different metrics</vt:lpstr>
      <vt:lpstr>Feature importance</vt:lpstr>
      <vt:lpstr>Feature importance</vt:lpstr>
      <vt:lpstr>Concluding remarks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price</dc:title>
  <dc:creator>Dongtao Jiang</dc:creator>
  <cp:lastModifiedBy>Dongtao Jiang</cp:lastModifiedBy>
  <cp:revision>19</cp:revision>
  <dcterms:created xsi:type="dcterms:W3CDTF">2020-08-02T18:03:51Z</dcterms:created>
  <dcterms:modified xsi:type="dcterms:W3CDTF">2020-08-03T06:10:30Z</dcterms:modified>
</cp:coreProperties>
</file>